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oleObject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755" r:id="rId2"/>
  </p:sldMasterIdLst>
  <p:notesMasterIdLst>
    <p:notesMasterId r:id="rId64"/>
  </p:notesMasterIdLst>
  <p:handoutMasterIdLst>
    <p:handoutMasterId r:id="rId65"/>
  </p:handoutMasterIdLst>
  <p:sldIdLst>
    <p:sldId id="580" r:id="rId3"/>
    <p:sldId id="644" r:id="rId4"/>
    <p:sldId id="744" r:id="rId5"/>
    <p:sldId id="905" r:id="rId6"/>
    <p:sldId id="727" r:id="rId7"/>
    <p:sldId id="906" r:id="rId8"/>
    <p:sldId id="907" r:id="rId9"/>
    <p:sldId id="729" r:id="rId10"/>
    <p:sldId id="731" r:id="rId11"/>
    <p:sldId id="732" r:id="rId12"/>
    <p:sldId id="890" r:id="rId13"/>
    <p:sldId id="891" r:id="rId14"/>
    <p:sldId id="892" r:id="rId15"/>
    <p:sldId id="949" r:id="rId16"/>
    <p:sldId id="950" r:id="rId17"/>
    <p:sldId id="894" r:id="rId18"/>
    <p:sldId id="733" r:id="rId19"/>
    <p:sldId id="881" r:id="rId20"/>
    <p:sldId id="734" r:id="rId21"/>
    <p:sldId id="735" r:id="rId22"/>
    <p:sldId id="755" r:id="rId23"/>
    <p:sldId id="736" r:id="rId24"/>
    <p:sldId id="737" r:id="rId25"/>
    <p:sldId id="908" r:id="rId26"/>
    <p:sldId id="912" r:id="rId27"/>
    <p:sldId id="948" r:id="rId28"/>
    <p:sldId id="909" r:id="rId29"/>
    <p:sldId id="910" r:id="rId30"/>
    <p:sldId id="887" r:id="rId31"/>
    <p:sldId id="917" r:id="rId32"/>
    <p:sldId id="918" r:id="rId33"/>
    <p:sldId id="919" r:id="rId34"/>
    <p:sldId id="920" r:id="rId35"/>
    <p:sldId id="921" r:id="rId36"/>
    <p:sldId id="922" r:id="rId37"/>
    <p:sldId id="923" r:id="rId38"/>
    <p:sldId id="924" r:id="rId39"/>
    <p:sldId id="925" r:id="rId40"/>
    <p:sldId id="926" r:id="rId41"/>
    <p:sldId id="927" r:id="rId42"/>
    <p:sldId id="928" r:id="rId43"/>
    <p:sldId id="929" r:id="rId44"/>
    <p:sldId id="930" r:id="rId45"/>
    <p:sldId id="931" r:id="rId46"/>
    <p:sldId id="932" r:id="rId47"/>
    <p:sldId id="933" r:id="rId48"/>
    <p:sldId id="934" r:id="rId49"/>
    <p:sldId id="935" r:id="rId50"/>
    <p:sldId id="936" r:id="rId51"/>
    <p:sldId id="937" r:id="rId52"/>
    <p:sldId id="938" r:id="rId53"/>
    <p:sldId id="939" r:id="rId54"/>
    <p:sldId id="940" r:id="rId55"/>
    <p:sldId id="952" r:id="rId56"/>
    <p:sldId id="882" r:id="rId57"/>
    <p:sldId id="889" r:id="rId58"/>
    <p:sldId id="883" r:id="rId59"/>
    <p:sldId id="884" r:id="rId60"/>
    <p:sldId id="913" r:id="rId61"/>
    <p:sldId id="953" r:id="rId62"/>
    <p:sldId id="914" r:id="rId63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3BB8"/>
    <a:srgbClr val="D80017"/>
    <a:srgbClr val="FFFE00"/>
    <a:srgbClr val="019645"/>
    <a:srgbClr val="A5FA00"/>
    <a:srgbClr val="00E500"/>
    <a:srgbClr val="757575"/>
    <a:srgbClr val="D4A001"/>
    <a:srgbClr val="595959"/>
    <a:srgbClr val="E8FE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8"/>
    <p:restoredTop sz="96291"/>
  </p:normalViewPr>
  <p:slideViewPr>
    <p:cSldViewPr>
      <p:cViewPr>
        <p:scale>
          <a:sx n="110" d="100"/>
          <a:sy n="110" d="100"/>
        </p:scale>
        <p:origin x="440" y="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notesMaster" Target="notesMasters/notesMaster1.xml"/><Relationship Id="rId65" Type="http://schemas.openxmlformats.org/officeDocument/2006/relationships/handoutMaster" Target="handoutMasters/handoutMaster1.xml"/><Relationship Id="rId66" Type="http://schemas.openxmlformats.org/officeDocument/2006/relationships/presProps" Target="presProps.xml"/><Relationship Id="rId67" Type="http://schemas.openxmlformats.org/officeDocument/2006/relationships/viewProps" Target="viewProps.xml"/><Relationship Id="rId68" Type="http://schemas.openxmlformats.org/officeDocument/2006/relationships/theme" Target="theme/theme1.xml"/><Relationship Id="rId69" Type="http://schemas.openxmlformats.org/officeDocument/2006/relationships/tableStyles" Target="tableStyles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Relationship Id="rId2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Relationship Id="rId2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27/09/2016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27/09/2016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344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074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385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277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10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0996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15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9154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2800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0075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909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232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3774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8510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403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2410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4425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53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5203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6922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6575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583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726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504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504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98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786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149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392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056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002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16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2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373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74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1863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646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10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950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7155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719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015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52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14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132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232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84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334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56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64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7370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6108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669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034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33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014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283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4040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081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8256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3031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1340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1931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18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166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8079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356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1.xml"/><Relationship Id="rId27" Type="http://schemas.openxmlformats.org/officeDocument/2006/relationships/slideLayout" Target="../slideLayouts/slideLayout32.xml"/><Relationship Id="rId28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34.xml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30" Type="http://schemas.openxmlformats.org/officeDocument/2006/relationships/slideLayout" Target="../slideLayouts/slideLayout35.xml"/><Relationship Id="rId31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37.xml"/><Relationship Id="rId9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Relationship Id="rId33" Type="http://schemas.openxmlformats.org/officeDocument/2006/relationships/slideLayout" Target="../slideLayouts/slideLayout38.xml"/><Relationship Id="rId34" Type="http://schemas.openxmlformats.org/officeDocument/2006/relationships/slideLayout" Target="../slideLayouts/slideLayout39.xml"/><Relationship Id="rId3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1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9" r:id="rId2"/>
    <p:sldLayoutId id="2147483860" r:id="rId3"/>
    <p:sldLayoutId id="2147483861" r:id="rId4"/>
    <p:sldLayoutId id="2147483862" r:id="rId5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44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54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21" r:id="rId17"/>
    <p:sldLayoutId id="2147483823" r:id="rId18"/>
    <p:sldLayoutId id="2147483828" r:id="rId19"/>
    <p:sldLayoutId id="2147483666" r:id="rId20"/>
    <p:sldLayoutId id="2147483667" r:id="rId21"/>
    <p:sldLayoutId id="2147483683" r:id="rId22"/>
    <p:sldLayoutId id="2147483685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5" Type="http://schemas.openxmlformats.org/officeDocument/2006/relationships/image" Target="../media/image28.emf"/><Relationship Id="rId6" Type="http://schemas.openxmlformats.org/officeDocument/2006/relationships/image" Target="../media/image2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4" Type="http://schemas.openxmlformats.org/officeDocument/2006/relationships/image" Target="../media/image34.emf"/><Relationship Id="rId5" Type="http://schemas.openxmlformats.org/officeDocument/2006/relationships/image" Target="../media/image35.emf"/><Relationship Id="rId6" Type="http://schemas.openxmlformats.org/officeDocument/2006/relationships/image" Target="../media/image36.emf"/><Relationship Id="rId7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4" Type="http://schemas.openxmlformats.org/officeDocument/2006/relationships/image" Target="../media/image40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4" Type="http://schemas.openxmlformats.org/officeDocument/2006/relationships/image" Target="../media/image42.emf"/><Relationship Id="rId5" Type="http://schemas.openxmlformats.org/officeDocument/2006/relationships/image" Target="../media/image43.emf"/><Relationship Id="rId6" Type="http://schemas.openxmlformats.org/officeDocument/2006/relationships/image" Target="../media/image4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emf"/><Relationship Id="rId3" Type="http://schemas.openxmlformats.org/officeDocument/2006/relationships/image" Target="../media/image4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4" Type="http://schemas.openxmlformats.org/officeDocument/2006/relationships/image" Target="../media/image48.emf"/><Relationship Id="rId5" Type="http://schemas.openxmlformats.org/officeDocument/2006/relationships/image" Target="../media/image4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emf"/><Relationship Id="rId7" Type="http://schemas.openxmlformats.org/officeDocument/2006/relationships/image" Target="../media/image54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0.png"/><Relationship Id="rId4" Type="http://schemas.openxmlformats.org/officeDocument/2006/relationships/image" Target="../media/image1340.png"/><Relationship Id="rId5" Type="http://schemas.openxmlformats.org/officeDocument/2006/relationships/image" Target="../media/image56.emf"/><Relationship Id="rId6" Type="http://schemas.openxmlformats.org/officeDocument/2006/relationships/hyperlink" Target="http://www.slac.stanford.edu/xorg/hfag/semi/winter16/winter16_dtaunu.html" TargetMode="External"/><Relationship Id="rId7" Type="http://schemas.openxmlformats.org/officeDocument/2006/relationships/image" Target="../media/image57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5" Type="http://schemas.openxmlformats.org/officeDocument/2006/relationships/image" Target="../media/image58.emf"/><Relationship Id="rId6" Type="http://schemas.openxmlformats.org/officeDocument/2006/relationships/image" Target="../media/image59.em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60.emf"/><Relationship Id="rId5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tiff"/><Relationship Id="rId3" Type="http://schemas.openxmlformats.org/officeDocument/2006/relationships/image" Target="../media/image62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emf"/><Relationship Id="rId3" Type="http://schemas.openxmlformats.org/officeDocument/2006/relationships/image" Target="../media/image64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4" Type="http://schemas.openxmlformats.org/officeDocument/2006/relationships/image" Target="../media/image67.em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8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4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4" Type="http://schemas.openxmlformats.org/officeDocument/2006/relationships/image" Target="../media/image71.emf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4" Type="http://schemas.openxmlformats.org/officeDocument/2006/relationships/image" Target="../media/image74.emf"/><Relationship Id="rId5" Type="http://schemas.openxmlformats.org/officeDocument/2006/relationships/image" Target="../media/image7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4" Type="http://schemas.openxmlformats.org/officeDocument/2006/relationships/image" Target="../media/image77.emf"/><Relationship Id="rId5" Type="http://schemas.openxmlformats.org/officeDocument/2006/relationships/image" Target="../media/image78.png"/><Relationship Id="rId6" Type="http://schemas.openxmlformats.org/officeDocument/2006/relationships/image" Target="../media/image79.em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image" Target="../media/image81.emf"/><Relationship Id="rId5" Type="http://schemas.openxmlformats.org/officeDocument/2006/relationships/oleObject" Target="../embeddings/oleObject5.bin"/><Relationship Id="rId6" Type="http://schemas.openxmlformats.org/officeDocument/2006/relationships/image" Target="../media/image80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2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png"/><Relationship Id="rId5" Type="http://schemas.openxmlformats.org/officeDocument/2006/relationships/image" Target="../media/image83.emf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4" Type="http://schemas.openxmlformats.org/officeDocument/2006/relationships/image" Target="../media/image86.emf"/><Relationship Id="rId5" Type="http://schemas.openxmlformats.org/officeDocument/2006/relationships/image" Target="../media/image87.emf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4.e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9.emf"/><Relationship Id="rId3" Type="http://schemas.openxmlformats.org/officeDocument/2006/relationships/image" Target="../media/image90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1.emf"/><Relationship Id="rId3" Type="http://schemas.openxmlformats.org/officeDocument/2006/relationships/image" Target="../media/image9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4" Type="http://schemas.openxmlformats.org/officeDocument/2006/relationships/image" Target="../media/image94.em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5.emf"/><Relationship Id="rId3" Type="http://schemas.openxmlformats.org/officeDocument/2006/relationships/image" Target="../media/image96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4" Type="http://schemas.openxmlformats.org/officeDocument/2006/relationships/image" Target="../media/image98.emf"/><Relationship Id="rId5" Type="http://schemas.openxmlformats.org/officeDocument/2006/relationships/image" Target="../media/image26.png"/><Relationship Id="rId6" Type="http://schemas.openxmlformats.org/officeDocument/2006/relationships/image" Target="../media/image28.em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4" Type="http://schemas.openxmlformats.org/officeDocument/2006/relationships/image" Target="../media/image100.em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8.jpeg"/><Relationship Id="rId20" Type="http://schemas.openxmlformats.org/officeDocument/2006/relationships/image" Target="../media/image119.jpeg"/><Relationship Id="rId21" Type="http://schemas.openxmlformats.org/officeDocument/2006/relationships/image" Target="../media/image120.jpeg"/><Relationship Id="rId22" Type="http://schemas.openxmlformats.org/officeDocument/2006/relationships/image" Target="../media/image121.jpeg"/><Relationship Id="rId23" Type="http://schemas.openxmlformats.org/officeDocument/2006/relationships/image" Target="../media/image122.jpeg"/><Relationship Id="rId24" Type="http://schemas.openxmlformats.org/officeDocument/2006/relationships/image" Target="../media/image123.jpeg"/><Relationship Id="rId25" Type="http://schemas.openxmlformats.org/officeDocument/2006/relationships/image" Target="../media/image124.jpeg"/><Relationship Id="rId26" Type="http://schemas.openxmlformats.org/officeDocument/2006/relationships/image" Target="../media/image125.jpeg"/><Relationship Id="rId27" Type="http://schemas.openxmlformats.org/officeDocument/2006/relationships/image" Target="../media/image126.jpeg"/><Relationship Id="rId28" Type="http://schemas.openxmlformats.org/officeDocument/2006/relationships/image" Target="../media/image127.jpeg"/><Relationship Id="rId29" Type="http://schemas.openxmlformats.org/officeDocument/2006/relationships/image" Target="../media/image128.jpeg"/><Relationship Id="rId30" Type="http://schemas.openxmlformats.org/officeDocument/2006/relationships/image" Target="../media/image129.jpeg"/><Relationship Id="rId31" Type="http://schemas.openxmlformats.org/officeDocument/2006/relationships/image" Target="../media/image130.tiff"/><Relationship Id="rId32" Type="http://schemas.openxmlformats.org/officeDocument/2006/relationships/image" Target="../media/image131.tiff"/><Relationship Id="rId10" Type="http://schemas.openxmlformats.org/officeDocument/2006/relationships/image" Target="../media/image109.jpeg"/><Relationship Id="rId11" Type="http://schemas.openxmlformats.org/officeDocument/2006/relationships/image" Target="../media/image110.jpeg"/><Relationship Id="rId12" Type="http://schemas.openxmlformats.org/officeDocument/2006/relationships/image" Target="../media/image111.png"/><Relationship Id="rId13" Type="http://schemas.openxmlformats.org/officeDocument/2006/relationships/image" Target="../media/image112.jpeg"/><Relationship Id="rId14" Type="http://schemas.openxmlformats.org/officeDocument/2006/relationships/image" Target="../media/image113.jpeg"/><Relationship Id="rId15" Type="http://schemas.openxmlformats.org/officeDocument/2006/relationships/image" Target="../media/image114.jpeg"/><Relationship Id="rId16" Type="http://schemas.openxmlformats.org/officeDocument/2006/relationships/image" Target="../media/image115.jpeg"/><Relationship Id="rId17" Type="http://schemas.openxmlformats.org/officeDocument/2006/relationships/image" Target="../media/image116.jpeg"/><Relationship Id="rId18" Type="http://schemas.openxmlformats.org/officeDocument/2006/relationships/image" Target="../media/image117.jpeg"/><Relationship Id="rId19" Type="http://schemas.openxmlformats.org/officeDocument/2006/relationships/image" Target="../media/image11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1.jpeg"/><Relationship Id="rId3" Type="http://schemas.openxmlformats.org/officeDocument/2006/relationships/image" Target="../media/image102.jpeg"/><Relationship Id="rId4" Type="http://schemas.openxmlformats.org/officeDocument/2006/relationships/image" Target="../media/image103.jpeg"/><Relationship Id="rId5" Type="http://schemas.openxmlformats.org/officeDocument/2006/relationships/image" Target="../media/image104.jpeg"/><Relationship Id="rId6" Type="http://schemas.openxmlformats.org/officeDocument/2006/relationships/image" Target="../media/image105.jpeg"/><Relationship Id="rId7" Type="http://schemas.openxmlformats.org/officeDocument/2006/relationships/image" Target="../media/image106.jpeg"/><Relationship Id="rId8" Type="http://schemas.openxmlformats.org/officeDocument/2006/relationships/image" Target="../media/image107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2.em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3.emf"/><Relationship Id="rId3" Type="http://schemas.openxmlformats.org/officeDocument/2006/relationships/image" Target="../media/image134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7.wmf"/><Relationship Id="rId7" Type="http://schemas.openxmlformats.org/officeDocument/2006/relationships/image" Target="../media/image8.emf"/><Relationship Id="rId8" Type="http://schemas.openxmlformats.org/officeDocument/2006/relationships/image" Target="../media/image9.emf"/><Relationship Id="rId9" Type="http://schemas.openxmlformats.org/officeDocument/2006/relationships/image" Target="../media/image10.emf"/><Relationship Id="rId10" Type="http://schemas.openxmlformats.org/officeDocument/2006/relationships/image" Target="../media/image1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5.png"/><Relationship Id="rId3" Type="http://schemas.openxmlformats.org/officeDocument/2006/relationships/image" Target="../media/image136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37.emf"/><Relationship Id="rId5" Type="http://schemas.openxmlformats.org/officeDocument/2006/relationships/image" Target="../media/image138.em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7.wmf"/><Relationship Id="rId7" Type="http://schemas.openxmlformats.org/officeDocument/2006/relationships/image" Target="../media/image8.emf"/><Relationship Id="rId8" Type="http://schemas.openxmlformats.org/officeDocument/2006/relationships/image" Target="../media/image9.emf"/><Relationship Id="rId9" Type="http://schemas.openxmlformats.org/officeDocument/2006/relationships/image" Target="../media/image10.emf"/><Relationship Id="rId10" Type="http://schemas.openxmlformats.org/officeDocument/2006/relationships/image" Target="../media/image12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8" name="TextBox 32"/>
          <p:cNvSpPr txBox="1">
            <a:spLocks noChangeArrowheads="1"/>
          </p:cNvSpPr>
          <p:nvPr/>
        </p:nvSpPr>
        <p:spPr bwMode="auto">
          <a:xfrm>
            <a:off x="0" y="3360538"/>
            <a:ext cx="8748464" cy="1436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93600" bIns="140400">
            <a:prstTxWarp prst="textNoShape">
              <a:avLst/>
            </a:prstTxWarp>
            <a:spAutoFit/>
          </a:bodyPr>
          <a:lstStyle/>
          <a:p>
            <a:pPr indent="450850"/>
            <a:r>
              <a:rPr lang="en-US" sz="3000" dirty="0" smtClean="0">
                <a:latin typeface="Helvetica Light"/>
                <a:ea typeface="Trebuchet MS" pitchFamily="-84" charset="0"/>
                <a:cs typeface="Helvetica Light"/>
              </a:rPr>
              <a:t>New Results from the LHC (2)</a:t>
            </a:r>
          </a:p>
          <a:p>
            <a:pPr indent="450850">
              <a:spcBef>
                <a:spcPts val="1200"/>
              </a:spcBef>
            </a:pP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Andreas Hoecker (CERN)</a:t>
            </a:r>
          </a:p>
          <a:p>
            <a:pPr indent="450850">
              <a:spcBef>
                <a:spcPts val="1200"/>
              </a:spcBef>
            </a:pP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September 26–28</a:t>
            </a: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, 2016 in </a:t>
            </a:r>
            <a:r>
              <a:rPr lang="en-US" sz="1400" dirty="0" err="1" smtClean="0">
                <a:latin typeface="Helvetica Light"/>
                <a:ea typeface="Trebuchet MS" pitchFamily="-84" charset="0"/>
                <a:cs typeface="Helvetica Light"/>
              </a:rPr>
              <a:t>Freudenstadt</a:t>
            </a: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, Germany</a:t>
            </a:r>
            <a:endParaRPr lang="en-US" sz="1400" dirty="0">
              <a:latin typeface="Helvetica Light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581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10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W mass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68760"/>
            <a:ext cx="913077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No LHC result yet </a:t>
            </a:r>
          </a:p>
          <a:p>
            <a:pPr algn="ctr"/>
            <a:endParaRPr lang="en-US" sz="16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algn="ctr"/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World average value dominated by Tevatron measurements : </a:t>
            </a:r>
            <a:r>
              <a:rPr lang="de-DE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80.387 </a:t>
            </a:r>
            <a:r>
              <a:rPr lang="de-DE" sz="1400" dirty="0">
                <a:solidFill>
                  <a:prstClr val="black"/>
                </a:solidFill>
                <a:latin typeface="Helvetica Light"/>
                <a:cs typeface="Helvetica Light"/>
              </a:rPr>
              <a:t>±</a:t>
            </a:r>
            <a:r>
              <a:rPr lang="de-DE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0.016 </a:t>
            </a:r>
            <a:r>
              <a:rPr lang="de-DE" sz="1400" dirty="0">
                <a:solidFill>
                  <a:prstClr val="black"/>
                </a:solidFill>
                <a:latin typeface="Helvetica Light"/>
                <a:cs typeface="Helvetica Light"/>
              </a:rPr>
              <a:t>G</a:t>
            </a:r>
            <a:r>
              <a:rPr lang="de-DE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eV</a:t>
            </a:r>
          </a:p>
          <a:p>
            <a:pPr algn="ctr"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hr-H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CDF </a:t>
            </a:r>
            <a:r>
              <a:rPr lang="hr-HR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&amp; D0, 1204.0042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9895" y="2636912"/>
            <a:ext cx="5114393" cy="3463716"/>
          </a:xfrm>
          <a:prstGeom prst="rect">
            <a:avLst/>
          </a:prstGeom>
        </p:spPr>
      </p:pic>
      <p:pic>
        <p:nvPicPr>
          <p:cNvPr id="9" name="Picture 9" descr="E:\fppt\template\arrows\arrow7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406885" flipV="1">
            <a:off x="4937961" y="5744324"/>
            <a:ext cx="269272" cy="44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259632" y="6009545"/>
            <a:ext cx="39604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Competitive top mass results from the LHC</a:t>
            </a:r>
            <a:endParaRPr lang="en-GB" sz="105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141685" flipH="1" flipV="1">
            <a:off x="1858553" y="4071344"/>
            <a:ext cx="345319" cy="42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67544" y="4033832"/>
            <a:ext cx="15849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No W mass measurement from LHC yet</a:t>
            </a:r>
            <a:endParaRPr lang="en-GB" sz="105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48264" y="2817575"/>
            <a:ext cx="15488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Global electroweak fit</a:t>
            </a:r>
          </a:p>
        </p:txBody>
      </p:sp>
    </p:spTree>
    <p:extLst>
      <p:ext uri="{BB962C8B-B14F-4D97-AF65-F5344CB8AC3E}">
        <p14:creationId xmlns:p14="http://schemas.microsoft.com/office/powerpoint/2010/main" val="109369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0932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grayscl/>
            <a:lum bright="32000" contras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2549584"/>
            <a:ext cx="6716061" cy="4308416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— Run-1 Masterpiece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9632" y="4457343"/>
            <a:ext cx="2185866" cy="2400657"/>
          </a:xfrm>
          <a:prstGeom prst="rect">
            <a:avLst/>
          </a:prstGeom>
          <a:solidFill>
            <a:schemeClr val="tx1">
              <a:lumMod val="75000"/>
              <a:lumOff val="25000"/>
              <a:alpha val="97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had been vainly searched for at many accelerators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Best non-LHC 95% CL limits from LEP </a:t>
            </a:r>
            <a:r>
              <a:rPr lang="en-GB" sz="105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(CERN, 1989—2000)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and Tevatron </a:t>
            </a:r>
            <a:r>
              <a:rPr lang="en-GB" sz="105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(Fermilab, 1990—2011)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en-GB" sz="12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  </a:t>
            </a:r>
            <a:r>
              <a:rPr lang="en-GB" sz="1200" i="1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baseline="-250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&gt; 114 GeV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  147 GeV &lt; </a:t>
            </a:r>
            <a:r>
              <a:rPr lang="en-GB" sz="1200" i="1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baseline="-250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&gt; 179 GeV 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  EW fit: </a:t>
            </a:r>
            <a:r>
              <a:rPr lang="en-GB" sz="1200" i="1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baseline="-25000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&lt; 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153 GeV </a:t>
            </a:r>
            <a:endParaRPr lang="en-GB" sz="12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94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96752"/>
            <a:ext cx="9144000" cy="5067942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52398" y="1484784"/>
            <a:ext cx="5447394" cy="9870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At the LHC, the Higgs boson is 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dominantly produced via 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gluon fusion for </a:t>
            </a:r>
            <a:r>
              <a:rPr lang="en-US" sz="16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6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H,total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at 8 TeV for </a:t>
            </a:r>
            <a:r>
              <a:rPr lang="en-US" sz="16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</a:t>
            </a:r>
            <a:r>
              <a:rPr lang="en-US" sz="16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= 125 GeV 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Cross section steeply falling with Higgs mass</a:t>
            </a:r>
            <a:endParaRPr lang="en-US" sz="1200" dirty="0" smtClean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80017" y="2980928"/>
            <a:ext cx="4140695" cy="1600200"/>
            <a:chOff x="980017" y="3177115"/>
            <a:chExt cx="4140695" cy="1600200"/>
          </a:xfrm>
        </p:grpSpPr>
        <p:sp>
          <p:nvSpPr>
            <p:cNvPr id="9" name="TextBox 8"/>
            <p:cNvSpPr txBox="1"/>
            <p:nvPr/>
          </p:nvSpPr>
          <p:spPr>
            <a:xfrm>
              <a:off x="4099693" y="3566470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 rot="21414403">
              <a:off x="3552487" y="4001354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 flipH="1" flipV="1">
              <a:off x="2808816" y="4047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 flipH="1">
              <a:off x="2808817" y="355811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 rot="3361181" flipH="1">
              <a:off x="2443691" y="3820514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1438469" y="343296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1438469" y="4371482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93299" y="336783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80017" y="31771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80017" y="41677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113617" y="43156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427817" y="37822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</p:grpSp>
      <p:sp>
        <p:nvSpPr>
          <p:cNvPr id="22" name="Freeform 21"/>
          <p:cNvSpPr/>
          <p:nvPr/>
        </p:nvSpPr>
        <p:spPr>
          <a:xfrm rot="1371151">
            <a:off x="914903" y="3541909"/>
            <a:ext cx="385209" cy="472862"/>
          </a:xfrm>
          <a:custGeom>
            <a:avLst/>
            <a:gdLst>
              <a:gd name="connsiteX0" fmla="*/ 167116 w 467923"/>
              <a:gd name="connsiteY0" fmla="*/ 167099 h 490156"/>
              <a:gd name="connsiteX1" fmla="*/ 211680 w 467923"/>
              <a:gd name="connsiteY1" fmla="*/ 77979 h 490156"/>
              <a:gd name="connsiteX2" fmla="*/ 256244 w 467923"/>
              <a:gd name="connsiteY2" fmla="*/ 0 h 490156"/>
              <a:gd name="connsiteX3" fmla="*/ 278526 w 467923"/>
              <a:gd name="connsiteY3" fmla="*/ 77979 h 490156"/>
              <a:gd name="connsiteX4" fmla="*/ 289667 w 467923"/>
              <a:gd name="connsiteY4" fmla="*/ 189378 h 490156"/>
              <a:gd name="connsiteX5" fmla="*/ 323090 w 467923"/>
              <a:gd name="connsiteY5" fmla="*/ 167099 h 490156"/>
              <a:gd name="connsiteX6" fmla="*/ 434500 w 467923"/>
              <a:gd name="connsiteY6" fmla="*/ 133679 h 490156"/>
              <a:gd name="connsiteX7" fmla="*/ 467923 w 467923"/>
              <a:gd name="connsiteY7" fmla="*/ 122539 h 490156"/>
              <a:gd name="connsiteX8" fmla="*/ 456782 w 467923"/>
              <a:gd name="connsiteY8" fmla="*/ 155959 h 490156"/>
              <a:gd name="connsiteX9" fmla="*/ 389936 w 467923"/>
              <a:gd name="connsiteY9" fmla="*/ 233938 h 490156"/>
              <a:gd name="connsiteX10" fmla="*/ 345372 w 467923"/>
              <a:gd name="connsiteY10" fmla="*/ 256218 h 490156"/>
              <a:gd name="connsiteX11" fmla="*/ 323090 w 467923"/>
              <a:gd name="connsiteY11" fmla="*/ 289637 h 490156"/>
              <a:gd name="connsiteX12" fmla="*/ 367654 w 467923"/>
              <a:gd name="connsiteY12" fmla="*/ 356477 h 490156"/>
              <a:gd name="connsiteX13" fmla="*/ 401077 w 467923"/>
              <a:gd name="connsiteY13" fmla="*/ 412176 h 490156"/>
              <a:gd name="connsiteX14" fmla="*/ 412218 w 467923"/>
              <a:gd name="connsiteY14" fmla="*/ 445596 h 490156"/>
              <a:gd name="connsiteX15" fmla="*/ 345372 w 467923"/>
              <a:gd name="connsiteY15" fmla="*/ 423316 h 490156"/>
              <a:gd name="connsiteX16" fmla="*/ 245103 w 467923"/>
              <a:gd name="connsiteY16" fmla="*/ 334197 h 490156"/>
              <a:gd name="connsiteX17" fmla="*/ 211680 w 467923"/>
              <a:gd name="connsiteY17" fmla="*/ 367617 h 490156"/>
              <a:gd name="connsiteX18" fmla="*/ 167116 w 467923"/>
              <a:gd name="connsiteY18" fmla="*/ 445596 h 490156"/>
              <a:gd name="connsiteX19" fmla="*/ 100269 w 467923"/>
              <a:gd name="connsiteY19" fmla="*/ 490156 h 490156"/>
              <a:gd name="connsiteX20" fmla="*/ 111410 w 467923"/>
              <a:gd name="connsiteY20" fmla="*/ 378757 h 490156"/>
              <a:gd name="connsiteX21" fmla="*/ 133692 w 467923"/>
              <a:gd name="connsiteY21" fmla="*/ 334197 h 490156"/>
              <a:gd name="connsiteX22" fmla="*/ 144833 w 467923"/>
              <a:gd name="connsiteY22" fmla="*/ 300777 h 490156"/>
              <a:gd name="connsiteX23" fmla="*/ 33423 w 467923"/>
              <a:gd name="connsiteY23" fmla="*/ 256218 h 490156"/>
              <a:gd name="connsiteX24" fmla="*/ 0 w 467923"/>
              <a:gd name="connsiteY24" fmla="*/ 245078 h 490156"/>
              <a:gd name="connsiteX25" fmla="*/ 55705 w 467923"/>
              <a:gd name="connsiteY25" fmla="*/ 211658 h 490156"/>
              <a:gd name="connsiteX26" fmla="*/ 133692 w 467923"/>
              <a:gd name="connsiteY26" fmla="*/ 178238 h 490156"/>
              <a:gd name="connsiteX27" fmla="*/ 167116 w 467923"/>
              <a:gd name="connsiteY27" fmla="*/ 167099 h 49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67923" h="490156">
                <a:moveTo>
                  <a:pt x="167116" y="167099"/>
                </a:moveTo>
                <a:cubicBezTo>
                  <a:pt x="180114" y="150389"/>
                  <a:pt x="193255" y="105613"/>
                  <a:pt x="211680" y="77979"/>
                </a:cubicBezTo>
                <a:cubicBezTo>
                  <a:pt x="243175" y="30743"/>
                  <a:pt x="227974" y="56535"/>
                  <a:pt x="256244" y="0"/>
                </a:cubicBezTo>
                <a:cubicBezTo>
                  <a:pt x="264180" y="23804"/>
                  <a:pt x="275029" y="53502"/>
                  <a:pt x="278526" y="77979"/>
                </a:cubicBezTo>
                <a:cubicBezTo>
                  <a:pt x="283804" y="114922"/>
                  <a:pt x="285953" y="152245"/>
                  <a:pt x="289667" y="189378"/>
                </a:cubicBezTo>
                <a:cubicBezTo>
                  <a:pt x="300808" y="181952"/>
                  <a:pt x="310855" y="172536"/>
                  <a:pt x="323090" y="167099"/>
                </a:cubicBezTo>
                <a:cubicBezTo>
                  <a:pt x="370749" y="145919"/>
                  <a:pt x="389128" y="146641"/>
                  <a:pt x="434500" y="133679"/>
                </a:cubicBezTo>
                <a:cubicBezTo>
                  <a:pt x="445792" y="130453"/>
                  <a:pt x="456782" y="126252"/>
                  <a:pt x="467923" y="122539"/>
                </a:cubicBezTo>
                <a:cubicBezTo>
                  <a:pt x="464209" y="133679"/>
                  <a:pt x="462608" y="145764"/>
                  <a:pt x="456782" y="155959"/>
                </a:cubicBezTo>
                <a:cubicBezTo>
                  <a:pt x="446290" y="174319"/>
                  <a:pt x="409009" y="220316"/>
                  <a:pt x="389936" y="233938"/>
                </a:cubicBezTo>
                <a:cubicBezTo>
                  <a:pt x="376421" y="243590"/>
                  <a:pt x="360227" y="248791"/>
                  <a:pt x="345372" y="256218"/>
                </a:cubicBezTo>
                <a:cubicBezTo>
                  <a:pt x="337945" y="267358"/>
                  <a:pt x="325291" y="276430"/>
                  <a:pt x="323090" y="289637"/>
                </a:cubicBezTo>
                <a:cubicBezTo>
                  <a:pt x="318012" y="320103"/>
                  <a:pt x="354373" y="338771"/>
                  <a:pt x="367654" y="356477"/>
                </a:cubicBezTo>
                <a:cubicBezTo>
                  <a:pt x="380646" y="373798"/>
                  <a:pt x="391393" y="392810"/>
                  <a:pt x="401077" y="412176"/>
                </a:cubicBezTo>
                <a:cubicBezTo>
                  <a:pt x="406329" y="422679"/>
                  <a:pt x="423733" y="443293"/>
                  <a:pt x="412218" y="445596"/>
                </a:cubicBezTo>
                <a:cubicBezTo>
                  <a:pt x="389187" y="450202"/>
                  <a:pt x="367654" y="430743"/>
                  <a:pt x="345372" y="423316"/>
                </a:cubicBezTo>
                <a:cubicBezTo>
                  <a:pt x="269058" y="347010"/>
                  <a:pt x="304745" y="373954"/>
                  <a:pt x="245103" y="334197"/>
                </a:cubicBezTo>
                <a:cubicBezTo>
                  <a:pt x="233962" y="345337"/>
                  <a:pt x="220838" y="354797"/>
                  <a:pt x="211680" y="367617"/>
                </a:cubicBezTo>
                <a:cubicBezTo>
                  <a:pt x="197606" y="387318"/>
                  <a:pt x="187164" y="428056"/>
                  <a:pt x="167116" y="445596"/>
                </a:cubicBezTo>
                <a:cubicBezTo>
                  <a:pt x="146962" y="463229"/>
                  <a:pt x="100269" y="490156"/>
                  <a:pt x="100269" y="490156"/>
                </a:cubicBezTo>
                <a:cubicBezTo>
                  <a:pt x="103983" y="453023"/>
                  <a:pt x="103590" y="415247"/>
                  <a:pt x="111410" y="378757"/>
                </a:cubicBezTo>
                <a:cubicBezTo>
                  <a:pt x="114890" y="362519"/>
                  <a:pt x="127150" y="349461"/>
                  <a:pt x="133692" y="334197"/>
                </a:cubicBezTo>
                <a:cubicBezTo>
                  <a:pt x="138318" y="323404"/>
                  <a:pt x="141119" y="311917"/>
                  <a:pt x="144833" y="300777"/>
                </a:cubicBezTo>
                <a:cubicBezTo>
                  <a:pt x="79261" y="267995"/>
                  <a:pt x="116024" y="283749"/>
                  <a:pt x="33423" y="256218"/>
                </a:cubicBezTo>
                <a:lnTo>
                  <a:pt x="0" y="245078"/>
                </a:lnTo>
                <a:cubicBezTo>
                  <a:pt x="18568" y="233938"/>
                  <a:pt x="36337" y="221341"/>
                  <a:pt x="55705" y="211658"/>
                </a:cubicBezTo>
                <a:cubicBezTo>
                  <a:pt x="115130" y="181948"/>
                  <a:pt x="64133" y="224605"/>
                  <a:pt x="133692" y="178238"/>
                </a:cubicBezTo>
                <a:cubicBezTo>
                  <a:pt x="171054" y="153333"/>
                  <a:pt x="154118" y="183809"/>
                  <a:pt x="167116" y="167099"/>
                </a:cubicBezTo>
                <a:close/>
              </a:path>
            </a:pathLst>
          </a:custGeom>
          <a:solidFill>
            <a:srgbClr val="FFFF00"/>
          </a:solidFill>
          <a:ln w="127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152398" y="5496848"/>
            <a:ext cx="5447394" cy="47397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Total production of ~470 thousand SM Higgs bosons of 125 GeV in 2012 in each ATLAS and CMS </a:t>
            </a:r>
            <a:endParaRPr lang="en-US" sz="300" i="1" dirty="0" smtClean="0">
              <a:solidFill>
                <a:schemeClr val="bg1">
                  <a:lumMod val="9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6481" y="4623288"/>
            <a:ext cx="2160240" cy="160738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2176" y="3396071"/>
            <a:ext cx="2416193" cy="117738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377" y="1648100"/>
            <a:ext cx="2334288" cy="160738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005456" y="4492011"/>
            <a:ext cx="13404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4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H,ggF</a:t>
            </a:r>
            <a:r>
              <a:rPr lang="en-US" sz="1400" baseline="-250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19 </a:t>
            </a:r>
            <a:r>
              <a:rPr lang="en-US" sz="14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endParaRPr lang="en-US" sz="1400" dirty="0"/>
          </a:p>
        </p:txBody>
      </p:sp>
      <p:sp>
        <p:nvSpPr>
          <p:cNvPr id="23" name="Rectangle 22"/>
          <p:cNvSpPr/>
          <p:nvPr/>
        </p:nvSpPr>
        <p:spPr>
          <a:xfrm>
            <a:off x="5724128" y="1522067"/>
            <a:ext cx="28803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Vector boson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fusion (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/Z+H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1.6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/>
          </a:p>
        </p:txBody>
      </p:sp>
      <p:sp>
        <p:nvSpPr>
          <p:cNvPr id="24" name="Rectangle 23"/>
          <p:cNvSpPr/>
          <p:nvPr/>
        </p:nvSpPr>
        <p:spPr>
          <a:xfrm>
            <a:off x="5724128" y="3180047"/>
            <a:ext cx="2736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Higgs-</a:t>
            </a:r>
            <a:r>
              <a:rPr lang="en-US" sz="12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strahlung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</a:t>
            </a:r>
            <a:r>
              <a:rPr lang="en-US" sz="12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1200" baseline="-250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/Z+H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0.7/0.4 </a:t>
            </a:r>
            <a:r>
              <a:rPr lang="en-US" sz="12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/>
          </a:p>
          <a:p>
            <a:endParaRPr lang="en-US" sz="1200" dirty="0" smtClean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724128" y="4589689"/>
            <a:ext cx="26642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“ttH” production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</a:t>
            </a:r>
            <a:r>
              <a:rPr lang="en-US" sz="12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ttH</a:t>
            </a:r>
            <a:r>
              <a:rPr lang="en-US" sz="1200" baseline="-250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0.13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0599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5" grpId="0"/>
      <p:bldP spid="23" grpId="0"/>
      <p:bldP spid="24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Higgs boson decay 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96752"/>
            <a:ext cx="9144000" cy="506794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534241" y="5771671"/>
            <a:ext cx="1660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FFC000"/>
                </a:solidFill>
                <a:latin typeface="Trebuchet MS"/>
                <a:cs typeface="Trebuchet MS"/>
              </a:rPr>
              <a:t>Uncertainties 3</a:t>
            </a:r>
            <a:r>
              <a:rPr lang="en-GB" sz="1200" b="1" dirty="0" smtClean="0">
                <a:solidFill>
                  <a:srgbClr val="FFC000"/>
                </a:solidFill>
                <a:latin typeface="Symbol" charset="2"/>
                <a:cs typeface="Symbol" charset="2"/>
              </a:rPr>
              <a:t>~</a:t>
            </a:r>
            <a:r>
              <a:rPr lang="en-GB" sz="1200" b="1" dirty="0" smtClean="0">
                <a:solidFill>
                  <a:srgbClr val="FFC000"/>
                </a:solidFill>
                <a:latin typeface="Trebuchet MS"/>
                <a:cs typeface="Trebuchet MS"/>
              </a:rPr>
              <a:t>12%</a:t>
            </a: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7791616" y="1296142"/>
            <a:ext cx="1316888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H(125 GeV) branching fractions: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152400" y="1484784"/>
            <a:ext cx="3048000" cy="34185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Because of the coupling to the mass of the decay particles: </a:t>
            </a:r>
          </a:p>
          <a:p>
            <a:pPr marL="265113" lvl="1">
              <a:spcBef>
                <a:spcPts val="24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will decay with preference to the heaviest particles allowed </a:t>
            </a:r>
          </a:p>
          <a:p>
            <a:pPr marL="265113" lvl="1">
              <a:spcBef>
                <a:spcPts val="24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does not couple directly to photons and gluons, but only via “loops” involving preferentially heavy particles (e.g., top, </a:t>
            </a:r>
            <a:r>
              <a:rPr lang="en-US" sz="1600" i="1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900" i="1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7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207949"/>
            <a:ext cx="4662495" cy="52727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35359" y="2530614"/>
            <a:ext cx="7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0.012% to 4(e/µ)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19827" y="3911052"/>
            <a:ext cx="7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1.0% to 2(e/µ)2𝜈</a:t>
            </a:r>
          </a:p>
        </p:txBody>
      </p:sp>
    </p:spTree>
    <p:extLst>
      <p:ext uri="{BB962C8B-B14F-4D97-AF65-F5344CB8AC3E}">
        <p14:creationId xmlns:p14="http://schemas.microsoft.com/office/powerpoint/2010/main" val="9426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Higgs boson decay 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96752"/>
            <a:ext cx="9144000" cy="5067942"/>
          </a:xfrm>
          <a:prstGeom prst="rect">
            <a:avLst/>
          </a:prstGeom>
        </p:spPr>
      </p:pic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7020272" y="2276872"/>
            <a:ext cx="1316888" cy="2637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5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H(125 GeV</a:t>
            </a:r>
            <a:r>
              <a:rPr lang="en-US" sz="105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</a:t>
            </a:r>
            <a:endParaRPr lang="en-US" sz="1050" dirty="0" smtClean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152400" y="1484784"/>
            <a:ext cx="2835424" cy="29260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Leptonic (e/µ) and photonic final states provide 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best discovery significance </a:t>
            </a:r>
            <a:endParaRPr lang="en-US" sz="1600" dirty="0" smtClean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65113" lvl="1">
              <a:spcBef>
                <a:spcPts val="24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 </a:t>
            </a:r>
            <a:r>
              <a:rPr lang="en-US" sz="1600" dirty="0" smtClean="0">
                <a:solidFill>
                  <a:srgbClr val="F1F1F5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6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γγ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/ ZZ*(</a:t>
            </a:r>
            <a:r>
              <a:rPr lang="en-US" sz="1600" dirty="0">
                <a:solidFill>
                  <a:srgbClr val="F1F1F5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4𝓁) have best mass </a:t>
            </a:r>
            <a:r>
              <a:rPr lang="en-US" sz="16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resoluton</a:t>
            </a:r>
            <a:endParaRPr lang="en-US" sz="1600" dirty="0" smtClean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65113" lvl="1">
              <a:spcBef>
                <a:spcPts val="24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 </a:t>
            </a:r>
            <a:r>
              <a:rPr lang="en-US" sz="1600" dirty="0">
                <a:solidFill>
                  <a:srgbClr val="F1F1F5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WW* </a:t>
            </a:r>
            <a:r>
              <a:rPr lang="en-US" sz="1600" dirty="0" smtClean="0">
                <a:solidFill>
                  <a:srgbClr val="F1F1F5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® 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2𝓁2</a:t>
            </a:r>
            <a:r>
              <a:rPr lang="en-US" sz="16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𝜈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good trigger, sustainable background level, and large branching fraction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740250"/>
              </p:ext>
            </p:extLst>
          </p:nvPr>
        </p:nvGraphicFramePr>
        <p:xfrm>
          <a:off x="4067944" y="2568787"/>
          <a:ext cx="4176840" cy="22250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88420"/>
                <a:gridCol w="20884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i="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Decay channel</a:t>
                      </a:r>
                      <a:endParaRPr lang="en-US" sz="1600" b="0" i="0" dirty="0">
                        <a:solidFill>
                          <a:schemeClr val="bg1"/>
                        </a:solidFill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Mass resolution</a:t>
                      </a:r>
                      <a:endParaRPr lang="en-US" sz="1600" b="0" i="0" dirty="0">
                        <a:solidFill>
                          <a:schemeClr val="bg1"/>
                        </a:solidFill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H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γγ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1–2%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H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ZZ*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4𝓁 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1–2%</a:t>
                      </a: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H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WW*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2𝓁2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𝜈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20%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H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bb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10%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H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Symbol" charset="2"/>
                          <a:ea typeface="Symbol" charset="2"/>
                          <a:cs typeface="Symbol" charset="2"/>
                          <a:sym typeface="Symbol" charset="2"/>
                        </a:rPr>
                        <a:t>®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bg1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ττ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15%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128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96752"/>
            <a:ext cx="9144000" cy="5067942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5158680" y="2492896"/>
            <a:ext cx="3733800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At </a:t>
            </a:r>
            <a:r>
              <a:rPr lang="en-US" sz="1600" dirty="0" err="1" smtClean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baseline="-25000" dirty="0" err="1" smtClean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 smtClean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= 125 GeV, many decays experimentally accessible!</a:t>
            </a:r>
          </a:p>
          <a:p>
            <a:pPr defTabSz="182563" fontAlgn="base">
              <a:spcBef>
                <a:spcPts val="180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The phenomenological aspects of that mass might seem less appealing</a:t>
            </a:r>
          </a:p>
          <a:p>
            <a:pPr defTabSz="182563">
              <a:spcBef>
                <a:spcPts val="1800"/>
              </a:spcBef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solidFill>
                  <a:srgbClr val="F2F2F2"/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bb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mode is only exploitable in association with 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or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i="1" dirty="0" err="1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, also with strong Higgs boost</a:t>
            </a:r>
          </a:p>
          <a:p>
            <a:pPr defTabSz="182563">
              <a:spcBef>
                <a:spcPts val="600"/>
              </a:spcBef>
            </a:pPr>
            <a:r>
              <a:rPr lang="en-US" sz="12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Associated leptons provide trigger signal as they help to reduce huge QCD background, </a:t>
            </a:r>
            <a:r>
              <a:rPr lang="en-US" sz="1200" dirty="0">
                <a:solidFill>
                  <a:srgbClr val="F2F2F2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US" sz="12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bb</a:t>
            </a:r>
            <a:r>
              <a:rPr lang="en-US" sz="12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) ~ O(100 µb) </a:t>
            </a:r>
          </a:p>
        </p:txBody>
      </p:sp>
      <p:pic>
        <p:nvPicPr>
          <p:cNvPr id="30" name="Picture 29" descr="higgs_br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203" y="2143656"/>
            <a:ext cx="4725797" cy="3341270"/>
          </a:xfrm>
          <a:prstGeom prst="rect">
            <a:avLst/>
          </a:prstGeom>
          <a:effectLst>
            <a:outerShdw blurRad="127000" dist="38100" dir="2700000">
              <a:srgbClr val="000000">
                <a:alpha val="70000"/>
              </a:srgbClr>
            </a:outerShdw>
          </a:effectLst>
        </p:spPr>
      </p:pic>
      <p:cxnSp>
        <p:nvCxnSpPr>
          <p:cNvPr id="31" name="Straight Arrow Connector 30"/>
          <p:cNvCxnSpPr/>
          <p:nvPr/>
        </p:nvCxnSpPr>
        <p:spPr>
          <a:xfrm>
            <a:off x="1432112" y="2089813"/>
            <a:ext cx="0" cy="2958063"/>
          </a:xfrm>
          <a:prstGeom prst="straightConnector1">
            <a:avLst/>
          </a:prstGeom>
          <a:ln>
            <a:solidFill>
              <a:srgbClr val="00E5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1039415" y="1844824"/>
            <a:ext cx="9669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A5FA00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300" dirty="0" smtClean="0">
                <a:solidFill>
                  <a:srgbClr val="A5FA00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rgbClr val="A5FA00"/>
                </a:solidFill>
                <a:latin typeface="Helvetica Light" charset="0"/>
                <a:ea typeface="Helvetica Light" charset="0"/>
                <a:cs typeface="Helvetica Light" charset="0"/>
              </a:rPr>
              <a:t>(125 GeV)</a:t>
            </a:r>
            <a:endParaRPr lang="en-US" sz="1100" dirty="0">
              <a:solidFill>
                <a:srgbClr val="A5F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52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0" y="1035756"/>
            <a:ext cx="9144000" cy="5345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1170267"/>
            <a:ext cx="2569773" cy="2465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3241"/>
          <a:stretch/>
        </p:blipFill>
        <p:spPr>
          <a:xfrm>
            <a:off x="5825283" y="1264356"/>
            <a:ext cx="3067197" cy="199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709"/>
          <a:stretch/>
        </p:blipFill>
        <p:spPr>
          <a:xfrm>
            <a:off x="5831300" y="3247980"/>
            <a:ext cx="3067197" cy="3970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226966" y="3147426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0</a:t>
            </a:r>
            <a:endParaRPr lang="en-US" sz="9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065"/>
          <a:stretch/>
        </p:blipFill>
        <p:spPr>
          <a:xfrm>
            <a:off x="6387048" y="3630953"/>
            <a:ext cx="2566554" cy="260635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No doubt on H</a:t>
            </a:r>
            <a:r>
              <a:rPr lang="en-US" baseline="-25000" dirty="0">
                <a:latin typeface="Helvetica Light" charset="0"/>
                <a:ea typeface="Helvetica Light" charset="0"/>
                <a:cs typeface="Helvetica Light" charset="0"/>
              </a:rPr>
              <a:t>125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discovery in the bosonic channels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153" y="3722594"/>
            <a:ext cx="2537460" cy="243453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48" y="3706357"/>
            <a:ext cx="2412774" cy="234468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00" y="1227433"/>
            <a:ext cx="2327649" cy="22578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7261" y="929986"/>
            <a:ext cx="2396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38AC"/>
                </a:solidFill>
              </a:rPr>
              <a:t>H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 err="1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gg</a:t>
            </a:r>
            <a:endParaRPr lang="en-US" sz="1400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41373" y="929986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38AC"/>
                </a:solidFill>
              </a:rPr>
              <a:t>H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ZZ</a:t>
            </a:r>
            <a:r>
              <a:rPr lang="en-US" sz="1400" baseline="30000" dirty="0" smtClean="0">
                <a:solidFill>
                  <a:srgbClr val="0038AC"/>
                </a:solidFill>
              </a:rPr>
              <a:t>(</a:t>
            </a:r>
            <a:r>
              <a:rPr lang="en-US" sz="1400" dirty="0" smtClean="0">
                <a:solidFill>
                  <a:srgbClr val="0038AC"/>
                </a:solidFill>
              </a:rPr>
              <a:t>*</a:t>
            </a:r>
            <a:r>
              <a:rPr lang="en-US" sz="1400" baseline="30000" dirty="0" smtClean="0">
                <a:solidFill>
                  <a:srgbClr val="0038AC"/>
                </a:solidFill>
              </a:rPr>
              <a:t>)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</a:rPr>
              <a:t>4𝓁</a:t>
            </a:r>
            <a:endParaRPr lang="en-US" sz="1400" dirty="0">
              <a:solidFill>
                <a:srgbClr val="0038A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87049" y="929986"/>
            <a:ext cx="2455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38AC"/>
                </a:solidFill>
              </a:rPr>
              <a:t>H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smtClean="0">
                <a:solidFill>
                  <a:srgbClr val="0038AC"/>
                </a:solidFill>
              </a:rPr>
              <a:t> </a:t>
            </a:r>
            <a:r>
              <a:rPr lang="en-US" sz="1400" i="1" smtClean="0">
                <a:solidFill>
                  <a:srgbClr val="0038AC"/>
                </a:solidFill>
              </a:rPr>
              <a:t>WW</a:t>
            </a:r>
            <a:r>
              <a:rPr lang="en-US" sz="1400" baseline="30000">
                <a:solidFill>
                  <a:srgbClr val="0038AC"/>
                </a:solidFill>
              </a:rPr>
              <a:t> (</a:t>
            </a:r>
            <a:r>
              <a:rPr lang="en-US" sz="1400">
                <a:solidFill>
                  <a:srgbClr val="0038AC"/>
                </a:solidFill>
              </a:rPr>
              <a:t>*</a:t>
            </a:r>
            <a:r>
              <a:rPr lang="en-US" sz="1400" baseline="30000">
                <a:solidFill>
                  <a:srgbClr val="0038AC"/>
                </a:solidFill>
              </a:rPr>
              <a:t>)</a:t>
            </a:r>
            <a:r>
              <a:rPr lang="en-US" sz="1400" i="1" smtClean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400" dirty="0" smtClean="0">
                <a:solidFill>
                  <a:srgbClr val="0038AC"/>
                </a:solidFill>
              </a:rPr>
              <a:t>2</a:t>
            </a:r>
            <a:r>
              <a:rPr lang="en-US" sz="1400" smtClean="0">
                <a:solidFill>
                  <a:srgbClr val="0038AC"/>
                </a:solidFill>
              </a:rPr>
              <a:t>𝓁2</a:t>
            </a:r>
            <a:r>
              <a:rPr lang="en-US" sz="140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n</a:t>
            </a:r>
            <a:endParaRPr lang="en-US" sz="1400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6237312"/>
            <a:ext cx="6279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Very different experimental challenges in each of these discovery channels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.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ll analyses significantly improved since July 2012</a:t>
            </a:r>
          </a:p>
        </p:txBody>
      </p:sp>
    </p:spTree>
    <p:extLst>
      <p:ext uri="{BB962C8B-B14F-4D97-AF65-F5344CB8AC3E}">
        <p14:creationId xmlns:p14="http://schemas.microsoft.com/office/powerpoint/2010/main" val="248876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17"/>
          <a:stretch/>
        </p:blipFill>
        <p:spPr>
          <a:xfrm>
            <a:off x="3801178" y="3055383"/>
            <a:ext cx="3600400" cy="37147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21"/>
          <a:stretch/>
        </p:blipFill>
        <p:spPr>
          <a:xfrm>
            <a:off x="395536" y="2787786"/>
            <a:ext cx="3223823" cy="40105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17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7" y="1044974"/>
            <a:ext cx="244827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ATLAS &amp; CMS Combinations of Higgs mass and coupling measurements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hr-H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1503.07589,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1606.02266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2944281" y="1052736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Combined Higgs analysis and a flurry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of property measurements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8064" y="965046"/>
            <a:ext cx="38529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200" b="1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Also</a:t>
            </a:r>
            <a:r>
              <a:rPr lang="en-US" sz="12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: 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Differential cross-section measurements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Limit on Γ</a:t>
            </a:r>
            <a:r>
              <a:rPr lang="en-US" sz="1200" baseline="-250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H</a:t>
            </a:r>
            <a:r>
              <a:rPr lang="en-US" sz="12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from off-shell to on-shell coupling ratio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Limit on invisible Higgs branching ratio of &lt; 25% 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1509.00672,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1404.1344 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</a:t>
            </a:r>
            <a:endParaRPr lang="en-US" sz="105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C</a:t>
            </a:r>
            <a:r>
              <a:rPr lang="en-US" sz="12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onstraints on anomalous off-shell coupling or spin/CP, forbidden decays (FCNC) and other    scalar particles (BSM Higgs)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9384" y="2588044"/>
            <a:ext cx="18117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Higgs production processes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16270" y="2862273"/>
            <a:ext cx="15488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Higgs decay processes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95728" y="4033602"/>
            <a:ext cx="2340768" cy="2031325"/>
          </a:xfrm>
          <a:prstGeom prst="rect">
            <a:avLst/>
          </a:prstGeom>
          <a:solidFill>
            <a:schemeClr val="bg1"/>
          </a:solidFill>
        </p:spPr>
        <p:txBody>
          <a:bodyPr wrap="square" anchor="ctr" anchorCtr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Agreement among experiments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Combined observation of </a:t>
            </a:r>
            <a:r>
              <a:rPr lang="en-GB" sz="1200" i="1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err="1" smtClean="0">
                <a:latin typeface="Symbol" charset="2"/>
                <a:ea typeface="Symbol" charset="2"/>
                <a:cs typeface="Symbol" charset="2"/>
              </a:rPr>
              <a:t>tt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channel and VBF production </a:t>
            </a:r>
          </a:p>
          <a:p>
            <a:pPr>
              <a:spcBef>
                <a:spcPts val="1200"/>
              </a:spcBef>
            </a:pPr>
            <a:r>
              <a:rPr lang="en-GB" sz="1200" i="1" dirty="0" smtClean="0">
                <a:latin typeface="Helvetica Light" charset="0"/>
                <a:ea typeface="Helvetica Light" charset="0"/>
                <a:cs typeface="Helvetica Light" charset="0"/>
              </a:rPr>
              <a:t>ttH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channel a bit large: 4.4</a:t>
            </a:r>
            <a:r>
              <a:rPr lang="en-GB" sz="1200" dirty="0" smtClean="0"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significance </a:t>
            </a:r>
            <a:r>
              <a:rPr lang="en-GB" sz="800" dirty="0" smtClean="0">
                <a:latin typeface="Helvetica Light" charset="0"/>
                <a:ea typeface="Helvetica Light" charset="0"/>
                <a:cs typeface="Helvetica Light" charset="0"/>
              </a:rPr>
              <a:t>(2.0 </a:t>
            </a:r>
            <a:r>
              <a:rPr lang="en-GB" sz="800" dirty="0" err="1" smtClean="0">
                <a:latin typeface="Helvetica Light" charset="0"/>
                <a:ea typeface="Helvetica Light" charset="0"/>
                <a:cs typeface="Helvetica Light" charset="0"/>
              </a:rPr>
              <a:t>exp</a:t>
            </a:r>
            <a:r>
              <a:rPr lang="en-GB" sz="8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05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µ = 2.3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Note that the least model-dependent observables at the LHC are </a:t>
            </a:r>
            <a:r>
              <a:rPr lang="en-GB" sz="12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ratios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of couplings</a:t>
            </a:r>
            <a:endParaRPr lang="en-GB" sz="1050" b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964" y="2204864"/>
            <a:ext cx="2710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err="1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200" b="1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200" b="1" dirty="0" smtClean="0"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sk-SK" sz="1200" b="1" dirty="0" smtClean="0">
                <a:latin typeface="Helvetica Light" charset="0"/>
                <a:ea typeface="Helvetica Light" charset="0"/>
                <a:cs typeface="Helvetica Light" charset="0"/>
              </a:rPr>
              <a:t>125.09 ± 0.21</a:t>
            </a:r>
            <a:r>
              <a:rPr lang="sk-SK" sz="1200" b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stat</a:t>
            </a:r>
            <a:r>
              <a:rPr lang="sk-SK" sz="1200" b="1" dirty="0" smtClean="0">
                <a:latin typeface="Helvetica Light" charset="0"/>
                <a:ea typeface="Helvetica Light" charset="0"/>
                <a:cs typeface="Helvetica Light" charset="0"/>
              </a:rPr>
              <a:t> ± 0.11</a:t>
            </a:r>
            <a:r>
              <a:rPr lang="sk-SK" sz="1200" b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sk-SK" sz="1200" b="1" dirty="0">
                <a:latin typeface="Helvetica Light" charset="0"/>
                <a:ea typeface="Helvetica Light" charset="0"/>
                <a:cs typeface="Helvetica Light" charset="0"/>
              </a:rPr>
              <a:t> GeV</a:t>
            </a:r>
            <a:endParaRPr lang="en-US" sz="1200" b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97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18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7" y="1044974"/>
            <a:ext cx="244827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ATLAS &amp; CMS Combinations of Higgs mass and coupling measurements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hr-H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1503.07589,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1606.02266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2944281" y="1052736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Combined Higgs analysis and a flurry of property measurements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086" y="2602878"/>
            <a:ext cx="4229921" cy="41254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04048" y="5211777"/>
            <a:ext cx="3744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Couplings to massless particles mediated by loops involving heavy particles</a:t>
            </a:r>
          </a:p>
          <a:p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Powerful test for new physics (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excludes SM-like heavy 4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fermion generation)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6206" y="2388988"/>
            <a:ext cx="2050482" cy="118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3721269"/>
            <a:ext cx="2050482" cy="118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1931" y="1092845"/>
            <a:ext cx="2050482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19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8" y="1044974"/>
            <a:ext cx="19442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Higgs as BSM portal</a:t>
            </a: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4943191" y="1060998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Higgs boson as a </a:t>
            </a:r>
            <a:r>
              <a:rPr lang="en-US" i="1" dirty="0">
                <a:latin typeface="Helvetica Light" charset="0"/>
                <a:ea typeface="Helvetica Light" charset="0"/>
                <a:cs typeface="Helvetica Light" charset="0"/>
              </a:rPr>
              <a:t>portal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to beyond the SM physics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836" y="2694096"/>
            <a:ext cx="5432620" cy="385169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102264" y="5600273"/>
            <a:ext cx="1101584" cy="276999"/>
          </a:xfrm>
          <a:prstGeom prst="rect">
            <a:avLst/>
          </a:prstGeom>
          <a:solidFill>
            <a:srgbClr val="FFFE00"/>
          </a:solidFill>
          <a:ln>
            <a:solidFill>
              <a:srgbClr val="D80017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Γ</a:t>
            </a:r>
            <a:r>
              <a:rPr lang="en-GB" sz="1200" b="1" i="1" baseline="-25000" dirty="0" smtClean="0">
                <a:solidFill>
                  <a:srgbClr val="D80017"/>
                </a:solidFill>
                <a:latin typeface="Helvetica"/>
                <a:cs typeface="Helvetica"/>
              </a:rPr>
              <a:t>H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= 4.1 MeV</a:t>
            </a:r>
          </a:p>
        </p:txBody>
      </p:sp>
      <p:cxnSp>
        <p:nvCxnSpPr>
          <p:cNvPr id="20" name="Straight Arrow Connector 19"/>
          <p:cNvCxnSpPr>
            <a:stCxn id="19" idx="3"/>
            <a:endCxn id="21" idx="1"/>
          </p:cNvCxnSpPr>
          <p:nvPr/>
        </p:nvCxnSpPr>
        <p:spPr>
          <a:xfrm flipV="1">
            <a:off x="3203848" y="5729371"/>
            <a:ext cx="657057" cy="9402"/>
          </a:xfrm>
          <a:prstGeom prst="straightConnector1">
            <a:avLst/>
          </a:prstGeom>
          <a:ln w="6350" cmpd="sng">
            <a:solidFill>
              <a:srgbClr val="D80017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un 20"/>
          <p:cNvSpPr/>
          <p:nvPr/>
        </p:nvSpPr>
        <p:spPr>
          <a:xfrm>
            <a:off x="3860905" y="5603772"/>
            <a:ext cx="254354" cy="251198"/>
          </a:xfrm>
          <a:prstGeom prst="sun">
            <a:avLst/>
          </a:prstGeom>
          <a:solidFill>
            <a:srgbClr val="FFFE00"/>
          </a:solidFill>
          <a:ln>
            <a:solidFill>
              <a:srgbClr val="D8001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528" y="1628800"/>
            <a:ext cx="273630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Higgs is narrow: 4.1 MeV</a:t>
            </a:r>
          </a:p>
          <a:p>
            <a:pPr>
              <a:spcBef>
                <a:spcPts val="1800"/>
              </a:spcBef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comparison:</a:t>
            </a:r>
          </a:p>
          <a:p>
            <a:pPr>
              <a:spcBef>
                <a:spcPts val="1200"/>
              </a:spcBef>
              <a:tabLst>
                <a:tab pos="255588" algn="l"/>
                <a:tab pos="566738" algn="l"/>
              </a:tabLst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200" dirty="0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2.1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200" dirty="0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2.5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200" dirty="0" smtClean="0">
                <a:solidFill>
                  <a:prstClr val="black"/>
                </a:solidFill>
                <a:latin typeface="Helvetica"/>
                <a:cs typeface="Helvetica"/>
              </a:rPr>
              <a:t>	</a:t>
            </a:r>
            <a:r>
              <a:rPr lang="en-GB" sz="1200" dirty="0" err="1" smtClean="0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1.3 GeV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23528" y="3655184"/>
            <a:ext cx="2253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Even small couplings to new light states can measurably distort branching fractions</a:t>
            </a:r>
            <a:endParaRPr lang="en-GB" sz="12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236320" y="1495935"/>
            <a:ext cx="216000" cy="216000"/>
          </a:xfrm>
          <a:prstGeom prst="ellipse">
            <a:avLst/>
          </a:prstGeom>
          <a:solidFill>
            <a:srgbClr val="D70128"/>
          </a:solidFill>
          <a:ln>
            <a:solidFill>
              <a:srgbClr val="D701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white"/>
                </a:solidFill>
              </a:rPr>
              <a:t>?</a:t>
            </a: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5400391" y="1717288"/>
            <a:ext cx="1895707" cy="825363"/>
          </a:xfrm>
          <a:custGeom>
            <a:avLst/>
            <a:gdLst>
              <a:gd name="connsiteX0" fmla="*/ 1895707 w 1895707"/>
              <a:gd name="connsiteY0" fmla="*/ 0 h 825363"/>
              <a:gd name="connsiteX1" fmla="*/ 1260088 w 1895707"/>
              <a:gd name="connsiteY1" fmla="*/ 635619 h 825363"/>
              <a:gd name="connsiteX2" fmla="*/ 223024 w 1895707"/>
              <a:gd name="connsiteY2" fmla="*/ 825190 h 825363"/>
              <a:gd name="connsiteX3" fmla="*/ 0 w 1895707"/>
              <a:gd name="connsiteY3" fmla="*/ 613317 h 825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5707" h="825363">
                <a:moveTo>
                  <a:pt x="1895707" y="0"/>
                </a:moveTo>
                <a:cubicBezTo>
                  <a:pt x="1717287" y="249043"/>
                  <a:pt x="1538868" y="498087"/>
                  <a:pt x="1260088" y="635619"/>
                </a:cubicBezTo>
                <a:cubicBezTo>
                  <a:pt x="981308" y="773151"/>
                  <a:pt x="433039" y="828907"/>
                  <a:pt x="223024" y="825190"/>
                </a:cubicBezTo>
                <a:cubicBezTo>
                  <a:pt x="13009" y="821473"/>
                  <a:pt x="0" y="613317"/>
                  <a:pt x="0" y="613317"/>
                </a:cubicBezTo>
              </a:path>
            </a:pathLst>
          </a:custGeom>
          <a:noFill/>
          <a:ln>
            <a:solidFill>
              <a:srgbClr val="D70128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24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241484"/>
            <a:ext cx="849694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Outline 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[ 3 × 1h lectures ]</a:t>
            </a:r>
            <a:endParaRPr lang="en-GB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30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724642" y="1340768"/>
            <a:ext cx="615972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Yesterday: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Basic introduction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Overview of the LHC experimental programme and methods</a:t>
            </a:r>
          </a:p>
          <a:p>
            <a:pPr lvl="0">
              <a:spcBef>
                <a:spcPts val="3000"/>
              </a:spcBef>
            </a:pPr>
            <a:r>
              <a:rPr lang="en-GB" sz="16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Today: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 review of Run-1 physics highlights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SM results from the LHC Run-2</a:t>
            </a:r>
          </a:p>
          <a:p>
            <a:pPr lvl="0">
              <a:spcBef>
                <a:spcPts val="3000"/>
              </a:spcBef>
            </a:pP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Tomorrow</a:t>
            </a:r>
            <a:endParaRPr lang="en-GB" sz="16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BSM searches from 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LHC 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Run-2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Outlook </a:t>
            </a:r>
            <a:r>
              <a:rPr lang="en-GB" sz="1600" dirty="0">
                <a:latin typeface="Helvetica Light" charset="0"/>
                <a:ea typeface="Helvetica Light" charset="0"/>
                <a:cs typeface="Helvetica Light" charset="0"/>
              </a:rPr>
              <a:t>to future projects</a:t>
            </a:r>
          </a:p>
        </p:txBody>
      </p:sp>
    </p:spTree>
    <p:extLst>
      <p:ext uri="{BB962C8B-B14F-4D97-AF65-F5344CB8AC3E}">
        <p14:creationId xmlns:p14="http://schemas.microsoft.com/office/powerpoint/2010/main" val="20885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2136" y="6525344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algn="l">
                <a:defRPr/>
              </a:pPr>
              <a:t>20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7" y="1044974"/>
            <a:ext cx="49599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Flurry of results from LHCb</a:t>
            </a:r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 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~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300 papers to date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Beautiful </a:t>
            </a:r>
            <a:r>
              <a:rPr lang="en-US" dirty="0" err="1" smtClean="0"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and low-</a:t>
            </a:r>
            <a:r>
              <a:rPr lang="en-US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physics measurements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7586" y="4339568"/>
            <a:ext cx="3240359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CMS &amp; LHCb: observation of </a:t>
            </a:r>
            <a:r>
              <a:rPr lang="en-GB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B</a:t>
            </a:r>
            <a:r>
              <a:rPr lang="en-GB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s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µµ </a:t>
            </a:r>
            <a:endParaRPr lang="en-GB" sz="1400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Nat.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522 (2015)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68 ]</a:t>
            </a:r>
            <a:endParaRPr lang="en-GB" sz="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558845"/>
            <a:ext cx="3963390" cy="2348675"/>
          </a:xfrm>
          <a:prstGeom prst="rect">
            <a:avLst/>
          </a:prstGeom>
        </p:spPr>
      </p:pic>
      <p:sp>
        <p:nvSpPr>
          <p:cNvPr id="29" name="Down Arrow 28"/>
          <p:cNvSpPr/>
          <p:nvPr/>
        </p:nvSpPr>
        <p:spPr>
          <a:xfrm flipV="1">
            <a:off x="2189804" y="3835512"/>
            <a:ext cx="360040" cy="48995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7584" y="5097103"/>
            <a:ext cx="30243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ATLAS Run-1 result ~2σ below SM</a:t>
            </a:r>
            <a:endParaRPr lang="en-GB" sz="1400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1604.04263 ]</a:t>
            </a:r>
            <a:endParaRPr lang="en-GB" sz="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833"/>
          <a:stretch/>
        </p:blipFill>
        <p:spPr>
          <a:xfrm>
            <a:off x="4716016" y="1581489"/>
            <a:ext cx="1953591" cy="10803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6197" y="3429000"/>
            <a:ext cx="4503147" cy="324036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579885" y="2862050"/>
            <a:ext cx="15295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SM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3.7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± 0.2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× 10</a:t>
            </a:r>
            <a:r>
              <a:rPr lang="en-GB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–9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6" name="Down Arrow 15"/>
          <p:cNvSpPr/>
          <p:nvPr/>
        </p:nvSpPr>
        <p:spPr>
          <a:xfrm rot="5400000" flipV="1">
            <a:off x="4068916" y="4749608"/>
            <a:ext cx="360040" cy="98558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821"/>
          <a:stretch/>
        </p:blipFill>
        <p:spPr>
          <a:xfrm>
            <a:off x="6866779" y="1604333"/>
            <a:ext cx="1944216" cy="1066853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669753" y="1806444"/>
            <a:ext cx="288032" cy="244230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887469" y="1871760"/>
            <a:ext cx="288032" cy="244230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76157" y="1786388"/>
            <a:ext cx="44275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900"/>
              </a:spcBef>
            </a:pPr>
            <a:r>
              <a:rPr lang="en-US" sz="1500" i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 </a:t>
            </a:r>
            <a:r>
              <a:rPr lang="en-US" sz="1500" baseline="3000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±</a:t>
            </a:r>
            <a:endParaRPr lang="en-US" sz="1500" baseline="30000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54673" y="1522603"/>
            <a:ext cx="74155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900"/>
              </a:spcBef>
            </a:pPr>
            <a:r>
              <a:rPr lang="en-US" sz="1500" i="1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</a:t>
            </a:r>
            <a:r>
              <a:rPr lang="en-US" sz="1500" i="1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, H</a:t>
            </a:r>
            <a:r>
              <a:rPr lang="en-US" sz="1500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1500" i="1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A</a:t>
            </a:r>
            <a:endParaRPr lang="en-US" sz="1500" i="1" baseline="30000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7987941" y="1806444"/>
            <a:ext cx="0" cy="309546"/>
          </a:xfrm>
          <a:prstGeom prst="straightConnector1">
            <a:avLst/>
          </a:prstGeom>
          <a:ln w="3175">
            <a:solidFill>
              <a:srgbClr val="BC010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8666979" y="1884818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900"/>
              </a:spcBef>
            </a:pPr>
            <a:r>
              <a:rPr lang="en-US" sz="32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?</a:t>
            </a:r>
            <a:endParaRPr lang="en-US" sz="3200" baseline="30000" dirty="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4008" y="2782089"/>
            <a:ext cx="29974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05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µµ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is loop process (no tree-level FCNC) that is in addition CKM &amp; </a:t>
            </a:r>
            <a:r>
              <a:rPr lang="en-US" sz="10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helicity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suppressed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36096" y="1086852"/>
            <a:ext cx="342948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i="1" dirty="0" smtClean="0">
                <a:latin typeface="Helvetica Light" charset="0"/>
                <a:ea typeface="Helvetica Light" charset="0"/>
                <a:cs typeface="Helvetica Light" charset="0"/>
              </a:rPr>
              <a:t>Does the Higgs boson </a:t>
            </a:r>
            <a:r>
              <a:rPr lang="en-US" sz="1050" i="1" smtClean="0">
                <a:latin typeface="Helvetica Light" charset="0"/>
                <a:ea typeface="Helvetica Light" charset="0"/>
                <a:cs typeface="Helvetica Light" charset="0"/>
              </a:rPr>
              <a:t>has brothers and sisters?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22653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43" r="5037"/>
          <a:stretch/>
        </p:blipFill>
        <p:spPr>
          <a:xfrm>
            <a:off x="391363" y="3429000"/>
            <a:ext cx="3820597" cy="3070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193" y="6014823"/>
            <a:ext cx="707143" cy="3977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1785" y="6014823"/>
            <a:ext cx="434598" cy="3977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Beautiful </a:t>
            </a:r>
            <a:r>
              <a:rPr lang="en-US" dirty="0" err="1"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and low-</a:t>
            </a:r>
            <a:r>
              <a:rPr lang="en-US" i="1" dirty="0" err="1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i="1" baseline="-25000" dirty="0" err="1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physics measurements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4027" y="4923193"/>
            <a:ext cx="4136445" cy="83204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35696" y="4892438"/>
            <a:ext cx="432048" cy="2675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84168" y="4198917"/>
            <a:ext cx="432048" cy="2675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63089" y="3981418"/>
            <a:ext cx="724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Data</a:t>
            </a:r>
          </a:p>
          <a:p>
            <a:r>
              <a:rPr lang="en-US" sz="1000" b="1" dirty="0" smtClean="0">
                <a:solidFill>
                  <a:srgbClr val="FF0000"/>
                </a:solidFill>
                <a:latin typeface="Helvetica" charset="0"/>
                <a:ea typeface="Helvetica" charset="0"/>
                <a:cs typeface="Helvetica" charset="0"/>
              </a:rPr>
              <a:t>Fit result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09700" y="5248129"/>
            <a:ext cx="7938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US" sz="1050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 </a:t>
            </a:r>
            <a:r>
              <a:rPr lang="en-US" sz="105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(4450)</a:t>
            </a:r>
            <a:r>
              <a:rPr lang="en-US" sz="1050" baseline="30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+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3780" y="5597851"/>
            <a:ext cx="7922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>
                <a:solidFill>
                  <a:srgbClr val="BA29AB"/>
                </a:solidFill>
                <a:latin typeface="Helvetica Light"/>
                <a:cs typeface="Helvetica Light"/>
              </a:rPr>
              <a:t>P</a:t>
            </a:r>
            <a:r>
              <a:rPr lang="en-US" sz="1050" baseline="-25000" dirty="0" smtClean="0">
                <a:solidFill>
                  <a:srgbClr val="BA29AB"/>
                </a:solidFill>
                <a:latin typeface="Helvetica Light"/>
                <a:cs typeface="Helvetica Light"/>
              </a:rPr>
              <a:t>c </a:t>
            </a:r>
            <a:r>
              <a:rPr lang="en-US" sz="1050" dirty="0" smtClean="0">
                <a:solidFill>
                  <a:srgbClr val="BA29AB"/>
                </a:solidFill>
                <a:latin typeface="Helvetica Light"/>
                <a:cs typeface="Helvetica Light"/>
              </a:rPr>
              <a:t>(4380)</a:t>
            </a:r>
            <a:r>
              <a:rPr lang="en-US" sz="1050" baseline="30000" dirty="0" smtClean="0">
                <a:solidFill>
                  <a:srgbClr val="BA29AB"/>
                </a:solidFill>
                <a:latin typeface="Helvetica Light"/>
                <a:cs typeface="Helvetica Light"/>
              </a:rPr>
              <a:t>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0926" y="6044430"/>
            <a:ext cx="26635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  ?</a:t>
            </a:r>
            <a:r>
              <a:rPr lang="en-US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  or      </a:t>
            </a:r>
            <a:r>
              <a:rPr lang="en-US" sz="1600" b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?</a:t>
            </a:r>
            <a:r>
              <a:rPr lang="en-US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      or </a:t>
            </a:r>
            <a:r>
              <a:rPr lang="is-IS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… ?</a:t>
            </a:r>
            <a:endParaRPr lang="en-US" sz="16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3527" y="2564904"/>
            <a:ext cx="3070511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Observation of new states consistent with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pentaquarks</a:t>
            </a:r>
            <a:endParaRPr lang="en-GB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PRL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115, 072001 (2015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) ]</a:t>
            </a:r>
            <a:endParaRPr lang="en-GB" sz="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3527" y="1594247"/>
            <a:ext cx="3070511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Precision measurement of 𝜙</a:t>
            </a:r>
            <a:r>
              <a:rPr lang="en-GB" sz="1400" i="1" baseline="-25000" dirty="0">
                <a:solidFill>
                  <a:srgbClr val="003BB8"/>
                </a:solidFill>
                <a:latin typeface="Helvetica Light"/>
                <a:cs typeface="Helvetica Light"/>
              </a:rPr>
              <a:t>s</a:t>
            </a:r>
            <a:endParaRPr lang="en-GB" sz="1400" i="1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PRL 114, 041801 (2015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): </a:t>
            </a:r>
            <a:r>
              <a:rPr lang="is-IS" sz="10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φ</a:t>
            </a:r>
            <a:r>
              <a:rPr lang="is-IS" sz="1000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s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= </a:t>
            </a:r>
            <a:r>
              <a:rPr lang="nb-NO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–0.010 ± </a:t>
            </a:r>
            <a:r>
              <a:rPr lang="nb-NO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0.039 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</a:t>
            </a: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30" name="Down Arrow 29"/>
          <p:cNvSpPr/>
          <p:nvPr/>
        </p:nvSpPr>
        <p:spPr>
          <a:xfrm rot="5400000">
            <a:off x="4115523" y="5060756"/>
            <a:ext cx="360040" cy="552913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065" y="1649180"/>
            <a:ext cx="4253399" cy="275187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  <p:sp>
        <p:nvSpPr>
          <p:cNvPr id="34" name="Down Arrow 33"/>
          <p:cNvSpPr/>
          <p:nvPr/>
        </p:nvSpPr>
        <p:spPr>
          <a:xfrm rot="5400000" flipV="1">
            <a:off x="3556175" y="1006340"/>
            <a:ext cx="360040" cy="1532718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3527" y="1044974"/>
            <a:ext cx="49599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Flurry of results from LHCb</a:t>
            </a:r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 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~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300 papers to date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4396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22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Beautiful </a:t>
            </a:r>
            <a:r>
              <a:rPr lang="en-US" dirty="0" err="1"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and low-</a:t>
            </a:r>
            <a:r>
              <a:rPr lang="en-US" i="1" dirty="0" err="1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i="1" baseline="-25000" dirty="0" err="1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physics measurements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23"/>
          <a:stretch/>
        </p:blipFill>
        <p:spPr>
          <a:xfrm>
            <a:off x="179513" y="1117178"/>
            <a:ext cx="5796454" cy="526415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975968" y="1168583"/>
            <a:ext cx="3023804" cy="29084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Long-term effort to </a:t>
            </a:r>
            <a:r>
              <a:rPr lang="en-US" sz="1400" i="1" dirty="0">
                <a:solidFill>
                  <a:srgbClr val="003BB8"/>
                </a:solidFill>
                <a:latin typeface="Helvetica Light"/>
                <a:cs typeface="Helvetica Light"/>
              </a:rPr>
              <a:t>overconstrain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 CKM matrix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continues 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(phase value itself “accident” of nature?)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. 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Huge 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contributions from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LHCb: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Measurements of </a:t>
            </a:r>
            <a:r>
              <a:rPr lang="en-US" sz="14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g,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sin(2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b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), |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V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ub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|, </a:t>
            </a:r>
            <a:r>
              <a:rPr lang="en-US" sz="1400" dirty="0" err="1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D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s</a:t>
            </a:r>
            <a:r>
              <a:rPr lang="en-US" sz="1400" i="1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/d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from LHCb</a:t>
            </a:r>
          </a:p>
          <a:p>
            <a:pPr marL="285750" lvl="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World’s best constraints on CP violation in B</a:t>
            </a:r>
            <a:r>
              <a:rPr lang="en-US" sz="1400" baseline="30000" dirty="0">
                <a:solidFill>
                  <a:srgbClr val="003BB8"/>
                </a:solidFill>
                <a:latin typeface="Helvetica Light"/>
                <a:cs typeface="Helvetica Light"/>
              </a:rPr>
              <a:t>0</a:t>
            </a:r>
            <a:r>
              <a:rPr lang="en-US" sz="1400" baseline="-25000" dirty="0">
                <a:solidFill>
                  <a:srgbClr val="003BB8"/>
                </a:solidFill>
                <a:latin typeface="Helvetica Light"/>
                <a:cs typeface="Helvetica Light"/>
              </a:rPr>
              <a:t>(s)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 mixing (</a:t>
            </a:r>
            <a:r>
              <a:rPr lang="en-US" sz="1400" i="1" dirty="0" err="1">
                <a:solidFill>
                  <a:srgbClr val="003BB8"/>
                </a:solidFill>
                <a:latin typeface="Helvetica Light"/>
                <a:cs typeface="Helvetica Light"/>
              </a:rPr>
              <a:t>a</a:t>
            </a:r>
            <a:r>
              <a:rPr lang="en-US" sz="1400" baseline="-25000" dirty="0" err="1">
                <a:solidFill>
                  <a:srgbClr val="003BB8"/>
                </a:solidFill>
                <a:latin typeface="Helvetica Light"/>
                <a:cs typeface="Helvetica Light"/>
              </a:rPr>
              <a:t>sl</a:t>
            </a:r>
            <a:r>
              <a:rPr lang="en-US" sz="1400" baseline="30000" dirty="0" err="1">
                <a:solidFill>
                  <a:srgbClr val="003BB8"/>
                </a:solidFill>
                <a:latin typeface="Helvetica Light"/>
                <a:cs typeface="Helvetica Light"/>
              </a:rPr>
              <a:t>s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, </a:t>
            </a:r>
            <a:r>
              <a:rPr lang="en-US" sz="1400" i="1" dirty="0" err="1">
                <a:solidFill>
                  <a:srgbClr val="003BB8"/>
                </a:solidFill>
                <a:latin typeface="Helvetica Light"/>
                <a:cs typeface="Helvetica Light"/>
              </a:rPr>
              <a:t>a</a:t>
            </a:r>
            <a:r>
              <a:rPr lang="en-US" sz="1400" baseline="-25000" dirty="0" err="1">
                <a:solidFill>
                  <a:srgbClr val="003BB8"/>
                </a:solidFill>
                <a:latin typeface="Helvetica Light"/>
                <a:cs typeface="Helvetica Light"/>
              </a:rPr>
              <a:t>sl</a:t>
            </a:r>
            <a:r>
              <a:rPr lang="en-US" sz="1400" baseline="30000" dirty="0" err="1">
                <a:solidFill>
                  <a:srgbClr val="003BB8"/>
                </a:solidFill>
                <a:latin typeface="Helvetica Light"/>
                <a:cs typeface="Helvetica Light"/>
              </a:rPr>
              <a:t>d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) in agreement with SM </a:t>
            </a:r>
            <a:r>
              <a:rPr lang="en-US" sz="1100" dirty="0">
                <a:solidFill>
                  <a:srgbClr val="003BB8"/>
                </a:solidFill>
                <a:latin typeface="Helvetica Light"/>
                <a:cs typeface="Helvetica Light"/>
              </a:rPr>
              <a:t>(D0 sees 3.6σ deviation)</a:t>
            </a:r>
          </a:p>
          <a:p>
            <a:pPr>
              <a:spcBef>
                <a:spcPts val="1200"/>
              </a:spcBef>
            </a:pP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75967" y="5049823"/>
            <a:ext cx="2916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Is the CKM phase an “accident of nature” ?</a:t>
            </a:r>
          </a:p>
        </p:txBody>
      </p:sp>
    </p:spTree>
    <p:extLst>
      <p:ext uri="{BB962C8B-B14F-4D97-AF65-F5344CB8AC3E}">
        <p14:creationId xmlns:p14="http://schemas.microsoft.com/office/powerpoint/2010/main" val="74475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23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err="1">
                <a:latin typeface="Helvetica Light" charset="0"/>
                <a:ea typeface="Helvetica Light" charset="0"/>
                <a:cs typeface="Helvetica Light" charset="0"/>
              </a:rPr>
              <a:t>F</a:t>
            </a:r>
            <a:r>
              <a:rPr lang="en-US" dirty="0" err="1" smtClean="0">
                <a:latin typeface="Helvetica Light" charset="0"/>
                <a:ea typeface="Helvetica Light" charset="0"/>
                <a:cs typeface="Helvetica Light" charset="0"/>
              </a:rPr>
              <a:t>lavour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anomalies ?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30" y="1128226"/>
            <a:ext cx="8136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B-factories and LHCb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measure ratios of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semileptonic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B decays. Robust SM predictions </a:t>
            </a:r>
            <a:endParaRPr lang="en-GB" sz="1400" baseline="30000" dirty="0" smtClean="0">
              <a:latin typeface="Helvetica Light"/>
              <a:cs typeface="Helvetica Ligh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387968" y="1560274"/>
                <a:ext cx="2091342" cy="5723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5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sSubPr>
                        <m:e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𝑅</m:t>
                          </m:r>
                        </m:e>
                        <m:sub>
                          <m:sSup>
                            <m:sSupPr>
                              <m:ctrlPr>
                                <a:rPr lang="en-US" sz="15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(∗)</m:t>
                              </m:r>
                            </m:sup>
                          </m:sSup>
                        </m:sub>
                      </m:sSub>
                      <m:r>
                        <a:rPr lang="is-IS" sz="15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</a:rPr>
                        <m:t>=</m:t>
                      </m:r>
                      <m:f>
                        <m:fPr>
                          <m:ctrlPr>
                            <a:rPr lang="is-IS" sz="15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500" b="0" i="0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BR</m:t>
                          </m:r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0</m:t>
                              </m:r>
                            </m:sup>
                          </m:sSup>
                          <m:r>
                            <a:rPr lang="is-IS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sz="15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𝐷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GB" sz="1500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500" b="0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  <m:t>∗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𝜏</m:t>
                          </m:r>
                          <m:r>
                            <a:rPr lang="en-US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𝜈</m:t>
                          </m:r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1500" b="0" i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BR</m:t>
                          </m:r>
                          <m:r>
                            <a:rPr lang="en-GB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5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GB" sz="1500" b="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0</m:t>
                              </m:r>
                            </m:sup>
                          </m:sSup>
                          <m:r>
                            <a:rPr lang="is-IS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sz="15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𝐷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GB" sz="1500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500" b="0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  <m:t>∗</m:t>
                                  </m:r>
                                </m:e>
                              </m:d>
                            </m:sup>
                          </m:sSup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ℓ</m:t>
                          </m:r>
                          <m:r>
                            <a:rPr lang="en-US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𝜈</m:t>
                          </m:r>
                          <m:r>
                            <a:rPr lang="en-GB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500" i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968" y="1560274"/>
                <a:ext cx="2091342" cy="57233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047839" y="1574516"/>
                <a:ext cx="1914691" cy="524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5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sSubPr>
                        <m:e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𝑅</m:t>
                          </m:r>
                        </m:e>
                        <m:sub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𝐾</m:t>
                          </m:r>
                        </m:sub>
                      </m:sSub>
                      <m:r>
                        <a:rPr lang="is-IS" sz="15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</a:rPr>
                        <m:t>=</m:t>
                      </m:r>
                      <m:f>
                        <m:fPr>
                          <m:ctrlPr>
                            <a:rPr lang="is-IS" sz="15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500" b="0" i="0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BR</m:t>
                          </m:r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is-IS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sz="15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GB" sz="15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𝜇𝜇</m:t>
                          </m:r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1500" b="0" i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BR</m:t>
                          </m:r>
                          <m:r>
                            <a:rPr lang="en-GB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5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is-IS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sz="15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𝑒𝑒</m:t>
                          </m:r>
                          <m:r>
                            <a:rPr lang="en-GB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500" i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839" y="1574516"/>
                <a:ext cx="1914691" cy="5248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2132856"/>
            <a:ext cx="4153360" cy="298133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23528" y="5160674"/>
            <a:ext cx="882047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Latest measurement by Belle using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semileptonic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tagging of 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recoil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B (Moriond EW): </a:t>
            </a:r>
          </a:p>
          <a:p>
            <a:pPr>
              <a:spcBef>
                <a:spcPts val="1200"/>
              </a:spcBef>
            </a:pPr>
            <a:r>
              <a:rPr lang="en-GB" sz="1400" i="1" dirty="0">
                <a:solidFill>
                  <a:srgbClr val="008F41"/>
                </a:solidFill>
                <a:latin typeface="Helvetica Light"/>
                <a:cs typeface="Helvetica Light"/>
              </a:rPr>
              <a:t>	</a:t>
            </a:r>
            <a:r>
              <a:rPr lang="en-GB" sz="1400" i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	</a:t>
            </a:r>
            <a:r>
              <a:rPr lang="en-GB" sz="1400" b="1" i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R</a:t>
            </a:r>
            <a:r>
              <a:rPr lang="en-GB" sz="1400" b="1" baseline="-250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D*</a:t>
            </a:r>
            <a:r>
              <a:rPr lang="en-GB" sz="1400" b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 = </a:t>
            </a:r>
            <a:r>
              <a:rPr lang="is-IS" sz="1400" b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0.302 ± 0.030</a:t>
            </a:r>
            <a:r>
              <a:rPr lang="is-IS" sz="1400" b="1" baseline="-250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stat</a:t>
            </a:r>
            <a:r>
              <a:rPr lang="is-IS" sz="1400" b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 ± 0.011</a:t>
            </a:r>
            <a:r>
              <a:rPr lang="is-IS" sz="1400" b="1" baseline="-250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syst</a:t>
            </a:r>
            <a:r>
              <a:rPr lang="is-IS" sz="1400" b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 </a:t>
            </a:r>
            <a:r>
              <a:rPr lang="en-GB" sz="1400" b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   </a:t>
            </a:r>
            <a:r>
              <a:rPr lang="en-GB" sz="12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[SM: </a:t>
            </a:r>
            <a:r>
              <a:rPr lang="sk-SK" sz="1200" dirty="0">
                <a:solidFill>
                  <a:srgbClr val="008F41"/>
                </a:solidFill>
                <a:latin typeface="Helvetica Light"/>
                <a:cs typeface="Helvetica Light"/>
              </a:rPr>
              <a:t>0.252 ±</a:t>
            </a:r>
            <a:r>
              <a:rPr lang="sk-SK" sz="12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 0.003, 1.6</a:t>
            </a:r>
            <a:r>
              <a:rPr lang="en-US" sz="1200" dirty="0" err="1" smtClean="0">
                <a:solidFill>
                  <a:srgbClr val="008F41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sk-SK" sz="12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]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World average by HFAG: </a:t>
            </a:r>
            <a:r>
              <a:rPr lang="bg-BG" sz="1400" i="1" dirty="0">
                <a:solidFill>
                  <a:srgbClr val="D70128"/>
                </a:solidFill>
                <a:latin typeface="Helvetica Light"/>
                <a:cs typeface="Helvetica Light"/>
              </a:rPr>
              <a:t>R</a:t>
            </a:r>
            <a:r>
              <a:rPr lang="bg-BG" sz="1400" baseline="-25000" dirty="0">
                <a:solidFill>
                  <a:srgbClr val="D70128"/>
                </a:solidFill>
                <a:latin typeface="Helvetica Light"/>
                <a:cs typeface="Helvetica Light"/>
              </a:rPr>
              <a:t>D*</a:t>
            </a:r>
            <a:r>
              <a:rPr lang="bg-BG" sz="1400" dirty="0">
                <a:solidFill>
                  <a:srgbClr val="D70128"/>
                </a:solidFill>
                <a:latin typeface="Helvetica Light"/>
                <a:cs typeface="Helvetica Light"/>
              </a:rPr>
              <a:t> = 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0.316 ± 0.016 ± 0.010 (3.3σ from SM, combined </a:t>
            </a:r>
            <a:r>
              <a:rPr lang="en-GB" sz="1400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R</a:t>
            </a:r>
            <a:r>
              <a:rPr lang="en-GB" sz="1400" baseline="-25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D*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&amp; </a:t>
            </a:r>
            <a:r>
              <a:rPr lang="en-GB" sz="1400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R</a:t>
            </a:r>
            <a:r>
              <a:rPr lang="en-GB" sz="1400" baseline="-25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D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>
                <a:solidFill>
                  <a:srgbClr val="D70128"/>
                </a:solidFill>
                <a:latin typeface="Helvetica Light"/>
                <a:cs typeface="Helvetica Light"/>
              </a:rPr>
              <a:t>is 4.0σ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  <a:hlinkClick r:id="rId6"/>
              </a:rPr>
              <a:t>http://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  <a:hlinkClick r:id="rId6"/>
              </a:rPr>
              <a:t>www.slac.stanford.edu/xorg/hfag/semi/winter16/winter16_dtaunu.html</a:t>
            </a:r>
            <a:endParaRPr lang="en-GB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349977"/>
            <a:ext cx="4015589" cy="271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44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5400365"/>
            <a:ext cx="9144000" cy="1469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1698171"/>
            <a:ext cx="9144000" cy="860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1916832"/>
            <a:ext cx="9144000" cy="47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Since the LHC Run-1 the Standard Model is complete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pic>
        <p:nvPicPr>
          <p:cNvPr id="11" name="Picture 10" descr="2012_05_03_HiggsScan_logo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56" y="2971443"/>
            <a:ext cx="4500144" cy="304771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22257" y="3187467"/>
            <a:ext cx="45719" cy="2436592"/>
          </a:xfrm>
          <a:prstGeom prst="rect">
            <a:avLst/>
          </a:prstGeom>
          <a:solidFill>
            <a:srgbClr val="D00209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1487823" y="3833549"/>
            <a:ext cx="1237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</a:rPr>
              <a:t>ATLAS &amp; CMS</a:t>
            </a:r>
            <a:endParaRPr lang="en-GB" sz="1200" b="1" dirty="0">
              <a:solidFill>
                <a:srgbClr val="D00209"/>
              </a:solidFill>
            </a:endParaRPr>
          </a:p>
        </p:txBody>
      </p:sp>
      <p:pic>
        <p:nvPicPr>
          <p:cNvPr id="15" name="Picture 14" descr="MH_vs_Lambda_bounds_big-noconstraints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5137" y="3068476"/>
            <a:ext cx="4249351" cy="295281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/>
          <p:cNvSpPr/>
          <p:nvPr/>
        </p:nvSpPr>
        <p:spPr>
          <a:xfrm>
            <a:off x="5241844" y="5346179"/>
            <a:ext cx="3682024" cy="45719"/>
          </a:xfrm>
          <a:prstGeom prst="rect">
            <a:avLst/>
          </a:prstGeom>
          <a:solidFill>
            <a:srgbClr val="D00209">
              <a:alpha val="75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241843" y="5107341"/>
            <a:ext cx="1244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</a:rPr>
              <a:t>ATLAS &amp; CMS</a:t>
            </a:r>
            <a:endParaRPr lang="en-GB" sz="1200" b="1" dirty="0">
              <a:solidFill>
                <a:srgbClr val="D002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97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5400365"/>
            <a:ext cx="9144000" cy="1469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1698171"/>
            <a:ext cx="9144000" cy="860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1916832"/>
            <a:ext cx="9144000" cy="47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Since the LHC Run-1 the Standard Model is complete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522684" y="3140968"/>
            <a:ext cx="35452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0070C0"/>
                </a:solidFill>
                <a:latin typeface="Chalkboard" charset="0"/>
                <a:ea typeface="Chalkboard" charset="0"/>
                <a:cs typeface="Chalkboard" charset="0"/>
              </a:rPr>
              <a:t>It is a triumph for the imagination and rigour of the scientific endeavour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95346" y="3140968"/>
            <a:ext cx="3827166" cy="2477601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en-GB" sz="2000" dirty="0" smtClean="0">
                <a:solidFill>
                  <a:srgbClr val="0070C0"/>
                </a:solidFill>
                <a:latin typeface="Chalkboard" charset="0"/>
                <a:ea typeface="Chalkboard" charset="0"/>
                <a:cs typeface="Chalkboard" charset="0"/>
              </a:rPr>
              <a:t>It is a triumph for the greatest experimental undertaking ever</a:t>
            </a:r>
            <a:r>
              <a:rPr lang="en-US" sz="2000" dirty="0" smtClean="0">
                <a:solidFill>
                  <a:srgbClr val="0070C0"/>
                </a:solidFill>
                <a:latin typeface="Chalkboard" charset="0"/>
                <a:ea typeface="Chalkboard" charset="0"/>
                <a:cs typeface="Chalkboard" charset="0"/>
              </a:rPr>
              <a:t>: </a:t>
            </a:r>
          </a:p>
          <a:p>
            <a:pPr marL="342900" indent="-342900">
              <a:spcBef>
                <a:spcPts val="2100"/>
              </a:spcBef>
              <a:buFont typeface="Arial" charset="0"/>
              <a:buChar char="•"/>
            </a:pPr>
            <a:r>
              <a:rPr lang="en-US" sz="2000" dirty="0" smtClean="0">
                <a:solidFill>
                  <a:srgbClr val="0070C0"/>
                </a:solidFill>
                <a:latin typeface="Chalkboard" charset="0"/>
                <a:ea typeface="Chalkboard" charset="0"/>
                <a:cs typeface="Chalkboard" charset="0"/>
              </a:rPr>
              <a:t>Frontier of accelerator &amp; detector technologies</a:t>
            </a:r>
          </a:p>
          <a:p>
            <a:pPr marL="342900" indent="-342900">
              <a:spcBef>
                <a:spcPts val="2100"/>
              </a:spcBef>
              <a:buFont typeface="Arial" charset="0"/>
              <a:buChar char="•"/>
            </a:pPr>
            <a:r>
              <a:rPr lang="en-US" sz="2000" dirty="0" smtClean="0">
                <a:solidFill>
                  <a:srgbClr val="0070C0"/>
                </a:solidFill>
                <a:latin typeface="Chalkboard" charset="0"/>
                <a:ea typeface="Chalkboard" charset="0"/>
                <a:cs typeface="Chalkboard" charset="0"/>
              </a:rPr>
              <a:t>Global data sharing, analysis &amp; collaboration </a:t>
            </a:r>
            <a:endParaRPr lang="en-GB" sz="2000" dirty="0">
              <a:solidFill>
                <a:srgbClr val="0070C0"/>
              </a:solidFill>
              <a:latin typeface="Chalkboard" charset="0"/>
              <a:ea typeface="Chalkboard" charset="0"/>
              <a:cs typeface="Chalkboar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5400365"/>
            <a:ext cx="9144000" cy="1469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1698171"/>
            <a:ext cx="9144000" cy="860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1916832"/>
            <a:ext cx="9144000" cy="47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Two beautiful, extremely precise theories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522684" y="3140968"/>
            <a:ext cx="332841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of EW and strong interactions</a:t>
            </a:r>
          </a:p>
          <a:p>
            <a:endParaRPr lang="en-GB" sz="2000" dirty="0">
              <a:solidFill>
                <a:srgbClr val="0070C0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Predicting the anomalous magnetic moment of the electron to a relative precision of 10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–10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in agreement with experiment</a:t>
            </a:r>
          </a:p>
          <a:p>
            <a:endParaRPr lang="en-GB" sz="2000" dirty="0">
              <a:solidFill>
                <a:srgbClr val="0070C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083378" y="3140968"/>
            <a:ext cx="3593078" cy="1446550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General relativity — theory of gravitation</a:t>
            </a:r>
          </a:p>
          <a:p>
            <a:endParaRPr lang="en-US" sz="2000" dirty="0">
              <a:solidFill>
                <a:srgbClr val="0070C0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Tested up to an accuracy of order 10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–5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(Cassini probe)</a:t>
            </a: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Left-Right Arrow 1"/>
          <p:cNvSpPr/>
          <p:nvPr/>
        </p:nvSpPr>
        <p:spPr>
          <a:xfrm>
            <a:off x="4067944" y="3861048"/>
            <a:ext cx="727402" cy="288032"/>
          </a:xfrm>
          <a:prstGeom prst="leftRightArrow">
            <a:avLst/>
          </a:prstGeom>
          <a:solidFill>
            <a:srgbClr val="FFC00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211960" y="3717032"/>
            <a:ext cx="403874" cy="576064"/>
          </a:xfrm>
          <a:prstGeom prst="line">
            <a:avLst/>
          </a:prstGeom>
          <a:ln>
            <a:solidFill>
              <a:srgbClr val="D8001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4229708" y="3705095"/>
            <a:ext cx="403874" cy="576064"/>
          </a:xfrm>
          <a:prstGeom prst="line">
            <a:avLst/>
          </a:prstGeom>
          <a:ln>
            <a:solidFill>
              <a:srgbClr val="D8001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91680" y="5786100"/>
            <a:ext cx="5546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Unfortunately, the SM and general relativity don’t work in regimes when both are important (ie, at very small scales)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425472" y="4299901"/>
            <a:ext cx="0" cy="1446855"/>
          </a:xfrm>
          <a:prstGeom prst="straightConnector1">
            <a:avLst/>
          </a:prstGeom>
          <a:ln w="3175">
            <a:solidFill>
              <a:srgbClr val="D80017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45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5400365"/>
            <a:ext cx="9144000" cy="1469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5364"/>
            <a:ext cx="9144000" cy="68699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3131840" y="398377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Many open questions remain</a:t>
            </a:r>
            <a:r>
              <a:rPr lang="mr-IN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US" sz="28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8700" y="1196752"/>
            <a:ext cx="3568824" cy="15646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44000" tIns="108000" bIns="108000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Scalar sector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Single doublet or more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Elementary or composite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Form of potential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Origin of Yukawa couplings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7584" y="2924944"/>
            <a:ext cx="3569940" cy="14876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44000" tIns="108000" bIns="108000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Dark matter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Composition: WIMP,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axions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sterile neutrinos, hidden sector particles, gravitational effect only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Single or multiple sources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7584" y="4581128"/>
            <a:ext cx="3569940" cy="14876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44000" tIns="108000" bIns="108000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Expansion of Universe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Primordial expansion via inflation;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hich fields, role of quantum gravity?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Accelerated expansion today: cosmological constant problem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17132" y="1196752"/>
            <a:ext cx="3568824" cy="1526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44000" tIns="108000" bIns="108000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Quarks and leptons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Origin of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families, mass, mixing, CPV 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Matter–antimatter asymmetry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Baryon and lepton number conservation (proton decay)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716016" y="2895340"/>
            <a:ext cx="3569940" cy="15646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44000" tIns="108000" bIns="108000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Neutrinos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Origin and values of neutrino masses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Nature: Majorana or Dirac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CP violation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Sterile neutrinos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716016" y="4623532"/>
            <a:ext cx="3569940" cy="17800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44000" tIns="108000" bIns="108000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High-scale physics</a:t>
            </a:r>
            <a:endParaRPr lang="en-US" sz="1400" b="1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Hierarchy problem and new physics at TeV scale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Grand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unification of forces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Unification with gravity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Quantum gravity, string theory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7584" y="6237312"/>
            <a:ext cx="3569940" cy="4335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44000" tIns="108000" bIns="108000" rtlCol="0">
            <a:spAutoFit/>
          </a:bodyPr>
          <a:lstStyle/>
          <a:p>
            <a:r>
              <a:rPr lang="en-US" sz="1400" b="1" smtClean="0">
                <a:latin typeface="Helvetica Light" charset="0"/>
                <a:ea typeface="Helvetica Light" charset="0"/>
                <a:cs typeface="Helvetica Light" charset="0"/>
              </a:rPr>
              <a:t>Strong CP problem</a:t>
            </a:r>
            <a:endParaRPr lang="en-US" sz="1400" b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83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4818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  <p:pic>
        <p:nvPicPr>
          <p:cNvPr id="22" name="Picture 21" descr="ATLAS_SUSY_Summary-2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969" y="1556792"/>
            <a:ext cx="4621519" cy="3456384"/>
          </a:xfrm>
          <a:prstGeom prst="rect">
            <a:avLst/>
          </a:prstGeom>
          <a:effectLst>
            <a:glow rad="241300">
              <a:schemeClr val="bg1"/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613" y="3284984"/>
            <a:ext cx="4570412" cy="3427809"/>
          </a:xfrm>
          <a:prstGeom prst="rect">
            <a:avLst/>
          </a:prstGeom>
          <a:effectLst>
            <a:glow rad="241300">
              <a:schemeClr val="bg1"/>
            </a:glow>
          </a:effectLst>
        </p:spPr>
      </p:pic>
      <p:sp>
        <p:nvSpPr>
          <p:cNvPr id="24" name="TextBox 23"/>
          <p:cNvSpPr txBox="1"/>
          <p:nvPr/>
        </p:nvSpPr>
        <p:spPr>
          <a:xfrm>
            <a:off x="5364088" y="5713511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No </a:t>
            </a:r>
            <a:r>
              <a:rPr lang="en-US" sz="1400" i="1" dirty="0">
                <a:solidFill>
                  <a:srgbClr val="003BB8"/>
                </a:solidFill>
                <a:latin typeface="Helvetica Light"/>
                <a:cs typeface="Helvetica Light"/>
              </a:rPr>
              <a:t>significant anomaly seen so far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3568" y="1988840"/>
            <a:ext cx="3384376" cy="108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Vast amount of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BSM </a:t>
            </a: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searches </a:t>
            </a:r>
            <a:endParaRPr lang="en-US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8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Theory-agnostic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, signature based searches, as well as highly targeted model-dependent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ones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55976" y="398377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It </a:t>
            </a:r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therefore seems that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SM isn’t all there is</a:t>
            </a:r>
          </a:p>
        </p:txBody>
      </p:sp>
    </p:spTree>
    <p:extLst>
      <p:ext uri="{BB962C8B-B14F-4D97-AF65-F5344CB8AC3E}">
        <p14:creationId xmlns:p14="http://schemas.microsoft.com/office/powerpoint/2010/main" val="160624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3" y="4808765"/>
            <a:ext cx="9144000" cy="461665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i="1" dirty="0" smtClean="0">
                <a:latin typeface="Helvetica Light"/>
                <a:cs typeface="Helvetica Light"/>
              </a:rPr>
              <a:t>The LHC Run-2 at 13 TeV and beyond</a:t>
            </a:r>
          </a:p>
        </p:txBody>
      </p:sp>
    </p:spTree>
    <p:extLst>
      <p:ext uri="{BB962C8B-B14F-4D97-AF65-F5344CB8AC3E}">
        <p14:creationId xmlns:p14="http://schemas.microsoft.com/office/powerpoint/2010/main" val="5957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065439"/>
            <a:ext cx="9130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Helvetica Light"/>
                <a:cs typeface="Helvetica Light"/>
              </a:rPr>
              <a:t>A brief history of selected highlights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41794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The LHC Run-1: </a:t>
            </a:r>
            <a:r>
              <a:rPr lang="nb-NO" sz="2800" dirty="0">
                <a:latin typeface="Helvetica Light"/>
                <a:cs typeface="Helvetica Light"/>
              </a:rPr>
              <a:t>7 &amp; 8 TeV </a:t>
            </a:r>
            <a:r>
              <a:rPr lang="nb-NO" sz="2800" dirty="0" err="1">
                <a:latin typeface="Helvetica Light"/>
                <a:cs typeface="Helvetica Light"/>
              </a:rPr>
              <a:t>pp</a:t>
            </a:r>
            <a:r>
              <a:rPr lang="nb-NO" sz="2800" dirty="0">
                <a:latin typeface="Helvetica Light"/>
                <a:cs typeface="Helvetica Light"/>
              </a:rPr>
              <a:t>, 5 &amp; 20 </a:t>
            </a:r>
            <a:r>
              <a:rPr lang="nb-NO" sz="2800" dirty="0" err="1" smtClean="0">
                <a:latin typeface="Helvetica Light"/>
                <a:cs typeface="Helvetica Light"/>
              </a:rPr>
              <a:t>fb</a:t>
            </a:r>
            <a:r>
              <a:rPr lang="nb-NO" sz="2800" baseline="30000" dirty="0" smtClean="0">
                <a:latin typeface="Helvetica Light"/>
                <a:cs typeface="Helvetica Light"/>
              </a:rPr>
              <a:t>–1</a:t>
            </a:r>
            <a:r>
              <a:rPr lang="en-GB" sz="2800" dirty="0" smtClean="0">
                <a:latin typeface="Helvetica Light"/>
                <a:cs typeface="Helvetica Ligh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7444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3" y="3049796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The LHC Run-2 at 13 TeV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520" y="4005064"/>
            <a:ext cx="42484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Huge milestone achieved in 2015 with record proton–proton collision energy of 13 TeV</a:t>
            </a:r>
            <a:endParaRPr lang="en-US" sz="1400" dirty="0">
              <a:latin typeface="Helvetica Light"/>
              <a:cs typeface="Helvetica Light"/>
            </a:endParaRPr>
          </a:p>
          <a:p>
            <a:pPr>
              <a:spcBef>
                <a:spcPts val="15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After a rocky start, the LHC delivered </a:t>
            </a:r>
            <a:r>
              <a:rPr lang="en-US" sz="1400" i="1" dirty="0" smtClean="0">
                <a:latin typeface="Helvetica Light"/>
                <a:cs typeface="Helvetica Light"/>
              </a:rPr>
              <a:t>L</a:t>
            </a:r>
            <a:r>
              <a:rPr lang="en-US" sz="1400" baseline="-25000" dirty="0" smtClean="0">
                <a:latin typeface="Helvetica Light"/>
                <a:cs typeface="Helvetica Light"/>
              </a:rPr>
              <a:t>int</a:t>
            </a:r>
            <a:r>
              <a:rPr lang="en-US" sz="1400" dirty="0" smtClean="0">
                <a:latin typeface="Helvetica Light"/>
                <a:cs typeface="Helvetica Light"/>
              </a:rPr>
              <a:t> = 4.2 fb</a:t>
            </a:r>
            <a:r>
              <a:rPr lang="en-US" sz="1400" baseline="30000" dirty="0" smtClean="0">
                <a:latin typeface="Helvetica Light"/>
                <a:cs typeface="Helvetica Light"/>
              </a:rPr>
              <a:t>–1</a:t>
            </a:r>
            <a:r>
              <a:rPr lang="en-US" sz="1400" dirty="0" smtClean="0">
                <a:latin typeface="Helvetica Light"/>
                <a:cs typeface="Helvetica Light"/>
              </a:rPr>
              <a:t> </a:t>
            </a:r>
          </a:p>
          <a:p>
            <a:pPr>
              <a:spcBef>
                <a:spcPts val="15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That </a:t>
            </a:r>
            <a:r>
              <a:rPr lang="en-US" sz="1400" dirty="0">
                <a:latin typeface="Helvetica Light"/>
                <a:cs typeface="Helvetica Light"/>
              </a:rPr>
              <a:t>luminosity already </a:t>
            </a:r>
            <a:r>
              <a:rPr lang="en-US" sz="1400" dirty="0" smtClean="0">
                <a:latin typeface="Helvetica Light"/>
                <a:cs typeface="Helvetica Light"/>
              </a:rPr>
              <a:t>surpassed the Run-1         new </a:t>
            </a:r>
            <a:r>
              <a:rPr lang="en-US" sz="1400" dirty="0">
                <a:latin typeface="Helvetica Light"/>
                <a:cs typeface="Helvetica Light"/>
              </a:rPr>
              <a:t>physics </a:t>
            </a:r>
            <a:r>
              <a:rPr lang="en-US" sz="1400" dirty="0" smtClean="0">
                <a:latin typeface="Helvetica Light"/>
                <a:cs typeface="Helvetica Light"/>
              </a:rPr>
              <a:t>sensitivity of many searches</a:t>
            </a:r>
            <a:endParaRPr lang="en-US" sz="1400" dirty="0">
              <a:latin typeface="Helvetica Light"/>
              <a:cs typeface="Helvetica Light"/>
            </a:endParaRPr>
          </a:p>
          <a:p>
            <a:pPr>
              <a:spcBef>
                <a:spcPts val="15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During 2016 reached peak 1.2×10</a:t>
            </a:r>
            <a:r>
              <a:rPr lang="en-US" sz="1400" baseline="30000" dirty="0" smtClean="0">
                <a:latin typeface="Helvetica Light"/>
                <a:cs typeface="Helvetica Light"/>
              </a:rPr>
              <a:t>34</a:t>
            </a:r>
            <a:r>
              <a:rPr lang="en-US" sz="1400" dirty="0" smtClean="0">
                <a:latin typeface="Helvetica Light"/>
                <a:cs typeface="Helvetica Light"/>
              </a:rPr>
              <a:t> </a:t>
            </a:r>
            <a:r>
              <a:rPr lang="en-US" sz="1400" dirty="0">
                <a:latin typeface="Helvetica Light"/>
                <a:cs typeface="Helvetica Light"/>
              </a:rPr>
              <a:t>cm</a:t>
            </a:r>
            <a:r>
              <a:rPr lang="en-US" sz="1400" baseline="30000" dirty="0">
                <a:latin typeface="Helvetica Light"/>
                <a:cs typeface="Helvetica Light"/>
              </a:rPr>
              <a:t>–2</a:t>
            </a:r>
            <a:r>
              <a:rPr lang="en-US" sz="1400" dirty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s</a:t>
            </a:r>
            <a:r>
              <a:rPr lang="en-US" sz="1400" baseline="30000" dirty="0" smtClean="0">
                <a:latin typeface="Helvetica Light"/>
                <a:cs typeface="Helvetica Light"/>
              </a:rPr>
              <a:t>–1</a:t>
            </a:r>
            <a:r>
              <a:rPr lang="en-US" sz="1400" dirty="0" smtClean="0">
                <a:latin typeface="Helvetica Light"/>
                <a:cs typeface="Helvetica Light"/>
              </a:rPr>
              <a:t>          and expect 35~40 fb</a:t>
            </a:r>
            <a:r>
              <a:rPr lang="en-US" sz="1400" baseline="30000" dirty="0" smtClean="0">
                <a:latin typeface="Helvetica Light"/>
                <a:cs typeface="Helvetica Light"/>
              </a:rPr>
              <a:t>–1</a:t>
            </a:r>
            <a:r>
              <a:rPr lang="en-US" sz="1400" dirty="0" smtClean="0">
                <a:latin typeface="Helvetica Light"/>
                <a:cs typeface="Helvetica Light"/>
              </a:rPr>
              <a:t> total delivered</a:t>
            </a:r>
          </a:p>
          <a:p>
            <a:pPr>
              <a:spcBef>
                <a:spcPts val="15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Excellent machine efficiency!</a:t>
            </a:r>
            <a:endParaRPr lang="en-US" sz="1400" dirty="0"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512" y="3794239"/>
            <a:ext cx="4211960" cy="281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0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-9046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1800" b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The LHC Run-2</a:t>
            </a:r>
            <a:r>
              <a:rPr lang="en-US" sz="18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: 13 </a:t>
            </a:r>
            <a:r>
              <a:rPr lang="en-US" sz="18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TeV / 8 TeV inclusive </a:t>
            </a:r>
            <a:r>
              <a:rPr lang="en-US" sz="18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“parton luminosity” ratio</a:t>
            </a:r>
            <a:endParaRPr lang="en-US" sz="1800" dirty="0">
              <a:solidFill>
                <a:srgbClr val="003BB8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18" name="Picture 17" descr="lhclumi7813_2013_v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720543" y="-344279"/>
            <a:ext cx="5342874" cy="756084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800867" y="5277018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AE2328"/>
                </a:solidFill>
                <a:latin typeface="Trebuchet MS"/>
                <a:cs typeface="Trebuchet MS"/>
              </a:rPr>
              <a:t>4 TeV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468999" y="2949472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Strong interaction dominated processes</a:t>
            </a:r>
            <a:endParaRPr lang="en-GB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68998" y="4777407"/>
            <a:ext cx="2016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Electroweak processes</a:t>
            </a:r>
            <a:endParaRPr lang="en-GB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3" name="Curved Connector 22"/>
          <p:cNvCxnSpPr/>
          <p:nvPr/>
        </p:nvCxnSpPr>
        <p:spPr>
          <a:xfrm>
            <a:off x="5269198" y="3211082"/>
            <a:ext cx="360039" cy="369039"/>
          </a:xfrm>
          <a:prstGeom prst="curvedConnector2">
            <a:avLst/>
          </a:prstGeom>
          <a:ln w="635" cmpd="sng"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 flipV="1">
            <a:off x="5413214" y="4149080"/>
            <a:ext cx="216024" cy="782216"/>
          </a:xfrm>
          <a:prstGeom prst="curvedConnector2">
            <a:avLst/>
          </a:prstGeom>
          <a:ln w="635" cmpd="sng"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0" y="6021288"/>
            <a:ext cx="91307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Larger cross section increase for gluon induced than for quark induced processes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algn="ctr">
              <a:spcBef>
                <a:spcPts val="600"/>
              </a:spcBef>
            </a:pPr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Early Run-2 puts emphasis on searches</a:t>
            </a:r>
          </a:p>
        </p:txBody>
      </p:sp>
      <p:sp>
        <p:nvSpPr>
          <p:cNvPr id="8" name="Rectangle 7"/>
          <p:cNvSpPr/>
          <p:nvPr/>
        </p:nvSpPr>
        <p:spPr>
          <a:xfrm>
            <a:off x="2056221" y="1770927"/>
            <a:ext cx="4298279" cy="567159"/>
          </a:xfrm>
          <a:prstGeom prst="rect">
            <a:avLst/>
          </a:prstGeom>
          <a:solidFill>
            <a:srgbClr val="D0EAF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222" y="1734403"/>
            <a:ext cx="4289588" cy="5719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73185" y="2306348"/>
            <a:ext cx="5229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PDFs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3689498" y="2190307"/>
            <a:ext cx="234430" cy="178757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4284921" y="2179675"/>
            <a:ext cx="85060" cy="170122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48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32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1800" b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The LHC Run-2</a:t>
            </a:r>
            <a:r>
              <a:rPr lang="en-US" sz="18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: 13 </a:t>
            </a:r>
            <a:r>
              <a:rPr lang="en-US" sz="18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TeV / 8 TeV inclusive pp cross-section ratio</a:t>
            </a:r>
          </a:p>
        </p:txBody>
      </p:sp>
      <p:pic>
        <p:nvPicPr>
          <p:cNvPr id="3" name="Picture 2" descr="crossSectionRatio-13-8TeV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31"/>
          <a:stretch/>
        </p:blipFill>
        <p:spPr>
          <a:xfrm>
            <a:off x="145573" y="1158820"/>
            <a:ext cx="8802154" cy="529451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372200" y="1124744"/>
            <a:ext cx="2376264" cy="1781371"/>
          </a:xfrm>
          <a:prstGeom prst="roundRect">
            <a:avLst>
              <a:gd name="adj" fmla="val 2048"/>
            </a:avLst>
          </a:prstGeom>
          <a:solidFill>
            <a:schemeClr val="bg1">
              <a:lumMod val="95000"/>
            </a:schemeClr>
          </a:solidFill>
          <a:ln w="3175" cmpd="sng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6444208" y="1291850"/>
            <a:ext cx="223224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Helvetica Light"/>
                <a:cs typeface="Helvetica Light"/>
              </a:rPr>
              <a:t>At 10</a:t>
            </a:r>
            <a:r>
              <a:rPr lang="en-GB" sz="1400" baseline="30000" dirty="0" smtClean="0">
                <a:latin typeface="Helvetica Light"/>
                <a:cs typeface="Helvetica Light"/>
              </a:rPr>
              <a:t>34</a:t>
            </a:r>
            <a:r>
              <a:rPr lang="en-GB" sz="1400" dirty="0" smtClean="0">
                <a:latin typeface="Helvetica Light"/>
                <a:cs typeface="Helvetica Light"/>
              </a:rPr>
              <a:t> cm</a:t>
            </a:r>
            <a:r>
              <a:rPr lang="en-GB" sz="1400" baseline="30000" dirty="0" smtClean="0">
                <a:latin typeface="Helvetica Light"/>
                <a:cs typeface="Helvetica Light"/>
              </a:rPr>
              <a:t>–2 </a:t>
            </a:r>
            <a:r>
              <a:rPr lang="en-GB" sz="1400" dirty="0" smtClean="0">
                <a:latin typeface="Helvetica Light"/>
                <a:cs typeface="Helvetica Light"/>
              </a:rPr>
              <a:t>s</a:t>
            </a:r>
            <a:r>
              <a:rPr lang="en-GB" sz="1400" baseline="30000" dirty="0" smtClean="0">
                <a:latin typeface="Helvetica Light"/>
                <a:cs typeface="Helvetica Light"/>
              </a:rPr>
              <a:t>–1</a:t>
            </a:r>
            <a:r>
              <a:rPr lang="en-GB" sz="1400" dirty="0">
                <a:latin typeface="Helvetica Light"/>
                <a:cs typeface="Helvetica Light"/>
              </a:rPr>
              <a:t> @</a:t>
            </a:r>
            <a:r>
              <a:rPr lang="en-GB" sz="1400" dirty="0" smtClean="0">
                <a:latin typeface="Helvetica Light"/>
                <a:cs typeface="Helvetica Light"/>
              </a:rPr>
              <a:t> 13 TeV </a:t>
            </a:r>
            <a:r>
              <a:rPr lang="en-GB" sz="1400" i="1" dirty="0" err="1" smtClean="0">
                <a:latin typeface="Helvetica Light"/>
                <a:cs typeface="Helvetica Light"/>
              </a:rPr>
              <a:t>pp</a:t>
            </a:r>
            <a:r>
              <a:rPr lang="en-GB" sz="1400" dirty="0" smtClean="0">
                <a:latin typeface="Helvetica Light"/>
                <a:cs typeface="Helvetica Light"/>
              </a:rPr>
              <a:t> the LHC produces:</a:t>
            </a:r>
          </a:p>
          <a:p>
            <a:pPr marL="450850" indent="-358775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200 Hz W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Symbol" charset="2"/>
                <a:cs typeface="Symbol" charset="2"/>
              </a:rPr>
              <a:t>𝓁 n</a:t>
            </a:r>
            <a:endParaRPr lang="en-GB" sz="1400" dirty="0" smtClean="0">
              <a:latin typeface="Symbol" charset="2"/>
              <a:cs typeface="Symbol" charset="2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19 Hz Z </a:t>
            </a:r>
            <a:r>
              <a:rPr lang="en-GB" sz="1400" dirty="0" smtClean="0">
                <a:latin typeface="Symbol" charset="2"/>
                <a:cs typeface="Symbol" charset="2"/>
              </a:rPr>
              <a:t>® 𝓁𝓁</a:t>
            </a:r>
            <a:endParaRPr lang="en-GB" sz="1400" dirty="0" smtClean="0">
              <a:latin typeface="Helvetica Light"/>
              <a:cs typeface="Helvetica Light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8 Hz top pair</a:t>
            </a: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0.5 Hz Higgs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35896" y="1107901"/>
            <a:ext cx="26039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Heavy </a:t>
            </a:r>
            <a:r>
              <a:rPr lang="en-US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cross section scales ≈ linearly with √s</a:t>
            </a:r>
          </a:p>
        </p:txBody>
      </p:sp>
    </p:spTree>
    <p:extLst>
      <p:ext uri="{BB962C8B-B14F-4D97-AF65-F5344CB8AC3E}">
        <p14:creationId xmlns:p14="http://schemas.microsoft.com/office/powerpoint/2010/main" val="127662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"/>
          <a:stretch/>
        </p:blipFill>
        <p:spPr>
          <a:xfrm>
            <a:off x="302402" y="1268760"/>
            <a:ext cx="5709758" cy="4248472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3347864" y="2265297"/>
            <a:ext cx="1115" cy="777954"/>
          </a:xfrm>
          <a:prstGeom prst="straightConnector1">
            <a:avLst/>
          </a:prstGeom>
          <a:ln w="635" cmpd="sng">
            <a:solidFill>
              <a:schemeClr val="tx1"/>
            </a:solidFill>
            <a:prstDash val="sysDot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31471" y="2859894"/>
            <a:ext cx="2053767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Peak luminosity</a:t>
            </a:r>
            <a:r>
              <a:rPr lang="en-US" sz="12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(&gt; design):</a:t>
            </a:r>
          </a:p>
          <a:p>
            <a:pPr>
              <a:spcBef>
                <a:spcPts val="300"/>
              </a:spcBef>
            </a:pPr>
            <a:r>
              <a:rPr lang="en-US" sz="12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L</a:t>
            </a:r>
            <a:r>
              <a:rPr lang="en-US" sz="12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max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1.2 × 10</a:t>
            </a:r>
            <a:r>
              <a:rPr lang="en-US" sz="12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34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cm</a:t>
            </a:r>
            <a:r>
              <a:rPr lang="en-US" sz="12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–2 </a:t>
            </a:r>
            <a:r>
              <a:rPr lang="en-US" sz="1200" dirty="0">
                <a:solidFill>
                  <a:prstClr val="black"/>
                </a:solidFill>
                <a:latin typeface="Helvetica Light"/>
                <a:cs typeface="Helvetica Light"/>
              </a:rPr>
              <a:t>s</a:t>
            </a:r>
            <a:r>
              <a:rPr lang="en-US" sz="1200" baseline="30000" dirty="0">
                <a:solidFill>
                  <a:prstClr val="black"/>
                </a:solidFill>
                <a:latin typeface="Helvetica Light"/>
                <a:cs typeface="Helvetica Light"/>
              </a:rPr>
              <a:t>–1 </a:t>
            </a:r>
            <a:endParaRPr lang="en-US" sz="1200" baseline="30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/>
                <a:cs typeface="Helvetica Light"/>
              </a:rPr>
              <a:t>2015 LHC proton–proton </a:t>
            </a:r>
            <a:r>
              <a:rPr lang="en-US" sz="2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luminosities </a:t>
            </a:r>
            <a:endParaRPr lang="en-US" sz="2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Most results reported by ATLAS &amp; CMS use total 2015 and summer 2016 dataset</a:t>
            </a:r>
            <a:endParaRPr lang="en-US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8146" y="5805264"/>
            <a:ext cx="8718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LHCb after luminosity levelling: 1.3 (1.5) </a:t>
            </a:r>
            <a:r>
              <a:rPr lang="en-US" sz="16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fb</a:t>
            </a:r>
            <a:r>
              <a:rPr lang="en-US" sz="1600" baseline="300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–1</a:t>
            </a:r>
            <a:r>
              <a:rPr lang="en-US" sz="16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 recorded </a:t>
            </a:r>
            <a:r>
              <a:rPr lang="en-US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(delivered) </a:t>
            </a:r>
            <a:endParaRPr lang="en-US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  <a:p>
            <a:endParaRPr lang="en-US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Current luminosity precision from van-der Meer scans: 2.9% (ATLAS), 2.3% (CMS), 3.8% (LHCb)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6577" y="3399882"/>
            <a:ext cx="138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12–16 fb</a:t>
            </a:r>
            <a:r>
              <a:rPr lang="en-US" sz="12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–1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for results so far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349821"/>
            <a:ext cx="3667876" cy="263284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24128" y="4149080"/>
            <a:ext cx="3542795" cy="50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</a:pP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2015 and 2016 pileup profile in ATLAS &amp; CMS </a:t>
            </a:r>
            <a:endParaRPr lang="en-US" sz="12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lvl="0">
              <a:spcBef>
                <a:spcPts val="300"/>
              </a:spcBef>
            </a:pP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LHCb mean pileup of ~1.7 due to levelling)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89100" y="2004391"/>
            <a:ext cx="6480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ICHEP 2016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503420" y="2419889"/>
            <a:ext cx="0" cy="2013215"/>
          </a:xfrm>
          <a:prstGeom prst="straightConnector1">
            <a:avLst/>
          </a:prstGeom>
          <a:ln w="635" cmpd="sng">
            <a:solidFill>
              <a:schemeClr val="tx1"/>
            </a:solidFill>
            <a:prstDash val="sysDot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348979" y="2265297"/>
            <a:ext cx="934989" cy="0"/>
          </a:xfrm>
          <a:prstGeom prst="line">
            <a:avLst/>
          </a:prstGeom>
          <a:ln w="635">
            <a:solidFill>
              <a:schemeClr val="tx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39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Standard Model and </a:t>
            </a:r>
            <a:r>
              <a:rPr lang="en-GB" sz="2800" dirty="0">
                <a:solidFill>
                  <a:prstClr val="black"/>
                </a:solidFill>
                <a:latin typeface="Helvetica Light"/>
                <a:cs typeface="Helvetica Light"/>
              </a:rPr>
              <a:t>t</a:t>
            </a:r>
            <a:r>
              <a:rPr lang="en-GB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op physics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675184" y="3933056"/>
            <a:ext cx="584448" cy="488473"/>
            <a:chOff x="395536" y="3933056"/>
            <a:chExt cx="584448" cy="488473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683568" y="40770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83568" y="4221088"/>
              <a:ext cx="296416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683568" y="4077072"/>
              <a:ext cx="2964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683568" y="4221088"/>
              <a:ext cx="152400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3568" y="42294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 flipV="1">
              <a:off x="395536" y="4077072"/>
              <a:ext cx="288032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539552" y="3933056"/>
              <a:ext cx="144016" cy="2964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539552" y="42294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83568" y="40770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395536" y="4221088"/>
              <a:ext cx="288032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497711" y="4051139"/>
              <a:ext cx="185857" cy="169949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683568" y="3970117"/>
              <a:ext cx="149809" cy="25935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613459" y="4229472"/>
              <a:ext cx="70109" cy="192057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439839" y="4221088"/>
              <a:ext cx="243729" cy="7312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628212" y="4951756"/>
            <a:ext cx="584448" cy="488473"/>
            <a:chOff x="395536" y="3933056"/>
            <a:chExt cx="584448" cy="488473"/>
          </a:xfrm>
        </p:grpSpPr>
        <p:cxnSp>
          <p:nvCxnSpPr>
            <p:cNvPr id="49" name="Straight Connector 48"/>
            <p:cNvCxnSpPr/>
            <p:nvPr/>
          </p:nvCxnSpPr>
          <p:spPr>
            <a:xfrm flipV="1">
              <a:off x="683568" y="40770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683568" y="4221088"/>
              <a:ext cx="296416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V="1">
              <a:off x="683568" y="4077072"/>
              <a:ext cx="2964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 flipV="1">
              <a:off x="683568" y="4221088"/>
              <a:ext cx="152400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683568" y="42294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 flipV="1">
              <a:off x="395536" y="4077072"/>
              <a:ext cx="288032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 flipV="1">
              <a:off x="539552" y="3933056"/>
              <a:ext cx="144016" cy="2964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V="1">
              <a:off x="539552" y="42294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683568" y="40770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V="1">
              <a:off x="395536" y="4221088"/>
              <a:ext cx="288032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497711" y="4051139"/>
              <a:ext cx="185857" cy="169949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V="1">
              <a:off x="683568" y="3970117"/>
              <a:ext cx="149809" cy="25935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613459" y="4229472"/>
              <a:ext cx="70109" cy="192057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439839" y="4221088"/>
              <a:ext cx="243729" cy="7312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670992" y="6047388"/>
            <a:ext cx="584448" cy="488473"/>
            <a:chOff x="395536" y="3933056"/>
            <a:chExt cx="584448" cy="488473"/>
          </a:xfrm>
        </p:grpSpPr>
        <p:cxnSp>
          <p:nvCxnSpPr>
            <p:cNvPr id="64" name="Straight Connector 63"/>
            <p:cNvCxnSpPr/>
            <p:nvPr/>
          </p:nvCxnSpPr>
          <p:spPr>
            <a:xfrm flipV="1">
              <a:off x="683568" y="40770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683568" y="4221088"/>
              <a:ext cx="296416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V="1">
              <a:off x="683568" y="4077072"/>
              <a:ext cx="2964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H="1" flipV="1">
              <a:off x="683568" y="4221088"/>
              <a:ext cx="152400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683568" y="42294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 flipV="1">
              <a:off x="395536" y="4077072"/>
              <a:ext cx="288032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 flipV="1">
              <a:off x="539552" y="3933056"/>
              <a:ext cx="144016" cy="2964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V="1">
              <a:off x="539552" y="42294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683568" y="40770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395536" y="4221088"/>
              <a:ext cx="288032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497711" y="4051139"/>
              <a:ext cx="185857" cy="169949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V="1">
              <a:off x="683568" y="3970117"/>
              <a:ext cx="149809" cy="25935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613459" y="4229472"/>
              <a:ext cx="70109" cy="192057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H="1">
              <a:off x="439839" y="4221088"/>
              <a:ext cx="243729" cy="7312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/>
          <p:cNvGrpSpPr/>
          <p:nvPr/>
        </p:nvGrpSpPr>
        <p:grpSpPr>
          <a:xfrm>
            <a:off x="901658" y="4653136"/>
            <a:ext cx="687101" cy="595036"/>
            <a:chOff x="901658" y="4725144"/>
            <a:chExt cx="687101" cy="595036"/>
          </a:xfrm>
        </p:grpSpPr>
        <p:cxnSp>
          <p:nvCxnSpPr>
            <p:cNvPr id="78" name="Straight Connector 77"/>
            <p:cNvCxnSpPr/>
            <p:nvPr/>
          </p:nvCxnSpPr>
          <p:spPr>
            <a:xfrm flipV="1">
              <a:off x="913653" y="4725144"/>
              <a:ext cx="634011" cy="59503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V="1">
              <a:off x="914949" y="4771691"/>
              <a:ext cx="673810" cy="54010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V="1">
              <a:off x="901658" y="4862337"/>
              <a:ext cx="557920" cy="43747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Group 87"/>
          <p:cNvGrpSpPr/>
          <p:nvPr/>
        </p:nvGrpSpPr>
        <p:grpSpPr>
          <a:xfrm flipH="1" flipV="1">
            <a:off x="194280" y="5203527"/>
            <a:ext cx="730530" cy="603485"/>
            <a:chOff x="901658" y="4725144"/>
            <a:chExt cx="687101" cy="595036"/>
          </a:xfrm>
        </p:grpSpPr>
        <p:cxnSp>
          <p:nvCxnSpPr>
            <p:cNvPr id="89" name="Straight Connector 88"/>
            <p:cNvCxnSpPr/>
            <p:nvPr/>
          </p:nvCxnSpPr>
          <p:spPr>
            <a:xfrm flipV="1">
              <a:off x="913653" y="4725144"/>
              <a:ext cx="634011" cy="59503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V="1">
              <a:off x="914949" y="4771691"/>
              <a:ext cx="673810" cy="54010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V="1">
              <a:off x="901658" y="4862337"/>
              <a:ext cx="557920" cy="43747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3" name="Straight Connector 92"/>
          <p:cNvCxnSpPr/>
          <p:nvPr/>
        </p:nvCxnSpPr>
        <p:spPr>
          <a:xfrm flipV="1">
            <a:off x="984227" y="5790723"/>
            <a:ext cx="702433" cy="550391"/>
          </a:xfrm>
          <a:prstGeom prst="line">
            <a:avLst/>
          </a:prstGeom>
          <a:ln w="3175"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953231" y="6343804"/>
            <a:ext cx="894708" cy="337876"/>
          </a:xfrm>
          <a:prstGeom prst="line">
            <a:avLst/>
          </a:prstGeom>
          <a:ln w="3175"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flipH="1">
            <a:off x="340095" y="6356536"/>
            <a:ext cx="600554" cy="423994"/>
          </a:xfrm>
          <a:prstGeom prst="line">
            <a:avLst/>
          </a:prstGeom>
          <a:ln w="3175"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H="1" flipV="1">
            <a:off x="747549" y="5645331"/>
            <a:ext cx="215667" cy="694281"/>
          </a:xfrm>
          <a:prstGeom prst="line">
            <a:avLst/>
          </a:prstGeom>
          <a:ln w="3175"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2355948" y="3933056"/>
            <a:ext cx="64645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Soft QCD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 particle spectra </a:t>
            </a:r>
          </a:p>
          <a:p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&lt; few GeV, &gt; 99.999% of collisions</a:t>
            </a: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Probe LO matrix, parton shower models, generator tunings, pileup modelling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2355948" y="4941168"/>
            <a:ext cx="42675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Hard QCD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 jets </a:t>
            </a:r>
          </a:p>
          <a:p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&gt; tens of GeV up to TeV, ~10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–5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of collisions</a:t>
            </a: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Probe NLO QCD, running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α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PDF, parton showers 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355948" y="5949280"/>
            <a:ext cx="646202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Hard QCD &amp; electroweak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 W, Z, H, top 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identified particles</a:t>
            </a:r>
          </a:p>
          <a:p>
            <a:r>
              <a:rPr lang="en-US" sz="1400" i="1" dirty="0" err="1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&gt; tens of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GeV,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–6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–8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of collisions</a:t>
            </a: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Probe NLO, NN(N)LO QCD, soft gluon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resummation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PDF, electroweak physics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88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Standard Model and Higgs precision measurements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Key to the LHC programme up to the High-Luminosity LHC (HL-LHC)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1412776"/>
            <a:ext cx="856895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b="1" dirty="0" smtClean="0">
                <a:latin typeface="Helvetica Light" charset="0"/>
                <a:ea typeface="Helvetica Light" charset="0"/>
                <a:cs typeface="Helvetica Light" charset="0"/>
              </a:rPr>
              <a:t>Scientific perspective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. No matter what BSM the LHC will unveil in the next years, improving the knowledge of Higgs properties is a must, which by itself requires and justifies the largest possible LHC statistics </a:t>
            </a:r>
            <a:r>
              <a:rPr lang="en-GB" sz="16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 stopping after 300 fb</a:t>
            </a:r>
            <a:r>
              <a:rPr lang="en-GB" sz="16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 will not be satisfying!</a:t>
            </a:r>
          </a:p>
          <a:p>
            <a:pPr>
              <a:spcBef>
                <a:spcPts val="2400"/>
              </a:spcBef>
            </a:pPr>
            <a:r>
              <a:rPr lang="en-GB" sz="1600" b="1" dirty="0" smtClean="0">
                <a:latin typeface="Helvetica Light" charset="0"/>
                <a:ea typeface="Helvetica Light" charset="0"/>
                <a:cs typeface="Helvetica Light" charset="0"/>
              </a:rPr>
              <a:t>Pragmatic perspective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. Higgs and SM physics are the only guaranteed deliverables of the LHC programme. Need to exploit this part of the programme to its maximum extent! </a:t>
            </a:r>
          </a:p>
          <a:p>
            <a:pPr>
              <a:spcBef>
                <a:spcPts val="2400"/>
              </a:spcBef>
            </a:pPr>
            <a:r>
              <a:rPr lang="en-GB" sz="1600" b="1" dirty="0" smtClean="0">
                <a:latin typeface="Helvetica Light" charset="0"/>
                <a:ea typeface="Helvetica Light" charset="0"/>
                <a:cs typeface="Helvetica Light" charset="0"/>
              </a:rPr>
              <a:t>Utilitarian perspective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. Elements of the SM, besides the Higgs, require further consolidation, control and improved precision, both in the EW and QCD sectors</a:t>
            </a:r>
          </a:p>
          <a:p>
            <a:pPr marL="742950" lvl="1" indent="-285750">
              <a:spcBef>
                <a:spcPts val="1200"/>
              </a:spcBef>
              <a:buFont typeface="Arial" charset="0"/>
              <a:buChar char="•"/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They hold a fundamental value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(e.g. the precise determination of fundamental parameters)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, or are critical to fully exploit the BSM search potential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(e.g. the knowledge of backgrounds, production rates and production dynamics) </a:t>
            </a:r>
          </a:p>
          <a:p>
            <a:pPr>
              <a:spcBef>
                <a:spcPts val="2400"/>
              </a:spcBef>
            </a:pPr>
            <a:r>
              <a:rPr lang="en-GB" sz="1600" b="1" dirty="0" smtClean="0">
                <a:latin typeface="Helvetica Light" charset="0"/>
                <a:ea typeface="Helvetica Light" charset="0"/>
                <a:cs typeface="Helvetica Light" charset="0"/>
              </a:rPr>
              <a:t>Spinoffs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. The study of SM processes at colliders is typically much more complex than that of BSM signatures (requires higher precision, larger final state multiplicities, </a:t>
            </a:r>
            <a:r>
              <a:rPr lang="en-GB" sz="1600" dirty="0" err="1" smtClean="0">
                <a:latin typeface="Helvetica Light" charset="0"/>
                <a:ea typeface="Helvetica Light" charset="0"/>
                <a:cs typeface="Helvetica Light" charset="0"/>
              </a:rPr>
              <a:t>etc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), and in the years it has been the main driver of fundamental theoretical innovation</a:t>
            </a:r>
            <a:endParaRPr lang="en-GB" sz="1600" dirty="0">
              <a:effectLst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7474" y="6487452"/>
            <a:ext cx="341151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Taken from: Michelangelo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Mangano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@ SEARCH 2016</a:t>
            </a:r>
          </a:p>
        </p:txBody>
      </p:sp>
    </p:spTree>
    <p:extLst>
      <p:ext uri="{BB962C8B-B14F-4D97-AF65-F5344CB8AC3E}">
        <p14:creationId xmlns:p14="http://schemas.microsoft.com/office/powerpoint/2010/main" val="11728403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084168" y="2996952"/>
            <a:ext cx="2902588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Helvetica Light"/>
                <a:cs typeface="Helvetica Light"/>
              </a:rPr>
              <a:t>Measured inclusive inelastic cross section: </a:t>
            </a:r>
          </a:p>
          <a:p>
            <a:pPr>
              <a:spcBef>
                <a:spcPts val="600"/>
              </a:spcBef>
            </a:pPr>
            <a:r>
              <a:rPr lang="is-IS" sz="1400" dirty="0" smtClean="0">
                <a:latin typeface="Helvetica Light"/>
                <a:cs typeface="Helvetica Light"/>
              </a:rPr>
              <a:t>σ</a:t>
            </a:r>
            <a:r>
              <a:rPr lang="is-IS" sz="1400" baseline="-25000" dirty="0" smtClean="0">
                <a:latin typeface="Helvetica Light"/>
                <a:cs typeface="Helvetica Light"/>
              </a:rPr>
              <a:t>13 TeV</a:t>
            </a:r>
            <a:r>
              <a:rPr lang="is-IS" sz="1400" dirty="0" smtClean="0">
                <a:latin typeface="Helvetica Light"/>
                <a:cs typeface="Helvetica Light"/>
              </a:rPr>
              <a:t> </a:t>
            </a:r>
            <a:r>
              <a:rPr lang="is-IS" sz="1400" dirty="0">
                <a:latin typeface="Helvetica Light"/>
                <a:cs typeface="Helvetica Light"/>
              </a:rPr>
              <a:t>= </a:t>
            </a:r>
            <a:r>
              <a:rPr lang="is-IS" sz="1400" dirty="0" smtClean="0">
                <a:latin typeface="Helvetica Light"/>
                <a:cs typeface="Helvetica Light"/>
              </a:rPr>
              <a:t>79.3 ± 0.8 ± 1.3 (lumi) 	            </a:t>
            </a:r>
            <a:r>
              <a:rPr lang="is-IS" sz="1050" dirty="0" smtClean="0">
                <a:latin typeface="Helvetica Light"/>
                <a:cs typeface="Helvetica Light"/>
              </a:rPr>
              <a:t> </a:t>
            </a:r>
            <a:r>
              <a:rPr lang="is-IS" sz="1400" dirty="0" smtClean="0">
                <a:latin typeface="Helvetica Light"/>
                <a:cs typeface="Helvetica Light"/>
              </a:rPr>
              <a:t>± 2.5 (extr) mb</a:t>
            </a:r>
            <a:endParaRPr lang="is-IS" sz="1400" dirty="0">
              <a:latin typeface="Helvetica Light"/>
              <a:cs typeface="Helvetica Ligh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Inclusive inelastic cross-section measurement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Fundamental initial measurement, based on forward scintillators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9" y="1412776"/>
            <a:ext cx="8820471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Measurement in fiducial region </a:t>
            </a:r>
            <a:r>
              <a:rPr lang="en-GB" sz="1600" dirty="0" smtClean="0">
                <a:latin typeface="Symbol" charset="2"/>
                <a:ea typeface="Symbol" charset="2"/>
                <a:cs typeface="Symbol" charset="2"/>
              </a:rPr>
              <a:t>x</a:t>
            </a:r>
            <a:r>
              <a:rPr lang="en-GB" sz="1600" dirty="0">
                <a:latin typeface="Helvetica"/>
                <a:cs typeface="Helvetica"/>
              </a:rPr>
              <a:t> </a:t>
            </a:r>
            <a:r>
              <a:rPr lang="en-GB" sz="1600" dirty="0" smtClean="0">
                <a:latin typeface="Helvetica"/>
                <a:cs typeface="Helvetica"/>
              </a:rPr>
              <a:t>= </a:t>
            </a:r>
            <a:r>
              <a:rPr lang="en-GB" sz="1600" i="1" dirty="0" smtClean="0">
                <a:latin typeface="Helvetica"/>
                <a:cs typeface="Helvetica"/>
              </a:rPr>
              <a:t>M</a:t>
            </a:r>
            <a:r>
              <a:rPr lang="en-GB" sz="1600" i="1" baseline="-25000" dirty="0" smtClean="0">
                <a:latin typeface="Helvetica"/>
                <a:cs typeface="Helvetica"/>
              </a:rPr>
              <a:t>X</a:t>
            </a:r>
            <a:r>
              <a:rPr lang="en-GB" sz="1600" baseline="30000" dirty="0" smtClean="0">
                <a:latin typeface="Helvetica"/>
                <a:cs typeface="Helvetica"/>
              </a:rPr>
              <a:t>2</a:t>
            </a:r>
            <a:r>
              <a:rPr lang="en-GB" sz="1600" dirty="0" smtClean="0">
                <a:latin typeface="Helvetica"/>
                <a:cs typeface="Helvetica"/>
              </a:rPr>
              <a:t> / s &gt; 10</a:t>
            </a:r>
            <a:r>
              <a:rPr lang="en-GB" sz="1600" baseline="30000" dirty="0" smtClean="0">
                <a:latin typeface="Helvetica"/>
                <a:cs typeface="Helvetica"/>
              </a:rPr>
              <a:t>–6</a:t>
            </a:r>
            <a:r>
              <a:rPr lang="en-GB" sz="1600" dirty="0" smtClean="0">
                <a:latin typeface="Helvetica"/>
                <a:cs typeface="Helvetica"/>
              </a:rPr>
              <a:t> </a:t>
            </a:r>
            <a:r>
              <a:rPr lang="en-GB" sz="1100" dirty="0" smtClean="0">
                <a:latin typeface="Helvetica"/>
                <a:cs typeface="Helvetica"/>
              </a:rPr>
              <a:t>(</a:t>
            </a:r>
            <a:r>
              <a:rPr lang="en-GB" sz="1100" i="1" dirty="0" smtClean="0">
                <a:latin typeface="Helvetica"/>
                <a:cs typeface="Helvetica"/>
              </a:rPr>
              <a:t>M</a:t>
            </a:r>
            <a:r>
              <a:rPr lang="en-GB" sz="1100" i="1" baseline="-25000" dirty="0" smtClean="0">
                <a:latin typeface="Helvetica"/>
                <a:cs typeface="Helvetica"/>
              </a:rPr>
              <a:t>X</a:t>
            </a:r>
            <a:r>
              <a:rPr lang="en-GB" sz="1100" dirty="0" smtClean="0">
                <a:latin typeface="Helvetica"/>
                <a:cs typeface="Helvetica"/>
              </a:rPr>
              <a:t> largest mass of two proton-dissociation systems)</a:t>
            </a:r>
            <a:endParaRPr lang="en-GB" sz="1050" dirty="0" smtClean="0">
              <a:latin typeface="Helvetica"/>
              <a:cs typeface="Helvetica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Use Minimum Bias Trigger Scintillators (MBTS) with acceptance 2.07 &lt; |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η</a:t>
            </a:r>
            <a:r>
              <a:rPr lang="en-GB" sz="8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| &lt; 3.86, 4.2M selected events </a:t>
            </a:r>
            <a:endParaRPr lang="en-GB" sz="1400" i="1" baseline="-25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Systematic uncertainty fully dominated by luminosity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7" y="2571718"/>
            <a:ext cx="5708508" cy="40976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823590" y="2571718"/>
            <a:ext cx="110639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ATLAS: 1606.02625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84168" y="4341584"/>
            <a:ext cx="29025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Best measurement of total cross section via elastic scattering and optical theorem:</a:t>
            </a:r>
          </a:p>
          <a:p>
            <a:pPr>
              <a:spcBef>
                <a:spcPts val="600"/>
              </a:spcBef>
            </a:pP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σ</a:t>
            </a:r>
            <a:r>
              <a:rPr lang="is-IS" sz="14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tot</a:t>
            </a:r>
            <a:r>
              <a:rPr lang="is-I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∝Im </a:t>
            </a: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f</a:t>
            </a:r>
            <a:r>
              <a:rPr lang="is-IS" sz="14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elastic</a:t>
            </a: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(t </a:t>
            </a: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is-I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0) </a:t>
            </a:r>
            <a:endParaRPr lang="is-I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using dedicated forward devices (up to 1.4% precision in Run-1, dominated by luminosity error)</a:t>
            </a:r>
            <a:endParaRPr lang="is-IS" sz="14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755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275" y="1792828"/>
            <a:ext cx="4950805" cy="473251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Measurement of jet cross section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Primary test of QCD at highest collision energy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Double differential cross section 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measured by CMS </a:t>
            </a:r>
            <a:endParaRPr lang="en-GB" sz="105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92133" y="913047"/>
            <a:ext cx="110799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1605.04436 	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20"/>
          <a:stretch/>
        </p:blipFill>
        <p:spPr>
          <a:xfrm>
            <a:off x="5148065" y="1988443"/>
            <a:ext cx="3868614" cy="24327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24128" y="4850576"/>
            <a:ext cx="3024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Comparison with 8 TeV plot (right) shows effect of increased parton luminosities at high jet </a:t>
            </a:r>
            <a:r>
              <a:rPr lang="en-U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endParaRPr lang="en-US" sz="1400" i="1" baseline="-25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17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TeV 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— examples: </a:t>
            </a:r>
            <a:r>
              <a:rPr lang="en-GB" sz="1200" dirty="0" err="1">
                <a:solidFill>
                  <a:srgbClr val="000000"/>
                </a:solidFill>
                <a:latin typeface="Helvetica Light"/>
                <a:cs typeface="Helvetica Light"/>
              </a:rPr>
              <a:t>σ</a:t>
            </a:r>
            <a:r>
              <a:rPr lang="en-GB" sz="1200" baseline="-25000" dirty="0" err="1">
                <a:solidFill>
                  <a:srgbClr val="000000"/>
                </a:solidFill>
                <a:latin typeface="Helvetica Light"/>
                <a:cs typeface="Helvetica Light"/>
              </a:rPr>
              <a:t>Z</a:t>
            </a:r>
            <a:r>
              <a:rPr lang="en-GB" sz="1200" baseline="-25000" dirty="0">
                <a:solidFill>
                  <a:srgbClr val="000000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baseline="-25000" dirty="0">
                <a:solidFill>
                  <a:srgbClr val="000000"/>
                </a:solidFill>
                <a:latin typeface="Helvetica Light"/>
                <a:cs typeface="Helvetica Light"/>
              </a:rPr>
              <a:t>µµ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>
                <a:solidFill>
                  <a:srgbClr val="000000"/>
                </a:solidFill>
                <a:latin typeface="Helvetica Light"/>
                <a:cs typeface="Helvetica Light"/>
              </a:rPr>
              <a:t>(13 TeV)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 ~ 1.9 </a:t>
            </a:r>
            <a:r>
              <a:rPr lang="en-GB" sz="1200" dirty="0" err="1">
                <a:solidFill>
                  <a:srgbClr val="000000"/>
                </a:solidFill>
                <a:latin typeface="Helvetica Light"/>
                <a:cs typeface="Helvetica Light"/>
              </a:rPr>
              <a:t>nb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, </a:t>
            </a:r>
            <a:r>
              <a:rPr lang="en-GB" sz="1200" dirty="0" err="1">
                <a:solidFill>
                  <a:srgbClr val="000000"/>
                </a:solidFill>
                <a:latin typeface="Helvetica Light"/>
                <a:cs typeface="Helvetica Light"/>
              </a:rPr>
              <a:t>σ</a:t>
            </a:r>
            <a:r>
              <a:rPr lang="en-GB" sz="1200" baseline="-25000" dirty="0" err="1">
                <a:solidFill>
                  <a:srgbClr val="000000"/>
                </a:solidFill>
                <a:latin typeface="Helvetica Light"/>
                <a:cs typeface="Helvetica Light"/>
              </a:rPr>
              <a:t>W</a:t>
            </a:r>
            <a:r>
              <a:rPr lang="en-GB" sz="1200" baseline="-25000" dirty="0">
                <a:solidFill>
                  <a:srgbClr val="000000"/>
                </a:solidFill>
                <a:latin typeface="Helvetica Light"/>
                <a:cs typeface="Helvetica Light"/>
              </a:rPr>
              <a:t>±</a:t>
            </a:r>
            <a:r>
              <a:rPr lang="en-GB" sz="1200" baseline="-25000" dirty="0">
                <a:solidFill>
                  <a:srgbClr val="000000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baseline="-25000" dirty="0">
                <a:solidFill>
                  <a:srgbClr val="000000"/>
                </a:solidFill>
                <a:latin typeface="Helvetica Light"/>
                <a:cs typeface="Helvetica Light"/>
              </a:rPr>
              <a:t>µ𝜈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>
                <a:solidFill>
                  <a:srgbClr val="000000"/>
                </a:solidFill>
                <a:latin typeface="Helvetica Light"/>
                <a:cs typeface="Helvetica Light"/>
              </a:rPr>
              <a:t>(13 TeV)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 ~ 19.7 </a:t>
            </a:r>
            <a:r>
              <a:rPr lang="en-GB" sz="1200" dirty="0" err="1">
                <a:solidFill>
                  <a:srgbClr val="000000"/>
                </a:solidFill>
                <a:latin typeface="Helvetica Light"/>
                <a:cs typeface="Helvetica Light"/>
              </a:rPr>
              <a:t>nb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factors of 1.7 and 1.6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,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respectively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9" y="1412776"/>
            <a:ext cx="8496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Pure channels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. Leptonic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decays of Z &amp; W are also standard candles to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calibrate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e/µ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performance</a:t>
            </a: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097" y="1916832"/>
            <a:ext cx="4211724" cy="40408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921595"/>
            <a:ext cx="4238942" cy="4066992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3568" y="6153989"/>
                <a:ext cx="2530860" cy="4070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0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sSubPr>
                        <m:e>
                          <m: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𝑚</m:t>
                          </m:r>
                        </m:e>
                        <m:sub>
                          <m: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𝑇</m:t>
                          </m:r>
                        </m:sub>
                      </m:sSub>
                      <m:r>
                        <a:rPr lang="en-US" sz="1300" b="0" i="1" smtClean="0">
                          <a:latin typeface="Cambria Math" charset="0"/>
                          <a:ea typeface="Helvetica Light" charset="0"/>
                          <a:cs typeface="Helvetica Light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radPr>
                        <m:deg/>
                        <m:e>
                          <m: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𝑇</m:t>
                              </m:r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,ℓ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Sup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𝑇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1300" b="0" i="0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miss</m:t>
                              </m:r>
                            </m:sup>
                          </m:sSubSup>
                          <m:d>
                            <m:dPr>
                              <m:ctrlPr>
                                <a:rPr lang="is-I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d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1−</m:t>
                              </m:r>
                              <m:r>
                                <m:rPr>
                                  <m:sty m:val="p"/>
                                </m:rPr>
                                <a:rPr lang="en-US" sz="1300" b="0" i="0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l-GR" sz="13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n-US" sz="13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3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sz="13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ℓ</m:t>
                                  </m:r>
                                  <m:r>
                                    <a:rPr lang="en-US" sz="130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𝜈</m:t>
                                  </m:r>
                                </m:sub>
                              </m:sSub>
                            </m:e>
                          </m:d>
                        </m:e>
                      </m:rad>
                    </m:oMath>
                  </m:oMathPara>
                </a14:m>
                <a:endParaRPr lang="en-US" sz="1300" dirty="0" smtClean="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6153989"/>
                <a:ext cx="2530860" cy="407099"/>
              </a:xfrm>
              <a:prstGeom prst="rect">
                <a:avLst/>
              </a:prstGeom>
              <a:blipFill rotWithShape="0">
                <a:blip r:embed="rId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76056" y="6156100"/>
                <a:ext cx="3240360" cy="4070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0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sSubPr>
                        <m:e>
                          <m: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𝑚</m:t>
                          </m:r>
                        </m:e>
                        <m:sub>
                          <m:sSub>
                            <m:sSubPr>
                              <m:ctrlPr>
                                <a:rPr lang="en-US" sz="130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0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sz="1300" b="0" i="1" smtClean="0">
                          <a:latin typeface="Cambria Math" charset="0"/>
                          <a:ea typeface="Helvetica Light" charset="0"/>
                          <a:cs typeface="Helvetica Light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radPr>
                        <m:deg/>
                        <m:e>
                          <m: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𝑇</m:t>
                              </m:r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,1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00" i="1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300" i="1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300" i="1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𝑇</m:t>
                              </m:r>
                              <m:r>
                                <a:rPr lang="en-US" sz="1300" i="1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,2</m:t>
                              </m:r>
                            </m:sub>
                          </m:sSub>
                          <m:d>
                            <m:dPr>
                              <m:ctrlPr>
                                <a:rPr lang="is-I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130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n-US" sz="1300" b="0" i="0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h</m:t>
                              </m:r>
                              <m:sSub>
                                <m:sSubPr>
                                  <m:ctrlPr>
                                    <a:rPr lang="en-US" sz="13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3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Δ</m:t>
                                  </m:r>
                                  <m:r>
                                    <a:rPr lang="el-GR" sz="130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sz="13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12</m:t>
                                  </m:r>
                                </m:sub>
                              </m:s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1300" b="0" i="0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l-GR" sz="13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n-US" sz="13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3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sz="13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d>
                        </m:e>
                      </m:rad>
                    </m:oMath>
                  </m:oMathPara>
                </a14:m>
                <a:endParaRPr lang="en-US" sz="1300" dirty="0" smtClean="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6156100"/>
                <a:ext cx="3240360" cy="4070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523476" y="1891698"/>
            <a:ext cx="23086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[ 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ATLAS </a:t>
            </a:r>
            <a:r>
              <a:rPr lang="cs-CZ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1603.09222, </a:t>
            </a:r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CMS-PAS-SMP-15-004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]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83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TeV </a:t>
            </a:r>
            <a:endParaRPr lang="en-GB" sz="2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</a:t>
            </a:r>
            <a:r>
              <a:rPr lang="en-GB" sz="16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factors of 1.7 and 1.6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,</a:t>
            </a:r>
            <a:r>
              <a:rPr lang="en-GB" sz="16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respectively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2649923"/>
            <a:ext cx="5485766" cy="39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23529" y="1412776"/>
            <a:ext cx="8568951" cy="94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I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nclusive cross sections shown, 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also </a:t>
            </a:r>
            <a:r>
              <a:rPr lang="en-US" sz="1600" b="1" dirty="0">
                <a:latin typeface="Helvetica Light" charset="0"/>
                <a:ea typeface="Helvetica Light" charset="0"/>
                <a:cs typeface="Helvetica Light" charset="0"/>
              </a:rPr>
              <a:t>fiducial cross </a:t>
            </a:r>
            <a:r>
              <a:rPr lang="en-US" sz="1600" b="1" dirty="0" smtClean="0">
                <a:latin typeface="Helvetica Light" charset="0"/>
                <a:ea typeface="Helvetica Light" charset="0"/>
                <a:cs typeface="Helvetica Light" charset="0"/>
              </a:rPr>
              <a:t>sections </a:t>
            </a:r>
            <a:r>
              <a:rPr lang="en-GB" sz="1600" dirty="0">
                <a:latin typeface="Helvetica Light" charset="0"/>
                <a:ea typeface="Helvetica Light" charset="0"/>
                <a:cs typeface="Helvetica Light" charset="0"/>
              </a:rPr>
              <a:t>measured </a:t>
            </a:r>
            <a:endParaRPr lang="en-GB" sz="16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400"/>
              </a:spcBef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Comparison of measured cross-sections with NNLO 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QCD &amp; NLO EW </a:t>
            </a:r>
            <a:r>
              <a:rPr lang="en-US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Drell</a:t>
            </a:r>
            <a:r>
              <a:rPr lang="en-US" sz="1400" smtClean="0">
                <a:solidFill>
                  <a:prstClr val="black"/>
                </a:solidFill>
                <a:latin typeface="Helvetica Light"/>
                <a:cs typeface="Helvetica Light"/>
              </a:rPr>
              <a:t>-Yan predictions 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(FEWZ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3.1): good agreement found within uncertainties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6817406" y="4221088"/>
            <a:ext cx="2219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Also: LHCb </a:t>
            </a:r>
            <a:r>
              <a:rPr lang="en-GB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σ</a:t>
            </a:r>
            <a:r>
              <a:rPr lang="en-GB" sz="12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Z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(</a:t>
            </a:r>
            <a:r>
              <a:rPr lang="hr-H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2.0 &lt; </a:t>
            </a:r>
            <a:r>
              <a:rPr lang="hr-HR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η</a:t>
            </a:r>
            <a:r>
              <a:rPr lang="hr-H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&lt; 4.5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)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in agreement with SM </a:t>
            </a:r>
          </a:p>
        </p:txBody>
      </p:sp>
    </p:spTree>
    <p:extLst>
      <p:ext uri="{BB962C8B-B14F-4D97-AF65-F5344CB8AC3E}">
        <p14:creationId xmlns:p14="http://schemas.microsoft.com/office/powerpoint/2010/main" val="162820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4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Inclusive and differential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jet cross section vs. jet </a:t>
            </a:r>
            <a:r>
              <a:rPr lang="en-US" i="1" dirty="0" err="1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i="1" baseline="-25000" dirty="0" err="1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rapidity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867604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4598" y="5949280"/>
            <a:ext cx="8233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Precision measurements &amp; theor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y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d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evelopments (includes </a:t>
            </a:r>
            <a:r>
              <a:rPr lang="en-US" sz="16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nonperturbative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and electroweak corrections) </a:t>
            </a:r>
            <a:r>
              <a:rPr lang="en-US" sz="16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new quality of QCD 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tests at hadron 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colliders</a:t>
            </a:r>
            <a:endParaRPr lang="en-US" sz="16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3528" y="1123673"/>
            <a:ext cx="5040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Jet production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pt-B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CMS-PAS-SMP-14-001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84" y="1531678"/>
            <a:ext cx="7200900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8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Cross-section ratios quite precise </a:t>
            </a:r>
            <a:r>
              <a:rPr lang="en-GB" dirty="0">
                <a:solidFill>
                  <a:srgbClr val="000000"/>
                </a:solidFill>
                <a:latin typeface="Helvetica Light"/>
                <a:cs typeface="Helvetica Light"/>
              </a:rPr>
              <a:t>(&lt; </a:t>
            </a:r>
            <a:r>
              <a:rPr lang="en-GB" dirty="0" smtClean="0">
                <a:solidFill>
                  <a:srgbClr val="000000"/>
                </a:solidFill>
                <a:latin typeface="Helvetica Light"/>
                <a:cs typeface="Helvetica Light"/>
              </a:rPr>
              <a:t>1–2%)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Powerful tools to constrain PDFs: W</a:t>
            </a:r>
            <a:r>
              <a:rPr lang="en-GB" sz="1600" baseline="30000" dirty="0">
                <a:solidFill>
                  <a:srgbClr val="000000"/>
                </a:solidFill>
                <a:latin typeface="Helvetica Light"/>
                <a:cs typeface="Helvetica Light"/>
              </a:rPr>
              <a:t>+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/ W</a:t>
            </a:r>
            <a:r>
              <a:rPr lang="en-GB" sz="1600" baseline="30000" dirty="0">
                <a:solidFill>
                  <a:srgbClr val="000000"/>
                </a:solidFill>
                <a:latin typeface="Helvetica Light"/>
                <a:cs typeface="Helvetica Light"/>
              </a:rPr>
              <a:t>–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sensitive to low-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x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u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&amp; 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d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valence, W / Z constrains 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912" y="1281980"/>
            <a:ext cx="3926804" cy="25070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281980"/>
            <a:ext cx="3926804" cy="25070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7532" y="3861048"/>
            <a:ext cx="4471115" cy="28545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55576" y="4509120"/>
            <a:ext cx="3240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Lepton universality test</a:t>
            </a:r>
          </a:p>
          <a:p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Lepton universality in charged current was measured to the 0.14% level at LEP in tau lepton decays, however at low energy (off-shell), so less sensitivity to new physics in loops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2739903" y="4519752"/>
            <a:ext cx="1335732" cy="2880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69047" y="4858298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mtClean="0">
                <a:latin typeface="Helvetica Light" charset="0"/>
                <a:ea typeface="Helvetica Light" charset="0"/>
                <a:cs typeface="Helvetica Light" charset="0"/>
              </a:rPr>
              <a:t>LEP</a:t>
            </a:r>
            <a:endParaRPr lang="en-US" sz="105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36384" y="5982971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mtClean="0">
                <a:latin typeface="Helvetica Light" charset="0"/>
                <a:ea typeface="Helvetica Light" charset="0"/>
                <a:cs typeface="Helvetica Light" charset="0"/>
              </a:rPr>
              <a:t>LEP</a:t>
            </a:r>
            <a:endParaRPr lang="en-US" sz="105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39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Diboson production </a:t>
            </a:r>
            <a:r>
              <a:rPr lang="en-GB" sz="12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— example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: </a:t>
            </a:r>
            <a:r>
              <a:rPr lang="en-GB" sz="12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σ</a:t>
            </a:r>
            <a:r>
              <a:rPr lang="en-GB" sz="1200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WW</a:t>
            </a:r>
            <a:r>
              <a:rPr lang="en-GB" sz="1200" baseline="-250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, no Higgs </a:t>
            </a:r>
            <a:r>
              <a:rPr lang="en-GB" sz="1050" dirty="0" smtClean="0">
                <a:solidFill>
                  <a:srgbClr val="000000"/>
                </a:solidFill>
                <a:latin typeface="Helvetica Light"/>
                <a:cs typeface="Helvetica Light"/>
              </a:rPr>
              <a:t>(13 TeV)</a:t>
            </a:r>
            <a:r>
              <a:rPr lang="en-GB" sz="12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~ 120 </a:t>
            </a:r>
            <a:r>
              <a:rPr lang="en-GB" sz="12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pb</a:t>
            </a:r>
            <a:endParaRPr lang="en-GB" sz="2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Highly important sector of LHC physics, intimately related to electroweak symmetry breaking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1412776"/>
            <a:ext cx="88204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ATLAS &amp; CMS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performed </a:t>
            </a:r>
            <a:r>
              <a:rPr lang="is-I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inclusive, fiducial and differential cross-section analyses at 8 TeV.                             First 13 TeV results. </a:t>
            </a:r>
            <a:r>
              <a:rPr lang="is-I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Theoretical predictions at NNLO needed to match data.</a:t>
            </a:r>
            <a:endParaRPr lang="en-GB" sz="14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705"/>
          <a:stretch/>
        </p:blipFill>
        <p:spPr>
          <a:xfrm>
            <a:off x="3535258" y="2216512"/>
            <a:ext cx="2548910" cy="31813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82" y="4437112"/>
            <a:ext cx="3259315" cy="23395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7" y="2170771"/>
            <a:ext cx="3049568" cy="21943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392" y="2227145"/>
            <a:ext cx="2807104" cy="31635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01882" y="2060848"/>
            <a:ext cx="13179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pp </a:t>
            </a:r>
            <a:r>
              <a:rPr lang="en-US" sz="11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ZZ (13 TeV)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47915" y="2060848"/>
            <a:ext cx="13564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pp </a:t>
            </a:r>
            <a:r>
              <a:rPr lang="en-US" sz="110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WZ (13 TeV)</a:t>
            </a:r>
            <a:endParaRPr lang="en-US" sz="11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95909" y="2060848"/>
            <a:ext cx="12779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pp </a:t>
            </a:r>
            <a:r>
              <a:rPr lang="en-US" sz="11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WZ (8 TeV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63688" y="5085184"/>
            <a:ext cx="13949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pp </a:t>
            </a:r>
            <a:r>
              <a:rPr lang="en-US" sz="110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WW (13 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TeV)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55070" y="4190891"/>
            <a:ext cx="15856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MC </a:t>
            </a:r>
            <a:r>
              <a:rPr lang="en-US" sz="1000" dirty="0" err="1" smtClean="0">
                <a:latin typeface="Helvetica Light" charset="0"/>
                <a:ea typeface="Helvetica Light" charset="0"/>
                <a:cs typeface="Helvetica Light" charset="0"/>
              </a:rPr>
              <a:t>normalised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 to NNLO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58718" y="4190891"/>
            <a:ext cx="14927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MC </a:t>
            </a:r>
            <a:r>
              <a:rPr lang="en-US" sz="1000" dirty="0" err="1" smtClean="0">
                <a:latin typeface="Helvetica Light" charset="0"/>
                <a:ea typeface="Helvetica Light" charset="0"/>
                <a:cs typeface="Helvetica Light" charset="0"/>
              </a:rPr>
              <a:t>normalised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 to NLO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7904" y="5775647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All measurements agree with NNLO (+ NNLL soft gluon </a:t>
            </a:r>
            <a:r>
              <a:rPr lang="en-US" sz="1200" dirty="0" err="1" smtClean="0">
                <a:latin typeface="Helvetica Light" charset="0"/>
                <a:ea typeface="Helvetica Light" charset="0"/>
                <a:cs typeface="Helvetica Light" charset="0"/>
              </a:rPr>
              <a:t>resummation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 in WW case, needed because of jet veto) predictions. WZ @ 13 TeV from CMS somewhat low.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763688" y="5311080"/>
            <a:ext cx="123303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CMS-PAS-SMP-16-006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25103" y="3847331"/>
            <a:ext cx="10775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1606.04017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1560" y="2098763"/>
            <a:ext cx="10775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hr-H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1512.05314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/>
          <p:cNvSpPr/>
          <p:nvPr/>
        </p:nvSpPr>
        <p:spPr>
          <a:xfrm rot="16200000">
            <a:off x="8245989" y="4510701"/>
            <a:ext cx="10775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1603.02151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1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9594" y="2263015"/>
            <a:ext cx="4156486" cy="35700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top-pair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cross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section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(expect: 13 TeV / 8 TeV ~ 3.3)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1844824"/>
            <a:ext cx="4176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latin typeface="Helvetica Light"/>
                <a:cs typeface="Helvetica Light"/>
              </a:rPr>
              <a:t>Following relation allows to simultaneously determine </a:t>
            </a:r>
            <a:r>
              <a:rPr lang="en-GB" sz="1400" dirty="0" err="1">
                <a:latin typeface="Helvetica Light"/>
                <a:cs typeface="Helvetica Light"/>
              </a:rPr>
              <a:t>σ</a:t>
            </a:r>
            <a:r>
              <a:rPr lang="en-GB" sz="1400" baseline="-25000" dirty="0" err="1">
                <a:latin typeface="Helvetica Light"/>
                <a:cs typeface="Helvetica Light"/>
              </a:rPr>
              <a:t>tt</a:t>
            </a:r>
            <a:r>
              <a:rPr lang="en-GB" sz="1400" dirty="0">
                <a:latin typeface="Helvetica Light"/>
                <a:cs typeface="Helvetica Light"/>
              </a:rPr>
              <a:t> and </a:t>
            </a:r>
            <a:r>
              <a:rPr lang="en-GB" sz="1400" i="1" dirty="0" err="1">
                <a:latin typeface="Helvetica Light"/>
                <a:cs typeface="Helvetica Light"/>
              </a:rPr>
              <a:t>ε</a:t>
            </a:r>
            <a:r>
              <a:rPr lang="en-GB" sz="1400" baseline="-25000" dirty="0" err="1">
                <a:latin typeface="Helvetica Light"/>
                <a:cs typeface="Helvetica Light"/>
              </a:rPr>
              <a:t>b</a:t>
            </a:r>
            <a:r>
              <a:rPr lang="en-GB" sz="1400" dirty="0">
                <a:latin typeface="Helvetica Light"/>
                <a:cs typeface="Helvetica Light"/>
              </a:rPr>
              <a:t> from data</a:t>
            </a:r>
            <a:endParaRPr lang="en-GB" sz="1200" dirty="0">
              <a:latin typeface="Helvetica Light"/>
              <a:cs typeface="Helvetica Light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83567" y="4733639"/>
            <a:ext cx="182341" cy="195984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11560" y="3787593"/>
            <a:ext cx="417646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</a:pPr>
            <a:r>
              <a:rPr lang="en-GB" sz="1200" i="1" dirty="0" smtClean="0">
                <a:latin typeface="Helvetica Light"/>
                <a:cs typeface="Helvetica Light"/>
              </a:rPr>
              <a:t>N</a:t>
            </a:r>
            <a:r>
              <a:rPr lang="en-GB" sz="1200" baseline="-25000" dirty="0" smtClean="0">
                <a:latin typeface="Helvetica Light"/>
                <a:cs typeface="Helvetica Light"/>
              </a:rPr>
              <a:t>1(2)</a:t>
            </a:r>
            <a:r>
              <a:rPr lang="en-GB" sz="1200" dirty="0" smtClean="0">
                <a:latin typeface="Helvetica Light"/>
                <a:cs typeface="Helvetica Light"/>
              </a:rPr>
              <a:t> 	  –  number of selected events with 1(2) b-tags</a:t>
            </a:r>
          </a:p>
          <a:p>
            <a:pPr lvl="0">
              <a:spcBef>
                <a:spcPts val="300"/>
              </a:spcBef>
            </a:pPr>
            <a:r>
              <a:rPr lang="en-GB" sz="1200" i="1" dirty="0">
                <a:latin typeface="Helvetica Light"/>
                <a:cs typeface="Helvetica Light"/>
              </a:rPr>
              <a:t>N</a:t>
            </a:r>
            <a:r>
              <a:rPr lang="en-GB" sz="1200" baseline="-25000" dirty="0">
                <a:latin typeface="Helvetica Light"/>
                <a:cs typeface="Helvetica Light"/>
              </a:rPr>
              <a:t>1(2)</a:t>
            </a:r>
            <a:r>
              <a:rPr lang="en-GB" sz="1200" baseline="30000" dirty="0" err="1" smtClean="0">
                <a:latin typeface="Helvetica Light"/>
                <a:cs typeface="Helvetica Light"/>
              </a:rPr>
              <a:t>bkg</a:t>
            </a:r>
            <a:r>
              <a:rPr lang="en-GB" sz="900" dirty="0" smtClean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 –  number of background events with </a:t>
            </a:r>
            <a:r>
              <a:rPr lang="en-GB" sz="1200" dirty="0">
                <a:latin typeface="Helvetica Light"/>
                <a:cs typeface="Helvetica Light"/>
              </a:rPr>
              <a:t>1(2) b-</a:t>
            </a:r>
            <a:r>
              <a:rPr lang="en-GB" sz="1200" dirty="0" smtClean="0">
                <a:latin typeface="Helvetica Light"/>
                <a:cs typeface="Helvetica Light"/>
              </a:rPr>
              <a:t>tags</a:t>
            </a:r>
            <a:endParaRPr lang="en-GB" sz="1200" baseline="30000" dirty="0" smtClean="0">
              <a:latin typeface="Helvetica Light"/>
              <a:cs typeface="Helvetica Light"/>
            </a:endParaRPr>
          </a:p>
          <a:p>
            <a:pPr lvl="0">
              <a:spcBef>
                <a:spcPts val="300"/>
              </a:spcBef>
            </a:pPr>
            <a:r>
              <a:rPr lang="en-GB" sz="1200" i="1" dirty="0" smtClean="0">
                <a:latin typeface="Helvetica Light"/>
                <a:cs typeface="Helvetica Light"/>
              </a:rPr>
              <a:t>L</a:t>
            </a:r>
            <a:r>
              <a:rPr lang="en-GB" sz="1200" dirty="0" smtClean="0">
                <a:latin typeface="Helvetica Light"/>
                <a:cs typeface="Helvetica Light"/>
              </a:rPr>
              <a:t>	  –  luminosity of data sample</a:t>
            </a:r>
          </a:p>
          <a:p>
            <a:pPr>
              <a:spcBef>
                <a:spcPts val="300"/>
              </a:spcBef>
            </a:pP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eµ</a:t>
            </a:r>
            <a:r>
              <a:rPr lang="en-GB" sz="1200" baseline="-25000" dirty="0">
                <a:solidFill>
                  <a:prstClr val="black"/>
                </a:solidFill>
                <a:latin typeface="Helvetica Light"/>
                <a:cs typeface="Helvetica Light"/>
              </a:rPr>
              <a:t>	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 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tt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®)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eµ selection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eff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&amp;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acc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(~0.9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%) incl. BR </a:t>
            </a:r>
            <a:endParaRPr lang="en-GB" sz="1200" dirty="0" smtClean="0">
              <a:latin typeface="Helvetica Light"/>
              <a:cs typeface="Helvetica Light"/>
            </a:endParaRPr>
          </a:p>
          <a:p>
            <a:pPr>
              <a:spcBef>
                <a:spcPts val="300"/>
              </a:spcBef>
            </a:pP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	  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  probability to b-tag q from t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Wq</a:t>
            </a:r>
            <a:endParaRPr lang="en-GB" sz="12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>
              <a:spcBef>
                <a:spcPts val="300"/>
              </a:spcBef>
            </a:pPr>
            <a:r>
              <a:rPr lang="en-GB" sz="1200" i="1" dirty="0" err="1" smtClean="0">
                <a:latin typeface="Helvetica Light"/>
                <a:cs typeface="Helvetica Light"/>
              </a:rPr>
              <a:t>C</a:t>
            </a:r>
            <a:r>
              <a:rPr lang="en-GB" sz="1200" i="1" baseline="-25000" dirty="0" err="1" smtClean="0">
                <a:latin typeface="Helvetica Light"/>
                <a:cs typeface="Helvetica Light"/>
              </a:rPr>
              <a:t>b</a:t>
            </a:r>
            <a:r>
              <a:rPr lang="en-GB" sz="1200" dirty="0" smtClean="0">
                <a:latin typeface="Helvetica Light"/>
                <a:cs typeface="Helvetica Light"/>
              </a:rPr>
              <a:t> = </a:t>
            </a: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bb</a:t>
            </a:r>
            <a:r>
              <a:rPr lang="en-GB" sz="7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/</a:t>
            </a:r>
            <a:r>
              <a:rPr lang="en-GB" sz="5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is non-factorisation correction 		  </a:t>
            </a:r>
          </a:p>
          <a:p>
            <a:pPr>
              <a:spcBef>
                <a:spcPts val="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               (1.002 ± 0.006 from MC)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3497758"/>
            <a:ext cx="6721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3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Where: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1364" y="2491073"/>
            <a:ext cx="3286540" cy="864095"/>
          </a:xfrm>
          <a:prstGeom prst="roundRect">
            <a:avLst>
              <a:gd name="adj" fmla="val 7921"/>
            </a:avLst>
          </a:prstGeom>
          <a:noFill/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23528" y="5565720"/>
            <a:ext cx="612068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Observe: 	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1</a:t>
            </a:r>
            <a:r>
              <a:rPr lang="en-GB" sz="1400" dirty="0" smtClean="0">
                <a:latin typeface="Helvetica Light"/>
                <a:cs typeface="Helvetica Light"/>
              </a:rPr>
              <a:t> = 11958, 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2</a:t>
            </a:r>
            <a:r>
              <a:rPr lang="en-GB" sz="1400" dirty="0" smtClean="0">
                <a:latin typeface="Helvetica Light"/>
                <a:cs typeface="Helvetica Light"/>
              </a:rPr>
              <a:t> = 7069</a:t>
            </a:r>
          </a:p>
          <a:p>
            <a:pPr lvl="0">
              <a:spcBef>
                <a:spcPts val="6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Expect:	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1</a:t>
            </a:r>
            <a:r>
              <a:rPr lang="en-GB" sz="1400" baseline="30000" dirty="0" smtClean="0">
                <a:latin typeface="Helvetica Light"/>
                <a:cs typeface="Helvetica Light"/>
              </a:rPr>
              <a:t>bkg</a:t>
            </a:r>
            <a:r>
              <a:rPr lang="en-GB" sz="1400" dirty="0" smtClean="0">
                <a:latin typeface="Helvetica Light"/>
                <a:cs typeface="Helvetica Light"/>
              </a:rPr>
              <a:t> = 1370 ± 120, 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>
                <a:latin typeface="Helvetica Light"/>
                <a:cs typeface="Helvetica Light"/>
              </a:rPr>
              <a:t>2</a:t>
            </a:r>
            <a:r>
              <a:rPr lang="en-GB" sz="1400" baseline="30000" dirty="0" smtClean="0">
                <a:latin typeface="Helvetica Light"/>
                <a:cs typeface="Helvetica Light"/>
              </a:rPr>
              <a:t>bkg</a:t>
            </a:r>
            <a:r>
              <a:rPr lang="en-GB" sz="1400" dirty="0" smtClean="0">
                <a:latin typeface="Helvetica Light"/>
                <a:cs typeface="Helvetica Light"/>
              </a:rPr>
              <a:t> = 340 ± 88, 					   </a:t>
            </a:r>
            <a:r>
              <a:rPr lang="en-GB" sz="700" dirty="0" smtClean="0">
                <a:latin typeface="Helvetica Light"/>
                <a:cs typeface="Helvetica Light"/>
              </a:rPr>
              <a:t> 	</a:t>
            </a:r>
            <a:r>
              <a:rPr lang="en-GB" sz="1200" dirty="0" smtClean="0">
                <a:latin typeface="Helvetica Light"/>
                <a:cs typeface="Helvetica Light"/>
              </a:rPr>
              <a:t>dominated by </a:t>
            </a:r>
            <a:r>
              <a:rPr lang="en-GB" sz="1200" dirty="0" err="1" smtClean="0">
                <a:latin typeface="Helvetica Light"/>
                <a:cs typeface="Helvetica Light"/>
              </a:rPr>
              <a:t>Wt</a:t>
            </a:r>
            <a:r>
              <a:rPr lang="en-GB" sz="1200" dirty="0" smtClean="0">
                <a:latin typeface="Helvetica Light"/>
                <a:cs typeface="Helvetica Light"/>
              </a:rPr>
              <a:t> (MC, approx. NNLO), then </a:t>
            </a:r>
            <a:r>
              <a:rPr lang="en-GB" sz="1200" dirty="0" err="1">
                <a:latin typeface="Helvetica Light"/>
                <a:cs typeface="Helvetica Light"/>
              </a:rPr>
              <a:t>mis</a:t>
            </a:r>
            <a:r>
              <a:rPr lang="en-GB" sz="1200" dirty="0">
                <a:latin typeface="Helvetica Light"/>
                <a:cs typeface="Helvetica Light"/>
              </a:rPr>
              <a:t>-</a:t>
            </a:r>
            <a:r>
              <a:rPr lang="en-GB" sz="1200" dirty="0" smtClean="0">
                <a:latin typeface="Helvetica Light"/>
                <a:cs typeface="Helvetica Light"/>
              </a:rPr>
              <a:t>id. e/µ (MC &amp; data)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0123" y="2097646"/>
            <a:ext cx="2316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MC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normalised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to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SM expectation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76079" y="2957755"/>
            <a:ext cx="288032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ounded Rectangle 1"/>
          <p:cNvSpPr/>
          <p:nvPr/>
        </p:nvSpPr>
        <p:spPr>
          <a:xfrm>
            <a:off x="1176079" y="2597715"/>
            <a:ext cx="288032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ounded Rectangle 19"/>
          <p:cNvSpPr/>
          <p:nvPr/>
        </p:nvSpPr>
        <p:spPr>
          <a:xfrm>
            <a:off x="2002803" y="2597715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ounded Rectangle 20"/>
          <p:cNvSpPr/>
          <p:nvPr/>
        </p:nvSpPr>
        <p:spPr>
          <a:xfrm>
            <a:off x="2780185" y="2597715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ounded Rectangle 21"/>
          <p:cNvSpPr/>
          <p:nvPr/>
        </p:nvSpPr>
        <p:spPr>
          <a:xfrm>
            <a:off x="2097901" y="2957755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539552" y="2563081"/>
          <a:ext cx="3024336" cy="716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7" name="Equation" r:id="rId5" imgW="2324100" imgH="571500" progId="Equation.3">
                  <p:embed/>
                </p:oleObj>
              </mc:Choice>
              <mc:Fallback>
                <p:oleObj name="Equation" r:id="rId5" imgW="2324100" imgH="571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563081"/>
                        <a:ext cx="3024336" cy="7169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7301424" y="888965"/>
            <a:ext cx="18293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ATLAS 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1606.02699, similar for CMS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Apply robust data-driven method that provided most precise Run-1 measurements (7 &amp; 8 TeV)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4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top-pair cross section </a:t>
            </a:r>
            <a:r>
              <a:rPr lang="en-GB" sz="1400" dirty="0">
                <a:solidFill>
                  <a:srgbClr val="000000"/>
                </a:solidFill>
                <a:latin typeface="Helvetica Light"/>
                <a:cs typeface="Helvetica Light"/>
              </a:rPr>
              <a:t>(expect: 13 TeV / 8 TeV ~ 3.3)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Solving the equation gives the following 13 TeV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smtClean="0">
                <a:solidFill>
                  <a:srgbClr val="003BB8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+ X cross section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3697287"/>
            <a:ext cx="8820472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Systematic uncertainty (3.3%) dominated by </a:t>
            </a:r>
          </a:p>
          <a:p>
            <a:pPr marL="285750" lvl="0" indent="-285750">
              <a:spcBef>
                <a:spcPts val="1200"/>
              </a:spcBef>
              <a:buFont typeface="Lucida Grande"/>
              <a:buChar char="-"/>
            </a:pPr>
            <a:r>
              <a:rPr lang="en-GB" sz="1400" dirty="0" err="1" smtClean="0">
                <a:latin typeface="Helvetica Light"/>
                <a:cs typeface="Helvetica Light"/>
              </a:rPr>
              <a:t>tt</a:t>
            </a:r>
            <a:r>
              <a:rPr lang="en-GB" sz="1400" dirty="0" smtClean="0">
                <a:latin typeface="Helvetica Light"/>
                <a:cs typeface="Helvetica Light"/>
              </a:rPr>
              <a:t> parton shower &amp; </a:t>
            </a:r>
            <a:r>
              <a:rPr lang="en-GB" sz="1400" dirty="0" err="1" smtClean="0">
                <a:latin typeface="Helvetica Light"/>
                <a:cs typeface="Helvetica Light"/>
              </a:rPr>
              <a:t>hadronisation</a:t>
            </a:r>
            <a:r>
              <a:rPr lang="en-GB" sz="1400" dirty="0" smtClean="0">
                <a:latin typeface="Helvetica Light"/>
                <a:cs typeface="Helvetica Light"/>
              </a:rPr>
              <a:t> (2.8%)	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err="1">
                <a:latin typeface="Helvetica Light"/>
                <a:cs typeface="Helvetica Light"/>
              </a:rPr>
              <a:t>tt</a:t>
            </a:r>
            <a:r>
              <a:rPr lang="en-GB" sz="1400" dirty="0">
                <a:latin typeface="Helvetica Light"/>
                <a:cs typeface="Helvetica Light"/>
              </a:rPr>
              <a:t> NLO modelling, ISR/FSR radiation &amp; PDF </a:t>
            </a:r>
            <a:r>
              <a:rPr lang="en-GB" sz="1400" dirty="0" smtClean="0">
                <a:latin typeface="Helvetica Light"/>
                <a:cs typeface="Helvetica Light"/>
              </a:rPr>
              <a:t>(1.1%) </a:t>
            </a:r>
            <a:endParaRPr lang="en-GB" sz="1400" dirty="0"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>
                <a:latin typeface="Helvetica Light"/>
                <a:cs typeface="Helvetica Light"/>
              </a:rPr>
              <a:t>Single top modelling (0.8%)</a:t>
            </a:r>
          </a:p>
          <a:p>
            <a:pPr marL="285750" lvl="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Electron ID + isolation (0.5%)</a:t>
            </a:r>
            <a:r>
              <a:rPr lang="en-GB" sz="1400" dirty="0">
                <a:latin typeface="Helvetica Light"/>
                <a:cs typeface="Helvetica Light"/>
              </a:rPr>
              <a:t>		</a:t>
            </a:r>
            <a:endParaRPr lang="en-GB" sz="14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>
                <a:latin typeface="Helvetica Light"/>
                <a:cs typeface="Helvetica Light"/>
              </a:rPr>
              <a:t>Muon ID + isolation </a:t>
            </a:r>
            <a:r>
              <a:rPr lang="en-GB" sz="1400" dirty="0" smtClean="0">
                <a:latin typeface="Helvetica Light"/>
                <a:cs typeface="Helvetica Light"/>
              </a:rPr>
              <a:t>(0.5%)</a:t>
            </a: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Lepton mis-identification (0.6%)	</a:t>
            </a:r>
            <a:endParaRPr lang="en-GB" sz="12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27584" y="2021969"/>
            <a:ext cx="6446085" cy="576064"/>
          </a:xfrm>
          <a:prstGeom prst="roundRect">
            <a:avLst>
              <a:gd name="adj" fmla="val 7921"/>
            </a:avLst>
          </a:prstGeom>
          <a:solidFill>
            <a:srgbClr val="F2F2F2"/>
          </a:solidFill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156248" y="2742049"/>
            <a:ext cx="59360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latin typeface="Helvetica Light"/>
                <a:cs typeface="Helvetica Light"/>
              </a:rPr>
              <a:t>σ</a:t>
            </a:r>
            <a:r>
              <a:rPr lang="en-US" sz="1200" baseline="-25000" dirty="0" err="1" smtClean="0">
                <a:latin typeface="Helvetica Light"/>
                <a:cs typeface="Helvetica Light"/>
              </a:rPr>
              <a:t>tt</a:t>
            </a:r>
            <a:r>
              <a:rPr lang="en-GB" sz="1200" dirty="0" smtClean="0">
                <a:latin typeface="Helvetica Light"/>
                <a:cs typeface="Helvetica Light"/>
              </a:rPr>
              <a:t>[SM] </a:t>
            </a:r>
            <a:r>
              <a:rPr lang="en-GB" sz="1200" dirty="0">
                <a:latin typeface="Helvetica Light"/>
                <a:cs typeface="Helvetica Light"/>
              </a:rPr>
              <a:t>(13 TeV) </a:t>
            </a:r>
            <a:r>
              <a:rPr lang="en-GB" sz="1200" dirty="0" smtClean="0">
                <a:latin typeface="Helvetica Light"/>
                <a:cs typeface="Helvetica Light"/>
              </a:rPr>
              <a:t>= 832       pb </a:t>
            </a:r>
            <a:r>
              <a:rPr lang="en-GB" sz="1100" dirty="0" smtClean="0">
                <a:latin typeface="Helvetica Light"/>
                <a:cs typeface="Helvetica Light"/>
              </a:rPr>
              <a:t>( at NNLO + NNLL accuracy, </a:t>
            </a:r>
            <a:r>
              <a:rPr lang="en-GB" sz="1100" i="1" dirty="0" err="1" smtClean="0">
                <a:latin typeface="Helvetica Light"/>
                <a:cs typeface="Helvetica Light"/>
              </a:rPr>
              <a:t>m</a:t>
            </a:r>
            <a:r>
              <a:rPr lang="en-GB" sz="11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100" dirty="0" smtClean="0">
                <a:latin typeface="Helvetica Light"/>
                <a:cs typeface="Helvetica Light"/>
              </a:rPr>
              <a:t> = 172.5 GeV, Top++ 2.0 )  </a:t>
            </a:r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7452321" y="2021969"/>
            <a:ext cx="136815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Total relative uncertainty of 4.4%</a:t>
            </a:r>
          </a:p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(4.3% at 8 TeV)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99792" y="2693131"/>
            <a:ext cx="4154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latin typeface="Helvetica Light"/>
                <a:cs typeface="Helvetica Light"/>
              </a:rPr>
              <a:t>+40</a:t>
            </a:r>
          </a:p>
          <a:p>
            <a:r>
              <a:rPr lang="en-US" sz="1000" dirty="0" smtClean="0">
                <a:latin typeface="Helvetica Light"/>
                <a:cs typeface="Helvetica Light"/>
              </a:rPr>
              <a:t>–</a:t>
            </a:r>
            <a:r>
              <a:rPr lang="en-US" sz="500" dirty="0" smtClean="0">
                <a:latin typeface="Helvetica Light"/>
                <a:cs typeface="Helvetica Light"/>
              </a:rPr>
              <a:t> </a:t>
            </a:r>
            <a:r>
              <a:rPr lang="en-US" sz="1000" dirty="0" smtClean="0">
                <a:latin typeface="Helvetica Light"/>
                <a:cs typeface="Helvetica Light"/>
              </a:rPr>
              <a:t>46</a:t>
            </a:r>
            <a:endParaRPr lang="en-GB" sz="1000" dirty="0"/>
          </a:p>
        </p:txBody>
      </p:sp>
      <p:sp>
        <p:nvSpPr>
          <p:cNvPr id="18" name="Rectangle 17"/>
          <p:cNvSpPr/>
          <p:nvPr/>
        </p:nvSpPr>
        <p:spPr>
          <a:xfrm>
            <a:off x="323528" y="6001543"/>
            <a:ext cx="8820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Also find: </a:t>
            </a:r>
            <a:r>
              <a:rPr lang="el-GR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ε</a:t>
            </a:r>
            <a:r>
              <a:rPr lang="en-GB" sz="1400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b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 = </a:t>
            </a:r>
            <a:r>
              <a:rPr lang="is-IS" sz="1400" dirty="0">
                <a:solidFill>
                  <a:srgbClr val="003BB8"/>
                </a:solidFill>
                <a:latin typeface="Helvetica Light"/>
                <a:cs typeface="Helvetica Light"/>
              </a:rPr>
              <a:t>0.559 ± 0.004 ± </a:t>
            </a:r>
            <a:r>
              <a:rPr lang="is-I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0.003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in good agreement 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with simulation: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0.549  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95536" y="3356992"/>
            <a:ext cx="8352928" cy="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99592" y="2128612"/>
            <a:ext cx="6518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σ</a:t>
            </a:r>
            <a:r>
              <a:rPr lang="en-GB" sz="1600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(13 TeV) = 818 ± 8 (stat) ± 27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syst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± 19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lumi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± 12 (beam-</a:t>
            </a:r>
            <a:r>
              <a:rPr lang="en-GB" sz="1600" i="1" dirty="0" smtClean="0">
                <a:solidFill>
                  <a:srgbClr val="003BB8"/>
                </a:solidFill>
                <a:latin typeface="Helvetica"/>
                <a:cs typeface="Helvetica"/>
              </a:rPr>
              <a:t>E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pb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7301424" y="888965"/>
            <a:ext cx="18293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ATLAS 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1606.02699, similar for CMS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97108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Top-antitop production at 13 TeV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top-pair cross section </a:t>
            </a:r>
            <a:r>
              <a:rPr lang="en-GB" sz="1400" dirty="0">
                <a:solidFill>
                  <a:srgbClr val="000000"/>
                </a:solidFill>
                <a:latin typeface="Helvetica Light"/>
                <a:cs typeface="Helvetica Light"/>
              </a:rPr>
              <a:t>(expect: 13 TeV / 8 TeV ~ 3.3)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&amp; CMS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studied top production in many ways at 13 TeV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very prompt analyses turn around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228" t="9233" r="18988" b="32192"/>
          <a:stretch/>
        </p:blipFill>
        <p:spPr>
          <a:xfrm>
            <a:off x="1763688" y="1981290"/>
            <a:ext cx="5472608" cy="3607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5709736"/>
            <a:ext cx="770485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Robust eµ final state gives most precise inclusive results at all CM energies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Differential cross-section measurements at 13 TeV show reasonable modelling, though some deviations at large jet multiplicity.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Known modelling problems from Run-1 not all solved!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7236296" y="2708920"/>
            <a:ext cx="0" cy="576064"/>
          </a:xfrm>
          <a:prstGeom prst="straightConnector1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242087" y="2771457"/>
            <a:ext cx="15841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Agreement with expected factor of 3.3</a:t>
            </a:r>
          </a:p>
        </p:txBody>
      </p:sp>
    </p:spTree>
    <p:extLst>
      <p:ext uri="{BB962C8B-B14F-4D97-AF65-F5344CB8AC3E}">
        <p14:creationId xmlns:p14="http://schemas.microsoft.com/office/powerpoint/2010/main" val="53339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Single top quark production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Increase of cross section by factor of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2.5 (t-channel)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over 8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TeV,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roughly 1/3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rd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of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tt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cross section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1412776"/>
            <a:ext cx="54854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&amp; CMS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have so far released preliminary t-channel measurements at 13 TeV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(100 x cross-section of Tevatron)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9323" y="4500468"/>
            <a:ext cx="1939141" cy="1423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940" y="3068960"/>
            <a:ext cx="1722193" cy="12707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8286" y="1465391"/>
            <a:ext cx="1473280" cy="12901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12689" y="1814666"/>
            <a:ext cx="1023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“t-channel”</a:t>
            </a:r>
          </a:p>
          <a:p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(“4 </a:t>
            </a:r>
            <a:r>
              <a:rPr lang="en-US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scheme”)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7868" y="3512041"/>
            <a:ext cx="1077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“</a:t>
            </a:r>
            <a:r>
              <a:rPr lang="en-US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Wt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-channel”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55333" y="5877272"/>
            <a:ext cx="1653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“s-channel”</a:t>
            </a:r>
          </a:p>
          <a:p>
            <a:pPr algn="ctr"/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(not easier at 13 TeV)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3549" y="6300978"/>
            <a:ext cx="227658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Tevatron: 6.3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ea typeface="Symbol" charset="2"/>
                <a:cs typeface="Symbol" charset="2"/>
              </a:rPr>
              <a:t>s,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ATLAS Run-1: 3.2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endParaRPr lang="en-US" sz="105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30" y="2206893"/>
            <a:ext cx="5509355" cy="426562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11909" y="2027311"/>
            <a:ext cx="3023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13 TeV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: ATLAS-CONF-2015-079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, </a:t>
            </a:r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CMS-PAS-TOP-16-003</a:t>
            </a:r>
            <a:endParaRPr lang="pt-BR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9591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" y="3977672"/>
            <a:ext cx="3151761" cy="23624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Top-antitop production and a vector boson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First results on important </a:t>
            </a:r>
            <a:r>
              <a:rPr lang="en-GB" sz="16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ttV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process, in it’s own right, and as background to ttH and searches 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1412776"/>
            <a:ext cx="4104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&amp; CMS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have preliminary 13 TeV results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7995" y="1556792"/>
            <a:ext cx="1628181" cy="15841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7503" y="1556792"/>
            <a:ext cx="1708873" cy="15121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28384" y="1772816"/>
            <a:ext cx="11732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Different production processes and thus 13/8 TeV cross-section ratios for </a:t>
            </a:r>
            <a:r>
              <a:rPr lang="en-US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&amp; </a:t>
            </a:r>
            <a:r>
              <a:rPr lang="en-US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3.6 &amp; 2.4</a:t>
            </a:r>
          </a:p>
        </p:txBody>
      </p:sp>
      <p:sp>
        <p:nvSpPr>
          <p:cNvPr id="8" name="Rectangle 7"/>
          <p:cNvSpPr/>
          <p:nvPr/>
        </p:nvSpPr>
        <p:spPr>
          <a:xfrm>
            <a:off x="323528" y="1809834"/>
            <a:ext cx="3744416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Analyses combine several multilepton final states, difficult mis-ID background</a:t>
            </a:r>
          </a:p>
          <a:p>
            <a:pPr>
              <a:spcBef>
                <a:spcPts val="15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At 8 TeV, both processes observed, and found to agree with SM prediction               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ttW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~1σ up in both ATLAS &amp; CMS)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2758" y="4005064"/>
            <a:ext cx="2255746" cy="2667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(3.2 fb</a:t>
            </a:r>
            <a:r>
              <a:rPr lang="en-US" sz="1100" baseline="30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 2015)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</a:p>
          <a:p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nb-NO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 	1.5 ± 0.8 </a:t>
            </a:r>
            <a:r>
              <a:rPr lang="nb-NO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nb-NO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en-US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	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0.9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±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0.3 </a:t>
            </a:r>
            <a:r>
              <a:rPr lang="nb-NO" sz="14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endParaRPr lang="en-US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CMS </a:t>
            </a:r>
            <a:r>
              <a:rPr lang="en-US" sz="11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(12.9 fb</a:t>
            </a:r>
            <a:r>
              <a:rPr lang="en-US" sz="1100" baseline="300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1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, 2016)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  </a:t>
            </a:r>
            <a:r>
              <a:rPr lang="en-US" sz="1400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r>
              <a:rPr lang="en-US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0.98                   </a:t>
            </a:r>
            <a:r>
              <a:rPr lang="nb-NO" sz="1400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endParaRPr lang="nb-NO" sz="1400" dirty="0">
              <a:solidFill>
                <a:srgbClr val="D7012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000"/>
              </a:spcBef>
            </a:pPr>
            <a:r>
              <a:rPr lang="en-US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en-US" sz="1400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r>
              <a:rPr lang="en-US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0.70                   </a:t>
            </a:r>
            <a:r>
              <a:rPr lang="nb-NO" sz="1400" dirty="0" err="1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nb-NO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nb-NO" sz="1400" dirty="0" smtClean="0">
              <a:solidFill>
                <a:srgbClr val="D7012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1400" dirty="0" smtClean="0">
              <a:solidFill>
                <a:prstClr val="black">
                  <a:lumMod val="65000"/>
                  <a:lumOff val="3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SM </a:t>
            </a:r>
            <a:r>
              <a:rPr lang="en-US" sz="11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(NLO)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nb-NO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nb-NO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nb-NO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	</a:t>
            </a:r>
            <a:r>
              <a:rPr lang="nb-NO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0.60 ± 0.08 </a:t>
            </a:r>
            <a:r>
              <a:rPr lang="nb-NO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nb-NO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	</a:t>
            </a:r>
            <a:r>
              <a:rPr lang="nb-NO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0.84 ± 0.09 </a:t>
            </a:r>
            <a:r>
              <a:rPr lang="nb-NO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nb-NO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50181" y="5088130"/>
            <a:ext cx="5517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+0.23</a:t>
            </a:r>
          </a:p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5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0.22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82229" y="5089291"/>
            <a:ext cx="5517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+0.22</a:t>
            </a:r>
          </a:p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5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0.18</a:t>
            </a:r>
          </a:p>
        </p:txBody>
      </p:sp>
      <p:sp>
        <p:nvSpPr>
          <p:cNvPr id="9" name="Rectangle 8"/>
          <p:cNvSpPr/>
          <p:nvPr/>
        </p:nvSpPr>
        <p:spPr>
          <a:xfrm>
            <a:off x="323528" y="3429000"/>
            <a:ext cx="64807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13 TeV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tt+W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/Z 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results from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ATLAS and CMS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in agreement with SM: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286245" y="3882126"/>
            <a:ext cx="28083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ATLAS: </a:t>
            </a:r>
            <a:r>
              <a:rPr lang="hr-H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1609.01599, </a:t>
            </a:r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CMS-PAS-TOP-16-017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63154" y="5445611"/>
            <a:ext cx="5517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+0.16</a:t>
            </a:r>
          </a:p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5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0.15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95202" y="5446772"/>
            <a:ext cx="5517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+0.14</a:t>
            </a:r>
          </a:p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5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0.12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996" y="3861048"/>
            <a:ext cx="3522236" cy="254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Re-observation of Higgs boson at 13 TeV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38580" y="3807038"/>
            <a:ext cx="19630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Display of H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10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ee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µµ candidate from 13 TeV pp collisions. The electrons have a transverse momentum of 111 and 16 GeV, the muons 18 and 17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GeV,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and the jets 118 and 54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GeV.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The invariant mass of the four lepton system is 129 GeV, the di-electron invariant mass is 91 GeV, the di-muon invariant mass is 29 GeV, the pseudorapidity difference between the two jets is 6.4 while the di-jet invariant mass is 2 TeV. </a:t>
            </a:r>
            <a:r>
              <a:rPr lang="en-GB" sz="1000" b="1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This event is consistent with VBF production of a Higgs boson decaying to four leptons.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243" y="3541050"/>
            <a:ext cx="5074024" cy="33468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1625" y="3762906"/>
            <a:ext cx="178724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13/8 TeV cross section ratios of 2~2.4 for VH,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ggH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VBF, and 3.9 for ttH</a:t>
            </a:r>
          </a:p>
          <a:p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2015 &amp; 2016 statistics combined achieves better significance and precision than in Run-1</a:t>
            </a:r>
          </a:p>
        </p:txBody>
      </p:sp>
    </p:spTree>
    <p:extLst>
      <p:ext uri="{BB962C8B-B14F-4D97-AF65-F5344CB8AC3E}">
        <p14:creationId xmlns:p14="http://schemas.microsoft.com/office/powerpoint/2010/main" val="24696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925008"/>
            <a:ext cx="4379644" cy="31978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21" y="1916832"/>
            <a:ext cx="3460931" cy="33205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and CMS studied H</a:t>
            </a:r>
            <a:r>
              <a:rPr lang="en-GB" sz="2400" baseline="-250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125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in bosonic channels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Preliminary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fiducial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total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cross-section 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coupling measurements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ggF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and VBF significant)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ZZ*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4𝓁</a:t>
            </a:r>
          </a:p>
        </p:txBody>
      </p:sp>
      <p:sp>
        <p:nvSpPr>
          <p:cNvPr id="5" name="Rectangle 4"/>
          <p:cNvSpPr/>
          <p:nvPr/>
        </p:nvSpPr>
        <p:spPr>
          <a:xfrm>
            <a:off x="5580112" y="5297322"/>
            <a:ext cx="18870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data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/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SM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0.99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61365" y="5238534"/>
            <a:ext cx="53572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+0.33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0.26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01237" y="5297806"/>
            <a:ext cx="1758815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tot,data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81       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pb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endParaRPr lang="en-GB" sz="1400" baseline="-25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7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tot,SM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= 55 ± 4 </a:t>
            </a:r>
            <a:r>
              <a:rPr lang="en-GB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pb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endParaRPr lang="en-US" baseline="-25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58445" y="5237373"/>
            <a:ext cx="42351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+18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16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2120" y="5718434"/>
            <a:ext cx="20826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significance (SM): 6.5</a:t>
            </a:r>
            <a:r>
              <a:rPr lang="en-GB" sz="1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 rot="16200000">
            <a:off x="3447293" y="2534660"/>
            <a:ext cx="129073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ATLAS-CONF-2016-079</a:t>
            </a:r>
          </a:p>
        </p:txBody>
      </p:sp>
      <p:sp>
        <p:nvSpPr>
          <p:cNvPr id="17" name="Rectangle 16"/>
          <p:cNvSpPr/>
          <p:nvPr/>
        </p:nvSpPr>
        <p:spPr>
          <a:xfrm rot="16200000">
            <a:off x="8073866" y="2484008"/>
            <a:ext cx="12057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CMS-PAS-HIG-16-033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39061" y="6153820"/>
            <a:ext cx="727735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CMS also measured</a:t>
            </a: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: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124.50          GeV</a:t>
            </a:r>
          </a:p>
          <a:p>
            <a:pPr>
              <a:spcBef>
                <a:spcPts val="600"/>
              </a:spcBef>
            </a:pPr>
            <a:r>
              <a:rPr lang="en-GB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(dominated by statistical uncertainty, compare to 125.09 ± 0.24 GeV from ATLAS &amp; CMS Run-1 combination) </a:t>
            </a:r>
            <a:endParaRPr lang="en-US" sz="1400" baseline="-25000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79912" y="6093296"/>
            <a:ext cx="80808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+0.48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0.44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49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37" y="1973051"/>
            <a:ext cx="4087309" cy="396476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19366"/>
            <a:ext cx="4229472" cy="40579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and CMS studied H</a:t>
            </a:r>
            <a:r>
              <a:rPr lang="en-GB" sz="2400" baseline="-250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125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in bosonic channels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Preliminary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fiducial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total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cross-section 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coupling measurements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ggF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and VBF significant)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endParaRPr lang="en-US" sz="1600" b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74886" y="6080076"/>
            <a:ext cx="1465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0.91 ± 0.20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0152" y="6501188"/>
            <a:ext cx="20826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significance (SM): 6.2</a:t>
            </a:r>
            <a:r>
              <a:rPr lang="en-GB" sz="1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49</a:t>
            </a:fld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 rot="16200000">
            <a:off x="3651743" y="2534660"/>
            <a:ext cx="129073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ATLAS-CONF-2016-067</a:t>
            </a:r>
          </a:p>
        </p:txBody>
      </p:sp>
      <p:sp>
        <p:nvSpPr>
          <p:cNvPr id="17" name="Rectangle 16"/>
          <p:cNvSpPr/>
          <p:nvPr/>
        </p:nvSpPr>
        <p:spPr>
          <a:xfrm rot="16200000">
            <a:off x="8029849" y="2460859"/>
            <a:ext cx="12057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CMS-PAS-HIG-16-020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88009" y="6081721"/>
            <a:ext cx="9492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0.85 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53275" y="6502833"/>
            <a:ext cx="20826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significance (SM): 5.4</a:t>
            </a:r>
            <a:r>
              <a:rPr lang="en-GB" sz="1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19917" y="6025612"/>
            <a:ext cx="53572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+0.22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0.20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60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27384"/>
            <a:ext cx="9144000" cy="2520279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420" y="980728"/>
            <a:ext cx="8031864" cy="58788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5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Harvest of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Run-1 results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(&gt; 500 papers / 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xp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confirming predictive power of SM</a:t>
            </a:r>
            <a:endParaRPr lang="en-GB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1196783"/>
            <a:ext cx="5760640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2281" y="3789040"/>
            <a:ext cx="2016223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Run-1 is not over yet: high-quality, extremely well understood data sample for precision measurements</a:t>
            </a: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cxnSp>
        <p:nvCxnSpPr>
          <p:cNvPr id="4" name="Straight Arrow Connector 3"/>
          <p:cNvCxnSpPr>
            <a:stCxn id="15" idx="1"/>
          </p:cNvCxnSpPr>
          <p:nvPr/>
        </p:nvCxnSpPr>
        <p:spPr>
          <a:xfrm flipH="1">
            <a:off x="7428631" y="3206918"/>
            <a:ext cx="637260" cy="0"/>
          </a:xfrm>
          <a:prstGeom prst="straightConnector1">
            <a:avLst/>
          </a:prstGeom>
          <a:ln w="3175">
            <a:solidFill>
              <a:srgbClr val="BA29AB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065891" y="3068418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BA29AB"/>
                </a:solidFill>
                <a:latin typeface="Helvetica Light"/>
                <a:cs typeface="Helvetica Light"/>
              </a:rPr>
              <a:t>Note 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9592" y="1020568"/>
            <a:ext cx="3821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Standard Model cross-section measurements</a:t>
            </a:r>
          </a:p>
        </p:txBody>
      </p:sp>
    </p:spTree>
    <p:extLst>
      <p:ext uri="{BB962C8B-B14F-4D97-AF65-F5344CB8AC3E}">
        <p14:creationId xmlns:p14="http://schemas.microsoft.com/office/powerpoint/2010/main" val="195686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179886"/>
            <a:ext cx="3657036" cy="35473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and CMS studied H</a:t>
            </a:r>
            <a:r>
              <a:rPr lang="en-GB" sz="2400" baseline="-250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125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in bosonic channels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Preliminary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fiducial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total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cross-section 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coupling measurements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ggF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and VBF significant)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and 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ZZ*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4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𝓁 </a:t>
            </a:r>
            <a:r>
              <a:rPr lang="en-US" sz="1200" dirty="0" smtClean="0">
                <a:solidFill>
                  <a:srgbClr val="D80017"/>
                </a:solidFill>
                <a:latin typeface="Arial"/>
                <a:cs typeface="Arial"/>
              </a:rPr>
              <a:t>(right combined)</a:t>
            </a:r>
            <a:endParaRPr lang="en-US" sz="16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59632" y="5989693"/>
            <a:ext cx="30243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Differential fiducial cross-section measurement in H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4𝓁 compared to NNLO+PS theoretical prediction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652" y="1277424"/>
            <a:ext cx="3775788" cy="488788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041504" y="2034857"/>
            <a:ext cx="129073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ATLAS-CONF-2016-067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7" name="Rectangle 26"/>
          <p:cNvSpPr/>
          <p:nvPr/>
        </p:nvSpPr>
        <p:spPr>
          <a:xfrm rot="5400000">
            <a:off x="7801629" y="2706360"/>
            <a:ext cx="129073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37757" y="2318359"/>
            <a:ext cx="19282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Combination of </a:t>
            </a:r>
          </a:p>
          <a:p>
            <a:pPr>
              <a:spcBef>
                <a:spcPts val="0"/>
              </a:spcBef>
            </a:pP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0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err="1" smtClean="0"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and </a:t>
            </a:r>
            <a:r>
              <a:rPr lang="en-US" sz="1000" dirty="0" smtClean="0">
                <a:latin typeface="Arial"/>
                <a:cs typeface="Arial"/>
              </a:rPr>
              <a:t>H </a:t>
            </a:r>
            <a:r>
              <a:rPr lang="en-US" sz="10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 smtClean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4</a:t>
            </a:r>
            <a:r>
              <a:rPr lang="en-US" sz="1000" dirty="0" smtClean="0">
                <a:latin typeface="Arial"/>
                <a:cs typeface="Arial"/>
              </a:rPr>
              <a:t>𝓁</a:t>
            </a:r>
            <a:endParaRPr lang="en-US" sz="1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3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67035"/>
            <a:ext cx="4744053" cy="32129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8"/>
          <a:stretch/>
        </p:blipFill>
        <p:spPr>
          <a:xfrm>
            <a:off x="4919240" y="2558752"/>
            <a:ext cx="4045247" cy="33389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ATLAS and CMS studied H</a:t>
            </a:r>
            <a:r>
              <a:rPr lang="en-GB" sz="2400" baseline="-25000" dirty="0">
                <a:solidFill>
                  <a:srgbClr val="000000"/>
                </a:solidFill>
                <a:latin typeface="Helvetica Light"/>
                <a:cs typeface="Helvetica Light"/>
              </a:rPr>
              <a:t>125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 in bosonic channels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 section versus centre-of-mass energy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67337" y="2231286"/>
            <a:ext cx="22349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2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4</a:t>
            </a: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𝓁, </a:t>
            </a:r>
            <a:r>
              <a:rPr lang="en-US" sz="12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fiducial</a:t>
            </a: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cross section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79712" y="2231286"/>
            <a:ext cx="16866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Combined H </a:t>
            </a:r>
            <a:r>
              <a:rPr lang="en-US" sz="12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4𝓁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2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endParaRPr lang="en-US" sz="12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51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094539" y="2576793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 rot="16200000">
            <a:off x="8059804" y="3028950"/>
            <a:ext cx="149504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CMS-PAS-HIG-16-033</a:t>
            </a:r>
            <a:endParaRPr lang="pt-BR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ZZ*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4𝓁 </a:t>
            </a:r>
            <a:r>
              <a:rPr lang="en-US" sz="1200" dirty="0" smtClean="0">
                <a:solidFill>
                  <a:srgbClr val="D80017"/>
                </a:solidFill>
                <a:latin typeface="Arial"/>
                <a:cs typeface="Arial"/>
              </a:rPr>
              <a:t>(left)</a:t>
            </a:r>
            <a:endParaRPr lang="en-US" sz="16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23052" y="6067352"/>
            <a:ext cx="40110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Expected rise of cross-section observed in data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5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72185"/>
            <a:ext cx="4052833" cy="38884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" r="3806"/>
          <a:stretch/>
        </p:blipFill>
        <p:spPr>
          <a:xfrm>
            <a:off x="4256152" y="1844824"/>
            <a:ext cx="4780344" cy="3697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5066" y="0"/>
            <a:ext cx="2138934" cy="11208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studied H</a:t>
            </a:r>
            <a:r>
              <a:rPr lang="en-GB" sz="2400" baseline="-250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125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in bb decay channel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Associated production, challenging final states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 / Z + H </a:t>
            </a:r>
            <a:r>
              <a:rPr lang="en-US" sz="1600" b="1" dirty="0" smtClean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𝓁𝜈 / 𝓁</a:t>
            </a:r>
            <a:r>
              <a:rPr lang="en-US" sz="1600" b="1" baseline="30000" dirty="0" smtClean="0">
                <a:solidFill>
                  <a:srgbClr val="D80017"/>
                </a:solidFill>
                <a:latin typeface="Arial"/>
                <a:cs typeface="Arial"/>
              </a:rPr>
              <a:t>+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𝓁</a:t>
            </a:r>
            <a:r>
              <a:rPr lang="en-US" sz="1600" b="1" baseline="30000" dirty="0" smtClean="0">
                <a:solidFill>
                  <a:srgbClr val="D80017"/>
                </a:solidFill>
                <a:latin typeface="Arial"/>
                <a:cs typeface="Arial"/>
              </a:rPr>
              <a:t>–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, 𝜈𝜈 + bb </a:t>
            </a:r>
            <a:endParaRPr lang="en-US" sz="1600" b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52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786" y="79628"/>
            <a:ext cx="1976160" cy="9629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60032" y="5858108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Slightly lower yield than expected in SM, similar for Run-1 </a:t>
            </a:r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(µ = 0.7 ± 0.3, ATLAS &amp; CMS)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04231" y="1998059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ATLAS-CONF-2016-091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55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for rare Higgs decays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Beyond SM reach at present, but could have new physics contributions ?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820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endParaRPr lang="en-GB" sz="1600" dirty="0" smtClean="0">
              <a:solidFill>
                <a:srgbClr val="D80017"/>
              </a:solidFill>
              <a:latin typeface="Arial"/>
              <a:cs typeface="Arial"/>
            </a:endParaRP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Strongly resolution dependent, improve sensitivity by categorising events (low/high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central/forward, VBF)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53</a:t>
            </a:fld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µµ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[expected branching fraction: 0.02%] 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04864"/>
            <a:ext cx="4592235" cy="37904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040" y="2208205"/>
            <a:ext cx="4494456" cy="3265813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059779" y="5482210"/>
            <a:ext cx="4120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Observed limit 4.4 times SM (3.5 combined with Run-1). Need about 300 fb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of data to reach SM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835696" y="6165304"/>
            <a:ext cx="6336704" cy="54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Can already exclude 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universal Higgs coupling to fermions 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!</a:t>
            </a:r>
          </a:p>
          <a:p>
            <a:pPr algn="ctr">
              <a:spcBef>
                <a:spcPts val="300"/>
              </a:spcBef>
            </a:pP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(Would have observed </a:t>
            </a:r>
            <a:r>
              <a:rPr lang="hr-HR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hr-HR" sz="11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hr-HR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µµ </a:t>
            </a:r>
            <a:r>
              <a:rPr lang="hr-HR" sz="11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if</a:t>
            </a:r>
            <a:r>
              <a:rPr lang="hr-H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same BR </a:t>
            </a:r>
            <a:r>
              <a:rPr lang="hr-HR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as H </a:t>
            </a:r>
            <a:r>
              <a:rPr lang="hr-HR" sz="11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hr-H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hr-HR" sz="11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ττ</a:t>
            </a:r>
            <a:r>
              <a:rPr lang="hr-H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  <a:endParaRPr lang="en-US" sz="11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619978" y="2171679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ATLAS-CONF-2016-041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3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54</a:t>
            </a:fld>
            <a:endParaRPr lang="en-GB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064005"/>
            <a:ext cx="9144000" cy="1231106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i="1" dirty="0" smtClean="0">
                <a:latin typeface="Helvetica Light"/>
                <a:cs typeface="Helvetica Light"/>
              </a:rPr>
              <a:t>Tomorrow: </a:t>
            </a:r>
          </a:p>
          <a:p>
            <a:pPr algn="ctr"/>
            <a:endParaRPr lang="en-GB" sz="2800" dirty="0" smtClean="0">
              <a:latin typeface="Helvetica Light"/>
              <a:cs typeface="Helvetica Light"/>
            </a:endParaRPr>
          </a:p>
          <a:p>
            <a:pPr algn="ctr"/>
            <a:r>
              <a:rPr lang="en-GB" sz="2800" dirty="0">
                <a:latin typeface="Helvetica Light"/>
                <a:cs typeface="Helvetica Light"/>
              </a:rPr>
              <a:t> Searches — a fresh </a:t>
            </a:r>
            <a:r>
              <a:rPr lang="en-GB" sz="2800" dirty="0" smtClean="0">
                <a:latin typeface="Helvetica Light"/>
                <a:cs typeface="Helvetica Light"/>
              </a:rPr>
              <a:t>restart at 13 TeV</a:t>
            </a:r>
            <a:endParaRPr lang="en-GB" sz="28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7261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75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55</a:t>
            </a:fld>
            <a:endParaRPr lang="en-GB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501008"/>
            <a:ext cx="9130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86702029"/>
      </p:ext>
    </p:extLst>
  </p:cSld>
  <p:clrMapOvr>
    <a:masterClrMapping/>
  </p:clrMapOvr>
  <p:transition spd="slow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0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56</a:t>
            </a:fld>
            <a:endParaRPr lang="en-GB" dirty="0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954118" y="3769189"/>
            <a:ext cx="1088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 err="1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US" sz="10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 &amp; Higgs</a:t>
            </a:r>
            <a:endParaRPr lang="en-US" sz="1000" dirty="0">
              <a:solidFill>
                <a:srgbClr val="D40202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4278313" y="1946662"/>
            <a:ext cx="555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Salam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383213" y="1970475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Weinberg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4761426" y="1946662"/>
            <a:ext cx="68159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Glashow</a:t>
            </a:r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21752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21752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21752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31"/>
          <p:cNvSpPr txBox="1">
            <a:spLocks noChangeArrowheads="1"/>
          </p:cNvSpPr>
          <p:nvPr/>
        </p:nvSpPr>
        <p:spPr bwMode="auto">
          <a:xfrm>
            <a:off x="4249738" y="3720428"/>
            <a:ext cx="6143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Rubbia</a:t>
            </a:r>
          </a:p>
        </p:txBody>
      </p:sp>
      <p:sp>
        <p:nvSpPr>
          <p:cNvPr id="24" name="Text Box 32"/>
          <p:cNvSpPr txBox="1">
            <a:spLocks noChangeArrowheads="1"/>
          </p:cNvSpPr>
          <p:nvPr/>
        </p:nvSpPr>
        <p:spPr bwMode="auto">
          <a:xfrm>
            <a:off x="6133316" y="3789040"/>
            <a:ext cx="650714" cy="343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8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van der </a:t>
            </a:r>
          </a:p>
          <a:p>
            <a:pPr algn="ctr" defTabSz="457200">
              <a:lnSpc>
                <a:spcPct val="8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Meer</a:t>
            </a:r>
          </a:p>
        </p:txBody>
      </p:sp>
      <p:pic>
        <p:nvPicPr>
          <p:cNvPr id="25" name="Picture 3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7842" y="3030405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0850" y="3013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59498" y="2266236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43548" y="2190036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6052158" y="1961436"/>
            <a:ext cx="6463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Veltman</a:t>
            </a:r>
          </a:p>
        </p:txBody>
      </p:sp>
      <p:sp>
        <p:nvSpPr>
          <p:cNvPr id="31" name="Text Box 38"/>
          <p:cNvSpPr txBox="1">
            <a:spLocks noChangeArrowheads="1"/>
          </p:cNvSpPr>
          <p:nvPr/>
        </p:nvSpPr>
        <p:spPr bwMode="auto">
          <a:xfrm>
            <a:off x="6710455" y="2037636"/>
            <a:ext cx="5886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‘t Hooft</a:t>
            </a:r>
          </a:p>
        </p:txBody>
      </p:sp>
      <p:pic>
        <p:nvPicPr>
          <p:cNvPr id="32" name="Picture 39" descr="gross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1250" y="2251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40" descr="politzer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38400" y="23276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41" descr="wilczek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41650" y="2251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 Box 42"/>
          <p:cNvSpPr txBox="1">
            <a:spLocks noChangeArrowheads="1"/>
          </p:cNvSpPr>
          <p:nvPr/>
        </p:nvSpPr>
        <p:spPr bwMode="auto">
          <a:xfrm>
            <a:off x="3670773" y="2022862"/>
            <a:ext cx="5261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Gross</a:t>
            </a:r>
          </a:p>
        </p:txBody>
      </p:sp>
      <p:sp>
        <p:nvSpPr>
          <p:cNvPr id="36" name="Text Box 43"/>
          <p:cNvSpPr txBox="1">
            <a:spLocks noChangeArrowheads="1"/>
          </p:cNvSpPr>
          <p:nvPr/>
        </p:nvSpPr>
        <p:spPr bwMode="auto">
          <a:xfrm>
            <a:off x="3005129" y="2022862"/>
            <a:ext cx="62549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Wilczek</a:t>
            </a:r>
          </a:p>
        </p:txBody>
      </p:sp>
      <p:sp>
        <p:nvSpPr>
          <p:cNvPr id="37" name="Text Box 44"/>
          <p:cNvSpPr txBox="1">
            <a:spLocks noChangeArrowheads="1"/>
          </p:cNvSpPr>
          <p:nvPr/>
        </p:nvSpPr>
        <p:spPr bwMode="auto">
          <a:xfrm>
            <a:off x="2401186" y="2099062"/>
            <a:ext cx="60465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Politzer</a:t>
            </a:r>
          </a:p>
        </p:txBody>
      </p:sp>
      <p:pic>
        <p:nvPicPr>
          <p:cNvPr id="38" name="Picture 45" descr="cronin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77042" y="3259005"/>
            <a:ext cx="5381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 Box 46"/>
          <p:cNvSpPr txBox="1">
            <a:spLocks noChangeArrowheads="1"/>
          </p:cNvSpPr>
          <p:nvPr/>
        </p:nvSpPr>
        <p:spPr bwMode="auto">
          <a:xfrm>
            <a:off x="7395005" y="4005064"/>
            <a:ext cx="56137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Cronin</a:t>
            </a:r>
          </a:p>
        </p:txBody>
      </p:sp>
      <p:pic>
        <p:nvPicPr>
          <p:cNvPr id="40" name="Picture 47" descr="fitch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767442" y="3182805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 Box 48"/>
          <p:cNvSpPr txBox="1">
            <a:spLocks noChangeArrowheads="1"/>
          </p:cNvSpPr>
          <p:nvPr/>
        </p:nvSpPr>
        <p:spPr bwMode="auto">
          <a:xfrm>
            <a:off x="6812682" y="3889771"/>
            <a:ext cx="46038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Fitch</a:t>
            </a:r>
          </a:p>
        </p:txBody>
      </p:sp>
      <p:pic>
        <p:nvPicPr>
          <p:cNvPr id="42" name="Picture 49" descr="perl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19200" y="28610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50" descr="reines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828800" y="2632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 Box 51"/>
          <p:cNvSpPr txBox="1">
            <a:spLocks noChangeArrowheads="1"/>
          </p:cNvSpPr>
          <p:nvPr/>
        </p:nvSpPr>
        <p:spPr bwMode="auto">
          <a:xfrm>
            <a:off x="1806021" y="2403862"/>
            <a:ext cx="57419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Reines</a:t>
            </a:r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1236922" y="3623062"/>
            <a:ext cx="4058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Perl</a:t>
            </a:r>
          </a:p>
        </p:txBody>
      </p:sp>
      <p:pic>
        <p:nvPicPr>
          <p:cNvPr id="46" name="Picture 53" descr="friedman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383029" y="2321476"/>
            <a:ext cx="522288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Text Box 54"/>
          <p:cNvSpPr txBox="1">
            <a:spLocks noChangeArrowheads="1"/>
          </p:cNvSpPr>
          <p:nvPr/>
        </p:nvSpPr>
        <p:spPr bwMode="auto">
          <a:xfrm>
            <a:off x="7281205" y="2102659"/>
            <a:ext cx="72487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Friedman</a:t>
            </a:r>
          </a:p>
        </p:txBody>
      </p:sp>
      <p:pic>
        <p:nvPicPr>
          <p:cNvPr id="48" name="Picture 55" descr="kendall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008565" y="3369972"/>
            <a:ext cx="4857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 Box 56"/>
          <p:cNvSpPr txBox="1">
            <a:spLocks noChangeArrowheads="1"/>
          </p:cNvSpPr>
          <p:nvPr/>
        </p:nvSpPr>
        <p:spPr bwMode="auto">
          <a:xfrm>
            <a:off x="7963098" y="4048621"/>
            <a:ext cx="6413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Kendall</a:t>
            </a:r>
          </a:p>
        </p:txBody>
      </p:sp>
      <p:pic>
        <p:nvPicPr>
          <p:cNvPr id="50" name="Picture 57" descr="taylor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638800" y="41056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 Box 58"/>
          <p:cNvSpPr txBox="1">
            <a:spLocks noChangeArrowheads="1"/>
          </p:cNvSpPr>
          <p:nvPr/>
        </p:nvSpPr>
        <p:spPr bwMode="auto">
          <a:xfrm>
            <a:off x="5600348" y="4823211"/>
            <a:ext cx="53251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Taylor</a:t>
            </a:r>
          </a:p>
        </p:txBody>
      </p:sp>
      <p:pic>
        <p:nvPicPr>
          <p:cNvPr id="52" name="Picture 59" descr="lederman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016250" y="3116650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Text Box 60"/>
          <p:cNvSpPr txBox="1">
            <a:spLocks noChangeArrowheads="1"/>
          </p:cNvSpPr>
          <p:nvPr/>
        </p:nvSpPr>
        <p:spPr bwMode="auto">
          <a:xfrm>
            <a:off x="2922588" y="3834728"/>
            <a:ext cx="7889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Lederman</a:t>
            </a:r>
          </a:p>
        </p:txBody>
      </p:sp>
      <p:pic>
        <p:nvPicPr>
          <p:cNvPr id="54" name="Picture 61" descr="schwartz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2406650" y="3116650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Text Box 62"/>
          <p:cNvSpPr txBox="1">
            <a:spLocks noChangeArrowheads="1"/>
          </p:cNvSpPr>
          <p:nvPr/>
        </p:nvSpPr>
        <p:spPr bwMode="auto">
          <a:xfrm>
            <a:off x="2327650" y="3823616"/>
            <a:ext cx="7104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Schwartz</a:t>
            </a:r>
          </a:p>
        </p:txBody>
      </p:sp>
      <p:pic>
        <p:nvPicPr>
          <p:cNvPr id="56" name="Picture 63" descr="steinberger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797050" y="3421450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Text Box 64"/>
          <p:cNvSpPr txBox="1">
            <a:spLocks noChangeArrowheads="1"/>
          </p:cNvSpPr>
          <p:nvPr/>
        </p:nvSpPr>
        <p:spPr bwMode="auto">
          <a:xfrm>
            <a:off x="1630650" y="4128416"/>
            <a:ext cx="85311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Steinberger</a:t>
            </a:r>
          </a:p>
        </p:txBody>
      </p:sp>
      <p:pic>
        <p:nvPicPr>
          <p:cNvPr id="58" name="Picture 65" descr="richter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3733800" y="4029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66" descr="ting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3657600" y="30896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Text Box 67"/>
          <p:cNvSpPr txBox="1">
            <a:spLocks noChangeArrowheads="1"/>
          </p:cNvSpPr>
          <p:nvPr/>
        </p:nvSpPr>
        <p:spPr bwMode="auto">
          <a:xfrm>
            <a:off x="3716507" y="4742250"/>
            <a:ext cx="5886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Richter</a:t>
            </a:r>
          </a:p>
        </p:txBody>
      </p:sp>
      <p:sp>
        <p:nvSpPr>
          <p:cNvPr id="61" name="Text Box 68"/>
          <p:cNvSpPr txBox="1">
            <a:spLocks noChangeArrowheads="1"/>
          </p:cNvSpPr>
          <p:nvPr/>
        </p:nvSpPr>
        <p:spPr bwMode="auto">
          <a:xfrm>
            <a:off x="3686303" y="3796628"/>
            <a:ext cx="4331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Ting</a:t>
            </a:r>
          </a:p>
        </p:txBody>
      </p:sp>
      <p:pic>
        <p:nvPicPr>
          <p:cNvPr id="62" name="Picture 69" descr="gell-mann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4343400" y="4029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Text Box 70"/>
          <p:cNvSpPr txBox="1">
            <a:spLocks noChangeArrowheads="1"/>
          </p:cNvSpPr>
          <p:nvPr/>
        </p:nvSpPr>
        <p:spPr bwMode="auto">
          <a:xfrm>
            <a:off x="4251210" y="4768701"/>
            <a:ext cx="796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Gell-Mann</a:t>
            </a:r>
          </a:p>
        </p:txBody>
      </p:sp>
      <p:pic>
        <p:nvPicPr>
          <p:cNvPr id="64" name="Picture 71" descr="alvarez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5029200" y="41056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Text Box 72"/>
          <p:cNvSpPr txBox="1">
            <a:spLocks noChangeArrowheads="1"/>
          </p:cNvSpPr>
          <p:nvPr/>
        </p:nvSpPr>
        <p:spPr bwMode="auto">
          <a:xfrm>
            <a:off x="4989513" y="4823211"/>
            <a:ext cx="6334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Alvarez</a:t>
            </a:r>
          </a:p>
        </p:txBody>
      </p:sp>
      <p:pic>
        <p:nvPicPr>
          <p:cNvPr id="66" name="Picture 73" descr="schwinger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474912" y="4105662"/>
            <a:ext cx="4857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74" descr="feynman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3048000" y="41056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Text Box 75"/>
          <p:cNvSpPr txBox="1">
            <a:spLocks noChangeArrowheads="1"/>
          </p:cNvSpPr>
          <p:nvPr/>
        </p:nvSpPr>
        <p:spPr bwMode="auto">
          <a:xfrm>
            <a:off x="2987824" y="4818450"/>
            <a:ext cx="7088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Feynman</a:t>
            </a:r>
          </a:p>
        </p:txBody>
      </p:sp>
      <p:sp>
        <p:nvSpPr>
          <p:cNvPr id="69" name="Text Box 76"/>
          <p:cNvSpPr txBox="1">
            <a:spLocks noChangeArrowheads="1"/>
          </p:cNvSpPr>
          <p:nvPr/>
        </p:nvSpPr>
        <p:spPr bwMode="auto">
          <a:xfrm>
            <a:off x="2255303" y="4733255"/>
            <a:ext cx="78899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Schwinger</a:t>
            </a:r>
          </a:p>
        </p:txBody>
      </p:sp>
      <p:pic>
        <p:nvPicPr>
          <p:cNvPr id="70" name="Picture 77" descr="hofstadter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762000" y="3419862"/>
            <a:ext cx="4857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Text Box 78"/>
          <p:cNvSpPr txBox="1">
            <a:spLocks noChangeArrowheads="1"/>
          </p:cNvSpPr>
          <p:nvPr/>
        </p:nvSpPr>
        <p:spPr bwMode="auto">
          <a:xfrm>
            <a:off x="611560" y="4105662"/>
            <a:ext cx="7809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Hofstadter</a:t>
            </a:r>
          </a:p>
        </p:txBody>
      </p:sp>
      <p:pic>
        <p:nvPicPr>
          <p:cNvPr id="72" name="Picture 79" descr="yang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6248400" y="4156462"/>
            <a:ext cx="5016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Text Box 80"/>
          <p:cNvSpPr txBox="1">
            <a:spLocks noChangeArrowheads="1"/>
          </p:cNvSpPr>
          <p:nvPr/>
        </p:nvSpPr>
        <p:spPr bwMode="auto">
          <a:xfrm>
            <a:off x="6277657" y="4818450"/>
            <a:ext cx="48282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Yang</a:t>
            </a:r>
          </a:p>
        </p:txBody>
      </p:sp>
      <p:pic>
        <p:nvPicPr>
          <p:cNvPr id="74" name="Picture 81" descr="lee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6781800" y="41818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" name="Text Box 82"/>
          <p:cNvSpPr txBox="1">
            <a:spLocks noChangeArrowheads="1"/>
          </p:cNvSpPr>
          <p:nvPr/>
        </p:nvSpPr>
        <p:spPr bwMode="auto">
          <a:xfrm>
            <a:off x="6877050" y="4888828"/>
            <a:ext cx="4016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Lee</a:t>
            </a:r>
          </a:p>
        </p:txBody>
      </p:sp>
      <p:sp>
        <p:nvSpPr>
          <p:cNvPr id="76" name="Text Box 72"/>
          <p:cNvSpPr txBox="1">
            <a:spLocks noChangeArrowheads="1"/>
          </p:cNvSpPr>
          <p:nvPr/>
        </p:nvSpPr>
        <p:spPr bwMode="auto">
          <a:xfrm>
            <a:off x="2514600" y="5137737"/>
            <a:ext cx="33009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Gauge group = SU(3)</a:t>
            </a:r>
            <a:r>
              <a:rPr lang="fr-FR" sz="1400" baseline="-250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C </a:t>
            </a:r>
            <a:r>
              <a:rPr lang="fr-FR" sz="14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x SU</a:t>
            </a:r>
            <a:r>
              <a:rPr lang="fr-FR" sz="1400" dirty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(2)</a:t>
            </a:r>
            <a:r>
              <a:rPr lang="fr-FR" sz="1400" baseline="-250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L </a:t>
            </a:r>
            <a:r>
              <a:rPr lang="fr-FR" sz="14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x U</a:t>
            </a:r>
            <a:r>
              <a:rPr lang="fr-FR" sz="1400" dirty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(1)</a:t>
            </a:r>
            <a:r>
              <a:rPr lang="fr-FR" sz="1400" baseline="-25000" dirty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Y</a:t>
            </a:r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3750948" y="5412903"/>
            <a:ext cx="17700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40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 SU(3)</a:t>
            </a:r>
            <a:r>
              <a:rPr lang="fr-FR" sz="1400" baseline="-2500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C </a:t>
            </a:r>
            <a:r>
              <a:rPr lang="fr-FR" sz="14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x       U(1)</a:t>
            </a:r>
            <a:r>
              <a:rPr lang="fr-FR" sz="1400" baseline="-250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EM</a:t>
            </a:r>
          </a:p>
        </p:txBody>
      </p:sp>
      <p:sp>
        <p:nvSpPr>
          <p:cNvPr id="78" name="Text Box 82"/>
          <p:cNvSpPr txBox="1">
            <a:spLocks noChangeArrowheads="1"/>
          </p:cNvSpPr>
          <p:nvPr/>
        </p:nvSpPr>
        <p:spPr bwMode="auto">
          <a:xfrm>
            <a:off x="6079370" y="5311833"/>
            <a:ext cx="683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EWSB</a:t>
            </a:r>
          </a:p>
        </p:txBody>
      </p:sp>
      <p:sp>
        <p:nvSpPr>
          <p:cNvPr id="79" name="Curved Down Arrow 78"/>
          <p:cNvSpPr/>
          <p:nvPr/>
        </p:nvSpPr>
        <p:spPr>
          <a:xfrm rot="5400000">
            <a:off x="5755098" y="5376409"/>
            <a:ext cx="366206" cy="215900"/>
          </a:xfrm>
          <a:prstGeom prst="curvedDownArrow">
            <a:avLst/>
          </a:prstGeom>
          <a:solidFill>
            <a:srgbClr val="D40202">
              <a:alpha val="9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Rectangle 83"/>
          <p:cNvSpPr>
            <a:spLocks noChangeArrowheads="1"/>
          </p:cNvSpPr>
          <p:nvPr/>
        </p:nvSpPr>
        <p:spPr bwMode="auto">
          <a:xfrm>
            <a:off x="975846" y="4541451"/>
            <a:ext cx="10402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defTabSz="457200">
              <a:lnSpc>
                <a:spcPct val="100000"/>
              </a:lnSpc>
              <a:spcBef>
                <a:spcPct val="0"/>
              </a:spcBef>
            </a:pPr>
            <a:r>
              <a:rPr lang="en-GB" sz="1000" dirty="0">
                <a:solidFill>
                  <a:srgbClr val="7F7F7F"/>
                </a:solidFill>
                <a:latin typeface="Helvetica Light" charset="0"/>
                <a:ea typeface="Helvetica Light" charset="0"/>
                <a:cs typeface="Helvetica Light" charset="0"/>
              </a:rPr>
              <a:t>Selected Nobel Prizes since 1957</a:t>
            </a:r>
            <a:r>
              <a:rPr lang="en-GB" sz="1000" dirty="0" smtClean="0">
                <a:solidFill>
                  <a:srgbClr val="7F7F7F"/>
                </a:solidFill>
                <a:latin typeface="Helvetica Light" charset="0"/>
                <a:ea typeface="Helvetica Light" charset="0"/>
                <a:cs typeface="Helvetica Light" charset="0"/>
              </a:rPr>
              <a:t> (incomplete!)</a:t>
            </a:r>
            <a:endParaRPr lang="en-GB" sz="1000" dirty="0">
              <a:solidFill>
                <a:srgbClr val="7F7F7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99120" y="404664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The Standard Model is </a:t>
            </a:r>
            <a:r>
              <a:rPr lang="en-GB" b="1" i="1" kern="0" dirty="0">
                <a:latin typeface="Helvetica Light" charset="0"/>
                <a:ea typeface="Helvetica Light" charset="0"/>
                <a:cs typeface="Helvetica Light" charset="0"/>
              </a:rPr>
              <a:t>the</a:t>
            </a:r>
            <a:r>
              <a:rPr lang="en-GB" i="1" kern="0" dirty="0">
                <a:latin typeface="Helvetica Light" charset="0"/>
                <a:ea typeface="Helvetica Light" charset="0"/>
                <a:cs typeface="Helvetica Light" charset="0"/>
              </a:rPr>
              <a:t> legacy of 20th century particle </a:t>
            </a: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physics</a:t>
            </a:r>
            <a:endParaRPr lang="en-GB" i="1" kern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882879" y="3017235"/>
            <a:ext cx="550766" cy="7717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508104" y="3019661"/>
            <a:ext cx="550766" cy="7717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7068" y="1480314"/>
            <a:ext cx="4027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Helvetica Light"/>
                <a:cs typeface="Helvetica Light"/>
              </a:rPr>
              <a:t>Standard Model (36+1 particles, 3 forces</a:t>
            </a:r>
            <a:r>
              <a:rPr lang="en-US" sz="1600" smtClean="0">
                <a:latin typeface="Helvetica Light"/>
                <a:cs typeface="Helvetica Light"/>
              </a:rPr>
              <a:t>)</a:t>
            </a:r>
            <a:endParaRPr lang="en-US" sz="1600"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6495147"/>
            <a:ext cx="17540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Courtesy: Pascal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Pralavorio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8996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-9872" y="6545795"/>
            <a:ext cx="21336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57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Broad search coverage — not only the standard signatures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7" y="1044974"/>
            <a:ext cx="4959961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Run-1 “tour de force” analysis of pMSSM </a:t>
            </a:r>
          </a:p>
          <a:p>
            <a:pPr>
              <a:spcBef>
                <a:spcPts val="600"/>
              </a:spcBef>
            </a:pP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ATLAS, 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1508.06608, CMS </a:t>
            </a:r>
            <a:r>
              <a:rPr lang="hr-HR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1606.03577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628800"/>
            <a:ext cx="2808311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Combined use of 22 separate ATLAS SUSY searches in addition                  to external constraints                  (</a:t>
            </a:r>
            <a:r>
              <a:rPr lang="en-GB" sz="16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</a:t>
            </a:r>
            <a:r>
              <a:rPr lang="en-GB" sz="16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H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EWPO, flavour, LEP searches, dark matter)               to probe 19 parameter pMSSM</a:t>
            </a:r>
          </a:p>
          <a:p>
            <a:pPr>
              <a:spcBef>
                <a:spcPts val="2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Distinction of LSP types: </a:t>
            </a:r>
            <a:r>
              <a:rPr lang="en-GB" sz="1600" i="1" dirty="0" smtClean="0">
                <a:latin typeface="Helvetica Light"/>
                <a:cs typeface="Helvetica Light"/>
              </a:rPr>
              <a:t>bino</a:t>
            </a:r>
            <a:r>
              <a:rPr lang="en-GB" sz="1600" dirty="0" smtClean="0">
                <a:latin typeface="Helvetica Light"/>
                <a:cs typeface="Helvetica Light"/>
              </a:rPr>
              <a:t>, </a:t>
            </a:r>
            <a:r>
              <a:rPr lang="en-GB" sz="1600" i="1" dirty="0" smtClean="0">
                <a:latin typeface="Helvetica Light"/>
                <a:cs typeface="Helvetica Light"/>
              </a:rPr>
              <a:t>wino</a:t>
            </a:r>
            <a:r>
              <a:rPr lang="en-GB" sz="1600" dirty="0" smtClean="0">
                <a:latin typeface="Helvetica Light"/>
                <a:cs typeface="Helvetica Light"/>
              </a:rPr>
              <a:t>, </a:t>
            </a:r>
            <a:r>
              <a:rPr lang="en-GB" sz="1600" i="1" dirty="0" smtClean="0">
                <a:latin typeface="Helvetica Light"/>
                <a:cs typeface="Helvetica Light"/>
              </a:rPr>
              <a:t>higgsino</a:t>
            </a:r>
          </a:p>
          <a:p>
            <a:pPr>
              <a:spcBef>
                <a:spcPts val="2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Analysis overall reproduces simplified models picture</a:t>
            </a:r>
          </a:p>
          <a:p>
            <a:pPr>
              <a:spcBef>
                <a:spcPts val="2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Higgsino/wino scenarios              biggest challenge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1" y="1628799"/>
            <a:ext cx="5556489" cy="491699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866110" y="5816415"/>
            <a:ext cx="576063" cy="0"/>
          </a:xfrm>
          <a:prstGeom prst="straightConnector1">
            <a:avLst/>
          </a:prstGeom>
          <a:ln>
            <a:solidFill>
              <a:srgbClr val="D7012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19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58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srgbClr val="003BB8"/>
                </a:solidFill>
                <a:latin typeface="Arial"/>
                <a:cs typeface="Arial"/>
              </a:rPr>
              <a:t>Broad search coverage — not only the standard signatures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257" y="2132856"/>
            <a:ext cx="4434247" cy="38164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132856"/>
            <a:ext cx="4434247" cy="38164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7544" y="1218238"/>
            <a:ext cx="8352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All experiments looked for various types of long-lived massive particles</a:t>
            </a:r>
          </a:p>
        </p:txBody>
      </p:sp>
    </p:spTree>
    <p:extLst>
      <p:ext uri="{BB962C8B-B14F-4D97-AF65-F5344CB8AC3E}">
        <p14:creationId xmlns:p14="http://schemas.microsoft.com/office/powerpoint/2010/main" val="192407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63712" y="1916832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Parton level examples (often require “</a:t>
            </a:r>
            <a:r>
              <a:rPr lang="en-US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hadronisation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” and soft “parton shower” corrections):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20072" y="4978145"/>
            <a:ext cx="3385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    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2420" y="2348880"/>
            <a:ext cx="8528052" cy="189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MCFM: fixed-order NLO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vector bosons etc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.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BLACKHAT+SHERPA: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NLO fixed order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pQCD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(up to 4p)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vector bosons etc.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Jetphox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fixed-order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NLO QCD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photons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PeTeR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resummed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NNLO ( NNNLL accuracy)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photons, etc.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NLOjets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++: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fixed-order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NLO QCD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jets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FEWZ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DYNNLO,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Njetti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etc. – NNLO calculations for vector bosons </a:t>
            </a: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62153" y="4365104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Event generators at hadron/particle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level, examples: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92421" y="4775666"/>
            <a:ext cx="5431707" cy="182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PYTHIA8, HERWIG++: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LO ME with parton showers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(PS) –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general-purpose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generator,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hadronisation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PS tools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ALPGEN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LO matrix element (ME)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multipartons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(up to 5p)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SHERPA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LO/NLO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multipartons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(up to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5/2p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 PS (internal)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MadGraph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/MG5_aMC@NLO: LO/NLO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MEmultiparton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(5/2p)  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POWHEG, MC@NLO: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NLO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88248" y="188640"/>
            <a:ext cx="3588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SM predictions in Monte Carlo simulations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44209" y="4840293"/>
            <a:ext cx="2699792" cy="14876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80000" tIns="108000" rIns="108000" bIns="108000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State of the art is: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Parton level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: NNLO with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resummed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logs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Hadron level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: NLO + PS, LO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multiparton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+ PS </a:t>
            </a:r>
          </a:p>
        </p:txBody>
      </p:sp>
    </p:spTree>
    <p:extLst>
      <p:ext uri="{BB962C8B-B14F-4D97-AF65-F5344CB8AC3E}">
        <p14:creationId xmlns:p14="http://schemas.microsoft.com/office/powerpoint/2010/main" val="200754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Run-1 allowed critical first electroweak studies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3529" y="184482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If only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Z and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are exchanged, the amplitude of (longitudinal)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scattering 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violates unitarity</a:t>
            </a:r>
            <a:endParaRPr lang="en-US" sz="1400" b="1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24" name="Object 12"/>
          <p:cNvGraphicFramePr>
            <a:graphicFrameLocks noChangeAspect="1"/>
          </p:cNvGraphicFramePr>
          <p:nvPr>
            <p:extLst/>
          </p:nvPr>
        </p:nvGraphicFramePr>
        <p:xfrm>
          <a:off x="881063" y="2469740"/>
          <a:ext cx="2682825" cy="455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65" name="Equation" r:id="rId3" imgW="2323800" imgH="393480" progId="Equation.DSMT4">
                  <p:embed/>
                </p:oleObj>
              </mc:Choice>
              <mc:Fallback>
                <p:oleObj name="Equation" r:id="rId3" imgW="23238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2469740"/>
                        <a:ext cx="2682825" cy="455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4"/>
          <p:cNvGraphicFramePr>
            <a:graphicFrameLocks noChangeAspect="1"/>
          </p:cNvGraphicFramePr>
          <p:nvPr>
            <p:extLst/>
          </p:nvPr>
        </p:nvGraphicFramePr>
        <p:xfrm>
          <a:off x="876300" y="3445512"/>
          <a:ext cx="3711191" cy="55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66" name="Equation" r:id="rId5" imgW="3213000" imgH="482400" progId="Equation.DSMT4">
                  <p:embed/>
                </p:oleObj>
              </mc:Choice>
              <mc:Fallback>
                <p:oleObj name="Equation" r:id="rId5" imgW="32130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3445512"/>
                        <a:ext cx="3711191" cy="55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323528" y="3049215"/>
            <a:ext cx="8807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Higgs boson restores unitarity of total amplitude: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7" name="Picture 26" descr="figaux_01d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2323" y="4936482"/>
            <a:ext cx="1603477" cy="1080120"/>
          </a:xfrm>
          <a:prstGeom prst="rect">
            <a:avLst/>
          </a:prstGeom>
        </p:spPr>
      </p:pic>
      <p:pic>
        <p:nvPicPr>
          <p:cNvPr id="28" name="Picture 27" descr="figaux_01a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54" y="4936482"/>
            <a:ext cx="1603477" cy="108012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36662" y="6160618"/>
            <a:ext cx="1535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EW VBS production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70845" y="6160618"/>
            <a:ext cx="1595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Non-VBS production</a:t>
            </a:r>
          </a:p>
        </p:txBody>
      </p:sp>
      <p:pic>
        <p:nvPicPr>
          <p:cNvPr id="31" name="Picture 30" descr="figaux_02b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523" y="4936482"/>
            <a:ext cx="1525361" cy="10800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370003" y="6160618"/>
            <a:ext cx="1424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Strong production</a:t>
            </a:r>
          </a:p>
        </p:txBody>
      </p:sp>
      <p:sp>
        <p:nvSpPr>
          <p:cNvPr id="33" name="Oval 32"/>
          <p:cNvSpPr/>
          <p:nvPr/>
        </p:nvSpPr>
        <p:spPr>
          <a:xfrm>
            <a:off x="179512" y="4437112"/>
            <a:ext cx="2230803" cy="2232248"/>
          </a:xfrm>
          <a:prstGeom prst="ellipse">
            <a:avLst/>
          </a:prstGeom>
          <a:ln w="19050"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23814" y="5245339"/>
            <a:ext cx="2304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Look for VBS scattering in high dijet invariant mass </a:t>
            </a:r>
            <a:r>
              <a:rPr lang="en-US" sz="14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distributions </a:t>
            </a:r>
            <a:endParaRPr lang="en-US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23528" y="1123673"/>
            <a:ext cx="48245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Higgs boson acts as “moderator”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to </a:t>
            </a:r>
            <a:r>
              <a:rPr lang="en-GB" sz="1400" dirty="0" err="1">
                <a:latin typeface="Helvetica Light" charset="0"/>
                <a:ea typeface="Helvetica Light" charset="0"/>
                <a:cs typeface="Helvetica Light" charset="0"/>
              </a:rPr>
              <a:t>unitarise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high-energy longitudinal vector boson scattering</a:t>
            </a: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5185667" y="1844824"/>
            <a:ext cx="3706813" cy="1058862"/>
            <a:chOff x="3130" y="1012"/>
            <a:chExt cx="2335" cy="667"/>
          </a:xfrm>
        </p:grpSpPr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3130" y="1012"/>
              <a:ext cx="2335" cy="667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777777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pic>
          <p:nvPicPr>
            <p:cNvPr id="40" name="Picture 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704" b="7217"/>
            <a:stretch>
              <a:fillRect/>
            </a:stretch>
          </p:blipFill>
          <p:spPr bwMode="auto">
            <a:xfrm>
              <a:off x="4687" y="1026"/>
              <a:ext cx="749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41" name="Picture 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6371" r="35532" b="7068"/>
            <a:stretch>
              <a:fillRect/>
            </a:stretch>
          </p:blipFill>
          <p:spPr bwMode="auto">
            <a:xfrm>
              <a:off x="3915" y="1026"/>
              <a:ext cx="771" cy="6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42" name="Picture 10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0226" b="7217"/>
            <a:stretch>
              <a:fillRect/>
            </a:stretch>
          </p:blipFill>
          <p:spPr bwMode="auto">
            <a:xfrm>
              <a:off x="3144" y="1026"/>
              <a:ext cx="817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grpSp>
        <p:nvGrpSpPr>
          <p:cNvPr id="43" name="Group 16"/>
          <p:cNvGrpSpPr>
            <a:grpSpLocks/>
          </p:cNvGrpSpPr>
          <p:nvPr/>
        </p:nvGrpSpPr>
        <p:grpSpPr bwMode="auto">
          <a:xfrm>
            <a:off x="5185667" y="2946549"/>
            <a:ext cx="2520950" cy="1058862"/>
            <a:chOff x="3152" y="1706"/>
            <a:chExt cx="1588" cy="667"/>
          </a:xfrm>
        </p:grpSpPr>
        <p:sp>
          <p:nvSpPr>
            <p:cNvPr id="44" name="Rectangle 18"/>
            <p:cNvSpPr>
              <a:spLocks noChangeArrowheads="1"/>
            </p:cNvSpPr>
            <p:nvPr/>
          </p:nvSpPr>
          <p:spPr bwMode="auto">
            <a:xfrm>
              <a:off x="3152" y="1706"/>
              <a:ext cx="1588" cy="667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777777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45" name="Group 19"/>
            <p:cNvGrpSpPr>
              <a:grpSpLocks/>
            </p:cNvGrpSpPr>
            <p:nvPr/>
          </p:nvGrpSpPr>
          <p:grpSpPr bwMode="auto">
            <a:xfrm>
              <a:off x="3167" y="1720"/>
              <a:ext cx="1566" cy="618"/>
              <a:chOff x="2608" y="2614"/>
              <a:chExt cx="1566" cy="618"/>
            </a:xfrm>
          </p:grpSpPr>
          <p:pic>
            <p:nvPicPr>
              <p:cNvPr id="46" name="Picture 20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6371" r="35532" b="7068"/>
              <a:stretch>
                <a:fillRect/>
              </a:stretch>
            </p:blipFill>
            <p:spPr bwMode="auto">
              <a:xfrm>
                <a:off x="3403" y="2614"/>
                <a:ext cx="771" cy="6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47" name="Rectangle 21"/>
              <p:cNvSpPr>
                <a:spLocks noChangeArrowheads="1"/>
              </p:cNvSpPr>
              <p:nvPr/>
            </p:nvSpPr>
            <p:spPr bwMode="auto">
              <a:xfrm>
                <a:off x="3584" y="2841"/>
                <a:ext cx="363" cy="27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" name="Line 22"/>
              <p:cNvSpPr>
                <a:spLocks noChangeShapeType="1"/>
              </p:cNvSpPr>
              <p:nvPr/>
            </p:nvSpPr>
            <p:spPr bwMode="auto">
              <a:xfrm>
                <a:off x="3752" y="2841"/>
                <a:ext cx="0" cy="272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pic>
            <p:nvPicPr>
              <p:cNvPr id="49" name="Picture 23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70226" b="7217"/>
              <a:stretch>
                <a:fillRect/>
              </a:stretch>
            </p:blipFill>
            <p:spPr bwMode="auto">
              <a:xfrm>
                <a:off x="2608" y="2614"/>
                <a:ext cx="817" cy="6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50" name="Rectangle 24"/>
              <p:cNvSpPr>
                <a:spLocks noChangeArrowheads="1"/>
              </p:cNvSpPr>
              <p:nvPr/>
            </p:nvSpPr>
            <p:spPr bwMode="auto">
              <a:xfrm>
                <a:off x="2899" y="2830"/>
                <a:ext cx="140" cy="27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1" name="Line 25"/>
              <p:cNvSpPr>
                <a:spLocks noChangeShapeType="1"/>
              </p:cNvSpPr>
              <p:nvPr/>
            </p:nvSpPr>
            <p:spPr bwMode="auto">
              <a:xfrm>
                <a:off x="2905" y="2969"/>
                <a:ext cx="136" cy="0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2" name="Text Box 26"/>
              <p:cNvSpPr txBox="1">
                <a:spLocks noChangeArrowheads="1"/>
              </p:cNvSpPr>
              <p:nvPr/>
            </p:nvSpPr>
            <p:spPr bwMode="auto">
              <a:xfrm>
                <a:off x="3720" y="2869"/>
                <a:ext cx="19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342900" indent="-34290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1400" i="1">
                    <a:solidFill>
                      <a:srgbClr val="4D4D4D"/>
                    </a:solidFill>
                    <a:ea typeface="Arial" charset="0"/>
                    <a:cs typeface="Arial" charset="0"/>
                  </a:rPr>
                  <a:t>H</a:t>
                </a:r>
                <a:endParaRPr lang="fr-FR" altLang="en-US" sz="1400" i="1">
                  <a:solidFill>
                    <a:srgbClr val="4D4D4D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53" name="Text Box 27"/>
              <p:cNvSpPr txBox="1">
                <a:spLocks noChangeArrowheads="1"/>
              </p:cNvSpPr>
              <p:nvPr/>
            </p:nvSpPr>
            <p:spPr bwMode="auto">
              <a:xfrm>
                <a:off x="2878" y="2802"/>
                <a:ext cx="19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342900" indent="-34290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1400" i="1">
                    <a:solidFill>
                      <a:srgbClr val="4D4D4D"/>
                    </a:solidFill>
                    <a:ea typeface="Arial" charset="0"/>
                    <a:cs typeface="Arial" charset="0"/>
                  </a:rPr>
                  <a:t>H</a:t>
                </a:r>
                <a:endParaRPr lang="fr-FR" altLang="en-US" sz="1400" i="1">
                  <a:solidFill>
                    <a:srgbClr val="4D4D4D"/>
                  </a:solidFill>
                  <a:ea typeface="Arial" charset="0"/>
                  <a:cs typeface="Arial" charset="0"/>
                </a:endParaRPr>
              </a:p>
            </p:txBody>
          </p:sp>
        </p:grpSp>
      </p:grpSp>
      <p:sp>
        <p:nvSpPr>
          <p:cNvPr id="54" name="TextBox 53"/>
          <p:cNvSpPr txBox="1"/>
          <p:nvPr/>
        </p:nvSpPr>
        <p:spPr>
          <a:xfrm>
            <a:off x="7808052" y="3207415"/>
            <a:ext cx="1187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0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must not be too large (which is fulfilled)</a:t>
            </a:r>
          </a:p>
        </p:txBody>
      </p:sp>
    </p:spTree>
    <p:extLst>
      <p:ext uri="{BB962C8B-B14F-4D97-AF65-F5344CB8AC3E}">
        <p14:creationId xmlns:p14="http://schemas.microsoft.com/office/powerpoint/2010/main" val="113171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35496" y="6545795"/>
            <a:ext cx="21336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60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0"/>
            <a:ext cx="8444630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3529" y="188640"/>
            <a:ext cx="3888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 smtClean="0">
                <a:solidFill>
                  <a:schemeClr val="bg1"/>
                </a:solidFill>
                <a:latin typeface="Helvetica Light"/>
                <a:cs typeface="Helvetica Light"/>
              </a:rPr>
              <a:t>Striking phenomena observed,     e.g. in lead–lead collisions and    soft pp physics</a:t>
            </a:r>
            <a:endParaRPr lang="en-GB" dirty="0" smtClean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6309900"/>
            <a:ext cx="1805302" cy="215444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tr-TR" sz="8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[ </a:t>
            </a:r>
            <a:r>
              <a:rPr lang="tr-TR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ATLAS, </a:t>
            </a:r>
            <a:r>
              <a:rPr lang="hu-HU" sz="8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PRL </a:t>
            </a:r>
            <a:r>
              <a:rPr lang="hu-HU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105, 252303 </a:t>
            </a:r>
            <a:r>
              <a:rPr lang="hu-HU" sz="8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(2010) </a:t>
            </a:r>
            <a:r>
              <a:rPr lang="hu-HU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]</a:t>
            </a:r>
            <a:endParaRPr lang="en-US" sz="800" dirty="0">
              <a:solidFill>
                <a:schemeClr val="bg1">
                  <a:lumMod val="6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36096" y="3897086"/>
            <a:ext cx="3707904" cy="2955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ııııııııı</a:t>
            </a:r>
            <a:endParaRPr lang="en-US" dirty="0"/>
          </a:p>
        </p:txBody>
      </p:sp>
      <p:pic>
        <p:nvPicPr>
          <p:cNvPr id="11" name="Picture 10" descr="compare_corr_2D_PPData_Minbias_7TeV_all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926" t="51515" b="5724"/>
          <a:stretch/>
        </p:blipFill>
        <p:spPr>
          <a:xfrm>
            <a:off x="5796480" y="4042871"/>
            <a:ext cx="3124681" cy="268131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436096" y="6597932"/>
            <a:ext cx="2246734" cy="21544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tr-TR" sz="8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[ </a:t>
            </a:r>
            <a:r>
              <a:rPr lang="tr-TR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CMS, </a:t>
            </a:r>
            <a:r>
              <a:rPr lang="is-IS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PLB </a:t>
            </a:r>
            <a:r>
              <a:rPr lang="is-IS" sz="8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718 (2013) </a:t>
            </a:r>
            <a:r>
              <a:rPr lang="is-IS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795 ]</a:t>
            </a:r>
            <a:endParaRPr lang="en-US" sz="800" dirty="0">
              <a:solidFill>
                <a:schemeClr val="bg1">
                  <a:lumMod val="65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590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4818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61</a:t>
            </a:fld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4427984" y="398377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 Run-2</a:t>
            </a:r>
            <a:endParaRPr lang="en-US" sz="28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3000" y="1949926"/>
            <a:ext cx="712879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Confirmation of mass generation through spontaneous symmetry breaking in BEH potential. Scalar sector SM-like so far </a:t>
            </a:r>
            <a:r>
              <a:rPr lang="en-GB" sz="1400" dirty="0" smtClean="0">
                <a:latin typeface="Helvetica Light"/>
                <a:cs typeface="Helvetica Light"/>
              </a:rPr>
              <a:t>(but lacking precision)</a:t>
            </a:r>
          </a:p>
          <a:p>
            <a:pPr lvl="0">
              <a:spcBef>
                <a:spcPts val="18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QED tested to parts per million accuracy </a:t>
            </a:r>
            <a:r>
              <a:rPr lang="en-GB" sz="1400" dirty="0" smtClean="0">
                <a:latin typeface="Helvetica Light"/>
                <a:cs typeface="Helvetica Light"/>
              </a:rPr>
              <a:t>(slight anomaly in muon g–2)</a:t>
            </a:r>
            <a:endParaRPr lang="en-GB" sz="1600" dirty="0" smtClean="0">
              <a:latin typeface="Helvetica Light"/>
              <a:cs typeface="Helvetica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3000" y="3139460"/>
            <a:ext cx="5682108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600" dirty="0">
                <a:latin typeface="Helvetica Light"/>
                <a:cs typeface="Helvetica Light"/>
              </a:rPr>
              <a:t>Asymptotic freedom </a:t>
            </a:r>
            <a:r>
              <a:rPr lang="en-GB" sz="1600" dirty="0" smtClean="0">
                <a:latin typeface="Helvetica Light"/>
                <a:cs typeface="Helvetica Light"/>
              </a:rPr>
              <a:t>in strong </a:t>
            </a:r>
            <a:r>
              <a:rPr lang="en-GB" sz="1600" dirty="0">
                <a:latin typeface="Helvetica Light"/>
                <a:cs typeface="Helvetica Light"/>
              </a:rPr>
              <a:t>interactions verified at % level</a:t>
            </a:r>
          </a:p>
          <a:p>
            <a:pPr lvl="0">
              <a:spcBef>
                <a:spcPts val="1800"/>
              </a:spcBef>
            </a:pPr>
            <a:r>
              <a:rPr lang="en-GB" sz="1600" dirty="0">
                <a:latin typeface="Helvetica Light"/>
                <a:cs typeface="Helvetica Light"/>
              </a:rPr>
              <a:t>Electroweak unification </a:t>
            </a:r>
            <a:r>
              <a:rPr lang="en-GB" sz="1600" dirty="0" smtClean="0">
                <a:latin typeface="Helvetica Light"/>
                <a:cs typeface="Helvetica Light"/>
              </a:rPr>
              <a:t>tested </a:t>
            </a:r>
            <a:r>
              <a:rPr lang="en-GB" sz="1600" dirty="0">
                <a:latin typeface="Helvetica Light"/>
                <a:cs typeface="Helvetica Light"/>
              </a:rPr>
              <a:t>to </a:t>
            </a:r>
            <a:r>
              <a:rPr lang="en-GB" sz="1600" dirty="0" smtClean="0">
                <a:latin typeface="Helvetica Light"/>
                <a:cs typeface="Helvetica Light"/>
              </a:rPr>
              <a:t>high </a:t>
            </a:r>
            <a:r>
              <a:rPr lang="en-GB" sz="1600" dirty="0">
                <a:latin typeface="Helvetica Light"/>
                <a:cs typeface="Helvetica Light"/>
              </a:rPr>
              <a:t>precision</a:t>
            </a:r>
          </a:p>
          <a:p>
            <a:pPr lvl="0">
              <a:spcBef>
                <a:spcPts val="18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Quark sector: CKM </a:t>
            </a:r>
            <a:r>
              <a:rPr lang="en-GB" sz="1600" dirty="0">
                <a:latin typeface="Helvetica Light"/>
                <a:cs typeface="Helvetica Light"/>
              </a:rPr>
              <a:t>picture for quark mixing </a:t>
            </a:r>
            <a:r>
              <a:rPr lang="en-GB" sz="1600" dirty="0" smtClean="0">
                <a:latin typeface="Helvetica Light"/>
                <a:cs typeface="Helvetica Light"/>
              </a:rPr>
              <a:t>&amp; CP </a:t>
            </a:r>
            <a:r>
              <a:rPr lang="en-GB" sz="1600" dirty="0">
                <a:latin typeface="Helvetica Light"/>
                <a:cs typeface="Helvetica Light"/>
              </a:rPr>
              <a:t>violation confirmed</a:t>
            </a:r>
          </a:p>
          <a:p>
            <a:pPr lvl="0">
              <a:spcBef>
                <a:spcPts val="18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Lepton sector: </a:t>
            </a:r>
            <a:r>
              <a:rPr lang="en-GB" sz="1600" dirty="0">
                <a:latin typeface="Helvetica Light"/>
                <a:cs typeface="Helvetica Light"/>
              </a:rPr>
              <a:t>massive neutrinos, unknown masses, nature, </a:t>
            </a:r>
            <a:r>
              <a:rPr lang="en-GB" sz="1600" dirty="0" smtClean="0">
                <a:latin typeface="Helvetica Light"/>
                <a:cs typeface="Helvetica Light"/>
              </a:rPr>
              <a:t>CP violation, </a:t>
            </a:r>
            <a:r>
              <a:rPr lang="en-GB" sz="1600" dirty="0">
                <a:latin typeface="Helvetica Light"/>
                <a:cs typeface="Helvetica Light"/>
              </a:rPr>
              <a:t>sterile 𝜈’s ? </a:t>
            </a:r>
            <a:r>
              <a:rPr lang="en-GB" sz="1600" dirty="0" smtClean="0">
                <a:latin typeface="Helvetica Light"/>
                <a:cs typeface="Helvetica Light"/>
              </a:rPr>
              <a:t>No flavour </a:t>
            </a:r>
            <a:r>
              <a:rPr lang="en-GB" sz="1600" dirty="0">
                <a:latin typeface="Helvetica Light"/>
                <a:cs typeface="Helvetica Light"/>
              </a:rPr>
              <a:t>violation </a:t>
            </a:r>
            <a:r>
              <a:rPr lang="en-GB" sz="1600" dirty="0" smtClean="0">
                <a:latin typeface="Helvetica Light"/>
                <a:cs typeface="Helvetica Light"/>
              </a:rPr>
              <a:t>in </a:t>
            </a:r>
            <a:r>
              <a:rPr lang="en-GB" sz="1600" dirty="0">
                <a:latin typeface="Helvetica Light"/>
                <a:cs typeface="Helvetica Light"/>
              </a:rPr>
              <a:t>charged lepton </a:t>
            </a:r>
            <a:r>
              <a:rPr lang="en-GB" sz="1600" dirty="0" smtClean="0">
                <a:latin typeface="Helvetica Light"/>
                <a:cs typeface="Helvetica Light"/>
              </a:rPr>
              <a:t>sector. Lepton universality tested to per-mil level</a:t>
            </a:r>
            <a:endParaRPr lang="en-GB" sz="1600" dirty="0">
              <a:latin typeface="Helvetica Light"/>
              <a:cs typeface="Helvetica Light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551" b="19551"/>
          <a:stretch/>
        </p:blipFill>
        <p:spPr>
          <a:xfrm>
            <a:off x="6228184" y="3214952"/>
            <a:ext cx="2838590" cy="24462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1866869"/>
            <a:ext cx="1181100" cy="13081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8207752" y="2714519"/>
            <a:ext cx="288032" cy="349793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05193" y="262587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latin typeface="Helvetica Light"/>
                <a:cs typeface="Helvetica Light"/>
              </a:rPr>
              <a:t>?</a:t>
            </a:r>
            <a:endParaRPr lang="en-US" sz="1600" dirty="0" smtClean="0">
              <a:latin typeface="Helvetica Light"/>
              <a:cs typeface="Helvetica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512" y="5775097"/>
            <a:ext cx="8356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600" dirty="0">
                <a:latin typeface="Helvetica Light"/>
                <a:cs typeface="Helvetica Light"/>
              </a:rPr>
              <a:t>No compelling sign of new physics found at high mass scales, or anywhere else, </a:t>
            </a:r>
            <a:r>
              <a:rPr lang="en-GB" sz="1600" dirty="0" err="1">
                <a:latin typeface="Helvetica Light"/>
                <a:cs typeface="Helvetica Light"/>
              </a:rPr>
              <a:t>eg</a:t>
            </a:r>
            <a:r>
              <a:rPr lang="en-GB" sz="1600" dirty="0">
                <a:latin typeface="Helvetica Light"/>
                <a:cs typeface="Helvetica Light"/>
              </a:rPr>
              <a:t>: </a:t>
            </a:r>
            <a:r>
              <a:rPr lang="en-GB" sz="1600" dirty="0" smtClean="0">
                <a:latin typeface="Helvetica Light"/>
                <a:cs typeface="Helvetica Light"/>
              </a:rPr>
              <a:t>      no </a:t>
            </a:r>
            <a:r>
              <a:rPr lang="en-GB" sz="1600" dirty="0">
                <a:latin typeface="Helvetica Light"/>
                <a:cs typeface="Helvetica Light"/>
              </a:rPr>
              <a:t>electric dipole moments </a:t>
            </a:r>
            <a:r>
              <a:rPr lang="en-GB" sz="1400" dirty="0">
                <a:latin typeface="Helvetica Light"/>
                <a:cs typeface="Helvetica Light"/>
              </a:rPr>
              <a:t>(EDM)</a:t>
            </a:r>
            <a:r>
              <a:rPr lang="en-GB" sz="1600" dirty="0">
                <a:latin typeface="Helvetica Light"/>
                <a:cs typeface="Helvetica Light"/>
              </a:rPr>
              <a:t>, no dark matter particles </a:t>
            </a:r>
            <a:r>
              <a:rPr lang="en-GB" sz="1400" dirty="0">
                <a:latin typeface="Helvetica Light"/>
                <a:cs typeface="Helvetica Light"/>
              </a:rPr>
              <a:t>(only gravitational hints)</a:t>
            </a:r>
            <a:r>
              <a:rPr lang="en-GB" sz="1600" dirty="0">
                <a:latin typeface="Helvetica Light"/>
                <a:cs typeface="Helvetica Light"/>
              </a:rPr>
              <a:t>, </a:t>
            </a:r>
            <a:r>
              <a:rPr lang="en-GB" sz="1600" dirty="0" smtClean="0">
                <a:latin typeface="Helvetica Light"/>
                <a:cs typeface="Helvetica Light"/>
              </a:rPr>
              <a:t>                no </a:t>
            </a:r>
            <a:r>
              <a:rPr lang="en-GB" sz="1600" dirty="0" err="1">
                <a:latin typeface="Helvetica Light"/>
                <a:cs typeface="Helvetica Light"/>
              </a:rPr>
              <a:t>axions</a:t>
            </a:r>
            <a:r>
              <a:rPr lang="en-GB" sz="1600" dirty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(strong CP problem)</a:t>
            </a:r>
            <a:r>
              <a:rPr lang="en-GB" sz="1600" dirty="0">
                <a:latin typeface="Helvetica Light"/>
                <a:cs typeface="Helvetica Light"/>
              </a:rPr>
              <a:t>, no proton decay </a:t>
            </a:r>
            <a:r>
              <a:rPr lang="en-GB" sz="1400" dirty="0">
                <a:latin typeface="Helvetica Light"/>
                <a:cs typeface="Helvetica Light"/>
              </a:rPr>
              <a:t>(GUT)</a:t>
            </a:r>
          </a:p>
        </p:txBody>
      </p:sp>
      <p:sp>
        <p:nvSpPr>
          <p:cNvPr id="5" name="Bent-Up Arrow 4"/>
          <p:cNvSpPr/>
          <p:nvPr/>
        </p:nvSpPr>
        <p:spPr>
          <a:xfrm flipV="1">
            <a:off x="6394412" y="2754630"/>
            <a:ext cx="769876" cy="492552"/>
          </a:xfrm>
          <a:prstGeom prst="bentUpArrow">
            <a:avLst>
              <a:gd name="adj1" fmla="val 37329"/>
              <a:gd name="adj2" fmla="val 25000"/>
              <a:gd name="adj3" fmla="val 25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56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Run-1 allowed critical first electroweak studies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3529" y="184482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If only Z and W are exchanged, the amplitude of (longitudinal) W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scattering </a:t>
            </a:r>
            <a:r>
              <a:rPr lang="en-US" sz="1400" b="1" dirty="0">
                <a:latin typeface="Helvetica Light" charset="0"/>
                <a:ea typeface="Helvetica Light" charset="0"/>
                <a:cs typeface="Helvetica Light" charset="0"/>
              </a:rPr>
              <a:t>violates unitarity</a:t>
            </a:r>
          </a:p>
        </p:txBody>
      </p:sp>
      <p:graphicFrame>
        <p:nvGraphicFramePr>
          <p:cNvPr id="24" name="Object 12"/>
          <p:cNvGraphicFramePr>
            <a:graphicFrameLocks noChangeAspect="1"/>
          </p:cNvGraphicFramePr>
          <p:nvPr>
            <p:extLst/>
          </p:nvPr>
        </p:nvGraphicFramePr>
        <p:xfrm>
          <a:off x="881063" y="2469740"/>
          <a:ext cx="2682825" cy="455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87" name="Equation" r:id="rId3" imgW="2323800" imgH="393480" progId="Equation.DSMT4">
                  <p:embed/>
                </p:oleObj>
              </mc:Choice>
              <mc:Fallback>
                <p:oleObj name="Equation" r:id="rId3" imgW="23238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2469740"/>
                        <a:ext cx="2682825" cy="455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4"/>
          <p:cNvGraphicFramePr>
            <a:graphicFrameLocks noChangeAspect="1"/>
          </p:cNvGraphicFramePr>
          <p:nvPr>
            <p:extLst/>
          </p:nvPr>
        </p:nvGraphicFramePr>
        <p:xfrm>
          <a:off x="876300" y="3445512"/>
          <a:ext cx="3711191" cy="55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88" name="Equation" r:id="rId5" imgW="3213000" imgH="482400" progId="Equation.DSMT4">
                  <p:embed/>
                </p:oleObj>
              </mc:Choice>
              <mc:Fallback>
                <p:oleObj name="Equation" r:id="rId5" imgW="32130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3445512"/>
                        <a:ext cx="3711191" cy="55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323528" y="3049215"/>
            <a:ext cx="8807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Higgs boson restores unitarity of total amplitude: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7" name="Picture 26" descr="figaux_01d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2323" y="4936482"/>
            <a:ext cx="1603477" cy="1080120"/>
          </a:xfrm>
          <a:prstGeom prst="rect">
            <a:avLst/>
          </a:prstGeom>
        </p:spPr>
      </p:pic>
      <p:pic>
        <p:nvPicPr>
          <p:cNvPr id="28" name="Picture 27" descr="figaux_01a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54" y="4936482"/>
            <a:ext cx="1603477" cy="108012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36662" y="6160618"/>
            <a:ext cx="1535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EW VBS production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70845" y="6160618"/>
            <a:ext cx="1595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Non-VBS production</a:t>
            </a:r>
          </a:p>
        </p:txBody>
      </p:sp>
      <p:pic>
        <p:nvPicPr>
          <p:cNvPr id="31" name="Picture 30" descr="figaux_02b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523" y="4936482"/>
            <a:ext cx="1525361" cy="10800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370003" y="6160618"/>
            <a:ext cx="1424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Strong production</a:t>
            </a:r>
          </a:p>
        </p:txBody>
      </p:sp>
      <p:sp>
        <p:nvSpPr>
          <p:cNvPr id="33" name="Oval 32"/>
          <p:cNvSpPr/>
          <p:nvPr/>
        </p:nvSpPr>
        <p:spPr>
          <a:xfrm>
            <a:off x="179512" y="4437112"/>
            <a:ext cx="2230803" cy="2232248"/>
          </a:xfrm>
          <a:prstGeom prst="ellipse">
            <a:avLst/>
          </a:prstGeom>
          <a:ln w="19050"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23814" y="5245339"/>
            <a:ext cx="2304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Look for VBS scattering in high dijet invariant mass </a:t>
            </a:r>
            <a:r>
              <a:rPr lang="en-US" sz="14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distributions </a:t>
            </a:r>
            <a:endParaRPr lang="en-US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6" name="Picture 35" descr="fig_03-3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274104" y="998705"/>
            <a:ext cx="3509212" cy="3761291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323528" y="1123673"/>
            <a:ext cx="48245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Higgs boson acts as “moderator”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to </a:t>
            </a:r>
            <a:r>
              <a:rPr lang="en-GB" sz="1400" dirty="0" err="1">
                <a:latin typeface="Helvetica Light" charset="0"/>
                <a:ea typeface="Helvetica Light" charset="0"/>
                <a:cs typeface="Helvetica Light" charset="0"/>
              </a:rPr>
              <a:t>unitarise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high-energy longitudinal vector boson scattering</a:t>
            </a:r>
          </a:p>
        </p:txBody>
      </p:sp>
    </p:spTree>
    <p:extLst>
      <p:ext uri="{BB962C8B-B14F-4D97-AF65-F5344CB8AC3E}">
        <p14:creationId xmlns:p14="http://schemas.microsoft.com/office/powerpoint/2010/main" val="196341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3528" y="1020918"/>
            <a:ext cx="30243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tt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 cross-section measurement 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ATLAS, EPJ C 74, 3109 (2014) 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3528" y="4601453"/>
            <a:ext cx="352839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tt+W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/Z: 7.1</a:t>
            </a:r>
            <a:r>
              <a:rPr lang="en-GB" sz="1400" b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s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 combined significance 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1509.05276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 descr="tt_xsec_vsroots_ATLASonly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38789" y="83421"/>
            <a:ext cx="3632217" cy="536319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3528" y="1628800"/>
            <a:ext cx="3024336" cy="1410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Precision test of NNLO QCD, used to derive the top mass and new physics limits</a:t>
            </a:r>
          </a:p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Many top properties measured</a:t>
            </a:r>
            <a:endParaRPr lang="en-GB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3429000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Luminosity and </a:t>
            </a:r>
            <a:r>
              <a:rPr lang="en-US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centre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-of-mass energy open phase space to observe rare </a:t>
            </a:r>
            <a:r>
              <a:rPr lang="en-US" sz="16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tt</a:t>
            </a: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+ vector-boson production  </a:t>
            </a:r>
            <a:endParaRPr lang="en-GB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Top quark production has been studies with unprecedented experimental precision 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4840" y="4618535"/>
            <a:ext cx="4826610" cy="1906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15" y="5251077"/>
            <a:ext cx="3131569" cy="141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4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9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23528" y="1469102"/>
            <a:ext cx="23762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Top cross-sections significantly enhanced at LHC wrt Tevatron:   at 8 TeV, factors of 42 (t-channel), 31 (</a:t>
            </a:r>
            <a:r>
              <a:rPr lang="en-GB" sz="1600" i="1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GB" sz="800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), but only 5 for s-channel     </a:t>
            </a:r>
            <a:r>
              <a:rPr lang="en-GB" sz="12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(ie, worse S/B at LHC)</a:t>
            </a:r>
            <a:endParaRPr lang="en-GB" sz="1600" dirty="0" smtClean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3528" y="4835187"/>
            <a:ext cx="338437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s-channel process first observed at Tevatron with 6.3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in agreement with SM prediction</a:t>
            </a: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CDF &amp; D0, </a:t>
            </a:r>
            <a:r>
              <a:rPr lang="tr-T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1402.5126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Single-top production and property measurements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3528" y="1019165"/>
            <a:ext cx="3335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smtClean="0">
                <a:solidFill>
                  <a:srgbClr val="D80017"/>
                </a:solidFill>
                <a:latin typeface="Helvetica"/>
                <a:cs typeface="Helvetica"/>
              </a:rPr>
              <a:t>Electroweak 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single top production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2429" y="5101932"/>
            <a:ext cx="1939141" cy="14234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805" y="3665124"/>
            <a:ext cx="3469999" cy="298040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3528" y="5843299"/>
            <a:ext cx="338437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ATLAS reported 3.2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(3.9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exp.) evidence in agreement with SM              </a:t>
            </a: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ATLAS, </a:t>
            </a:r>
            <a:r>
              <a:rPr lang="hr-HR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1511.05980</a:t>
            </a: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3528" y="3319709"/>
            <a:ext cx="315128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t-channel already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measured differentially 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ATLAS,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1406.7844</a:t>
            </a:r>
            <a:r>
              <a:rPr lang="nb-NO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, </a:t>
            </a:r>
            <a:r>
              <a:rPr lang="nb-NO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CMS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1511.02138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</a:t>
            </a:r>
            <a:endParaRPr lang="en-GB" sz="8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566" y="941985"/>
            <a:ext cx="2863985" cy="2778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9046" y="3670424"/>
            <a:ext cx="1722193" cy="12707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392" y="2066855"/>
            <a:ext cx="1473280" cy="12901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3528" y="4183805"/>
            <a:ext cx="280831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Wt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channel observed with 7.7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ATLAS, </a:t>
            </a:r>
            <a:r>
              <a:rPr lang="nb-NO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1510.03752, CMS </a:t>
            </a:r>
            <a:r>
              <a:rPr lang="nb-NO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1401.2942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</a:t>
            </a:r>
            <a:endParaRPr lang="en-GB" sz="8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1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wrap="none" rtlCol="0" anchor="ctr">
        <a:spAutoFit/>
      </a:bodyPr>
      <a:lstStyle>
        <a:defPPr algn="r"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219542</TotalTime>
  <Words>4501</Words>
  <Application>Microsoft Macintosh PowerPoint</Application>
  <PresentationFormat>Overhead</PresentationFormat>
  <Paragraphs>646</Paragraphs>
  <Slides>61</Slides>
  <Notes>28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6" baseType="lpstr">
      <vt:lpstr>Calibri</vt:lpstr>
      <vt:lpstr>Cambria Math</vt:lpstr>
      <vt:lpstr>Chalkboard</vt:lpstr>
      <vt:lpstr>Chalkduster</vt:lpstr>
      <vt:lpstr>Helvetica</vt:lpstr>
      <vt:lpstr>Helvetica Light</vt:lpstr>
      <vt:lpstr>Lucida Grande</vt:lpstr>
      <vt:lpstr>Symbol</vt:lpstr>
      <vt:lpstr>Times New Roman</vt:lpstr>
      <vt:lpstr>Trebuchet MS</vt:lpstr>
      <vt:lpstr>Wingdings</vt:lpstr>
      <vt:lpstr>Arial</vt:lpstr>
      <vt:lpstr>3_Office Theme</vt:lpstr>
      <vt:lpstr>5_Office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andreas.hoecker@cern.ch</cp:lastModifiedBy>
  <cp:revision>4679</cp:revision>
  <cp:lastPrinted>2016-09-26T19:58:52Z</cp:lastPrinted>
  <dcterms:created xsi:type="dcterms:W3CDTF">2013-03-19T21:10:26Z</dcterms:created>
  <dcterms:modified xsi:type="dcterms:W3CDTF">2016-09-27T21:37:17Z</dcterms:modified>
  <cp:category/>
</cp:coreProperties>
</file>