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tiff" ContentType="image/tiff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755" r:id="rId2"/>
  </p:sldMasterIdLst>
  <p:notesMasterIdLst>
    <p:notesMasterId r:id="rId93"/>
  </p:notesMasterIdLst>
  <p:handoutMasterIdLst>
    <p:handoutMasterId r:id="rId94"/>
  </p:handoutMasterIdLst>
  <p:sldIdLst>
    <p:sldId id="580" r:id="rId3"/>
    <p:sldId id="763" r:id="rId4"/>
    <p:sldId id="807" r:id="rId5"/>
    <p:sldId id="842" r:id="rId6"/>
    <p:sldId id="766" r:id="rId7"/>
    <p:sldId id="920" r:id="rId8"/>
    <p:sldId id="930" r:id="rId9"/>
    <p:sldId id="835" r:id="rId10"/>
    <p:sldId id="878" r:id="rId11"/>
    <p:sldId id="869" r:id="rId12"/>
    <p:sldId id="871" r:id="rId13"/>
    <p:sldId id="870" r:id="rId14"/>
    <p:sldId id="769" r:id="rId15"/>
    <p:sldId id="873" r:id="rId16"/>
    <p:sldId id="874" r:id="rId17"/>
    <p:sldId id="770" r:id="rId18"/>
    <p:sldId id="771" r:id="rId19"/>
    <p:sldId id="772" r:id="rId20"/>
    <p:sldId id="774" r:id="rId21"/>
    <p:sldId id="777" r:id="rId22"/>
    <p:sldId id="921" r:id="rId23"/>
    <p:sldId id="922" r:id="rId24"/>
    <p:sldId id="779" r:id="rId25"/>
    <p:sldId id="923" r:id="rId26"/>
    <p:sldId id="780" r:id="rId27"/>
    <p:sldId id="932" r:id="rId28"/>
    <p:sldId id="890" r:id="rId29"/>
    <p:sldId id="891" r:id="rId30"/>
    <p:sldId id="913" r:id="rId31"/>
    <p:sldId id="931" r:id="rId32"/>
    <p:sldId id="910" r:id="rId33"/>
    <p:sldId id="783" r:id="rId34"/>
    <p:sldId id="876" r:id="rId35"/>
    <p:sldId id="877" r:id="rId36"/>
    <p:sldId id="784" r:id="rId37"/>
    <p:sldId id="785" r:id="rId38"/>
    <p:sldId id="786" r:id="rId39"/>
    <p:sldId id="787" r:id="rId40"/>
    <p:sldId id="914" r:id="rId41"/>
    <p:sldId id="915" r:id="rId42"/>
    <p:sldId id="925" r:id="rId43"/>
    <p:sldId id="926" r:id="rId44"/>
    <p:sldId id="927" r:id="rId45"/>
    <p:sldId id="790" r:id="rId46"/>
    <p:sldId id="928" r:id="rId47"/>
    <p:sldId id="791" r:id="rId48"/>
    <p:sldId id="792" r:id="rId49"/>
    <p:sldId id="839" r:id="rId50"/>
    <p:sldId id="793" r:id="rId51"/>
    <p:sldId id="934" r:id="rId52"/>
    <p:sldId id="935" r:id="rId53"/>
    <p:sldId id="936" r:id="rId54"/>
    <p:sldId id="937" r:id="rId55"/>
    <p:sldId id="938" r:id="rId56"/>
    <p:sldId id="939" r:id="rId57"/>
    <p:sldId id="806" r:id="rId58"/>
    <p:sldId id="814" r:id="rId59"/>
    <p:sldId id="841" r:id="rId60"/>
    <p:sldId id="819" r:id="rId61"/>
    <p:sldId id="822" r:id="rId62"/>
    <p:sldId id="824" r:id="rId63"/>
    <p:sldId id="840" r:id="rId64"/>
    <p:sldId id="843" r:id="rId65"/>
    <p:sldId id="844" r:id="rId66"/>
    <p:sldId id="846" r:id="rId67"/>
    <p:sldId id="892" r:id="rId68"/>
    <p:sldId id="853" r:id="rId69"/>
    <p:sldId id="851" r:id="rId70"/>
    <p:sldId id="860" r:id="rId71"/>
    <p:sldId id="933" r:id="rId72"/>
    <p:sldId id="856" r:id="rId73"/>
    <p:sldId id="859" r:id="rId74"/>
    <p:sldId id="861" r:id="rId75"/>
    <p:sldId id="862" r:id="rId76"/>
    <p:sldId id="893" r:id="rId77"/>
    <p:sldId id="888" r:id="rId78"/>
    <p:sldId id="894" r:id="rId79"/>
    <p:sldId id="895" r:id="rId80"/>
    <p:sldId id="864" r:id="rId81"/>
    <p:sldId id="907" r:id="rId82"/>
    <p:sldId id="882" r:id="rId83"/>
    <p:sldId id="896" r:id="rId84"/>
    <p:sldId id="897" r:id="rId85"/>
    <p:sldId id="898" r:id="rId86"/>
    <p:sldId id="899" r:id="rId87"/>
    <p:sldId id="889" r:id="rId88"/>
    <p:sldId id="902" r:id="rId89"/>
    <p:sldId id="904" r:id="rId90"/>
    <p:sldId id="903" r:id="rId91"/>
    <p:sldId id="900" r:id="rId92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3BB8"/>
    <a:srgbClr val="FFFE00"/>
    <a:srgbClr val="D80017"/>
    <a:srgbClr val="D0EAFF"/>
    <a:srgbClr val="A5FA00"/>
    <a:srgbClr val="00E500"/>
    <a:srgbClr val="019645"/>
    <a:srgbClr val="757575"/>
    <a:srgbClr val="D4A001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8"/>
    <p:restoredTop sz="96291"/>
  </p:normalViewPr>
  <p:slideViewPr>
    <p:cSldViewPr>
      <p:cViewPr varScale="1">
        <p:scale>
          <a:sx n="104" d="100"/>
          <a:sy n="104" d="100"/>
        </p:scale>
        <p:origin x="64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<Relationship Id="rId79" Type="http://schemas.openxmlformats.org/officeDocument/2006/relationships/slide" Target="slides/slide77.xml"/><Relationship Id="rId90" Type="http://schemas.openxmlformats.org/officeDocument/2006/relationships/slide" Target="slides/slide88.xml"/><Relationship Id="rId91" Type="http://schemas.openxmlformats.org/officeDocument/2006/relationships/slide" Target="slides/slide89.xml"/><Relationship Id="rId92" Type="http://schemas.openxmlformats.org/officeDocument/2006/relationships/slide" Target="slides/slide90.xml"/><Relationship Id="rId93" Type="http://schemas.openxmlformats.org/officeDocument/2006/relationships/notesMaster" Target="notesMasters/notesMaster1.xml"/><Relationship Id="rId94" Type="http://schemas.openxmlformats.org/officeDocument/2006/relationships/handoutMaster" Target="handoutMasters/handoutMaster1.xml"/><Relationship Id="rId95" Type="http://schemas.openxmlformats.org/officeDocument/2006/relationships/presProps" Target="presProps.xml"/><Relationship Id="rId96" Type="http://schemas.openxmlformats.org/officeDocument/2006/relationships/viewProps" Target="viewProps.xml"/><Relationship Id="rId97" Type="http://schemas.openxmlformats.org/officeDocument/2006/relationships/theme" Target="theme/theme1.xml"/><Relationship Id="rId98" Type="http://schemas.openxmlformats.org/officeDocument/2006/relationships/tableStyles" Target="tableStyle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1" Type="http://schemas.openxmlformats.org/officeDocument/2006/relationships/slide" Target="slides/slide79.xml"/><Relationship Id="rId82" Type="http://schemas.openxmlformats.org/officeDocument/2006/relationships/slide" Target="slides/slide80.xml"/><Relationship Id="rId83" Type="http://schemas.openxmlformats.org/officeDocument/2006/relationships/slide" Target="slides/slide81.xml"/><Relationship Id="rId84" Type="http://schemas.openxmlformats.org/officeDocument/2006/relationships/slide" Target="slides/slide82.xml"/><Relationship Id="rId85" Type="http://schemas.openxmlformats.org/officeDocument/2006/relationships/slide" Target="slides/slide83.xml"/><Relationship Id="rId86" Type="http://schemas.openxmlformats.org/officeDocument/2006/relationships/slide" Target="slides/slide84.xml"/><Relationship Id="rId87" Type="http://schemas.openxmlformats.org/officeDocument/2006/relationships/slide" Target="slides/slide85.xml"/><Relationship Id="rId88" Type="http://schemas.openxmlformats.org/officeDocument/2006/relationships/slide" Target="slides/slide86.xml"/><Relationship Id="rId89" Type="http://schemas.openxmlformats.org/officeDocument/2006/relationships/slide" Target="slides/slide8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18/09/2016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18/09/2016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330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790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294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73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363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2201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139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905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5011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7210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06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041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7975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827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675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43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25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490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201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755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537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002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16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2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373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74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1863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646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10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950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7155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056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015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52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14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132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232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84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334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56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64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719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6108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669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034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33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014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283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4040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081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8256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3031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6386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6057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18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166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8079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356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1.xml"/><Relationship Id="rId27" Type="http://schemas.openxmlformats.org/officeDocument/2006/relationships/slideLayout" Target="../slideLayouts/slideLayout32.xml"/><Relationship Id="rId28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34.xml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30" Type="http://schemas.openxmlformats.org/officeDocument/2006/relationships/slideLayout" Target="../slideLayouts/slideLayout35.xml"/><Relationship Id="rId31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37.xml"/><Relationship Id="rId9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Relationship Id="rId33" Type="http://schemas.openxmlformats.org/officeDocument/2006/relationships/slideLayout" Target="../slideLayouts/slideLayout38.xml"/><Relationship Id="rId34" Type="http://schemas.openxmlformats.org/officeDocument/2006/relationships/slideLayout" Target="../slideLayouts/slideLayout39.xml"/><Relationship Id="rId35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1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851" r:id="rId2"/>
    <p:sldLayoutId id="2147483859" r:id="rId3"/>
    <p:sldLayoutId id="2147483863" r:id="rId4"/>
    <p:sldLayoutId id="2147483864" r:id="rId5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44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54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21" r:id="rId17"/>
    <p:sldLayoutId id="2147483823" r:id="rId18"/>
    <p:sldLayoutId id="2147483828" r:id="rId19"/>
    <p:sldLayoutId id="2147483666" r:id="rId20"/>
    <p:sldLayoutId id="2147483667" r:id="rId21"/>
    <p:sldLayoutId id="2147483683" r:id="rId22"/>
    <p:sldLayoutId id="2147483685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4" Type="http://schemas.openxmlformats.org/officeDocument/2006/relationships/image" Target="../media/image14.emf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4" Type="http://schemas.openxmlformats.org/officeDocument/2006/relationships/image" Target="../media/image17.emf"/><Relationship Id="rId5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emf"/><Relationship Id="rId5" Type="http://schemas.openxmlformats.org/officeDocument/2006/relationships/image" Target="../media/image21.png"/><Relationship Id="rId6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24.emf"/><Relationship Id="rId5" Type="http://schemas.openxmlformats.org/officeDocument/2006/relationships/oleObject" Target="../embeddings/oleObject1.bin"/><Relationship Id="rId6" Type="http://schemas.openxmlformats.org/officeDocument/2006/relationships/image" Target="../media/image2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4" Type="http://schemas.openxmlformats.org/officeDocument/2006/relationships/image" Target="../media/image28.png"/><Relationship Id="rId5" Type="http://schemas.openxmlformats.org/officeDocument/2006/relationships/image" Target="../media/image2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4" Type="http://schemas.openxmlformats.org/officeDocument/2006/relationships/image" Target="../media/image32.emf"/><Relationship Id="rId5" Type="http://schemas.openxmlformats.org/officeDocument/2006/relationships/image" Target="../media/image33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Relationship Id="rId3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emf"/><Relationship Id="rId3" Type="http://schemas.openxmlformats.org/officeDocument/2006/relationships/image" Target="../media/image36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emf"/><Relationship Id="rId3" Type="http://schemas.openxmlformats.org/officeDocument/2006/relationships/image" Target="../media/image3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4" Type="http://schemas.openxmlformats.org/officeDocument/2006/relationships/image" Target="../media/image40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emf"/><Relationship Id="rId3" Type="http://schemas.openxmlformats.org/officeDocument/2006/relationships/image" Target="../media/image4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4" Type="http://schemas.openxmlformats.org/officeDocument/2006/relationships/image" Target="../media/image44.emf"/><Relationship Id="rId5" Type="http://schemas.openxmlformats.org/officeDocument/2006/relationships/image" Target="../media/image45.png"/><Relationship Id="rId6" Type="http://schemas.openxmlformats.org/officeDocument/2006/relationships/image" Target="../media/image46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4" Type="http://schemas.openxmlformats.org/officeDocument/2006/relationships/image" Target="../media/image4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4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4" Type="http://schemas.openxmlformats.org/officeDocument/2006/relationships/image" Target="../media/image6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2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tif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4" Type="http://schemas.openxmlformats.org/officeDocument/2006/relationships/image" Target="../media/image68.emf"/><Relationship Id="rId5" Type="http://schemas.openxmlformats.org/officeDocument/2006/relationships/image" Target="../media/image6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6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emf"/><Relationship Id="rId3" Type="http://schemas.openxmlformats.org/officeDocument/2006/relationships/image" Target="../media/image71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emf"/><Relationship Id="rId3" Type="http://schemas.openxmlformats.org/officeDocument/2006/relationships/image" Target="../media/image73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4" Type="http://schemas.openxmlformats.org/officeDocument/2006/relationships/image" Target="../media/image76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4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tiff"/><Relationship Id="rId4" Type="http://schemas.openxmlformats.org/officeDocument/2006/relationships/image" Target="../media/image79.png"/><Relationship Id="rId5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Relationship Id="rId3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0.emf"/><Relationship Id="rId3" Type="http://schemas.openxmlformats.org/officeDocument/2006/relationships/image" Target="../media/image81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emf"/><Relationship Id="rId3" Type="http://schemas.openxmlformats.org/officeDocument/2006/relationships/image" Target="../media/image83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4.emf"/><Relationship Id="rId3" Type="http://schemas.openxmlformats.org/officeDocument/2006/relationships/image" Target="../media/image85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4" Type="http://schemas.openxmlformats.org/officeDocument/2006/relationships/image" Target="../media/image88.emf"/><Relationship Id="rId5" Type="http://schemas.openxmlformats.org/officeDocument/2006/relationships/image" Target="../media/image89.emf"/><Relationship Id="rId6" Type="http://schemas.openxmlformats.org/officeDocument/2006/relationships/image" Target="../media/image90.emf"/><Relationship Id="rId7" Type="http://schemas.openxmlformats.org/officeDocument/2006/relationships/image" Target="../media/image9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4" Type="http://schemas.openxmlformats.org/officeDocument/2006/relationships/image" Target="../media/image94.emf"/><Relationship Id="rId5" Type="http://schemas.openxmlformats.org/officeDocument/2006/relationships/image" Target="../media/image9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2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4" Type="http://schemas.openxmlformats.org/officeDocument/2006/relationships/image" Target="../media/image98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6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4" Type="http://schemas.openxmlformats.org/officeDocument/2006/relationships/image" Target="../media/image10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9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4" Type="http://schemas.openxmlformats.org/officeDocument/2006/relationships/image" Target="../media/image104.emf"/><Relationship Id="rId5" Type="http://schemas.openxmlformats.org/officeDocument/2006/relationships/image" Target="../media/image10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4" Type="http://schemas.openxmlformats.org/officeDocument/2006/relationships/image" Target="../media/image108.emf"/><Relationship Id="rId5" Type="http://schemas.openxmlformats.org/officeDocument/2006/relationships/image" Target="../media/image109.png"/><Relationship Id="rId6" Type="http://schemas.openxmlformats.org/officeDocument/2006/relationships/image" Target="../media/image110.emf"/><Relationship Id="rId7" Type="http://schemas.openxmlformats.org/officeDocument/2006/relationships/image" Target="../media/image11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image" Target="../media/image2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3.emf"/><Relationship Id="rId3" Type="http://schemas.openxmlformats.org/officeDocument/2006/relationships/image" Target="../media/image114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5.emf"/><Relationship Id="rId3" Type="http://schemas.openxmlformats.org/officeDocument/2006/relationships/image" Target="../media/image116.e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7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8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9.emf"/><Relationship Id="rId3" Type="http://schemas.openxmlformats.org/officeDocument/2006/relationships/image" Target="../media/image120.e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1.tiff"/><Relationship Id="rId3" Type="http://schemas.openxmlformats.org/officeDocument/2006/relationships/image" Target="../media/image122.tif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2.tiff"/><Relationship Id="rId3" Type="http://schemas.openxmlformats.org/officeDocument/2006/relationships/image" Target="../media/image123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2.tiff"/><Relationship Id="rId3" Type="http://schemas.openxmlformats.org/officeDocument/2006/relationships/image" Target="../media/image123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image" Target="../media/image2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4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emf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image" Target="../media/image124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5.em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9.em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4" Type="http://schemas.openxmlformats.org/officeDocument/2006/relationships/image" Target="../media/image27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0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4" Type="http://schemas.openxmlformats.org/officeDocument/2006/relationships/image" Target="../media/image13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2.em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5.emf"/><Relationship Id="rId3" Type="http://schemas.openxmlformats.org/officeDocument/2006/relationships/image" Target="../media/image136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emf"/><Relationship Id="rId4" Type="http://schemas.openxmlformats.org/officeDocument/2006/relationships/image" Target="../media/image139.emf"/><Relationship Id="rId5" Type="http://schemas.openxmlformats.org/officeDocument/2006/relationships/image" Target="../media/image140.emf"/><Relationship Id="rId6" Type="http://schemas.openxmlformats.org/officeDocument/2006/relationships/image" Target="../media/image141.emf"/><Relationship Id="rId7" Type="http://schemas.openxmlformats.org/officeDocument/2006/relationships/image" Target="../media/image142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7.emf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4.e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5.emf"/><Relationship Id="rId3" Type="http://schemas.openxmlformats.org/officeDocument/2006/relationships/image" Target="../media/image146.emf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7.emf"/><Relationship Id="rId3" Type="http://schemas.openxmlformats.org/officeDocument/2006/relationships/image" Target="../media/image148.e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emf"/><Relationship Id="rId4" Type="http://schemas.openxmlformats.org/officeDocument/2006/relationships/image" Target="../media/image15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9.e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emf"/><Relationship Id="rId4" Type="http://schemas.openxmlformats.org/officeDocument/2006/relationships/image" Target="../media/image154.emf"/><Relationship Id="rId5" Type="http://schemas.openxmlformats.org/officeDocument/2006/relationships/image" Target="../media/image15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2.e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image" Target="../media/image2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6.emf"/><Relationship Id="rId3" Type="http://schemas.openxmlformats.org/officeDocument/2006/relationships/image" Target="../media/image157.emf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8.e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image" Target="../media/image2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emf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microsoft.com/office/2007/relationships/hdphoto" Target="../media/hdphoto1.wdp"/><Relationship Id="rId5" Type="http://schemas.openxmlformats.org/officeDocument/2006/relationships/image" Target="../media/image159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emf"/><Relationship Id="rId4" Type="http://schemas.openxmlformats.org/officeDocument/2006/relationships/image" Target="../media/image161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emf"/><Relationship Id="rId4" Type="http://schemas.openxmlformats.org/officeDocument/2006/relationships/image" Target="../media/image16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2.jp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5.emf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6.e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emf"/><Relationship Id="rId4" Type="http://schemas.openxmlformats.org/officeDocument/2006/relationships/image" Target="../media/image16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7.emf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0.emf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1.emf"/><Relationship Id="rId3" Type="http://schemas.openxmlformats.org/officeDocument/2006/relationships/image" Target="../media/image172.emf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1.emf"/><Relationship Id="rId3" Type="http://schemas.openxmlformats.org/officeDocument/2006/relationships/image" Target="../media/image17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3.emf"/><Relationship Id="rId3" Type="http://schemas.openxmlformats.org/officeDocument/2006/relationships/image" Target="../media/image17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8" name="TextBox 32"/>
          <p:cNvSpPr txBox="1">
            <a:spLocks noChangeArrowheads="1"/>
          </p:cNvSpPr>
          <p:nvPr/>
        </p:nvSpPr>
        <p:spPr bwMode="auto">
          <a:xfrm>
            <a:off x="0" y="3360538"/>
            <a:ext cx="8748464" cy="165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93600" bIns="140400">
            <a:prstTxWarp prst="textNoShape">
              <a:avLst/>
            </a:prstTxWarp>
            <a:spAutoFit/>
          </a:bodyPr>
          <a:lstStyle/>
          <a:p>
            <a:pPr indent="450850"/>
            <a:r>
              <a:rPr lang="en-US" sz="3000" dirty="0" smtClean="0">
                <a:latin typeface="Helvetica Light"/>
                <a:ea typeface="Trebuchet MS" pitchFamily="-84" charset="0"/>
                <a:cs typeface="Helvetica Light"/>
              </a:rPr>
              <a:t>Physics at the LHC (2)</a:t>
            </a:r>
          </a:p>
          <a:p>
            <a:pPr indent="450850">
              <a:spcBef>
                <a:spcPts val="1200"/>
              </a:spcBef>
            </a:pP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Andreas Hoecker (CERN)</a:t>
            </a:r>
          </a:p>
          <a:p>
            <a:pPr indent="450850">
              <a:spcBef>
                <a:spcPts val="1200"/>
              </a:spcBef>
            </a:pP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Summer School on Symmetries and Fundamental </a:t>
            </a: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Interactions</a:t>
            </a:r>
          </a:p>
          <a:p>
            <a:pPr indent="450850">
              <a:spcBef>
                <a:spcPts val="0"/>
              </a:spcBef>
            </a:pP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September 18–23, 2016, </a:t>
            </a:r>
            <a:r>
              <a:rPr lang="en-US" sz="1400" dirty="0" err="1">
                <a:latin typeface="Helvetica Light"/>
                <a:ea typeface="Trebuchet MS" pitchFamily="-84" charset="0"/>
                <a:cs typeface="Helvetica Light"/>
              </a:rPr>
              <a:t>Abtei</a:t>
            </a: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 </a:t>
            </a:r>
            <a:r>
              <a:rPr lang="en-US" sz="1400" dirty="0" err="1" smtClean="0">
                <a:latin typeface="Helvetica Light"/>
                <a:ea typeface="Trebuchet MS" pitchFamily="-84" charset="0"/>
                <a:cs typeface="Helvetica Light"/>
              </a:rPr>
              <a:t>Frauenwörth</a:t>
            </a:r>
            <a:r>
              <a:rPr lang="en-US" sz="1400" dirty="0" smtClean="0">
                <a:latin typeface="Helvetica Light"/>
                <a:ea typeface="Trebuchet MS" pitchFamily="-84" charset="0"/>
                <a:cs typeface="Helvetica Light"/>
              </a:rPr>
              <a:t>, Germany</a:t>
            </a:r>
            <a:endParaRPr lang="en-US" sz="1400" dirty="0">
              <a:latin typeface="Helvetica Light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581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TeV 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— examples: </a:t>
            </a:r>
            <a:r>
              <a:rPr lang="en-GB" sz="1200" dirty="0" err="1">
                <a:solidFill>
                  <a:srgbClr val="000000"/>
                </a:solidFill>
                <a:latin typeface="Helvetica Light"/>
                <a:cs typeface="Helvetica Light"/>
              </a:rPr>
              <a:t>σ</a:t>
            </a:r>
            <a:r>
              <a:rPr lang="en-GB" sz="1200" baseline="-25000" dirty="0" err="1">
                <a:solidFill>
                  <a:srgbClr val="000000"/>
                </a:solidFill>
                <a:latin typeface="Helvetica Light"/>
                <a:cs typeface="Helvetica Light"/>
              </a:rPr>
              <a:t>Z</a:t>
            </a:r>
            <a:r>
              <a:rPr lang="en-GB" sz="1200" baseline="-25000" dirty="0">
                <a:solidFill>
                  <a:srgbClr val="000000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baseline="-25000" dirty="0">
                <a:solidFill>
                  <a:srgbClr val="000000"/>
                </a:solidFill>
                <a:latin typeface="Helvetica Light"/>
                <a:cs typeface="Helvetica Light"/>
              </a:rPr>
              <a:t>µµ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>
                <a:solidFill>
                  <a:srgbClr val="000000"/>
                </a:solidFill>
                <a:latin typeface="Helvetica Light"/>
                <a:cs typeface="Helvetica Light"/>
              </a:rPr>
              <a:t>(13 TeV)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 ~ 1.9 </a:t>
            </a:r>
            <a:r>
              <a:rPr lang="en-GB" sz="1200" dirty="0" err="1">
                <a:solidFill>
                  <a:srgbClr val="000000"/>
                </a:solidFill>
                <a:latin typeface="Helvetica Light"/>
                <a:cs typeface="Helvetica Light"/>
              </a:rPr>
              <a:t>nb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, </a:t>
            </a:r>
            <a:r>
              <a:rPr lang="en-GB" sz="1200" dirty="0" err="1">
                <a:solidFill>
                  <a:srgbClr val="000000"/>
                </a:solidFill>
                <a:latin typeface="Helvetica Light"/>
                <a:cs typeface="Helvetica Light"/>
              </a:rPr>
              <a:t>σ</a:t>
            </a:r>
            <a:r>
              <a:rPr lang="en-GB" sz="1200" baseline="-25000" dirty="0" err="1">
                <a:solidFill>
                  <a:srgbClr val="000000"/>
                </a:solidFill>
                <a:latin typeface="Helvetica Light"/>
                <a:cs typeface="Helvetica Light"/>
              </a:rPr>
              <a:t>W</a:t>
            </a:r>
            <a:r>
              <a:rPr lang="en-GB" sz="1200" baseline="-25000" dirty="0">
                <a:solidFill>
                  <a:srgbClr val="000000"/>
                </a:solidFill>
                <a:latin typeface="Helvetica Light"/>
                <a:cs typeface="Helvetica Light"/>
              </a:rPr>
              <a:t>±</a:t>
            </a:r>
            <a:r>
              <a:rPr lang="en-GB" sz="1200" baseline="-25000" dirty="0">
                <a:solidFill>
                  <a:srgbClr val="000000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baseline="-25000" dirty="0">
                <a:solidFill>
                  <a:srgbClr val="000000"/>
                </a:solidFill>
                <a:latin typeface="Helvetica Light"/>
                <a:cs typeface="Helvetica Light"/>
              </a:rPr>
              <a:t>µ𝜈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>
                <a:solidFill>
                  <a:srgbClr val="000000"/>
                </a:solidFill>
                <a:latin typeface="Helvetica Light"/>
                <a:cs typeface="Helvetica Light"/>
              </a:rPr>
              <a:t>(13 TeV)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 ~ 19.7 </a:t>
            </a:r>
            <a:r>
              <a:rPr lang="en-GB" sz="1200" dirty="0" err="1">
                <a:solidFill>
                  <a:srgbClr val="000000"/>
                </a:solidFill>
                <a:latin typeface="Helvetica Light"/>
                <a:cs typeface="Helvetica Light"/>
              </a:rPr>
              <a:t>nb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factors of 1.7 and 1.6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,</a:t>
            </a:r>
            <a:r>
              <a:rPr lang="en-GB" sz="1600" b="1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respectively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9" y="1412776"/>
            <a:ext cx="8496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Pure channels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. Leptonic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decays of Z &amp; W are also standard candles to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calibrate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e/µ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performance</a:t>
            </a:r>
            <a:endParaRPr lang="en-GB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097" y="1916832"/>
            <a:ext cx="4211724" cy="40408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921595"/>
            <a:ext cx="4238942" cy="4066992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3568" y="6153989"/>
                <a:ext cx="2530860" cy="4070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0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sSubPr>
                        <m:e>
                          <m: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𝑚</m:t>
                          </m:r>
                        </m:e>
                        <m:sub>
                          <m: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𝑇</m:t>
                          </m:r>
                        </m:sub>
                      </m:sSub>
                      <m:r>
                        <a:rPr lang="en-US" sz="1300" b="0" i="1" smtClean="0">
                          <a:latin typeface="Cambria Math" charset="0"/>
                          <a:ea typeface="Helvetica Light" charset="0"/>
                          <a:cs typeface="Helvetica Light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radPr>
                        <m:deg/>
                        <m:e>
                          <m: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𝑇</m:t>
                              </m:r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,ℓ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Sup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𝑇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1300" b="0" i="0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miss</m:t>
                              </m:r>
                            </m:sup>
                          </m:sSubSup>
                          <m:d>
                            <m:dPr>
                              <m:ctrlPr>
                                <a:rPr lang="is-I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d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1−</m:t>
                              </m:r>
                              <m:r>
                                <m:rPr>
                                  <m:sty m:val="p"/>
                                </m:rPr>
                                <a:rPr lang="en-US" sz="1300" b="0" i="0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l-GR" sz="13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n-US" sz="13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3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sz="13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ℓ</m:t>
                                  </m:r>
                                  <m:r>
                                    <a:rPr lang="en-US" sz="130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𝜈</m:t>
                                  </m:r>
                                </m:sub>
                              </m:sSub>
                            </m:e>
                          </m:d>
                        </m:e>
                      </m:rad>
                    </m:oMath>
                  </m:oMathPara>
                </a14:m>
                <a:endParaRPr lang="en-US" sz="1300" dirty="0" smtClean="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6153989"/>
                <a:ext cx="2530860" cy="407099"/>
              </a:xfrm>
              <a:prstGeom prst="rect">
                <a:avLst/>
              </a:prstGeom>
              <a:blipFill rotWithShape="0">
                <a:blip r:embed="rId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76056" y="6156100"/>
                <a:ext cx="3240360" cy="4070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30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sSubPr>
                        <m:e>
                          <m: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𝑚</m:t>
                          </m:r>
                        </m:e>
                        <m:sub>
                          <m:sSub>
                            <m:sSubPr>
                              <m:ctrlPr>
                                <a:rPr lang="en-US" sz="130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0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sz="1300" b="0" i="1" smtClean="0">
                          <a:latin typeface="Cambria Math" charset="0"/>
                          <a:ea typeface="Helvetica Light" charset="0"/>
                          <a:cs typeface="Helvetica Light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</m:ctrlPr>
                        </m:radPr>
                        <m:deg/>
                        <m:e>
                          <m:r>
                            <a:rPr lang="en-US" sz="1300" b="0" i="1" smtClean="0">
                              <a:latin typeface="Cambria Math" charset="0"/>
                              <a:ea typeface="Helvetica Light" charset="0"/>
                              <a:cs typeface="Helvetica Light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𝑇</m:t>
                              </m:r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,1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300" i="1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Pr>
                            <m:e>
                              <m:r>
                                <a:rPr lang="en-US" sz="1300" i="1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300" i="1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𝑇</m:t>
                              </m:r>
                              <m:r>
                                <a:rPr lang="en-US" sz="1300" i="1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,2</m:t>
                              </m:r>
                            </m:sub>
                          </m:sSub>
                          <m:d>
                            <m:dPr>
                              <m:ctrlPr>
                                <a:rPr lang="is-I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130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n-US" sz="1300" b="0" i="0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h</m:t>
                              </m:r>
                              <m:sSub>
                                <m:sSubPr>
                                  <m:ctrlPr>
                                    <a:rPr lang="en-US" sz="13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13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Δ</m:t>
                                  </m:r>
                                  <m:r>
                                    <a:rPr lang="el-GR" sz="130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sz="13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12</m:t>
                                  </m:r>
                                </m:sub>
                              </m:sSub>
                              <m:r>
                                <a:rPr lang="en-US" sz="1300" b="0" i="1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1300" b="0" i="0" smtClean="0"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cos</m:t>
                              </m:r>
                              <m:r>
                                <m:rPr>
                                  <m:sty m:val="p"/>
                                </m:rPr>
                                <a:rPr lang="el-GR" sz="13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en-US" sz="13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3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sz="13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12</m:t>
                                  </m:r>
                                </m:sub>
                              </m:sSub>
                            </m:e>
                          </m:d>
                        </m:e>
                      </m:rad>
                    </m:oMath>
                  </m:oMathPara>
                </a14:m>
                <a:endParaRPr lang="en-US" sz="1300" dirty="0" smtClean="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6156100"/>
                <a:ext cx="3240360" cy="4070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523476" y="1891698"/>
            <a:ext cx="23086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[ 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ATLAS </a:t>
            </a:r>
            <a:r>
              <a:rPr lang="cs-CZ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1603.09222, </a:t>
            </a:r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CMS-PAS-SMP-15-004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]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6543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Z and W production at 13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TeV </a:t>
            </a:r>
            <a:endParaRPr lang="en-GB" sz="2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Expect increase of cross section by </a:t>
            </a:r>
            <a:r>
              <a:rPr lang="en-GB" sz="16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factors of 1.7 and 1.6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,</a:t>
            </a:r>
            <a:r>
              <a:rPr lang="en-GB" sz="1600" b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respectively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2649923"/>
            <a:ext cx="5485766" cy="394742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23529" y="1412776"/>
            <a:ext cx="8568951" cy="948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>
                <a:solidFill>
                  <a:srgbClr val="003BB8"/>
                </a:solidFill>
                <a:latin typeface="Helvetica"/>
                <a:cs typeface="Helvetica"/>
              </a:rPr>
              <a:t>I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nclusive cross sections shown, 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also </a:t>
            </a:r>
            <a:r>
              <a:rPr lang="en-US" sz="1600" b="1" dirty="0">
                <a:latin typeface="Helvetica Light" charset="0"/>
                <a:ea typeface="Helvetica Light" charset="0"/>
                <a:cs typeface="Helvetica Light" charset="0"/>
              </a:rPr>
              <a:t>fiducial cross </a:t>
            </a:r>
            <a:r>
              <a:rPr lang="en-US" sz="1600" b="1" dirty="0" smtClean="0">
                <a:latin typeface="Helvetica Light" charset="0"/>
                <a:ea typeface="Helvetica Light" charset="0"/>
                <a:cs typeface="Helvetica Light" charset="0"/>
              </a:rPr>
              <a:t>sections </a:t>
            </a:r>
            <a:r>
              <a:rPr lang="en-GB" sz="1600" dirty="0">
                <a:latin typeface="Helvetica Light" charset="0"/>
                <a:ea typeface="Helvetica Light" charset="0"/>
                <a:cs typeface="Helvetica Light" charset="0"/>
              </a:rPr>
              <a:t>measured </a:t>
            </a:r>
            <a:endParaRPr lang="en-GB" sz="16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400"/>
              </a:spcBef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Comparison of measured cross-sections with NNLO 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QCD &amp; NLO EW </a:t>
            </a:r>
            <a:r>
              <a:rPr lang="en-US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Drell</a:t>
            </a:r>
            <a:r>
              <a:rPr lang="en-US" sz="1400" smtClean="0">
                <a:solidFill>
                  <a:prstClr val="black"/>
                </a:solidFill>
                <a:latin typeface="Helvetica Light"/>
                <a:cs typeface="Helvetica Light"/>
              </a:rPr>
              <a:t>-Yan predictions 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(FEWZ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3.1): good agreement found within uncertainties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6817406" y="4221088"/>
            <a:ext cx="2219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Also: LHCb </a:t>
            </a:r>
            <a:r>
              <a:rPr lang="en-GB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σ</a:t>
            </a:r>
            <a:r>
              <a:rPr lang="en-GB" sz="12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Z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(</a:t>
            </a:r>
            <a:r>
              <a:rPr lang="hr-H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2.0 &lt; </a:t>
            </a:r>
            <a:r>
              <a:rPr lang="hr-HR" sz="11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η</a:t>
            </a:r>
            <a:r>
              <a:rPr lang="hr-HR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&lt; 4.5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) 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in agreement with SM </a:t>
            </a:r>
          </a:p>
        </p:txBody>
      </p:sp>
    </p:spTree>
    <p:extLst>
      <p:ext uri="{BB962C8B-B14F-4D97-AF65-F5344CB8AC3E}">
        <p14:creationId xmlns:p14="http://schemas.microsoft.com/office/powerpoint/2010/main" val="210375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20635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Cross-section ratios quite precise </a:t>
            </a:r>
            <a:r>
              <a:rPr lang="en-GB" dirty="0">
                <a:solidFill>
                  <a:srgbClr val="000000"/>
                </a:solidFill>
                <a:latin typeface="Helvetica Light"/>
                <a:cs typeface="Helvetica Light"/>
              </a:rPr>
              <a:t>(&lt; </a:t>
            </a:r>
            <a:r>
              <a:rPr lang="en-GB" dirty="0" smtClean="0">
                <a:solidFill>
                  <a:srgbClr val="000000"/>
                </a:solidFill>
                <a:latin typeface="Helvetica Light"/>
                <a:cs typeface="Helvetica Light"/>
              </a:rPr>
              <a:t>1–2%)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Powerful tools to constrain PDFs: W</a:t>
            </a:r>
            <a:r>
              <a:rPr lang="en-GB" sz="1600" baseline="30000" dirty="0">
                <a:solidFill>
                  <a:srgbClr val="000000"/>
                </a:solidFill>
                <a:latin typeface="Helvetica Light"/>
                <a:cs typeface="Helvetica Light"/>
              </a:rPr>
              <a:t>+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/ W</a:t>
            </a:r>
            <a:r>
              <a:rPr lang="en-GB" sz="1600" baseline="30000" dirty="0">
                <a:solidFill>
                  <a:srgbClr val="000000"/>
                </a:solidFill>
                <a:latin typeface="Helvetica Light"/>
                <a:cs typeface="Helvetica Light"/>
              </a:rPr>
              <a:t>–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sensitive to low-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x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u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&amp; 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d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 valence, W / Z constrains </a:t>
            </a:r>
            <a:r>
              <a:rPr lang="en-GB" sz="1600" i="1" dirty="0">
                <a:solidFill>
                  <a:srgbClr val="000000"/>
                </a:solidFill>
                <a:latin typeface="Helvetica Light"/>
                <a:cs typeface="Helvetica Light"/>
              </a:rPr>
              <a:t>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4912" y="1281980"/>
            <a:ext cx="3926804" cy="25070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281980"/>
            <a:ext cx="3926804" cy="25070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7532" y="3861048"/>
            <a:ext cx="4471115" cy="28545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55576" y="4509120"/>
            <a:ext cx="3240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Lepton universality test</a:t>
            </a:r>
          </a:p>
          <a:p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Lepton universality in charged current was measured to the 0.14% level at LEP in tau lepton decays, however at low energy (off-shell), so less sensitivity to new physics in loops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2739903" y="4519752"/>
            <a:ext cx="1335732" cy="288032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69047" y="4858298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mtClean="0">
                <a:latin typeface="Helvetica Light" charset="0"/>
                <a:ea typeface="Helvetica Light" charset="0"/>
                <a:cs typeface="Helvetica Light" charset="0"/>
              </a:rPr>
              <a:t>LEP</a:t>
            </a:r>
            <a:endParaRPr lang="en-US" sz="105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36384" y="5982971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mtClean="0">
                <a:latin typeface="Helvetica Light" charset="0"/>
                <a:ea typeface="Helvetica Light" charset="0"/>
                <a:cs typeface="Helvetica Light" charset="0"/>
              </a:rPr>
              <a:t>LEP</a:t>
            </a:r>
            <a:endParaRPr lang="en-US" sz="105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52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Diboson production </a:t>
            </a:r>
            <a:r>
              <a:rPr lang="en-GB" sz="12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— example</a:t>
            </a:r>
            <a:r>
              <a:rPr lang="en-GB" sz="1200" dirty="0">
                <a:solidFill>
                  <a:srgbClr val="000000"/>
                </a:solidFill>
                <a:latin typeface="Helvetica Light"/>
                <a:cs typeface="Helvetica Light"/>
              </a:rPr>
              <a:t>: </a:t>
            </a:r>
            <a:r>
              <a:rPr lang="en-GB" sz="12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σ</a:t>
            </a:r>
            <a:r>
              <a:rPr lang="en-GB" sz="1200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WW</a:t>
            </a:r>
            <a:r>
              <a:rPr lang="en-GB" sz="1200" baseline="-250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, no Higgs </a:t>
            </a:r>
            <a:r>
              <a:rPr lang="en-GB" sz="1050" dirty="0" smtClean="0">
                <a:solidFill>
                  <a:srgbClr val="000000"/>
                </a:solidFill>
                <a:latin typeface="Helvetica Light"/>
                <a:cs typeface="Helvetica Light"/>
              </a:rPr>
              <a:t>(13 TeV)</a:t>
            </a:r>
            <a:r>
              <a:rPr lang="en-GB" sz="12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~ 120 </a:t>
            </a:r>
            <a:r>
              <a:rPr lang="en-GB" sz="12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pb</a:t>
            </a:r>
            <a:endParaRPr lang="en-GB" sz="2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Highly important sector of LHC physics, intimately related to electroweak symmetry breaking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1412776"/>
            <a:ext cx="88204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ATLAS &amp; CMS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performed </a:t>
            </a:r>
            <a:r>
              <a:rPr lang="is-I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inclusive, fiducial and differential cross-section analyses at 8 TeV.                             First 13 TeV results. </a:t>
            </a:r>
            <a:r>
              <a:rPr lang="is-I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Theoretical predictions at NNLO needed to match data.</a:t>
            </a:r>
            <a:endParaRPr lang="en-GB" sz="14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705"/>
          <a:stretch/>
        </p:blipFill>
        <p:spPr>
          <a:xfrm>
            <a:off x="3535258" y="2216512"/>
            <a:ext cx="2548910" cy="31813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682" y="4437112"/>
            <a:ext cx="3259315" cy="23395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7" y="2170771"/>
            <a:ext cx="3049568" cy="21943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392" y="2227145"/>
            <a:ext cx="2807104" cy="316356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01882" y="2060848"/>
            <a:ext cx="13179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pp </a:t>
            </a:r>
            <a:r>
              <a:rPr lang="en-US" sz="11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ZZ (13 TeV)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47915" y="2060848"/>
            <a:ext cx="13564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pp </a:t>
            </a:r>
            <a:r>
              <a:rPr lang="en-US" sz="110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WZ (13 TeV)</a:t>
            </a:r>
            <a:endParaRPr lang="en-US" sz="11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95909" y="2060848"/>
            <a:ext cx="12779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pp </a:t>
            </a:r>
            <a:r>
              <a:rPr lang="en-US" sz="11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WZ (8 TeV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63688" y="5085184"/>
            <a:ext cx="13949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pp </a:t>
            </a:r>
            <a:r>
              <a:rPr lang="en-US" sz="110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WW (13 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TeV)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55070" y="4190891"/>
            <a:ext cx="15856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MC </a:t>
            </a:r>
            <a:r>
              <a:rPr lang="en-US" sz="1000" dirty="0" err="1" smtClean="0">
                <a:latin typeface="Helvetica Light" charset="0"/>
                <a:ea typeface="Helvetica Light" charset="0"/>
                <a:cs typeface="Helvetica Light" charset="0"/>
              </a:rPr>
              <a:t>normalised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 to NNLO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58718" y="4190891"/>
            <a:ext cx="14927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MC </a:t>
            </a:r>
            <a:r>
              <a:rPr lang="en-US" sz="1000" dirty="0" err="1" smtClean="0">
                <a:latin typeface="Helvetica Light" charset="0"/>
                <a:ea typeface="Helvetica Light" charset="0"/>
                <a:cs typeface="Helvetica Light" charset="0"/>
              </a:rPr>
              <a:t>normalised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 to NLO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7904" y="5775647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All measurements agree with NNLO (+ NNLL soft gluon </a:t>
            </a:r>
            <a:r>
              <a:rPr lang="en-US" sz="1200" dirty="0" err="1" smtClean="0">
                <a:latin typeface="Helvetica Light" charset="0"/>
                <a:ea typeface="Helvetica Light" charset="0"/>
                <a:cs typeface="Helvetica Light" charset="0"/>
              </a:rPr>
              <a:t>resummation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 in WW case, needed because of jet veto) predictions. WZ @ 13 TeV from CMS somewhat low.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763688" y="5311080"/>
            <a:ext cx="123303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CMS-PAS-SMP-16-006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25103" y="3847331"/>
            <a:ext cx="10775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1606.04017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1560" y="2098763"/>
            <a:ext cx="10775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hr-H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1512.05314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/>
          <p:cNvSpPr/>
          <p:nvPr/>
        </p:nvSpPr>
        <p:spPr>
          <a:xfrm rot="16200000">
            <a:off x="8245989" y="4510701"/>
            <a:ext cx="10775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1603.02151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44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9594" y="2263015"/>
            <a:ext cx="4156486" cy="35700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top-pair </a:t>
            </a: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cross </a:t>
            </a: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section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(expect: 13 TeV / 8 TeV ~ 3.3)</a:t>
            </a:r>
            <a:endParaRPr lang="en-GB" sz="1400" dirty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1844824"/>
            <a:ext cx="4176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>
                <a:latin typeface="Helvetica Light"/>
                <a:cs typeface="Helvetica Light"/>
              </a:rPr>
              <a:t>Following relation allows to simultaneously determine </a:t>
            </a:r>
            <a:r>
              <a:rPr lang="en-GB" sz="1400" dirty="0" err="1">
                <a:latin typeface="Helvetica Light"/>
                <a:cs typeface="Helvetica Light"/>
              </a:rPr>
              <a:t>σ</a:t>
            </a:r>
            <a:r>
              <a:rPr lang="en-GB" sz="1400" baseline="-25000" dirty="0" err="1">
                <a:latin typeface="Helvetica Light"/>
                <a:cs typeface="Helvetica Light"/>
              </a:rPr>
              <a:t>tt</a:t>
            </a:r>
            <a:r>
              <a:rPr lang="en-GB" sz="1400" dirty="0">
                <a:latin typeface="Helvetica Light"/>
                <a:cs typeface="Helvetica Light"/>
              </a:rPr>
              <a:t> and </a:t>
            </a:r>
            <a:r>
              <a:rPr lang="en-GB" sz="1400" i="1" dirty="0" err="1">
                <a:latin typeface="Helvetica Light"/>
                <a:cs typeface="Helvetica Light"/>
              </a:rPr>
              <a:t>ε</a:t>
            </a:r>
            <a:r>
              <a:rPr lang="en-GB" sz="1400" baseline="-25000" dirty="0" err="1">
                <a:latin typeface="Helvetica Light"/>
                <a:cs typeface="Helvetica Light"/>
              </a:rPr>
              <a:t>b</a:t>
            </a:r>
            <a:r>
              <a:rPr lang="en-GB" sz="1400" dirty="0">
                <a:latin typeface="Helvetica Light"/>
                <a:cs typeface="Helvetica Light"/>
              </a:rPr>
              <a:t> from data</a:t>
            </a:r>
            <a:endParaRPr lang="en-GB" sz="1200" dirty="0">
              <a:latin typeface="Helvetica Light"/>
              <a:cs typeface="Helvetica Light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83567" y="4733639"/>
            <a:ext cx="182341" cy="195984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611560" y="3787593"/>
            <a:ext cx="4176464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</a:pPr>
            <a:r>
              <a:rPr lang="en-GB" sz="1200" i="1" dirty="0" smtClean="0">
                <a:latin typeface="Helvetica Light"/>
                <a:cs typeface="Helvetica Light"/>
              </a:rPr>
              <a:t>N</a:t>
            </a:r>
            <a:r>
              <a:rPr lang="en-GB" sz="1200" baseline="-25000" dirty="0" smtClean="0">
                <a:latin typeface="Helvetica Light"/>
                <a:cs typeface="Helvetica Light"/>
              </a:rPr>
              <a:t>1(2)</a:t>
            </a:r>
            <a:r>
              <a:rPr lang="en-GB" sz="1200" dirty="0" smtClean="0">
                <a:latin typeface="Helvetica Light"/>
                <a:cs typeface="Helvetica Light"/>
              </a:rPr>
              <a:t> 	  –  number of selected events with 1(2) b-tags</a:t>
            </a:r>
          </a:p>
          <a:p>
            <a:pPr lvl="0">
              <a:spcBef>
                <a:spcPts val="300"/>
              </a:spcBef>
            </a:pPr>
            <a:r>
              <a:rPr lang="en-GB" sz="1200" i="1" dirty="0">
                <a:latin typeface="Helvetica Light"/>
                <a:cs typeface="Helvetica Light"/>
              </a:rPr>
              <a:t>N</a:t>
            </a:r>
            <a:r>
              <a:rPr lang="en-GB" sz="1200" baseline="-25000" dirty="0">
                <a:latin typeface="Helvetica Light"/>
                <a:cs typeface="Helvetica Light"/>
              </a:rPr>
              <a:t>1(2)</a:t>
            </a:r>
            <a:r>
              <a:rPr lang="en-GB" sz="1200" baseline="30000" dirty="0" err="1" smtClean="0">
                <a:latin typeface="Helvetica Light"/>
                <a:cs typeface="Helvetica Light"/>
              </a:rPr>
              <a:t>bkg</a:t>
            </a:r>
            <a:r>
              <a:rPr lang="en-GB" sz="900" dirty="0" smtClean="0"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latin typeface="Helvetica Light"/>
                <a:cs typeface="Helvetica Light"/>
              </a:rPr>
              <a:t> –  number of background events with </a:t>
            </a:r>
            <a:r>
              <a:rPr lang="en-GB" sz="1200" dirty="0">
                <a:latin typeface="Helvetica Light"/>
                <a:cs typeface="Helvetica Light"/>
              </a:rPr>
              <a:t>1(2) b-</a:t>
            </a:r>
            <a:r>
              <a:rPr lang="en-GB" sz="1200" dirty="0" smtClean="0">
                <a:latin typeface="Helvetica Light"/>
                <a:cs typeface="Helvetica Light"/>
              </a:rPr>
              <a:t>tags</a:t>
            </a:r>
            <a:endParaRPr lang="en-GB" sz="1200" baseline="30000" dirty="0" smtClean="0">
              <a:latin typeface="Helvetica Light"/>
              <a:cs typeface="Helvetica Light"/>
            </a:endParaRPr>
          </a:p>
          <a:p>
            <a:pPr lvl="0">
              <a:spcBef>
                <a:spcPts val="300"/>
              </a:spcBef>
            </a:pPr>
            <a:r>
              <a:rPr lang="en-GB" sz="1200" i="1" dirty="0" smtClean="0">
                <a:latin typeface="Helvetica Light"/>
                <a:cs typeface="Helvetica Light"/>
              </a:rPr>
              <a:t>L</a:t>
            </a:r>
            <a:r>
              <a:rPr lang="en-GB" sz="1200" dirty="0" smtClean="0">
                <a:latin typeface="Helvetica Light"/>
                <a:cs typeface="Helvetica Light"/>
              </a:rPr>
              <a:t>	  –  luminosity of data sample</a:t>
            </a:r>
          </a:p>
          <a:p>
            <a:pPr>
              <a:spcBef>
                <a:spcPts val="300"/>
              </a:spcBef>
            </a:pP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eµ</a:t>
            </a:r>
            <a:r>
              <a:rPr lang="en-GB" sz="1200" baseline="-25000" dirty="0">
                <a:solidFill>
                  <a:prstClr val="black"/>
                </a:solidFill>
                <a:latin typeface="Helvetica Light"/>
                <a:cs typeface="Helvetica Light"/>
              </a:rPr>
              <a:t>	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 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tt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®)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eµ selection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eff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&amp;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acc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(~0.9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%) incl. BR </a:t>
            </a:r>
            <a:endParaRPr lang="en-GB" sz="1200" dirty="0" smtClean="0">
              <a:latin typeface="Helvetica Light"/>
              <a:cs typeface="Helvetica Light"/>
            </a:endParaRPr>
          </a:p>
          <a:p>
            <a:pPr>
              <a:spcBef>
                <a:spcPts val="300"/>
              </a:spcBef>
            </a:pP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	  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  probability to b-tag q from t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Wq</a:t>
            </a:r>
            <a:endParaRPr lang="en-GB" sz="12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>
              <a:spcBef>
                <a:spcPts val="300"/>
              </a:spcBef>
            </a:pPr>
            <a:r>
              <a:rPr lang="en-GB" sz="1200" i="1" dirty="0" err="1" smtClean="0">
                <a:latin typeface="Helvetica Light"/>
                <a:cs typeface="Helvetica Light"/>
              </a:rPr>
              <a:t>C</a:t>
            </a:r>
            <a:r>
              <a:rPr lang="en-GB" sz="1200" i="1" baseline="-25000" dirty="0" err="1" smtClean="0">
                <a:latin typeface="Helvetica Light"/>
                <a:cs typeface="Helvetica Light"/>
              </a:rPr>
              <a:t>b</a:t>
            </a:r>
            <a:r>
              <a:rPr lang="en-GB" sz="1200" dirty="0" smtClean="0">
                <a:latin typeface="Helvetica Light"/>
                <a:cs typeface="Helvetica Light"/>
              </a:rPr>
              <a:t> = </a:t>
            </a: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bb</a:t>
            </a:r>
            <a:r>
              <a:rPr lang="en-GB" sz="7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/</a:t>
            </a:r>
            <a:r>
              <a:rPr lang="en-GB" sz="5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l-GR" sz="12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ε</a:t>
            </a:r>
            <a:r>
              <a:rPr lang="en-GB" sz="12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is non-factorisation correction 		  </a:t>
            </a:r>
          </a:p>
          <a:p>
            <a:pPr>
              <a:spcBef>
                <a:spcPts val="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                 (1.002 ± 0.006 from MC)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3497758"/>
            <a:ext cx="6721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3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Where: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1364" y="2491073"/>
            <a:ext cx="3286540" cy="864095"/>
          </a:xfrm>
          <a:prstGeom prst="roundRect">
            <a:avLst>
              <a:gd name="adj" fmla="val 7921"/>
            </a:avLst>
          </a:prstGeom>
          <a:noFill/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23528" y="5565720"/>
            <a:ext cx="6120680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Observe: 	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1</a:t>
            </a:r>
            <a:r>
              <a:rPr lang="en-GB" sz="1400" dirty="0" smtClean="0">
                <a:latin typeface="Helvetica Light"/>
                <a:cs typeface="Helvetica Light"/>
              </a:rPr>
              <a:t> = 11958, 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2</a:t>
            </a:r>
            <a:r>
              <a:rPr lang="en-GB" sz="1400" dirty="0" smtClean="0">
                <a:latin typeface="Helvetica Light"/>
                <a:cs typeface="Helvetica Light"/>
              </a:rPr>
              <a:t> = 7069</a:t>
            </a:r>
          </a:p>
          <a:p>
            <a:pPr lvl="0">
              <a:spcBef>
                <a:spcPts val="6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Expect:	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 smtClean="0">
                <a:latin typeface="Helvetica Light"/>
                <a:cs typeface="Helvetica Light"/>
              </a:rPr>
              <a:t>1</a:t>
            </a:r>
            <a:r>
              <a:rPr lang="en-GB" sz="1400" baseline="30000" dirty="0" smtClean="0">
                <a:latin typeface="Helvetica Light"/>
                <a:cs typeface="Helvetica Light"/>
              </a:rPr>
              <a:t>bkg</a:t>
            </a:r>
            <a:r>
              <a:rPr lang="en-GB" sz="1400" dirty="0" smtClean="0">
                <a:latin typeface="Helvetica Light"/>
                <a:cs typeface="Helvetica Light"/>
              </a:rPr>
              <a:t> = 1370 ± 120, </a:t>
            </a:r>
            <a:r>
              <a:rPr lang="en-GB" sz="1400" i="1" dirty="0" smtClean="0">
                <a:latin typeface="Helvetica Light"/>
                <a:cs typeface="Helvetica Light"/>
              </a:rPr>
              <a:t>N</a:t>
            </a:r>
            <a:r>
              <a:rPr lang="en-GB" sz="1400" baseline="-25000" dirty="0">
                <a:latin typeface="Helvetica Light"/>
                <a:cs typeface="Helvetica Light"/>
              </a:rPr>
              <a:t>2</a:t>
            </a:r>
            <a:r>
              <a:rPr lang="en-GB" sz="1400" baseline="30000" dirty="0" smtClean="0">
                <a:latin typeface="Helvetica Light"/>
                <a:cs typeface="Helvetica Light"/>
              </a:rPr>
              <a:t>bkg</a:t>
            </a:r>
            <a:r>
              <a:rPr lang="en-GB" sz="1400" dirty="0" smtClean="0">
                <a:latin typeface="Helvetica Light"/>
                <a:cs typeface="Helvetica Light"/>
              </a:rPr>
              <a:t> = 340 ± 88, 					   </a:t>
            </a:r>
            <a:r>
              <a:rPr lang="en-GB" sz="700" dirty="0" smtClean="0">
                <a:latin typeface="Helvetica Light"/>
                <a:cs typeface="Helvetica Light"/>
              </a:rPr>
              <a:t> 	</a:t>
            </a:r>
            <a:r>
              <a:rPr lang="en-GB" sz="1200" dirty="0" smtClean="0">
                <a:latin typeface="Helvetica Light"/>
                <a:cs typeface="Helvetica Light"/>
              </a:rPr>
              <a:t>dominated by </a:t>
            </a:r>
            <a:r>
              <a:rPr lang="en-GB" sz="1200" dirty="0" err="1" smtClean="0">
                <a:latin typeface="Helvetica Light"/>
                <a:cs typeface="Helvetica Light"/>
              </a:rPr>
              <a:t>Wt</a:t>
            </a:r>
            <a:r>
              <a:rPr lang="en-GB" sz="1200" dirty="0" smtClean="0">
                <a:latin typeface="Helvetica Light"/>
                <a:cs typeface="Helvetica Light"/>
              </a:rPr>
              <a:t> (MC, approx. NNLO), then </a:t>
            </a:r>
            <a:r>
              <a:rPr lang="en-GB" sz="1200" dirty="0" err="1">
                <a:latin typeface="Helvetica Light"/>
                <a:cs typeface="Helvetica Light"/>
              </a:rPr>
              <a:t>mis</a:t>
            </a:r>
            <a:r>
              <a:rPr lang="en-GB" sz="1200" dirty="0">
                <a:latin typeface="Helvetica Light"/>
                <a:cs typeface="Helvetica Light"/>
              </a:rPr>
              <a:t>-</a:t>
            </a:r>
            <a:r>
              <a:rPr lang="en-GB" sz="1200" dirty="0" smtClean="0">
                <a:latin typeface="Helvetica Light"/>
                <a:cs typeface="Helvetica Light"/>
              </a:rPr>
              <a:t>id. e/µ (MC &amp; data)</a:t>
            </a:r>
            <a:endParaRPr lang="en-GB" sz="1400" dirty="0">
              <a:latin typeface="Helvetica Light"/>
              <a:cs typeface="Helvetica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0123" y="2097646"/>
            <a:ext cx="2316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MC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normalised </a:t>
            </a:r>
            <a:r>
              <a:rPr lang="en-GB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to </a:t>
            </a:r>
            <a:r>
              <a:rPr lang="en-GB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SM expectation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76079" y="2957755"/>
            <a:ext cx="288032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ounded Rectangle 1"/>
          <p:cNvSpPr/>
          <p:nvPr/>
        </p:nvSpPr>
        <p:spPr>
          <a:xfrm>
            <a:off x="1176079" y="2597715"/>
            <a:ext cx="288032" cy="2880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ounded Rectangle 19"/>
          <p:cNvSpPr/>
          <p:nvPr/>
        </p:nvSpPr>
        <p:spPr>
          <a:xfrm>
            <a:off x="2002803" y="2597715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ounded Rectangle 20"/>
          <p:cNvSpPr/>
          <p:nvPr/>
        </p:nvSpPr>
        <p:spPr>
          <a:xfrm>
            <a:off x="2780185" y="2597715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ounded Rectangle 21"/>
          <p:cNvSpPr/>
          <p:nvPr/>
        </p:nvSpPr>
        <p:spPr>
          <a:xfrm>
            <a:off x="2097901" y="2957755"/>
            <a:ext cx="163906" cy="288032"/>
          </a:xfrm>
          <a:prstGeom prst="roundRect">
            <a:avLst/>
          </a:prstGeom>
          <a:solidFill>
            <a:srgbClr val="FFF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617236"/>
              </p:ext>
            </p:extLst>
          </p:nvPr>
        </p:nvGraphicFramePr>
        <p:xfrm>
          <a:off x="539552" y="2563081"/>
          <a:ext cx="3024336" cy="716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47" name="Equation" r:id="rId5" imgW="2324100" imgH="571500" progId="Equation.3">
                  <p:embed/>
                </p:oleObj>
              </mc:Choice>
              <mc:Fallback>
                <p:oleObj name="Equation" r:id="rId5" imgW="2324100" imgH="571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563081"/>
                        <a:ext cx="3024336" cy="7169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7301424" y="888965"/>
            <a:ext cx="18293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ATLAS 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1606.02699, similar for CMS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Apply robust data-driven method that provided most precise Run-1 measurements (7 &amp; 8 TeV)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7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</a:t>
            </a:r>
            <a:r>
              <a:rPr lang="en-GB" sz="24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antitop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production at 13 TeV</a:t>
            </a:r>
            <a:endParaRPr lang="en-GB" sz="2400" dirty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top-pair cross section </a:t>
            </a:r>
            <a:r>
              <a:rPr lang="en-GB" sz="1400" dirty="0">
                <a:solidFill>
                  <a:srgbClr val="000000"/>
                </a:solidFill>
                <a:latin typeface="Helvetica Light"/>
                <a:cs typeface="Helvetica Light"/>
              </a:rPr>
              <a:t>(expect: 13 TeV / 8 TeV ~ 3.3)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Solving the equation gives the following 13 TeV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pp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smtClean="0">
                <a:solidFill>
                  <a:srgbClr val="003BB8"/>
                </a:solidFill>
                <a:latin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+ X cross section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3697287"/>
            <a:ext cx="8820472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Systematic uncertainty (3.3%) dominated by </a:t>
            </a:r>
          </a:p>
          <a:p>
            <a:pPr marL="285750" lvl="0" indent="-285750">
              <a:spcBef>
                <a:spcPts val="1200"/>
              </a:spcBef>
              <a:buFont typeface="Lucida Grande"/>
              <a:buChar char="-"/>
            </a:pPr>
            <a:r>
              <a:rPr lang="en-GB" sz="1400" dirty="0" err="1" smtClean="0">
                <a:latin typeface="Helvetica Light"/>
                <a:cs typeface="Helvetica Light"/>
              </a:rPr>
              <a:t>tt</a:t>
            </a:r>
            <a:r>
              <a:rPr lang="en-GB" sz="1400" dirty="0" smtClean="0">
                <a:latin typeface="Helvetica Light"/>
                <a:cs typeface="Helvetica Light"/>
              </a:rPr>
              <a:t> parton shower &amp; </a:t>
            </a:r>
            <a:r>
              <a:rPr lang="en-GB" sz="1400" dirty="0" err="1" smtClean="0">
                <a:latin typeface="Helvetica Light"/>
                <a:cs typeface="Helvetica Light"/>
              </a:rPr>
              <a:t>hadronisation</a:t>
            </a:r>
            <a:r>
              <a:rPr lang="en-GB" sz="1400" dirty="0" smtClean="0">
                <a:latin typeface="Helvetica Light"/>
                <a:cs typeface="Helvetica Light"/>
              </a:rPr>
              <a:t> (2.8%)	</a:t>
            </a:r>
            <a:r>
              <a:rPr lang="en-GB" sz="12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err="1">
                <a:latin typeface="Helvetica Light"/>
                <a:cs typeface="Helvetica Light"/>
              </a:rPr>
              <a:t>tt</a:t>
            </a:r>
            <a:r>
              <a:rPr lang="en-GB" sz="1400" dirty="0">
                <a:latin typeface="Helvetica Light"/>
                <a:cs typeface="Helvetica Light"/>
              </a:rPr>
              <a:t> NLO modelling, ISR/FSR radiation &amp; PDF </a:t>
            </a:r>
            <a:r>
              <a:rPr lang="en-GB" sz="1400" dirty="0" smtClean="0">
                <a:latin typeface="Helvetica Light"/>
                <a:cs typeface="Helvetica Light"/>
              </a:rPr>
              <a:t>(1.1%) </a:t>
            </a:r>
            <a:endParaRPr lang="en-GB" sz="1400" dirty="0"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>
                <a:latin typeface="Helvetica Light"/>
                <a:cs typeface="Helvetica Light"/>
              </a:rPr>
              <a:t>Single top modelling (0.8%)</a:t>
            </a:r>
          </a:p>
          <a:p>
            <a:pPr marL="285750" lvl="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Electron ID + isolation (0.5%)</a:t>
            </a:r>
            <a:r>
              <a:rPr lang="en-GB" sz="1400" dirty="0">
                <a:latin typeface="Helvetica Light"/>
                <a:cs typeface="Helvetica Light"/>
              </a:rPr>
              <a:t>		</a:t>
            </a:r>
            <a:endParaRPr lang="en-GB" sz="14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>
                <a:latin typeface="Helvetica Light"/>
                <a:cs typeface="Helvetica Light"/>
              </a:rPr>
              <a:t>Muon ID + isolation </a:t>
            </a:r>
            <a:r>
              <a:rPr lang="en-GB" sz="1400" dirty="0" smtClean="0">
                <a:latin typeface="Helvetica Light"/>
                <a:cs typeface="Helvetica Light"/>
              </a:rPr>
              <a:t>(0.5%)</a:t>
            </a:r>
          </a:p>
          <a:p>
            <a:pPr marL="285750" indent="-285750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Lepton mis-identification (0.6%)	</a:t>
            </a:r>
            <a:endParaRPr lang="en-GB" sz="1200" dirty="0" smtClean="0">
              <a:solidFill>
                <a:srgbClr val="D80017"/>
              </a:solidFill>
              <a:latin typeface="Helvetica Light"/>
              <a:cs typeface="Helvetica Light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27584" y="2021969"/>
            <a:ext cx="6446085" cy="576064"/>
          </a:xfrm>
          <a:prstGeom prst="roundRect">
            <a:avLst>
              <a:gd name="adj" fmla="val 7921"/>
            </a:avLst>
          </a:prstGeom>
          <a:solidFill>
            <a:srgbClr val="F2F2F2"/>
          </a:solidFill>
          <a:ln w="317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156248" y="2742049"/>
            <a:ext cx="59360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latin typeface="Helvetica Light"/>
                <a:cs typeface="Helvetica Light"/>
              </a:rPr>
              <a:t>σ</a:t>
            </a:r>
            <a:r>
              <a:rPr lang="en-US" sz="1200" baseline="-25000" dirty="0" err="1" smtClean="0">
                <a:latin typeface="Helvetica Light"/>
                <a:cs typeface="Helvetica Light"/>
              </a:rPr>
              <a:t>tt</a:t>
            </a:r>
            <a:r>
              <a:rPr lang="en-GB" sz="1200" dirty="0" smtClean="0">
                <a:latin typeface="Helvetica Light"/>
                <a:cs typeface="Helvetica Light"/>
              </a:rPr>
              <a:t>[SM] </a:t>
            </a:r>
            <a:r>
              <a:rPr lang="en-GB" sz="1200" dirty="0">
                <a:latin typeface="Helvetica Light"/>
                <a:cs typeface="Helvetica Light"/>
              </a:rPr>
              <a:t>(13 TeV) </a:t>
            </a:r>
            <a:r>
              <a:rPr lang="en-GB" sz="1200" dirty="0" smtClean="0">
                <a:latin typeface="Helvetica Light"/>
                <a:cs typeface="Helvetica Light"/>
              </a:rPr>
              <a:t>= 832       pb </a:t>
            </a:r>
            <a:r>
              <a:rPr lang="en-GB" sz="1100" dirty="0" smtClean="0">
                <a:latin typeface="Helvetica Light"/>
                <a:cs typeface="Helvetica Light"/>
              </a:rPr>
              <a:t>( at NNLO + NNLL accuracy, </a:t>
            </a:r>
            <a:r>
              <a:rPr lang="en-GB" sz="1100" i="1" dirty="0" err="1" smtClean="0">
                <a:latin typeface="Helvetica Light"/>
                <a:cs typeface="Helvetica Light"/>
              </a:rPr>
              <a:t>m</a:t>
            </a:r>
            <a:r>
              <a:rPr lang="en-GB" sz="11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GB" sz="1100" dirty="0" smtClean="0">
                <a:latin typeface="Helvetica Light"/>
                <a:cs typeface="Helvetica Light"/>
              </a:rPr>
              <a:t> = 172.5 GeV, Top++ 2.0 )  </a:t>
            </a:r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7452321" y="2021969"/>
            <a:ext cx="136815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Total relative uncertainty of 4.4%</a:t>
            </a:r>
          </a:p>
          <a:p>
            <a:r>
              <a:rPr lang="en-GB" sz="10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/>
                <a:cs typeface="Helvetica Light"/>
              </a:rPr>
              <a:t>(4.3% at 8 TeV)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99792" y="2693131"/>
            <a:ext cx="4154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latin typeface="Helvetica Light"/>
                <a:cs typeface="Helvetica Light"/>
              </a:rPr>
              <a:t>+40</a:t>
            </a:r>
          </a:p>
          <a:p>
            <a:r>
              <a:rPr lang="en-US" sz="1000" dirty="0" smtClean="0">
                <a:latin typeface="Helvetica Light"/>
                <a:cs typeface="Helvetica Light"/>
              </a:rPr>
              <a:t>–</a:t>
            </a:r>
            <a:r>
              <a:rPr lang="en-US" sz="500" dirty="0" smtClean="0">
                <a:latin typeface="Helvetica Light"/>
                <a:cs typeface="Helvetica Light"/>
              </a:rPr>
              <a:t> </a:t>
            </a:r>
            <a:r>
              <a:rPr lang="en-US" sz="1000" dirty="0" smtClean="0">
                <a:latin typeface="Helvetica Light"/>
                <a:cs typeface="Helvetica Light"/>
              </a:rPr>
              <a:t>46</a:t>
            </a:r>
            <a:endParaRPr lang="en-GB" sz="1000" dirty="0"/>
          </a:p>
        </p:txBody>
      </p:sp>
      <p:sp>
        <p:nvSpPr>
          <p:cNvPr id="18" name="Rectangle 17"/>
          <p:cNvSpPr/>
          <p:nvPr/>
        </p:nvSpPr>
        <p:spPr>
          <a:xfrm>
            <a:off x="323528" y="6001543"/>
            <a:ext cx="8820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Also find: </a:t>
            </a:r>
            <a:r>
              <a:rPr lang="el-GR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ε</a:t>
            </a:r>
            <a:r>
              <a:rPr lang="en-GB" sz="1400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b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 = </a:t>
            </a:r>
            <a:r>
              <a:rPr lang="is-IS" sz="1400" dirty="0">
                <a:solidFill>
                  <a:srgbClr val="003BB8"/>
                </a:solidFill>
                <a:latin typeface="Helvetica Light"/>
                <a:cs typeface="Helvetica Light"/>
              </a:rPr>
              <a:t>0.559 ± 0.004 ± </a:t>
            </a:r>
            <a:r>
              <a:rPr lang="is-I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0.003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in good agreement 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with simulation: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0.549  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95536" y="3356992"/>
            <a:ext cx="8352928" cy="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99592" y="2128612"/>
            <a:ext cx="6518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σ</a:t>
            </a:r>
            <a:r>
              <a:rPr lang="en-GB" sz="1600" baseline="-25000" dirty="0" err="1" smtClean="0">
                <a:solidFill>
                  <a:srgbClr val="003BB8"/>
                </a:solidFill>
                <a:latin typeface="Helvetica"/>
                <a:cs typeface="Helvetica"/>
              </a:rPr>
              <a:t>tt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(13 TeV) = 818 ± 8 (stat) ± 27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syst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± 19 (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lumi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± 12 (beam-</a:t>
            </a:r>
            <a:r>
              <a:rPr lang="en-GB" sz="1600" i="1" dirty="0" smtClean="0">
                <a:solidFill>
                  <a:srgbClr val="003BB8"/>
                </a:solidFill>
                <a:latin typeface="Helvetica"/>
                <a:cs typeface="Helvetica"/>
              </a:rPr>
              <a:t>E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) </a:t>
            </a:r>
            <a:r>
              <a:rPr lang="en-GB" sz="1600" dirty="0" err="1" smtClean="0">
                <a:solidFill>
                  <a:srgbClr val="003BB8"/>
                </a:solidFill>
                <a:latin typeface="Helvetica"/>
                <a:cs typeface="Helvetica"/>
              </a:rPr>
              <a:t>pb</a:t>
            </a: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 </a:t>
            </a:r>
            <a:endParaRPr lang="en-GB" sz="1600" dirty="0">
              <a:solidFill>
                <a:srgbClr val="003BB8"/>
              </a:solidFill>
              <a:latin typeface="Helvetica"/>
              <a:cs typeface="Helvetic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7301424" y="888965"/>
            <a:ext cx="182934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ATLAS 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1606.02699, similar for CMS</a:t>
            </a:r>
            <a:endParaRPr lang="en-GB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8046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Top-antitop production at 13 TeV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srgbClr val="000000"/>
                </a:solidFill>
                <a:latin typeface="Helvetica Light"/>
                <a:cs typeface="Helvetica Light"/>
              </a:rPr>
              <a:t>Extraction of top-pair cross section </a:t>
            </a:r>
            <a:r>
              <a:rPr lang="en-GB" sz="1400" dirty="0">
                <a:solidFill>
                  <a:srgbClr val="000000"/>
                </a:solidFill>
                <a:latin typeface="Helvetica Light"/>
                <a:cs typeface="Helvetica Light"/>
              </a:rPr>
              <a:t>(expect: 13 TeV / 8 TeV ~ 3.3)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&amp; CMS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studied top production in many ways at 13 TeV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very prompt analyses turn around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228" t="9233" r="18988" b="32192"/>
          <a:stretch/>
        </p:blipFill>
        <p:spPr>
          <a:xfrm>
            <a:off x="1763688" y="1981290"/>
            <a:ext cx="5472608" cy="3607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5709736"/>
            <a:ext cx="770485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Robust eµ final state gives most precise inclusive results at all CM energies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Differential cross-section measurements at 13 TeV show reasonable modelling, though some deviations at large jet multiplicity.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Known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modelling problems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from Run-1 not all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solved!</a:t>
            </a:r>
            <a:endParaRPr lang="en-US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7236296" y="2708920"/>
            <a:ext cx="0" cy="576064"/>
          </a:xfrm>
          <a:prstGeom prst="straightConnector1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242087" y="2771457"/>
            <a:ext cx="15841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Agreement with expected factor of 3.3</a:t>
            </a:r>
          </a:p>
        </p:txBody>
      </p:sp>
    </p:spTree>
    <p:extLst>
      <p:ext uri="{BB962C8B-B14F-4D97-AF65-F5344CB8AC3E}">
        <p14:creationId xmlns:p14="http://schemas.microsoft.com/office/powerpoint/2010/main" val="132218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Single top quark production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Increase of cross section by factor of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2.5 (t-channel)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over 8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TeV,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roughly 1/3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rd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of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tt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cross section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1412776"/>
            <a:ext cx="54854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&amp; CMS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have so far released preliminary t-channel measurements at 13 TeV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(100 x cross-section of Tevatron)</a:t>
            </a:r>
            <a:endParaRPr lang="en-GB" sz="12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9323" y="4500468"/>
            <a:ext cx="1939141" cy="1423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940" y="3068960"/>
            <a:ext cx="1722193" cy="12707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8286" y="1465391"/>
            <a:ext cx="1473280" cy="12901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12689" y="1814666"/>
            <a:ext cx="1023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“t-channel”</a:t>
            </a:r>
          </a:p>
          <a:p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(“4 </a:t>
            </a:r>
            <a:r>
              <a:rPr lang="en-US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scheme”)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7868" y="3512041"/>
            <a:ext cx="10775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“</a:t>
            </a:r>
            <a:r>
              <a:rPr lang="en-US" sz="12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Wt</a:t>
            </a:r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-channel”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55333" y="5877272"/>
            <a:ext cx="1653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“s-channel”</a:t>
            </a:r>
          </a:p>
          <a:p>
            <a:pPr algn="ctr"/>
            <a:r>
              <a:rPr lang="en-US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(not easier at 13 TeV)</a:t>
            </a:r>
          </a:p>
        </p:txBody>
      </p:sp>
      <p:sp>
        <p:nvSpPr>
          <p:cNvPr id="9" name="Rectangle 8"/>
          <p:cNvSpPr/>
          <p:nvPr/>
        </p:nvSpPr>
        <p:spPr>
          <a:xfrm>
            <a:off x="6443549" y="6300978"/>
            <a:ext cx="227658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Tevatron: 6.3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ea typeface="Symbol" charset="2"/>
                <a:cs typeface="Symbol" charset="2"/>
              </a:rPr>
              <a:t>s,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ATLAS Run-1: 3.2</a:t>
            </a:r>
            <a:r>
              <a:rPr lang="en-GB" sz="105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ea typeface="Symbol" charset="2"/>
                <a:cs typeface="Symbol" charset="2"/>
              </a:rPr>
              <a:t>s</a:t>
            </a:r>
            <a:endParaRPr lang="en-US" sz="105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30" y="2206893"/>
            <a:ext cx="5509355" cy="426562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11909" y="2027311"/>
            <a:ext cx="3023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13 TeV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: ATLAS-CONF-2015-079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, </a:t>
            </a:r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CMS-PAS-TOP-16-003</a:t>
            </a:r>
            <a:endParaRPr lang="pt-BR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0363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" y="3977672"/>
            <a:ext cx="3151761" cy="23624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Top-antitop production and a vector boson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First results on important </a:t>
            </a:r>
            <a:r>
              <a:rPr lang="en-GB" sz="16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ttV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process, in it’s own right, and as background to ttH and searches 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1412776"/>
            <a:ext cx="4104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&amp; CMS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have preliminary 13 TeV results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7995" y="1556792"/>
            <a:ext cx="1628181" cy="15841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7503" y="1556792"/>
            <a:ext cx="1708873" cy="15121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28384" y="1772816"/>
            <a:ext cx="11732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Different production processes and thus 13/8 TeV cross-section ratios for </a:t>
            </a:r>
            <a:r>
              <a:rPr lang="en-US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&amp; </a:t>
            </a:r>
            <a:r>
              <a:rPr lang="en-US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3.6 &amp; 2.4</a:t>
            </a:r>
          </a:p>
        </p:txBody>
      </p:sp>
      <p:sp>
        <p:nvSpPr>
          <p:cNvPr id="8" name="Rectangle 7"/>
          <p:cNvSpPr/>
          <p:nvPr/>
        </p:nvSpPr>
        <p:spPr>
          <a:xfrm>
            <a:off x="323528" y="1809834"/>
            <a:ext cx="3744416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Analyses combine several multilepton final states, difficult mis-ID background</a:t>
            </a:r>
          </a:p>
          <a:p>
            <a:pPr>
              <a:spcBef>
                <a:spcPts val="15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At 8 TeV, both processes observed, and found to agree with SM prediction               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ttW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~1σ up in both ATLAS &amp; CMS)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2758" y="4005064"/>
            <a:ext cx="2255746" cy="26673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(3.2 fb</a:t>
            </a:r>
            <a:r>
              <a:rPr lang="en-US" sz="1100" baseline="30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 2015)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</a:p>
          <a:p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nb-NO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 	1.5 ± 0.8 </a:t>
            </a:r>
            <a:r>
              <a:rPr lang="nb-NO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nb-NO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en-US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	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0.9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±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0.3 </a:t>
            </a:r>
            <a:r>
              <a:rPr lang="nb-NO" sz="14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endParaRPr lang="en-US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CMS </a:t>
            </a:r>
            <a:r>
              <a:rPr lang="en-US" sz="11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(12.9 fb</a:t>
            </a:r>
            <a:r>
              <a:rPr lang="en-US" sz="1100" baseline="300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1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, 2016)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  </a:t>
            </a:r>
            <a:r>
              <a:rPr lang="en-US" sz="1400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r>
              <a:rPr lang="en-US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0.98                   </a:t>
            </a:r>
            <a:r>
              <a:rPr lang="nb-NO" sz="1400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endParaRPr lang="nb-NO" sz="1400" dirty="0">
              <a:solidFill>
                <a:srgbClr val="D7012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000"/>
              </a:spcBef>
            </a:pPr>
            <a:r>
              <a:rPr lang="en-US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en-US" sz="1400" dirty="0" err="1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r>
              <a:rPr lang="en-US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0.70                   </a:t>
            </a:r>
            <a:r>
              <a:rPr lang="nb-NO" sz="1400" dirty="0" err="1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nb-NO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nb-NO" sz="1400" dirty="0" smtClean="0">
              <a:solidFill>
                <a:srgbClr val="D7012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1400" dirty="0" smtClean="0">
              <a:solidFill>
                <a:prstClr val="black">
                  <a:lumMod val="65000"/>
                  <a:lumOff val="3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SM </a:t>
            </a:r>
            <a:r>
              <a:rPr lang="en-US" sz="11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(NLO)</a:t>
            </a:r>
            <a:r>
              <a:rPr 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nb-NO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nb-NO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nb-NO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	</a:t>
            </a:r>
            <a:r>
              <a:rPr lang="nb-NO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0.60 ± 0.08 </a:t>
            </a:r>
            <a:r>
              <a:rPr lang="nb-NO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nb-NO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en-US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	</a:t>
            </a:r>
            <a:r>
              <a:rPr lang="nb-NO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0.84 ± 0.09 </a:t>
            </a:r>
            <a:r>
              <a:rPr lang="nb-NO" sz="14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pb</a:t>
            </a:r>
            <a:r>
              <a:rPr lang="nb-NO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50181" y="5088130"/>
            <a:ext cx="5517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+0.23</a:t>
            </a:r>
          </a:p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5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0.22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82229" y="5089291"/>
            <a:ext cx="5517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+0.22</a:t>
            </a:r>
          </a:p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5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0.18</a:t>
            </a:r>
          </a:p>
        </p:txBody>
      </p:sp>
      <p:sp>
        <p:nvSpPr>
          <p:cNvPr id="9" name="Rectangle 8"/>
          <p:cNvSpPr/>
          <p:nvPr/>
        </p:nvSpPr>
        <p:spPr>
          <a:xfrm>
            <a:off x="323528" y="3429000"/>
            <a:ext cx="64807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5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13 TeV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tt+W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/Z 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results from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ATLAS and CMS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in agreement with SM: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286245" y="3882126"/>
            <a:ext cx="28083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ATLAS: </a:t>
            </a:r>
            <a:r>
              <a:rPr lang="hr-H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1609.01599, </a:t>
            </a:r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CMS-PAS-TOP-16-017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63154" y="5445611"/>
            <a:ext cx="5517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+0.16</a:t>
            </a:r>
          </a:p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5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0.15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95202" y="5446772"/>
            <a:ext cx="5517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+0.14</a:t>
            </a:r>
          </a:p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5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0.12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996" y="3861048"/>
            <a:ext cx="3522236" cy="254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Re-observation of Higgs boson at 13 TeV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38580" y="3807038"/>
            <a:ext cx="19630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Display of H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10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ee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µµ candidate from 13 TeV pp collisions. The electrons have a transverse momentum of 111 and 16 GeV, the muons 18 and 17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GeV,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and the jets 118 and 54 </a:t>
            </a:r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GeV. </a:t>
            </a:r>
            <a:r>
              <a:rPr lang="en-GB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The invariant mass of the four lepton system is 129 GeV, the di-electron invariant mass is 91 GeV, the di-muon invariant mass is 29 GeV, the pseudorapidity difference between the two jets is 6.4 while the di-jet invariant mass is 2 TeV. </a:t>
            </a:r>
            <a:r>
              <a:rPr lang="en-GB" sz="1000" b="1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This event is consistent with VBF production of a Higgs boson decaying to four leptons.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243" y="3541050"/>
            <a:ext cx="5074024" cy="33468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1625" y="3762906"/>
            <a:ext cx="178724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13/8 TeV cross section ratios of 2~2.4 for VH,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ggH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VBF, and 3.9 for ttH</a:t>
            </a:r>
          </a:p>
          <a:p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2015 &amp; 2016 statistics combined achieves better significance and precision than in Run-1</a:t>
            </a:r>
          </a:p>
        </p:txBody>
      </p:sp>
    </p:spTree>
    <p:extLst>
      <p:ext uri="{BB962C8B-B14F-4D97-AF65-F5344CB8AC3E}">
        <p14:creationId xmlns:p14="http://schemas.microsoft.com/office/powerpoint/2010/main" val="49344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3" y="3049796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The LHC Run-2 at 13 TeV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520" y="4005064"/>
            <a:ext cx="42484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5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Huge milestone achieved in 2015 with record proton–proton collision energy of 13 TeV</a:t>
            </a:r>
            <a:endParaRPr lang="en-US" sz="1400" dirty="0">
              <a:latin typeface="Helvetica Light"/>
              <a:cs typeface="Helvetica Light"/>
            </a:endParaRPr>
          </a:p>
          <a:p>
            <a:pPr>
              <a:spcBef>
                <a:spcPts val="15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After a rocky start, the LHC delivered </a:t>
            </a:r>
            <a:r>
              <a:rPr lang="en-US" sz="1400" i="1" dirty="0" smtClean="0">
                <a:latin typeface="Helvetica Light"/>
                <a:cs typeface="Helvetica Light"/>
              </a:rPr>
              <a:t>L</a:t>
            </a:r>
            <a:r>
              <a:rPr lang="en-US" sz="1400" baseline="-25000" dirty="0" smtClean="0">
                <a:latin typeface="Helvetica Light"/>
                <a:cs typeface="Helvetica Light"/>
              </a:rPr>
              <a:t>int</a:t>
            </a:r>
            <a:r>
              <a:rPr lang="en-US" sz="1400" dirty="0" smtClean="0">
                <a:latin typeface="Helvetica Light"/>
                <a:cs typeface="Helvetica Light"/>
              </a:rPr>
              <a:t> = 4.2 fb</a:t>
            </a:r>
            <a:r>
              <a:rPr lang="en-US" sz="1400" baseline="30000" dirty="0" smtClean="0">
                <a:latin typeface="Helvetica Light"/>
                <a:cs typeface="Helvetica Light"/>
              </a:rPr>
              <a:t>–1</a:t>
            </a:r>
            <a:r>
              <a:rPr lang="en-US" sz="1400" dirty="0" smtClean="0">
                <a:latin typeface="Helvetica Light"/>
                <a:cs typeface="Helvetica Light"/>
              </a:rPr>
              <a:t> </a:t>
            </a:r>
          </a:p>
          <a:p>
            <a:pPr>
              <a:spcBef>
                <a:spcPts val="15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That </a:t>
            </a:r>
            <a:r>
              <a:rPr lang="en-US" sz="1400" dirty="0">
                <a:latin typeface="Helvetica Light"/>
                <a:cs typeface="Helvetica Light"/>
              </a:rPr>
              <a:t>luminosity already </a:t>
            </a:r>
            <a:r>
              <a:rPr lang="en-US" sz="1400" dirty="0" smtClean="0">
                <a:latin typeface="Helvetica Light"/>
                <a:cs typeface="Helvetica Light"/>
              </a:rPr>
              <a:t>surpassed the Run-1         new </a:t>
            </a:r>
            <a:r>
              <a:rPr lang="en-US" sz="1400" dirty="0">
                <a:latin typeface="Helvetica Light"/>
                <a:cs typeface="Helvetica Light"/>
              </a:rPr>
              <a:t>physics </a:t>
            </a:r>
            <a:r>
              <a:rPr lang="en-US" sz="1400" dirty="0" smtClean="0">
                <a:latin typeface="Helvetica Light"/>
                <a:cs typeface="Helvetica Light"/>
              </a:rPr>
              <a:t>sensitivity of many searches</a:t>
            </a:r>
            <a:endParaRPr lang="en-US" sz="1400" dirty="0">
              <a:latin typeface="Helvetica Light"/>
              <a:cs typeface="Helvetica Light"/>
            </a:endParaRPr>
          </a:p>
          <a:p>
            <a:pPr>
              <a:spcBef>
                <a:spcPts val="15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During 2016 </a:t>
            </a:r>
            <a:r>
              <a:rPr lang="en-US" sz="1400" dirty="0" smtClean="0">
                <a:latin typeface="Helvetica Light"/>
                <a:cs typeface="Helvetica Light"/>
              </a:rPr>
              <a:t>reached peak 1.2×10</a:t>
            </a:r>
            <a:r>
              <a:rPr lang="en-US" sz="1400" baseline="30000" dirty="0" smtClean="0">
                <a:latin typeface="Helvetica Light"/>
                <a:cs typeface="Helvetica Light"/>
              </a:rPr>
              <a:t>34</a:t>
            </a:r>
            <a:r>
              <a:rPr lang="en-US" sz="1400" dirty="0" smtClean="0">
                <a:latin typeface="Helvetica Light"/>
                <a:cs typeface="Helvetica Light"/>
              </a:rPr>
              <a:t> </a:t>
            </a:r>
            <a:r>
              <a:rPr lang="en-US" sz="1400" dirty="0">
                <a:latin typeface="Helvetica Light"/>
                <a:cs typeface="Helvetica Light"/>
              </a:rPr>
              <a:t>cm</a:t>
            </a:r>
            <a:r>
              <a:rPr lang="en-US" sz="1400" baseline="30000" dirty="0">
                <a:latin typeface="Helvetica Light"/>
                <a:cs typeface="Helvetica Light"/>
              </a:rPr>
              <a:t>–2</a:t>
            </a:r>
            <a:r>
              <a:rPr lang="en-US" sz="1400" dirty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s</a:t>
            </a:r>
            <a:r>
              <a:rPr lang="en-US" sz="1400" baseline="30000" dirty="0" smtClean="0">
                <a:latin typeface="Helvetica Light"/>
                <a:cs typeface="Helvetica Light"/>
              </a:rPr>
              <a:t>–1</a:t>
            </a:r>
            <a:r>
              <a:rPr lang="en-US" sz="14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         and expect </a:t>
            </a:r>
            <a:r>
              <a:rPr lang="en-US" sz="1400" dirty="0" smtClean="0">
                <a:latin typeface="Helvetica Light"/>
                <a:cs typeface="Helvetica Light"/>
              </a:rPr>
              <a:t>35~40</a:t>
            </a:r>
            <a:r>
              <a:rPr lang="en-US" sz="14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fb</a:t>
            </a:r>
            <a:r>
              <a:rPr lang="en-US" sz="1400" baseline="30000" dirty="0" smtClean="0">
                <a:latin typeface="Helvetica Light"/>
                <a:cs typeface="Helvetica Light"/>
              </a:rPr>
              <a:t>–1</a:t>
            </a:r>
            <a:r>
              <a:rPr lang="en-US" sz="14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total delivered</a:t>
            </a:r>
          </a:p>
          <a:p>
            <a:pPr>
              <a:spcBef>
                <a:spcPts val="15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Excellent machine efficiency!</a:t>
            </a:r>
            <a:endParaRPr lang="en-US" sz="1400" dirty="0"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512" y="3794239"/>
            <a:ext cx="4211960" cy="281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1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925008"/>
            <a:ext cx="4379644" cy="31978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21" y="1916832"/>
            <a:ext cx="3460931" cy="33205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and CMS studied H</a:t>
            </a:r>
            <a:r>
              <a:rPr lang="en-GB" sz="2400" baseline="-250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125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in bosonic channels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Preliminary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fiducial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total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cross-section 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coupling measurements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ggF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and VBF significant)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ZZ*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4𝓁</a:t>
            </a:r>
          </a:p>
        </p:txBody>
      </p:sp>
      <p:sp>
        <p:nvSpPr>
          <p:cNvPr id="5" name="Rectangle 4"/>
          <p:cNvSpPr/>
          <p:nvPr/>
        </p:nvSpPr>
        <p:spPr>
          <a:xfrm>
            <a:off x="5580112" y="5297322"/>
            <a:ext cx="18870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data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/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SM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0.99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61365" y="5238534"/>
            <a:ext cx="53572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+0.33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0.26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01237" y="5297806"/>
            <a:ext cx="1758815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tot,data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81       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pb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endParaRPr lang="en-GB" sz="1400" baseline="-25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7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tot,SM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= 55 ± 4 </a:t>
            </a:r>
            <a:r>
              <a:rPr lang="en-GB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pb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endParaRPr lang="en-US" baseline="-25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58445" y="5237373"/>
            <a:ext cx="42351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+18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16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2120" y="5718434"/>
            <a:ext cx="20826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significance (SM): 6.5</a:t>
            </a:r>
            <a:r>
              <a:rPr lang="en-GB" sz="1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 rot="16200000">
            <a:off x="3447293" y="2534660"/>
            <a:ext cx="129073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ATLAS-CONF-2016-079</a:t>
            </a:r>
          </a:p>
        </p:txBody>
      </p:sp>
      <p:sp>
        <p:nvSpPr>
          <p:cNvPr id="17" name="Rectangle 16"/>
          <p:cNvSpPr/>
          <p:nvPr/>
        </p:nvSpPr>
        <p:spPr>
          <a:xfrm rot="16200000">
            <a:off x="8073866" y="2484008"/>
            <a:ext cx="12057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CMS-PAS-HIG-16-033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39061" y="6153820"/>
            <a:ext cx="727735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CMS also measured</a:t>
            </a: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: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124.50          GeV</a:t>
            </a:r>
          </a:p>
          <a:p>
            <a:pPr>
              <a:spcBef>
                <a:spcPts val="600"/>
              </a:spcBef>
            </a:pPr>
            <a:r>
              <a:rPr lang="en-GB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(dominated by statistical uncertainty, compare to 125.09 ± 0.24 GeV from ATLAS &amp; CMS Run-1 combination) </a:t>
            </a:r>
            <a:endParaRPr lang="en-US" sz="1400" baseline="-25000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79912" y="6093296"/>
            <a:ext cx="80808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+0.48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0.44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37" y="1973051"/>
            <a:ext cx="4087309" cy="396476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19366"/>
            <a:ext cx="4229472" cy="40579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and CMS studied H</a:t>
            </a:r>
            <a:r>
              <a:rPr lang="en-GB" sz="2400" baseline="-250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125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in bosonic channels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Preliminary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fiducial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total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cross-section 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coupling measurements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ggF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and VBF significant)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endParaRPr lang="en-US" sz="1600" b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74886" y="6080076"/>
            <a:ext cx="1465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0.91 ± 0.20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0152" y="6501188"/>
            <a:ext cx="20826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significance (SM): 6.2</a:t>
            </a:r>
            <a:r>
              <a:rPr lang="en-GB" sz="1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 rot="16200000">
            <a:off x="3651743" y="2534660"/>
            <a:ext cx="129073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ATLAS-CONF-2016-067</a:t>
            </a:r>
          </a:p>
        </p:txBody>
      </p:sp>
      <p:sp>
        <p:nvSpPr>
          <p:cNvPr id="17" name="Rectangle 16"/>
          <p:cNvSpPr/>
          <p:nvPr/>
        </p:nvSpPr>
        <p:spPr>
          <a:xfrm rot="16200000">
            <a:off x="8029849" y="2460859"/>
            <a:ext cx="12057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CMS-PAS-HIG-16-020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88009" y="6081721"/>
            <a:ext cx="9492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0.85 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53275" y="6502833"/>
            <a:ext cx="20826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significance (SM): 5.4</a:t>
            </a:r>
            <a:r>
              <a:rPr lang="en-GB" sz="1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19917" y="6025612"/>
            <a:ext cx="53572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+0.22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0.20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05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179886"/>
            <a:ext cx="3657036" cy="35473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and CMS studied H</a:t>
            </a:r>
            <a:r>
              <a:rPr lang="en-GB" sz="2400" baseline="-250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125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in bosonic channels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Preliminary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fiducial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total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cross-section 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coupling measurements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ggF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and VBF significant)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and 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ZZ*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4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𝓁 </a:t>
            </a:r>
            <a:r>
              <a:rPr lang="en-US" sz="1200" dirty="0" smtClean="0">
                <a:solidFill>
                  <a:srgbClr val="D80017"/>
                </a:solidFill>
                <a:latin typeface="Arial"/>
                <a:cs typeface="Arial"/>
              </a:rPr>
              <a:t>(</a:t>
            </a:r>
            <a:r>
              <a:rPr lang="en-US" sz="1200" dirty="0" smtClean="0">
                <a:solidFill>
                  <a:srgbClr val="D80017"/>
                </a:solidFill>
                <a:latin typeface="Arial"/>
                <a:cs typeface="Arial"/>
              </a:rPr>
              <a:t>right combined)</a:t>
            </a:r>
            <a:endParaRPr lang="en-US" sz="16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59632" y="5989693"/>
            <a:ext cx="30243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Differential fiducial cross-section measurement in H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4𝓁 compared to NNLO+PS theoretical prediction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652" y="1277424"/>
            <a:ext cx="3775788" cy="488788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041504" y="2034857"/>
            <a:ext cx="129073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ATLAS-CONF-2016-067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7" name="Rectangle 26"/>
          <p:cNvSpPr/>
          <p:nvPr/>
        </p:nvSpPr>
        <p:spPr>
          <a:xfrm rot="5400000">
            <a:off x="7801629" y="2706360"/>
            <a:ext cx="129073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37757" y="2318359"/>
            <a:ext cx="19282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Combination of </a:t>
            </a:r>
          </a:p>
          <a:p>
            <a:pPr>
              <a:spcBef>
                <a:spcPts val="0"/>
              </a:spcBef>
            </a:pP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0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err="1" smtClean="0"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and </a:t>
            </a:r>
            <a:r>
              <a:rPr lang="en-US" sz="1000" dirty="0" smtClean="0">
                <a:latin typeface="Arial"/>
                <a:cs typeface="Arial"/>
              </a:rPr>
              <a:t>H </a:t>
            </a:r>
            <a:r>
              <a:rPr lang="en-US" sz="10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 smtClean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4</a:t>
            </a:r>
            <a:r>
              <a:rPr lang="en-US" sz="1000" dirty="0" smtClean="0">
                <a:latin typeface="Arial"/>
                <a:cs typeface="Arial"/>
              </a:rPr>
              <a:t>𝓁</a:t>
            </a:r>
            <a:endParaRPr lang="en-US" sz="1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95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67035"/>
            <a:ext cx="4744053" cy="32129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8"/>
          <a:stretch/>
        </p:blipFill>
        <p:spPr>
          <a:xfrm>
            <a:off x="4919240" y="2558752"/>
            <a:ext cx="4045247" cy="33389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ATLAS and CMS studied H</a:t>
            </a:r>
            <a:r>
              <a:rPr lang="en-GB" sz="2400" baseline="-25000" dirty="0">
                <a:solidFill>
                  <a:srgbClr val="000000"/>
                </a:solidFill>
                <a:latin typeface="Helvetica Light"/>
                <a:cs typeface="Helvetica Light"/>
              </a:rPr>
              <a:t>125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 in bosonic channels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 section versus centre-of-mass energy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67337" y="2231286"/>
            <a:ext cx="22349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2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4</a:t>
            </a: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𝓁, </a:t>
            </a:r>
            <a:r>
              <a:rPr lang="en-US" sz="12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fiducial</a:t>
            </a: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cross section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79712" y="2231286"/>
            <a:ext cx="16866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Combined H </a:t>
            </a:r>
            <a:r>
              <a:rPr lang="en-US" sz="12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4𝓁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2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endParaRPr lang="en-US" sz="12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094539" y="2576793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 rot="16200000">
            <a:off x="8059804" y="3028950"/>
            <a:ext cx="149504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CMS-PAS-HIG-16-033</a:t>
            </a:r>
            <a:endParaRPr lang="pt-BR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ZZ*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4𝓁 </a:t>
            </a:r>
            <a:r>
              <a:rPr lang="en-US" sz="1200" dirty="0" smtClean="0">
                <a:solidFill>
                  <a:srgbClr val="D80017"/>
                </a:solidFill>
                <a:latin typeface="Arial"/>
                <a:cs typeface="Arial"/>
              </a:rPr>
              <a:t>(left)</a:t>
            </a:r>
            <a:endParaRPr lang="en-US" sz="16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23052" y="6067352"/>
            <a:ext cx="40110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Expected rise of cross-section observed in data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23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72185"/>
            <a:ext cx="4052833" cy="38884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" r="3806"/>
          <a:stretch/>
        </p:blipFill>
        <p:spPr>
          <a:xfrm>
            <a:off x="4256152" y="1844824"/>
            <a:ext cx="4780344" cy="3697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5066" y="0"/>
            <a:ext cx="2138934" cy="11208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studied H</a:t>
            </a:r>
            <a:r>
              <a:rPr lang="en-GB" sz="2400" baseline="-250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125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in bb decay channel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Associated production, challenging final states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 / Z + H </a:t>
            </a:r>
            <a:r>
              <a:rPr lang="en-US" sz="1600" b="1" dirty="0" smtClean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𝓁𝜈 / 𝓁</a:t>
            </a:r>
            <a:r>
              <a:rPr lang="en-US" sz="1600" b="1" baseline="30000" dirty="0" smtClean="0">
                <a:solidFill>
                  <a:srgbClr val="D80017"/>
                </a:solidFill>
                <a:latin typeface="Arial"/>
                <a:cs typeface="Arial"/>
              </a:rPr>
              <a:t>+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𝓁</a:t>
            </a:r>
            <a:r>
              <a:rPr lang="en-US" sz="1600" b="1" baseline="30000" dirty="0" smtClean="0">
                <a:solidFill>
                  <a:srgbClr val="D80017"/>
                </a:solidFill>
                <a:latin typeface="Arial"/>
                <a:cs typeface="Arial"/>
              </a:rPr>
              <a:t>–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, 𝜈𝜈 + bb </a:t>
            </a:r>
            <a:endParaRPr lang="en-US" sz="1600" b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786" y="79628"/>
            <a:ext cx="1976160" cy="9629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60032" y="5858108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Slightly lower yield than expected in SM, similar for Run-1 </a:t>
            </a:r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(µ = 0.7 ± 0.3, ATLAS &amp; CMS)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04231" y="1998059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ATLAS-CONF-2016-091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8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for rare Higgs decays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Beyond SM reach at present, but could have new physics contributions ?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820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endParaRPr lang="en-GB" sz="1600" dirty="0" smtClean="0">
              <a:solidFill>
                <a:srgbClr val="D80017"/>
              </a:solidFill>
              <a:latin typeface="Arial"/>
              <a:cs typeface="Arial"/>
            </a:endParaRP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Strongly resolution dependent, improve sensitivity by categorising events (low/high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central/forward, VBF)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25</a:t>
            </a:fld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µµ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[expected branching fraction: 0.02%] 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04864"/>
            <a:ext cx="4592235" cy="37904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040" y="2208205"/>
            <a:ext cx="4494456" cy="3265813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059779" y="5482210"/>
            <a:ext cx="4120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Observed limit 4.4 times SM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(3.5 combined with Run-1).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Need about 300 fb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of data to reach SM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835696" y="6165304"/>
            <a:ext cx="6336704" cy="54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Can already exclude 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universal Higgs coupling to fermions 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!</a:t>
            </a:r>
          </a:p>
          <a:p>
            <a:pPr algn="ctr">
              <a:spcBef>
                <a:spcPts val="300"/>
              </a:spcBef>
            </a:pP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(Would have observed </a:t>
            </a:r>
            <a:r>
              <a:rPr lang="hr-HR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hr-HR" sz="11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hr-HR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µµ </a:t>
            </a:r>
            <a:r>
              <a:rPr lang="hr-HR" sz="11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if</a:t>
            </a:r>
            <a:r>
              <a:rPr lang="hr-H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same BR </a:t>
            </a:r>
            <a:r>
              <a:rPr lang="hr-HR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as H </a:t>
            </a:r>
            <a:r>
              <a:rPr lang="hr-HR" sz="11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hr-H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hr-HR" sz="11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ττ</a:t>
            </a:r>
            <a:r>
              <a:rPr lang="hr-H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  <a:endParaRPr lang="en-US" sz="11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619978" y="2171679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ATLAS-CONF-2016-041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22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Beyond the Standard Model Higgs physics</a:t>
            </a:r>
            <a:endParaRPr lang="en-GB" sz="2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Higgs sector may be non-minimal and/or Higgs boson may couple to new physics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347864" y="2807788"/>
            <a:ext cx="2232248" cy="223224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97166" y="3462247"/>
            <a:ext cx="1133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BSM </a:t>
            </a:r>
          </a:p>
          <a:p>
            <a:pPr algn="ctr"/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Higgs </a:t>
            </a:r>
          </a:p>
          <a:p>
            <a:pPr algn="ctr"/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searches</a:t>
            </a:r>
            <a:endParaRPr lang="en-US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800" y="1988840"/>
            <a:ext cx="3312368" cy="334313"/>
          </a:xfrm>
          <a:prstGeom prst="rect">
            <a:avLst/>
          </a:prstGeom>
          <a:noFill/>
          <a:ln w="63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tIns="72000" rtlCol="0">
            <a:spAutoFit/>
          </a:bodyPr>
          <a:lstStyle/>
          <a:p>
            <a:pPr algn="ctr"/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Light or heavy n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eutral Higgs bosons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5" y="2807788"/>
            <a:ext cx="2160239" cy="345219"/>
          </a:xfrm>
          <a:prstGeom prst="rect">
            <a:avLst/>
          </a:prstGeom>
          <a:noFill/>
          <a:ln w="63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tIns="72000" rtlCol="0">
            <a:spAutoFit/>
          </a:bodyPr>
          <a:lstStyle/>
          <a:p>
            <a:pPr algn="ctr"/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Charged Higgs boson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6525344"/>
            <a:ext cx="307327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Taken from: Thibault Guillemin @ SEARCH 2016</a:t>
            </a:r>
            <a:endParaRPr lang="en-US" sz="105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3770023"/>
            <a:ext cx="2095283" cy="560662"/>
          </a:xfrm>
          <a:prstGeom prst="rect">
            <a:avLst/>
          </a:prstGeom>
          <a:noFill/>
          <a:ln w="63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tIns="72000" rtlCol="0">
            <a:spAutoFit/>
          </a:bodyPr>
          <a:lstStyle/>
          <a:p>
            <a:pPr algn="ctr"/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Di-Higgs production (resonant or not)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4732258"/>
            <a:ext cx="3024336" cy="345219"/>
          </a:xfrm>
          <a:prstGeom prst="rect">
            <a:avLst/>
          </a:prstGeom>
          <a:noFill/>
          <a:ln w="63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tIns="72000" rtlCol="0">
            <a:spAutoFit/>
          </a:bodyPr>
          <a:lstStyle/>
          <a:p>
            <a:pPr algn="ctr"/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Higgs as portal </a:t>
            </a:r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to hidden sector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1840" y="5589821"/>
            <a:ext cx="2808313" cy="560662"/>
          </a:xfrm>
          <a:prstGeom prst="rect">
            <a:avLst/>
          </a:prstGeom>
          <a:noFill/>
          <a:ln w="63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tIns="72000" rtlCol="0">
            <a:spAutoFit/>
          </a:bodyPr>
          <a:lstStyle/>
          <a:p>
            <a:pPr algn="ctr"/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BSM constraint from coupling measurements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52120" y="2807278"/>
            <a:ext cx="3433617" cy="345219"/>
          </a:xfrm>
          <a:prstGeom prst="rect">
            <a:avLst/>
          </a:prstGeom>
          <a:noFill/>
          <a:ln w="63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tIns="72000" rtlCol="0">
            <a:spAutoFit/>
          </a:bodyPr>
          <a:lstStyle/>
          <a:p>
            <a:pPr algn="ctr"/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Lepton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violating Higgs decays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84168" y="3770023"/>
            <a:ext cx="2150553" cy="345219"/>
          </a:xfrm>
          <a:prstGeom prst="rect">
            <a:avLst/>
          </a:prstGeom>
          <a:noFill/>
          <a:ln w="63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tIns="72000" rtlCol="0">
            <a:spAutoFit/>
          </a:bodyPr>
          <a:lstStyle/>
          <a:p>
            <a:pPr algn="ctr"/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Exotic Higgs decays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2121" y="4732259"/>
            <a:ext cx="2699854" cy="345219"/>
          </a:xfrm>
          <a:prstGeom prst="rect">
            <a:avLst/>
          </a:prstGeom>
          <a:noFill/>
          <a:ln w="63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square" tIns="72000" rtlCol="0">
            <a:spAutoFit/>
          </a:bodyPr>
          <a:lstStyle/>
          <a:p>
            <a:pPr algn="ctr"/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Higgs in BSM decay chains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9" y="1412776"/>
            <a:ext cx="7992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Diverse search programme:</a:t>
            </a:r>
            <a:endParaRPr lang="en-GB" sz="1400" b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23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One word on lepton flavour violation in Higgs decays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Both experiments have finalised their Run-1 LFV analyses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799288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While H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µe is severely constrained from flavour physics, H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τe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are not (~10% limits)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CMS released early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2015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 H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 search finding a slight (2.4σ) excess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Not confirmed by ATLAS in the full Run-1 analysis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636912"/>
            <a:ext cx="3908284" cy="376353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39576" y="3140968"/>
            <a:ext cx="34048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GB" sz="1400" b="1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endParaRPr lang="en-US" sz="1400" b="1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6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ATLAS: </a:t>
            </a:r>
          </a:p>
          <a:p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 BR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0.53 ± 0.51% &lt; 1.43%</a:t>
            </a:r>
            <a:r>
              <a:rPr lang="nb-NO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(95% CL)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	</a:t>
            </a:r>
          </a:p>
          <a:p>
            <a:endParaRPr lang="en-US" sz="7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CMS:</a:t>
            </a:r>
          </a:p>
          <a:p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  </a:t>
            </a:r>
            <a:r>
              <a:rPr lang="nb-NO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BR = </a:t>
            </a:r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0.84         % </a:t>
            </a:r>
            <a:r>
              <a:rPr lang="nb-NO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&lt; </a:t>
            </a:r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1.51%</a:t>
            </a:r>
            <a:r>
              <a:rPr lang="nb-NO" sz="11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nb-NO" sz="11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(95% CL)</a:t>
            </a:r>
            <a:r>
              <a:rPr lang="nb-NO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nb-NO" sz="1400" dirty="0" smtClean="0">
              <a:solidFill>
                <a:srgbClr val="D7012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GB" sz="1400" b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GB" sz="1400" b="1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τe</a:t>
            </a:r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endParaRPr lang="en-US" sz="1400" b="1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7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ATLAS: </a:t>
            </a:r>
          </a:p>
          <a:p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BR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–0.3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±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0.6%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&lt;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1.04%</a:t>
            </a:r>
            <a:r>
              <a:rPr lang="nb-NO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nb-NO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(95% CL)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	</a:t>
            </a:r>
          </a:p>
          <a:p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endParaRPr lang="nb-NO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07710" y="4138666"/>
            <a:ext cx="5517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+0.39</a:t>
            </a:r>
          </a:p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5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0.37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994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One word on lepton flavour violation in Higgs decays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Both experiments have finalised their Run-1 LFV analyses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799288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New preliminary result with 13 TeV from CMS 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CMS-PAS-HIG-16-005 ]</a:t>
            </a:r>
          </a:p>
          <a:p>
            <a:pPr lvl="0"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Six categories considered: (µ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µ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× (0,1,2 jets)</a:t>
            </a:r>
          </a:p>
          <a:p>
            <a:pPr lvl="0">
              <a:spcBef>
                <a:spcPts val="1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No significant excess, combined limit: BR = –0.8 ± 0.8 %  (&lt;1.2% at 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95%CL, expected: &lt; 1.6%)</a:t>
            </a:r>
            <a:endParaRPr lang="en-GB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lvl="0">
              <a:spcBef>
                <a:spcPts val="12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Limit on non-diagonal Yukawa couplings: </a:t>
            </a:r>
          </a:p>
          <a:p>
            <a:pPr>
              <a:spcBef>
                <a:spcPts val="3000"/>
              </a:spcBef>
            </a:pPr>
            <a:endParaRPr lang="en-GB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341" y="3068960"/>
            <a:ext cx="3709683" cy="35984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3021"/>
          <a:stretch/>
        </p:blipFill>
        <p:spPr>
          <a:xfrm>
            <a:off x="4790813" y="3070903"/>
            <a:ext cx="3597611" cy="35984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174" y="2433942"/>
            <a:ext cx="2001779" cy="40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145" y="3339535"/>
            <a:ext cx="3271923" cy="3139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BSM Higgs boson searches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Single BEH doublet and form of potential simple but Nature may be more complex (</a:t>
            </a:r>
            <a:r>
              <a:rPr lang="en-GB" sz="16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eg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SUSY)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378" y="1628800"/>
            <a:ext cx="9157228" cy="1085943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pic>
        <p:nvPicPr>
          <p:cNvPr id="25" name="Picture 24" descr="LHCPP2014_davey_final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9" t="71212" r="15025" b="15488"/>
          <a:stretch/>
        </p:blipFill>
        <p:spPr>
          <a:xfrm>
            <a:off x="1636278" y="1762472"/>
            <a:ext cx="6078411" cy="86991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2971721" y="1556792"/>
            <a:ext cx="473669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900" dirty="0" smtClean="0">
                <a:solidFill>
                  <a:srgbClr val="7F7F7F"/>
                </a:solidFill>
              </a:rPr>
              <a:t>[ Will Davey, LHCP 2014 ]</a:t>
            </a:r>
            <a:endParaRPr lang="en-GB" sz="900" dirty="0">
              <a:solidFill>
                <a:srgbClr val="7F7F7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30" y="1340768"/>
            <a:ext cx="5328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Beyond the SM “Higgs zoo”</a:t>
            </a:r>
            <a:endParaRPr lang="en-GB" sz="1400" baseline="300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2730406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Higgs coupling to mass, look for decays to tau leptons or weak bosons, for example:</a:t>
            </a:r>
            <a:endParaRPr lang="en-GB" sz="1400" baseline="30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927" y="3286374"/>
            <a:ext cx="4778657" cy="343018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198834" y="3179068"/>
            <a:ext cx="7473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H</a:t>
            </a:r>
            <a:r>
              <a:rPr lang="en-GB" sz="1200" baseline="30000" dirty="0">
                <a:solidFill>
                  <a:srgbClr val="D70128"/>
                </a:solidFill>
                <a:latin typeface="Helvetica Light"/>
                <a:cs typeface="Helvetica Light"/>
              </a:rPr>
              <a:t>+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>
                <a:solidFill>
                  <a:srgbClr val="D7012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err="1">
                <a:solidFill>
                  <a:srgbClr val="D70128"/>
                </a:solidFill>
                <a:latin typeface="Helvetica Light"/>
                <a:cs typeface="Helvetica Light"/>
              </a:rPr>
              <a:t>τ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𝜈</a:t>
            </a:r>
            <a:endParaRPr lang="en-US" sz="1200" dirty="0">
              <a:solidFill>
                <a:srgbClr val="D70128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31232" y="3179068"/>
            <a:ext cx="9012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H / A </a:t>
            </a:r>
            <a:r>
              <a:rPr lang="en-GB" sz="1200" dirty="0">
                <a:solidFill>
                  <a:srgbClr val="D7012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ττ</a:t>
            </a:r>
            <a:endParaRPr lang="en-US" sz="1200" dirty="0">
              <a:solidFill>
                <a:srgbClr val="D70128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584" y="3258407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ATLAS-CONF-2016-088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45369" y="3262351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ATLAS-CONF-2016-085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-9046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1800" b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The LHC Run-2</a:t>
            </a:r>
            <a:r>
              <a:rPr lang="en-US" sz="18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: 13 </a:t>
            </a:r>
            <a:r>
              <a:rPr lang="en-US" sz="18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TeV / 8 TeV inclusive </a:t>
            </a:r>
            <a:r>
              <a:rPr lang="en-US" sz="18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“parton luminosity” ratio</a:t>
            </a:r>
            <a:endParaRPr lang="en-US" sz="1800" dirty="0">
              <a:solidFill>
                <a:srgbClr val="003BB8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18" name="Picture 17" descr="lhclumi7813_2013_v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720543" y="-344279"/>
            <a:ext cx="5342874" cy="756084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800867" y="5277018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AE2328"/>
                </a:solidFill>
                <a:latin typeface="Trebuchet MS"/>
                <a:cs typeface="Trebuchet MS"/>
              </a:rPr>
              <a:t>4 TeV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468999" y="2949472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Strong interaction dominated processes</a:t>
            </a:r>
            <a:endParaRPr lang="en-GB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68998" y="4777407"/>
            <a:ext cx="2016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Electroweak processes</a:t>
            </a:r>
            <a:endParaRPr lang="en-GB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3" name="Curved Connector 22"/>
          <p:cNvCxnSpPr/>
          <p:nvPr/>
        </p:nvCxnSpPr>
        <p:spPr>
          <a:xfrm>
            <a:off x="5269198" y="3211082"/>
            <a:ext cx="360039" cy="369039"/>
          </a:xfrm>
          <a:prstGeom prst="curvedConnector2">
            <a:avLst/>
          </a:prstGeom>
          <a:ln w="635" cmpd="sng"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 flipV="1">
            <a:off x="5413214" y="4149080"/>
            <a:ext cx="216024" cy="782216"/>
          </a:xfrm>
          <a:prstGeom prst="curvedConnector2">
            <a:avLst/>
          </a:prstGeom>
          <a:ln w="635" cmpd="sng">
            <a:headEnd type="none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0" y="6021288"/>
            <a:ext cx="91307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Larger cross section increase for gluon induced than for quark induced processes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algn="ctr">
              <a:spcBef>
                <a:spcPts val="600"/>
              </a:spcBef>
            </a:pPr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Early Run-2 puts emphasis on searches</a:t>
            </a:r>
          </a:p>
        </p:txBody>
      </p:sp>
      <p:sp>
        <p:nvSpPr>
          <p:cNvPr id="8" name="Rectangle 7"/>
          <p:cNvSpPr/>
          <p:nvPr/>
        </p:nvSpPr>
        <p:spPr>
          <a:xfrm>
            <a:off x="2056221" y="1770927"/>
            <a:ext cx="4298279" cy="567159"/>
          </a:xfrm>
          <a:prstGeom prst="rect">
            <a:avLst/>
          </a:prstGeom>
          <a:solidFill>
            <a:srgbClr val="D0EAF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222" y="1734403"/>
            <a:ext cx="4289588" cy="5719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73185" y="2306348"/>
            <a:ext cx="5229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PDFs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3689498" y="2190307"/>
            <a:ext cx="234430" cy="178757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4284921" y="2179675"/>
            <a:ext cx="85060" cy="170122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0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96952"/>
            <a:ext cx="9144000" cy="386104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3569"/>
            <a:ext cx="9143999" cy="38627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316487"/>
            <a:ext cx="4337667" cy="523220"/>
          </a:xfrm>
          <a:prstGeom prst="rect">
            <a:avLst/>
          </a:prstGeom>
          <a:solidFill>
            <a:schemeClr val="tx1">
              <a:alpha val="4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Searches — a fresh start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20166930">
            <a:off x="5185278" y="1101651"/>
            <a:ext cx="2916868" cy="217915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39194">
            <a:off x="6221877" y="1219040"/>
            <a:ext cx="2794603" cy="20959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8031" y="404664"/>
            <a:ext cx="7120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LHC-13</a:t>
            </a:r>
            <a:endParaRPr lang="en-US" sz="12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96988" y="4201924"/>
            <a:ext cx="2382383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Will cover: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Heavy </a:t>
            </a: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resonances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Supersymmetry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Long-lived particles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Dark matter (WIMPs)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5553" y="6002124"/>
            <a:ext cx="7992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Heavy resonance searches benefit the most and fastest from increase in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centre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-of-mass energy. Slow improvement with increasing luminosity</a:t>
            </a:r>
          </a:p>
        </p:txBody>
      </p:sp>
    </p:spTree>
    <p:extLst>
      <p:ext uri="{BB962C8B-B14F-4D97-AF65-F5344CB8AC3E}">
        <p14:creationId xmlns:p14="http://schemas.microsoft.com/office/powerpoint/2010/main" val="192688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-27384"/>
            <a:ext cx="9144001" cy="6857999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4264"/>
            <a:ext cx="9144000" cy="6381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8332" y="188640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>
                <a:solidFill>
                  <a:prstClr val="white"/>
                </a:solidFill>
                <a:latin typeface="Helvetica Light"/>
                <a:cs typeface="Helvetica Light"/>
              </a:rPr>
              <a:t>New physics in events with jets ?</a:t>
            </a:r>
          </a:p>
        </p:txBody>
      </p:sp>
      <p:grpSp>
        <p:nvGrpSpPr>
          <p:cNvPr id="7" name="Group 28"/>
          <p:cNvGrpSpPr/>
          <p:nvPr/>
        </p:nvGrpSpPr>
        <p:grpSpPr>
          <a:xfrm>
            <a:off x="0" y="3786542"/>
            <a:ext cx="8937625" cy="2882818"/>
            <a:chOff x="0" y="2755982"/>
            <a:chExt cx="8937625" cy="2882818"/>
          </a:xfrm>
        </p:grpSpPr>
        <p:pic>
          <p:nvPicPr>
            <p:cNvPr id="9" name="Picture 7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24200"/>
              <a:ext cx="8937625" cy="190182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>
              <a:glow rad="1892300">
                <a:schemeClr val="bg1"/>
              </a:glow>
              <a:outerShdw blurRad="177800" dist="38100" dir="2700000">
                <a:srgbClr val="000000">
                  <a:alpha val="11000"/>
                </a:srgbClr>
              </a:outerShdw>
            </a:effectLst>
          </p:spPr>
        </p:pic>
        <p:pic>
          <p:nvPicPr>
            <p:cNvPr id="10" name="Picture 7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8" y="4891088"/>
              <a:ext cx="1169987" cy="747712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 Box 80"/>
            <p:cNvSpPr txBox="1">
              <a:spLocks noChangeArrowheads="1"/>
            </p:cNvSpPr>
            <p:nvPr/>
          </p:nvSpPr>
          <p:spPr bwMode="auto">
            <a:xfrm>
              <a:off x="2551113" y="3624263"/>
              <a:ext cx="919139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dirty="0" smtClean="0">
                  <a:solidFill>
                    <a:prstClr val="black"/>
                  </a:solidFill>
                </a:rPr>
                <a:t>O(10</a:t>
              </a:r>
              <a:r>
                <a:rPr lang="en-GB" sz="1200" baseline="300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–10</a:t>
              </a:r>
              <a:r>
                <a:rPr lang="en-GB" sz="12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m)</a:t>
              </a:r>
              <a:endParaRPr lang="en-GB" sz="1200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2" name="Text Box 81"/>
            <p:cNvSpPr txBox="1">
              <a:spLocks noChangeArrowheads="1"/>
            </p:cNvSpPr>
            <p:nvPr/>
          </p:nvSpPr>
          <p:spPr bwMode="auto">
            <a:xfrm>
              <a:off x="3745072" y="3403600"/>
              <a:ext cx="1258976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smtClean="0">
                  <a:solidFill>
                    <a:prstClr val="black"/>
                  </a:solidFill>
                </a:rPr>
                <a:t>Several 10</a:t>
              </a:r>
              <a:r>
                <a:rPr lang="en-GB" sz="1200" baseline="300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–15</a:t>
              </a:r>
              <a:r>
                <a:rPr lang="en-GB" sz="12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</a:t>
              </a:r>
              <a:endParaRPr lang="en-GB" sz="120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3" name="Text Box 82"/>
            <p:cNvSpPr txBox="1">
              <a:spLocks noChangeArrowheads="1"/>
            </p:cNvSpPr>
            <p:nvPr/>
          </p:nvSpPr>
          <p:spPr bwMode="auto">
            <a:xfrm>
              <a:off x="5649913" y="3133725"/>
              <a:ext cx="696322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dirty="0" smtClean="0">
                  <a:solidFill>
                    <a:prstClr val="black"/>
                  </a:solidFill>
                </a:rPr>
                <a:t>10</a:t>
              </a:r>
              <a:r>
                <a:rPr lang="en-GB" sz="1200" baseline="300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–15</a:t>
              </a:r>
              <a:r>
                <a:rPr lang="en-GB" sz="1200" dirty="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</a:t>
              </a:r>
              <a:endParaRPr lang="en-GB" sz="1200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4" name="Text Box 83"/>
            <p:cNvSpPr txBox="1">
              <a:spLocks noChangeArrowheads="1"/>
            </p:cNvSpPr>
            <p:nvPr/>
          </p:nvSpPr>
          <p:spPr bwMode="auto">
            <a:xfrm>
              <a:off x="7339187" y="2755982"/>
              <a:ext cx="1092263" cy="3407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&lt; 10</a:t>
              </a:r>
              <a:r>
                <a:rPr lang="en-GB" sz="700" b="1" i="1" dirty="0" smtClean="0">
                  <a:solidFill>
                    <a:srgbClr val="BC010C"/>
                  </a:solidFill>
                  <a:latin typeface="Trebuchet MS"/>
                  <a:cs typeface="Trebuchet MS"/>
                </a:rPr>
                <a:t> </a:t>
              </a:r>
              <a:r>
                <a:rPr lang="en-GB" sz="1600" b="1" i="1" baseline="30000" dirty="0" smtClean="0">
                  <a:solidFill>
                    <a:srgbClr val="BC010C"/>
                  </a:solidFill>
                  <a:latin typeface="Symbol" charset="2"/>
                  <a:ea typeface="Arial" charset="0"/>
                  <a:cs typeface="Symbol" charset="2"/>
                </a:rPr>
                <a:t>–</a:t>
              </a:r>
              <a:r>
                <a:rPr lang="en-GB" sz="1600" b="1" i="1" baseline="30000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19</a:t>
              </a:r>
              <a:r>
                <a:rPr lang="en-GB" sz="1600" b="1" i="1" dirty="0" smtClean="0">
                  <a:solidFill>
                    <a:srgbClr val="BC010C"/>
                  </a:solidFill>
                  <a:latin typeface="Trebuchet MS"/>
                  <a:ea typeface="Arial" charset="0"/>
                  <a:cs typeface="Trebuchet MS"/>
                </a:rPr>
                <a:t> m</a:t>
              </a:r>
              <a:endParaRPr lang="en-GB" sz="1600" b="1" dirty="0">
                <a:solidFill>
                  <a:srgbClr val="BC010C"/>
                </a:solidFill>
                <a:ea typeface="Arial" charset="0"/>
                <a:cs typeface="Arial" charset="0"/>
              </a:endParaRPr>
            </a:p>
          </p:txBody>
        </p:sp>
        <p:sp>
          <p:nvSpPr>
            <p:cNvPr id="15" name="Text Box 84"/>
            <p:cNvSpPr txBox="1">
              <a:spLocks noChangeArrowheads="1"/>
            </p:cNvSpPr>
            <p:nvPr/>
          </p:nvSpPr>
          <p:spPr bwMode="auto">
            <a:xfrm>
              <a:off x="1406313" y="3830638"/>
              <a:ext cx="861431" cy="27918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200" smtClean="0">
                  <a:solidFill>
                    <a:prstClr val="black"/>
                  </a:solidFill>
                </a:rPr>
                <a:t>O(10</a:t>
              </a:r>
              <a:r>
                <a:rPr lang="en-GB" sz="1200" baseline="300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–9</a:t>
              </a:r>
              <a:r>
                <a:rPr lang="en-GB" sz="1200" smtClean="0">
                  <a:solidFill>
                    <a:prstClr val="black"/>
                  </a:solidFill>
                  <a:ea typeface="Arial" charset="0"/>
                  <a:cs typeface="Arial" charset="0"/>
                </a:rPr>
                <a:t> m)</a:t>
              </a:r>
              <a:endParaRPr lang="en-GB" sz="1200" dirty="0">
                <a:solidFill>
                  <a:prstClr val="black"/>
                </a:solidFill>
                <a:ea typeface="Arial" charset="0"/>
                <a:cs typeface="Arial" charset="0"/>
              </a:endParaRPr>
            </a:p>
          </p:txBody>
        </p:sp>
      </p:grpSp>
      <p:sp>
        <p:nvSpPr>
          <p:cNvPr id="16" name="Text Box 83"/>
          <p:cNvSpPr txBox="1">
            <a:spLocks noChangeArrowheads="1"/>
          </p:cNvSpPr>
          <p:nvPr/>
        </p:nvSpPr>
        <p:spPr bwMode="auto">
          <a:xfrm>
            <a:off x="7598834" y="4813959"/>
            <a:ext cx="751978" cy="34073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GB" sz="1600" b="1" i="1" dirty="0" smtClean="0">
                <a:solidFill>
                  <a:srgbClr val="BC010C"/>
                </a:solidFill>
                <a:effectLst>
                  <a:glow rad="177800">
                    <a:prstClr val="white"/>
                  </a:glow>
                </a:effectLst>
                <a:latin typeface="Trebuchet MS"/>
                <a:cs typeface="Trebuchet MS"/>
              </a:rPr>
              <a:t>quark</a:t>
            </a:r>
            <a:endParaRPr lang="en-GB" sz="1600" b="1" dirty="0">
              <a:solidFill>
                <a:srgbClr val="BC010C"/>
              </a:solidFill>
              <a:effectLst>
                <a:glow rad="177800">
                  <a:prstClr val="white"/>
                </a:glow>
              </a:effectLst>
              <a:ea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43079" y="5928198"/>
            <a:ext cx="26374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C00000"/>
                </a:solidFill>
                <a:latin typeface="Helvetica Light"/>
                <a:cs typeface="Helvetica Light"/>
              </a:rPr>
              <a:t>Do </a:t>
            </a:r>
            <a:r>
              <a:rPr lang="en-US" sz="1400" dirty="0">
                <a:solidFill>
                  <a:srgbClr val="C00000"/>
                </a:solidFill>
                <a:latin typeface="Helvetica Light"/>
                <a:cs typeface="Helvetica Light"/>
              </a:rPr>
              <a:t>quarks have substructure</a:t>
            </a:r>
            <a:r>
              <a:rPr lang="en-US" sz="1400" dirty="0" smtClean="0">
                <a:solidFill>
                  <a:srgbClr val="C00000"/>
                </a:solidFill>
                <a:latin typeface="Helvetica Light"/>
                <a:cs typeface="Helvetica Light"/>
              </a:rPr>
              <a:t>? Can they be excited?</a:t>
            </a:r>
          </a:p>
        </p:txBody>
      </p:sp>
    </p:spTree>
    <p:extLst>
      <p:ext uri="{BB962C8B-B14F-4D97-AF65-F5344CB8AC3E}">
        <p14:creationId xmlns:p14="http://schemas.microsoft.com/office/powerpoint/2010/main" val="170984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964" y="1464224"/>
            <a:ext cx="3924807" cy="3765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in high-</a:t>
            </a:r>
            <a:r>
              <a:rPr lang="en-GB" sz="24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2400" i="1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multijet final states at 13 TeV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rocesses with large cross-sections, sensitivity to highest new physics scales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High priority early 13 TeV searches</a:t>
            </a:r>
            <a:endParaRPr lang="en-GB" sz="1400" baseline="300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7" y="1916832"/>
            <a:ext cx="3516619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2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Dijet resonance and angular distribution (incl. lower mass via ISR)</a:t>
            </a:r>
          </a:p>
          <a:p>
            <a:pPr marL="285750" indent="-285750">
              <a:spcBef>
                <a:spcPts val="2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High-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GB" sz="1400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multijets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produced,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eg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by strong gravity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2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High-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GB" sz="1400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lepton + jets   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                      (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strong gravity)</a:t>
            </a:r>
          </a:p>
          <a:p>
            <a:pPr marL="285750" indent="-285750">
              <a:spcBef>
                <a:spcPts val="20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Second generation scalar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                              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lepto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-quark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pair production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                      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µq-µq final state, excl. &lt; 1.2 TeV)</a:t>
            </a:r>
          </a:p>
        </p:txBody>
      </p:sp>
      <p:sp>
        <p:nvSpPr>
          <p:cNvPr id="7" name="Rectangle 6"/>
          <p:cNvSpPr/>
          <p:nvPr/>
        </p:nvSpPr>
        <p:spPr>
          <a:xfrm>
            <a:off x="325316" y="5057308"/>
            <a:ext cx="25184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None </a:t>
            </a:r>
            <a:r>
              <a:rPr lang="en-GB" sz="1400" i="1" dirty="0">
                <a:solidFill>
                  <a:srgbClr val="003BB8"/>
                </a:solidFill>
                <a:latin typeface="Helvetica Light"/>
                <a:cs typeface="Helvetica Light"/>
              </a:rPr>
              <a:t>of </a:t>
            </a:r>
            <a:r>
              <a:rPr lang="en-GB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these searches showed an anomaly so far</a:t>
            </a:r>
          </a:p>
          <a:p>
            <a:pPr>
              <a:spcBef>
                <a:spcPts val="1200"/>
              </a:spcBef>
            </a:pPr>
            <a:r>
              <a:rPr lang="en-GB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Limits on excited quarks (for example) at 5.6 TeV</a:t>
            </a:r>
            <a:endParaRPr lang="en-GB" sz="1400" i="1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7711033" y="1308601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ATLAS-CONF-2016-069</a:t>
            </a:r>
            <a:endParaRPr lang="fi-FI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13751" y="3846914"/>
            <a:ext cx="2637583" cy="2508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8100" dist="76200" dir="18900000" sx="105000" sy="105000" algn="bl" rotWithShape="0">
              <a:prstClr val="black">
                <a:alpha val="1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4875" y="3533014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ATLAS-CONF-2016-070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531" y="3683856"/>
            <a:ext cx="3221360" cy="30906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942" y="5499729"/>
            <a:ext cx="1737466" cy="10902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71451" y="2631289"/>
            <a:ext cx="1299016" cy="472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Fit </a:t>
            </a:r>
            <a:r>
              <a:rPr lang="en-US" sz="120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of empirical function to data</a:t>
            </a:r>
            <a:endParaRPr lang="en-US" sz="120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61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6672"/>
            <a:ext cx="9144000" cy="60373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96887"/>
            <a:ext cx="9130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Highest mass dijet event measured by ATLAS in 2015 </a:t>
            </a:r>
            <a:r>
              <a:rPr lang="en-US" sz="11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(√s = 13 TeV)</a:t>
            </a:r>
            <a:r>
              <a:rPr 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sz="1400" i="1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i="1" baseline="-250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jj</a:t>
            </a:r>
            <a:r>
              <a:rPr 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= 7.9 TeV </a:t>
            </a:r>
          </a:p>
        </p:txBody>
      </p:sp>
    </p:spTree>
    <p:extLst>
      <p:ext uri="{BB962C8B-B14F-4D97-AF65-F5344CB8AC3E}">
        <p14:creationId xmlns:p14="http://schemas.microsoft.com/office/powerpoint/2010/main" val="173740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96887"/>
            <a:ext cx="9130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Highest mass </a:t>
            </a:r>
            <a:r>
              <a:rPr lang="en-US" sz="1400" i="1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central</a:t>
            </a:r>
            <a:r>
              <a:rPr lang="en-US" sz="14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dijet event measured by ATLAS in 2015 </a:t>
            </a:r>
            <a:r>
              <a:rPr lang="en-US" sz="11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(√s = 13 TeV)</a:t>
            </a:r>
            <a:r>
              <a:rPr lang="en-US" sz="14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sz="1400" i="1" dirty="0" err="1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i="1" baseline="-25000" dirty="0" err="1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jj</a:t>
            </a:r>
            <a:r>
              <a:rPr lang="en-US" sz="1400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 = 6.9 TeV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8018"/>
            <a:ext cx="9144000" cy="603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81" y="2013503"/>
            <a:ext cx="3553339" cy="3409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in high-</a:t>
            </a:r>
            <a:r>
              <a:rPr lang="en-GB" sz="24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p</a:t>
            </a:r>
            <a:r>
              <a:rPr lang="en-GB" sz="2400" i="1" baseline="-25000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T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heavy-flavour final states at 13 TeV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rocesses with large cross-sections, sensitivity to highest new physics scales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Also searches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for a b-anti-b and top-antitop resonance</a:t>
            </a:r>
            <a:endParaRPr lang="en-GB" sz="1400" baseline="300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1178" y="1821618"/>
            <a:ext cx="4389254" cy="38396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48116" y="3223886"/>
            <a:ext cx="16802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Top-tagged data sample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5525335"/>
            <a:ext cx="2742704" cy="12286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5522997"/>
            <a:ext cx="2742704" cy="122865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220072" y="5661248"/>
            <a:ext cx="149370" cy="186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86726" y="6122661"/>
            <a:ext cx="149370" cy="186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5733256"/>
            <a:ext cx="3481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smtClean="0">
                <a:latin typeface="Helvetica Light" charset="0"/>
                <a:ea typeface="Helvetica Light" charset="0"/>
                <a:cs typeface="Helvetica Light" charset="0"/>
              </a:rPr>
              <a:t>b/t</a:t>
            </a:r>
            <a:endParaRPr lang="en-US" sz="1100" i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75956" y="6263734"/>
            <a:ext cx="3481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smtClean="0">
                <a:latin typeface="Helvetica Light" charset="0"/>
                <a:ea typeface="Helvetica Light" charset="0"/>
                <a:cs typeface="Helvetica Light" charset="0"/>
              </a:rPr>
              <a:t>b/t</a:t>
            </a:r>
            <a:endParaRPr lang="en-US" sz="1100" i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9934" y="1915050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ATLAS-CONF-2016-060</a:t>
            </a:r>
            <a:endParaRPr lang="fi-FI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7785612" y="2542005"/>
            <a:ext cx="1229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CMS-PAS-B2G-15-002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26365" y="5661248"/>
            <a:ext cx="280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Need to understand detector performance at highest momentum scales with practically no control samples</a:t>
            </a:r>
          </a:p>
        </p:txBody>
      </p:sp>
    </p:spTree>
    <p:extLst>
      <p:ext uri="{BB962C8B-B14F-4D97-AF65-F5344CB8AC3E}">
        <p14:creationId xmlns:p14="http://schemas.microsoft.com/office/powerpoint/2010/main" val="113263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in leptonic final states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Canonical searches for new physics in high-mass </a:t>
            </a:r>
            <a:r>
              <a:rPr lang="en-GB" sz="16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Drell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-Yan production (Z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’ </a:t>
            </a:r>
            <a:r>
              <a:rPr lang="en-GB" sz="16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𝓁</a:t>
            </a:r>
            <a:r>
              <a:rPr lang="en-GB" sz="16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+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𝓁</a:t>
            </a:r>
            <a:r>
              <a:rPr lang="en-GB" sz="16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/ W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’ </a:t>
            </a:r>
            <a:r>
              <a:rPr lang="en-GB" sz="16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6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𝓁𝜈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281952" y="2492790"/>
            <a:ext cx="26241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ATLAS-CONF-2016-045, </a:t>
            </a:r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CMS-PAS-EXO-16-031</a:t>
            </a:r>
            <a:endParaRPr lang="fi-FI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528" y="1456328"/>
            <a:ext cx="854910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Good </a:t>
            </a:r>
            <a:r>
              <a:rPr lang="en-US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Drell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-Yan modelling crucial 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SM diff. cross-section measurements paired with searches 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High-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muons challenge detector alignment (30 µm in ATLAS),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~no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charge information from electrons</a:t>
            </a:r>
          </a:p>
          <a:p>
            <a:pPr>
              <a:spcBef>
                <a:spcPts val="6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No anomaly found. SSM </a:t>
            </a:r>
            <a:r>
              <a:rPr lang="en-US" sz="1400" dirty="0">
                <a:latin typeface="Helvetica Light"/>
                <a:cs typeface="Helvetica Light"/>
              </a:rPr>
              <a:t>Z’ </a:t>
            </a:r>
            <a:r>
              <a:rPr lang="en-US" sz="1400" dirty="0" smtClean="0">
                <a:latin typeface="Helvetica Light"/>
                <a:cs typeface="Helvetica Light"/>
              </a:rPr>
              <a:t>/ W’ benchmark </a:t>
            </a:r>
            <a:r>
              <a:rPr lang="en-US" sz="1400" dirty="0">
                <a:latin typeface="Helvetica Light"/>
                <a:cs typeface="Helvetica Light"/>
              </a:rPr>
              <a:t>limits set at </a:t>
            </a:r>
            <a:r>
              <a:rPr lang="en-US" sz="1400" dirty="0" smtClean="0">
                <a:latin typeface="Helvetica Light"/>
                <a:cs typeface="Helvetica Light"/>
              </a:rPr>
              <a:t>4.0 / 4.7 TeV </a:t>
            </a:r>
            <a:r>
              <a:rPr lang="en-US" sz="1400" dirty="0">
                <a:latin typeface="Helvetica Light"/>
                <a:cs typeface="Helvetica Light"/>
              </a:rPr>
              <a:t>(2.9 </a:t>
            </a:r>
            <a:r>
              <a:rPr lang="en-US" sz="1400" dirty="0" smtClean="0">
                <a:latin typeface="Helvetica Light"/>
                <a:cs typeface="Helvetica Light"/>
              </a:rPr>
              <a:t>/ 3.3 TeV </a:t>
            </a:r>
            <a:r>
              <a:rPr lang="en-US" sz="1400" dirty="0">
                <a:latin typeface="Helvetica Light"/>
                <a:cs typeface="Helvetica Light"/>
              </a:rPr>
              <a:t>at 8 TeV</a:t>
            </a:r>
            <a:r>
              <a:rPr lang="en-US" sz="1400" dirty="0" smtClean="0">
                <a:latin typeface="Helvetica Light"/>
                <a:cs typeface="Helvetica Light"/>
              </a:rPr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34" y="2420888"/>
            <a:ext cx="4712617" cy="38897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r="5686"/>
          <a:stretch/>
        </p:blipFill>
        <p:spPr>
          <a:xfrm>
            <a:off x="4735862" y="2423451"/>
            <a:ext cx="4228626" cy="388977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67544" y="6406817"/>
            <a:ext cx="80377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ATLAS &amp; CMS also looked into high-mass eµ (LFV) production. Main background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here: top-antitop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85463" y="3789040"/>
            <a:ext cx="11705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&lt; 2</a:t>
            </a:r>
            <a:r>
              <a:rPr lang="en-US" sz="1050" smtClean="0">
                <a:latin typeface="Helvetica Light" charset="0"/>
                <a:ea typeface="Helvetica Light" charset="0"/>
                <a:cs typeface="Helvetica Light" charset="0"/>
              </a:rPr>
              <a:t>% resolution</a:t>
            </a:r>
            <a:endParaRPr lang="en-US" sz="105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52320" y="3862472"/>
            <a:ext cx="116730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15</a:t>
            </a:r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% resolution</a:t>
            </a:r>
          </a:p>
        </p:txBody>
      </p:sp>
    </p:spTree>
    <p:extLst>
      <p:ext uri="{BB962C8B-B14F-4D97-AF65-F5344CB8AC3E}">
        <p14:creationId xmlns:p14="http://schemas.microsoft.com/office/powerpoint/2010/main" val="85506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5959" y="163945"/>
            <a:ext cx="5976664" cy="25226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5959" y="6430246"/>
            <a:ext cx="5976664" cy="18025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01" t="3314" r="5901" b="9762"/>
          <a:stretch/>
        </p:blipFill>
        <p:spPr>
          <a:xfrm>
            <a:off x="0" y="229210"/>
            <a:ext cx="9144000" cy="636814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23528" y="5445224"/>
            <a:ext cx="2664296" cy="7375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336" y="5373216"/>
            <a:ext cx="38046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white"/>
                </a:solidFill>
                <a:latin typeface="Helvetica Light"/>
                <a:cs typeface="Helvetica Light"/>
              </a:rPr>
              <a:t>Display of rare </a:t>
            </a:r>
            <a:r>
              <a:rPr lang="en-GB" sz="1400" i="1" dirty="0" smtClean="0">
                <a:solidFill>
                  <a:prstClr val="white"/>
                </a:solidFill>
                <a:latin typeface="Helvetica Light"/>
                <a:cs typeface="Helvetica Light"/>
              </a:rPr>
              <a:t>colossal</a:t>
            </a:r>
            <a:r>
              <a:rPr lang="en-GB" sz="1400" dirty="0" smtClean="0">
                <a:solidFill>
                  <a:prstClr val="white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>
                <a:solidFill>
                  <a:prstClr val="white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err="1" smtClean="0">
                <a:solidFill>
                  <a:prstClr val="white"/>
                </a:solidFill>
                <a:latin typeface="Helvetica Light"/>
                <a:cs typeface="Helvetica Light"/>
              </a:rPr>
              <a:t>+</a:t>
            </a:r>
            <a:r>
              <a:rPr lang="en-GB" sz="1400" dirty="0" err="1" smtClean="0">
                <a:solidFill>
                  <a:prstClr val="white"/>
                </a:solidFill>
                <a:latin typeface="Helvetica Light"/>
                <a:cs typeface="Helvetica Light"/>
              </a:rPr>
              <a:t>e</a:t>
            </a:r>
            <a:r>
              <a:rPr lang="en-GB" sz="1400" baseline="30000" dirty="0" smtClean="0">
                <a:solidFill>
                  <a:prstClr val="white"/>
                </a:solidFill>
                <a:latin typeface="Helvetica Light"/>
                <a:cs typeface="Helvetica Light"/>
              </a:rPr>
              <a:t>–</a:t>
            </a:r>
            <a:r>
              <a:rPr lang="en-GB" sz="1400" dirty="0" smtClean="0">
                <a:solidFill>
                  <a:prstClr val="white"/>
                </a:solidFill>
                <a:latin typeface="Helvetica Light"/>
                <a:cs typeface="Helvetica Light"/>
              </a:rPr>
              <a:t> candidate event with 2.9 TeV invariant mass</a:t>
            </a: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white"/>
                </a:solidFill>
                <a:latin typeface="Helvetica Light"/>
                <a:cs typeface="Helvetica Light"/>
              </a:rPr>
              <a:t>Each electron candidate has 1.3 TeV </a:t>
            </a:r>
            <a:r>
              <a:rPr lang="en-GB" sz="1400" i="1" dirty="0" smtClean="0">
                <a:solidFill>
                  <a:prstClr val="white"/>
                </a:solidFill>
                <a:latin typeface="Helvetica Light"/>
                <a:cs typeface="Helvetica Light"/>
              </a:rPr>
              <a:t>E</a:t>
            </a:r>
            <a:r>
              <a:rPr lang="en-GB" sz="1400" i="1" baseline="-25000" dirty="0" smtClean="0">
                <a:solidFill>
                  <a:prstClr val="white"/>
                </a:solidFill>
                <a:latin typeface="Helvetica Light"/>
                <a:cs typeface="Helvetica Light"/>
              </a:rPr>
              <a:t>T</a:t>
            </a:r>
            <a:endParaRPr lang="en-GB" sz="1400" dirty="0" smtClean="0">
              <a:solidFill>
                <a:prstClr val="white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3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prstClr val="white"/>
                </a:solidFill>
                <a:latin typeface="Helvetica Light"/>
                <a:cs typeface="Helvetica Light"/>
              </a:rPr>
              <a:t>Back-to-back in </a:t>
            </a:r>
            <a:r>
              <a:rPr lang="en-GB" sz="1400" dirty="0" smtClean="0">
                <a:solidFill>
                  <a:prstClr val="white"/>
                </a:solidFill>
                <a:latin typeface="Symbol" charset="2"/>
                <a:ea typeface="Symbol" charset="2"/>
                <a:cs typeface="Symbol" charset="2"/>
              </a:rPr>
              <a:t>f</a:t>
            </a:r>
          </a:p>
          <a:p>
            <a:pPr>
              <a:spcBef>
                <a:spcPts val="600"/>
              </a:spcBef>
            </a:pPr>
            <a:r>
              <a:rPr lang="en-GB" sz="1100" dirty="0" smtClean="0">
                <a:solidFill>
                  <a:prstClr val="white"/>
                </a:solidFill>
                <a:latin typeface="Helvetica Light"/>
                <a:cs typeface="Helvetica Light"/>
              </a:rPr>
              <a:t>Highest-mass Run-1 events: 1.8 TeV (</a:t>
            </a:r>
            <a:r>
              <a:rPr lang="en-GB" sz="1100" dirty="0" err="1" smtClean="0">
                <a:solidFill>
                  <a:prstClr val="white"/>
                </a:solidFill>
                <a:latin typeface="Helvetica Light"/>
                <a:cs typeface="Helvetica Light"/>
              </a:rPr>
              <a:t>ee</a:t>
            </a:r>
            <a:r>
              <a:rPr lang="en-GB" sz="1100" dirty="0" smtClean="0">
                <a:solidFill>
                  <a:prstClr val="white"/>
                </a:solidFill>
                <a:latin typeface="Helvetica Light"/>
                <a:cs typeface="Helvetica Light"/>
              </a:rPr>
              <a:t>), 1.9 TeV (µµ)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888" t="33035" r="23225" b="8649"/>
          <a:stretch/>
        </p:blipFill>
        <p:spPr>
          <a:xfrm>
            <a:off x="6516216" y="4421648"/>
            <a:ext cx="2448272" cy="224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2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622" y="3008951"/>
            <a:ext cx="4701882" cy="33750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140304"/>
            <a:ext cx="4504070" cy="32410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for diboson resonances </a:t>
            </a:r>
            <a:r>
              <a:rPr lang="en-GB" dirty="0" smtClean="0">
                <a:solidFill>
                  <a:srgbClr val="000000"/>
                </a:solidFill>
                <a:latin typeface="Helvetica Light"/>
                <a:cs typeface="Helvetica Light"/>
              </a:rPr>
              <a:t>(</a:t>
            </a:r>
            <a:r>
              <a:rPr lang="en-GB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hh</a:t>
            </a:r>
            <a:r>
              <a:rPr lang="en-GB" dirty="0" smtClean="0">
                <a:solidFill>
                  <a:srgbClr val="000000"/>
                </a:solidFill>
                <a:latin typeface="Helvetica Light"/>
                <a:cs typeface="Helvetica Light"/>
              </a:rPr>
              <a:t>, </a:t>
            </a:r>
            <a:r>
              <a:rPr lang="en-GB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Vh</a:t>
            </a:r>
            <a:r>
              <a:rPr lang="en-GB" dirty="0" smtClean="0">
                <a:solidFill>
                  <a:srgbClr val="000000"/>
                </a:solidFill>
                <a:latin typeface="Helvetica Light"/>
                <a:cs typeface="Helvetica Light"/>
              </a:rPr>
              <a:t>, VV)</a:t>
            </a:r>
            <a:endParaRPr lang="en-GB" sz="2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High-</a:t>
            </a:r>
            <a:r>
              <a:rPr lang="en-GB" sz="16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6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of bosons boosts hadronic decay products into merged jets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6120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Hadronic decay modes use jet substructure analysis to reconstruct bosons. Important strong interaction backgrounds</a:t>
            </a:r>
            <a:endParaRPr lang="en-GB" sz="1600" baseline="300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2060848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Some excess of events around 2 TeV (globally 2.5σ for ATLAS) seen at 8 TeV in VV in fully hadronic channel, not seen in the other decay channels (</a:t>
            </a:r>
            <a:r>
              <a:rPr lang="en-GB" sz="1400" dirty="0" err="1">
                <a:solidFill>
                  <a:srgbClr val="003BB8"/>
                </a:solidFill>
                <a:latin typeface="Helvetica Light"/>
                <a:cs typeface="Helvetica Light"/>
              </a:rPr>
              <a:t>eg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, l𝜈</a:t>
            </a:r>
            <a:r>
              <a:rPr lang="en-GB" sz="1400" dirty="0" err="1">
                <a:solidFill>
                  <a:srgbClr val="003BB8"/>
                </a:solidFill>
                <a:latin typeface="Helvetica Light"/>
                <a:cs typeface="Helvetica Light"/>
              </a:rPr>
              <a:t>qq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2501672" y="3032582"/>
            <a:ext cx="19672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ATLAS-CONF-2016-05, 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fully hadronic5</a:t>
            </a:r>
            <a:endParaRPr lang="is-IS" sz="8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52496" y="3036269"/>
            <a:ext cx="187102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CMS-PAS-B2G-16-020, </a:t>
            </a:r>
            <a:r>
              <a:rPr lang="pt-BR" sz="800" dirty="0" err="1" smtClean="0">
                <a:latin typeface="Helvetica Light" charset="0"/>
                <a:ea typeface="Helvetica Light" charset="0"/>
                <a:cs typeface="Helvetica Light" charset="0"/>
              </a:rPr>
              <a:t>semileptonic</a:t>
            </a:r>
            <a:endParaRPr lang="is-IS" sz="8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61282" y="476672"/>
            <a:ext cx="2282718" cy="733771"/>
          </a:xfrm>
          <a:prstGeom prst="rect">
            <a:avLst/>
          </a:prstGeom>
          <a:solidFill>
            <a:schemeClr val="bg1"/>
          </a:solidFill>
          <a:effectLst>
            <a:outerShdw blurRad="50800" dist="76200" dir="16200000" rotWithShape="0">
              <a:prstClr val="black">
                <a:alpha val="4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3" name="Picture 12" descr="fig_05a-2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904262" y="520459"/>
            <a:ext cx="2129456" cy="221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77281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Light quanta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354" y="2512060"/>
            <a:ext cx="2233290" cy="32704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794" y="3384228"/>
            <a:ext cx="640284" cy="8996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12160" y="2979529"/>
            <a:ext cx="24117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Used since forever                     as detection probe</a:t>
            </a:r>
          </a:p>
          <a:p>
            <a:endParaRPr lang="en-US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Recent example: H </a:t>
            </a:r>
            <a:r>
              <a:rPr lang="en-US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yy</a:t>
            </a:r>
            <a:endParaRPr lang="en-US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Other example: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3568" y="4437112"/>
            <a:ext cx="23042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First medical X-ray by Wilhelm </a:t>
            </a:r>
            <a:r>
              <a:rPr lang="en-US" sz="105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Röntgen</a:t>
            </a:r>
            <a:r>
              <a:rPr lang="en-US" sz="105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of his wife Anna Bertha Ludwig's </a:t>
            </a:r>
            <a:r>
              <a:rPr lang="en-US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hand, Nov 1895</a:t>
            </a:r>
          </a:p>
          <a:p>
            <a:pPr algn="r"/>
            <a:r>
              <a:rPr lang="en-US" sz="105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[First Nobel price of physics, 1901]</a:t>
            </a:r>
            <a:endParaRPr lang="en-US" sz="105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29083" y="5791917"/>
            <a:ext cx="10550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Picture of a mirage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84168" y="4164057"/>
            <a:ext cx="2700441" cy="162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3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4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1800" b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The LHC Run-2</a:t>
            </a:r>
            <a:r>
              <a:rPr lang="en-US" sz="1800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: 13 </a:t>
            </a:r>
            <a:r>
              <a:rPr lang="en-US" sz="18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TeV / 8 TeV inclusive pp cross-section ratio</a:t>
            </a:r>
          </a:p>
        </p:txBody>
      </p:sp>
      <p:pic>
        <p:nvPicPr>
          <p:cNvPr id="3" name="Picture 2" descr="crossSectionRatio-13-8TeV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31"/>
          <a:stretch/>
        </p:blipFill>
        <p:spPr>
          <a:xfrm>
            <a:off x="145573" y="1158820"/>
            <a:ext cx="8802154" cy="5294516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6372200" y="1124744"/>
            <a:ext cx="2376264" cy="1781371"/>
          </a:xfrm>
          <a:prstGeom prst="roundRect">
            <a:avLst>
              <a:gd name="adj" fmla="val 2048"/>
            </a:avLst>
          </a:prstGeom>
          <a:solidFill>
            <a:schemeClr val="bg1">
              <a:lumMod val="95000"/>
            </a:schemeClr>
          </a:solidFill>
          <a:ln w="3175" cmpd="sng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6444208" y="1291850"/>
            <a:ext cx="223224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Helvetica Light"/>
                <a:cs typeface="Helvetica Light"/>
              </a:rPr>
              <a:t>At 10</a:t>
            </a:r>
            <a:r>
              <a:rPr lang="en-GB" sz="1400" baseline="30000" dirty="0" smtClean="0">
                <a:latin typeface="Helvetica Light"/>
                <a:cs typeface="Helvetica Light"/>
              </a:rPr>
              <a:t>34</a:t>
            </a:r>
            <a:r>
              <a:rPr lang="en-GB" sz="1400" dirty="0" smtClean="0">
                <a:latin typeface="Helvetica Light"/>
                <a:cs typeface="Helvetica Light"/>
              </a:rPr>
              <a:t> cm</a:t>
            </a:r>
            <a:r>
              <a:rPr lang="en-GB" sz="1400" baseline="30000" dirty="0" smtClean="0">
                <a:latin typeface="Helvetica Light"/>
                <a:cs typeface="Helvetica Light"/>
              </a:rPr>
              <a:t>–2 </a:t>
            </a:r>
            <a:r>
              <a:rPr lang="en-GB" sz="1400" dirty="0" smtClean="0">
                <a:latin typeface="Helvetica Light"/>
                <a:cs typeface="Helvetica Light"/>
              </a:rPr>
              <a:t>s</a:t>
            </a:r>
            <a:r>
              <a:rPr lang="en-GB" sz="1400" baseline="30000" dirty="0" smtClean="0">
                <a:latin typeface="Helvetica Light"/>
                <a:cs typeface="Helvetica Light"/>
              </a:rPr>
              <a:t>–1</a:t>
            </a:r>
            <a:r>
              <a:rPr lang="en-GB" sz="1400" dirty="0">
                <a:latin typeface="Helvetica Light"/>
                <a:cs typeface="Helvetica Light"/>
              </a:rPr>
              <a:t> @</a:t>
            </a:r>
            <a:r>
              <a:rPr lang="en-GB" sz="1400" dirty="0" smtClean="0">
                <a:latin typeface="Helvetica Light"/>
                <a:cs typeface="Helvetica Light"/>
              </a:rPr>
              <a:t> 13 TeV </a:t>
            </a:r>
            <a:r>
              <a:rPr lang="en-GB" sz="1400" i="1" dirty="0" err="1" smtClean="0">
                <a:latin typeface="Helvetica Light"/>
                <a:cs typeface="Helvetica Light"/>
              </a:rPr>
              <a:t>pp</a:t>
            </a:r>
            <a:r>
              <a:rPr lang="en-GB" sz="1400" dirty="0" smtClean="0">
                <a:latin typeface="Helvetica Light"/>
                <a:cs typeface="Helvetica Light"/>
              </a:rPr>
              <a:t> the LHC produces:</a:t>
            </a:r>
          </a:p>
          <a:p>
            <a:pPr marL="450850" indent="-358775">
              <a:spcBef>
                <a:spcPts val="600"/>
              </a:spcBef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200 Hz W </a:t>
            </a:r>
            <a:r>
              <a:rPr lang="en-GB" sz="1400" dirty="0" smtClean="0">
                <a:latin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/>
                <a:cs typeface="Helvetica Light"/>
              </a:rPr>
              <a:t> </a:t>
            </a:r>
            <a:r>
              <a:rPr lang="en-GB" sz="1400" dirty="0">
                <a:latin typeface="Symbol" charset="2"/>
                <a:cs typeface="Symbol" charset="2"/>
              </a:rPr>
              <a:t>𝓁 n</a:t>
            </a:r>
            <a:endParaRPr lang="en-GB" sz="1400" dirty="0" smtClean="0">
              <a:latin typeface="Symbol" charset="2"/>
              <a:cs typeface="Symbol" charset="2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19 Hz Z </a:t>
            </a:r>
            <a:r>
              <a:rPr lang="en-GB" sz="1400" dirty="0" smtClean="0">
                <a:latin typeface="Symbol" charset="2"/>
                <a:cs typeface="Symbol" charset="2"/>
              </a:rPr>
              <a:t>® 𝓁𝓁</a:t>
            </a:r>
            <a:endParaRPr lang="en-GB" sz="1400" dirty="0" smtClean="0">
              <a:latin typeface="Helvetica Light"/>
              <a:cs typeface="Helvetica Light"/>
            </a:endParaRP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8 Hz top pair</a:t>
            </a:r>
          </a:p>
          <a:p>
            <a:pPr marL="450850" indent="-358775">
              <a:buFont typeface="Lucida Grande"/>
              <a:buChar char="-"/>
            </a:pPr>
            <a:r>
              <a:rPr lang="en-GB" sz="1400" dirty="0" smtClean="0">
                <a:latin typeface="Helvetica Light"/>
                <a:cs typeface="Helvetica Light"/>
              </a:rPr>
              <a:t>0.5 Hz Higgs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72200" y="3068960"/>
            <a:ext cx="2376264" cy="2088232"/>
          </a:xfrm>
          <a:prstGeom prst="roundRect">
            <a:avLst>
              <a:gd name="adj" fmla="val 2048"/>
            </a:avLst>
          </a:prstGeom>
          <a:solidFill>
            <a:schemeClr val="bg1">
              <a:lumMod val="95000"/>
            </a:schemeClr>
          </a:solidFill>
          <a:ln w="3175" cmpd="sng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646099" y="3492007"/>
                <a:ext cx="1881349" cy="7663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𝐾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13/8</m:t>
                          </m:r>
                        </m:sub>
                      </m:sSub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≡ </m:t>
                      </m:r>
                      <m:f>
                        <m:fPr>
                          <m:ctrlPr>
                            <a:rPr lang="bg-BG" sz="12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bg-BG" sz="12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20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13</m:t>
                                  </m:r>
                                </m:sub>
                              </m:sSub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bg-BG" sz="120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sz="1200" b="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13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num>
                        <m:den>
                          <m:f>
                            <m:fPr>
                              <m:type m:val="skw"/>
                              <m:ctrlPr>
                                <a:rPr lang="bg-BG" sz="12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2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8</m:t>
                                  </m:r>
                                </m:sub>
                              </m:sSub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bg-BG" sz="12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0" i="1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sz="1200" b="0" i="1" smtClean="0"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8</m:t>
                                      </m:r>
                                    </m:sub>
                                  </m:sSub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sSub>
                        <m:sSubPr>
                          <m:ctrlPr>
                            <a:rPr lang="en-US" sz="12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𝑘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𝑆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12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bg-BG" sz="12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2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𝐿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120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200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𝐵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en-US" sz="1200" i="1" dirty="0" smtClean="0">
                  <a:latin typeface="Cambria Math" charset="0"/>
                  <a:ea typeface="Cambria Math" charset="0"/>
                  <a:cs typeface="Cambria Math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6099" y="3492007"/>
                <a:ext cx="1881349" cy="7663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444208" y="3160420"/>
            <a:ext cx="2449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13/8 TeV sensitivity formula: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8227" y="4330379"/>
            <a:ext cx="1800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Cambria Math" charset="0"/>
                <a:ea typeface="Cambria Math" charset="0"/>
                <a:cs typeface="Cambria Math" charset="0"/>
              </a:rPr>
              <a:t>w</a:t>
            </a:r>
            <a:r>
              <a:rPr lang="en-GB" sz="1100" dirty="0" smtClean="0">
                <a:latin typeface="Cambria Math" charset="0"/>
                <a:ea typeface="Cambria Math" charset="0"/>
                <a:cs typeface="Cambria Math" charset="0"/>
              </a:rPr>
              <a:t>here </a:t>
            </a:r>
            <a:r>
              <a:rPr lang="en-GB" sz="1100" i="1" dirty="0" err="1" smtClean="0">
                <a:latin typeface="Cambria Math" charset="0"/>
                <a:ea typeface="Cambria Math" charset="0"/>
                <a:cs typeface="Cambria Math" charset="0"/>
              </a:rPr>
              <a:t>k</a:t>
            </a:r>
            <a:r>
              <a:rPr lang="en-GB" sz="1100" i="1" baseline="-25000" dirty="0" err="1" smtClean="0">
                <a:latin typeface="Cambria Math" charset="0"/>
                <a:ea typeface="Cambria Math" charset="0"/>
                <a:cs typeface="Cambria Math" charset="0"/>
              </a:rPr>
              <a:t>i</a:t>
            </a:r>
            <a:r>
              <a:rPr lang="en-GB" sz="1100" dirty="0" smtClean="0">
                <a:latin typeface="Cambria Math" charset="0"/>
                <a:ea typeface="Cambria Math" charset="0"/>
                <a:cs typeface="Cambria Math" charset="0"/>
              </a:rPr>
              <a:t> = 13/8 ratio, and </a:t>
            </a:r>
            <a:r>
              <a:rPr lang="en-GB" sz="1100" i="1" dirty="0" err="1" smtClean="0">
                <a:latin typeface="Cambria Math" charset="0"/>
                <a:ea typeface="Cambria Math" charset="0"/>
                <a:cs typeface="Cambria Math" charset="0"/>
              </a:rPr>
              <a:t>i</a:t>
            </a:r>
            <a:r>
              <a:rPr lang="en-GB" sz="1100" dirty="0" smtClean="0">
                <a:latin typeface="Cambria Math" charset="0"/>
                <a:ea typeface="Cambria Math" charset="0"/>
                <a:cs typeface="Cambria Math" charset="0"/>
              </a:rPr>
              <a:t> = </a:t>
            </a:r>
            <a:r>
              <a:rPr lang="en-GB" sz="1100" i="1" dirty="0" smtClean="0">
                <a:latin typeface="Cambria Math" charset="0"/>
                <a:ea typeface="Cambria Math" charset="0"/>
                <a:cs typeface="Cambria Math" charset="0"/>
              </a:rPr>
              <a:t>S</a:t>
            </a:r>
            <a:r>
              <a:rPr lang="en-GB" sz="1100" baseline="-25000" dirty="0" smtClean="0">
                <a:latin typeface="Cambria Math" charset="0"/>
                <a:ea typeface="Cambria Math" charset="0"/>
                <a:cs typeface="Cambria Math" charset="0"/>
              </a:rPr>
              <a:t>ignal</a:t>
            </a:r>
            <a:r>
              <a:rPr lang="en-GB" sz="1100" dirty="0" smtClean="0">
                <a:latin typeface="Cambria Math" charset="0"/>
                <a:ea typeface="Cambria Math" charset="0"/>
                <a:cs typeface="Cambria Math" charset="0"/>
              </a:rPr>
              <a:t>, </a:t>
            </a:r>
            <a:r>
              <a:rPr lang="en-GB" sz="1100" i="1" dirty="0" smtClean="0">
                <a:latin typeface="Cambria Math" charset="0"/>
                <a:ea typeface="Cambria Math" charset="0"/>
                <a:cs typeface="Cambria Math" charset="0"/>
              </a:rPr>
              <a:t>B</a:t>
            </a:r>
            <a:r>
              <a:rPr lang="en-GB" sz="1100" baseline="-25000" dirty="0" smtClean="0">
                <a:latin typeface="Cambria Math" charset="0"/>
                <a:ea typeface="Cambria Math" charset="0"/>
                <a:cs typeface="Cambria Math" charset="0"/>
              </a:rPr>
              <a:t>ackground</a:t>
            </a:r>
            <a:r>
              <a:rPr lang="en-GB" sz="1100" dirty="0" smtClean="0">
                <a:latin typeface="Cambria Math" charset="0"/>
                <a:ea typeface="Cambria Math" charset="0"/>
                <a:cs typeface="Cambria Math" charset="0"/>
              </a:rPr>
              <a:t>, </a:t>
            </a:r>
            <a:r>
              <a:rPr lang="en-GB" sz="1100" i="1" dirty="0" smtClean="0">
                <a:latin typeface="Cambria Math" charset="0"/>
                <a:ea typeface="Cambria Math" charset="0"/>
                <a:cs typeface="Cambria Math" charset="0"/>
              </a:rPr>
              <a:t>L</a:t>
            </a:r>
            <a:r>
              <a:rPr lang="en-GB" sz="1100" baseline="-25000" dirty="0" smtClean="0">
                <a:latin typeface="Cambria Math" charset="0"/>
                <a:ea typeface="Cambria Math" charset="0"/>
                <a:cs typeface="Cambria Math" charset="0"/>
              </a:rPr>
              <a:t>uminosity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4207" y="4849415"/>
            <a:ext cx="2449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E.g.: </a:t>
            </a:r>
            <a:r>
              <a:rPr lang="en-GB" sz="1200" i="1" dirty="0" smtClean="0">
                <a:latin typeface="Helvetica Light"/>
                <a:cs typeface="Helvetica Light"/>
              </a:rPr>
              <a:t>K</a:t>
            </a:r>
            <a:r>
              <a:rPr lang="en-GB" sz="1200" baseline="-25000" dirty="0" smtClean="0">
                <a:latin typeface="Helvetica Light"/>
                <a:cs typeface="Helvetica Light"/>
              </a:rPr>
              <a:t>13/8</a:t>
            </a:r>
            <a:r>
              <a:rPr lang="en-GB" sz="1200" dirty="0" smtClean="0">
                <a:latin typeface="Helvetica Light"/>
                <a:cs typeface="Helvetica Light"/>
              </a:rPr>
              <a:t> = 0.87 for ttH</a:t>
            </a:r>
            <a:r>
              <a:rPr lang="en-GB" sz="1200" baseline="-25000" dirty="0" smtClean="0">
                <a:latin typeface="Helvetica Light"/>
                <a:cs typeface="Helvetica Light"/>
              </a:rPr>
              <a:t>3.3/fb</a:t>
            </a:r>
            <a:endParaRPr lang="en-GB" sz="1200" baseline="30000" dirty="0" smtClean="0">
              <a:latin typeface="Helvetica Light"/>
              <a:cs typeface="Helvetica Ligh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1107901"/>
            <a:ext cx="26039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Heavy </a:t>
            </a:r>
            <a:r>
              <a:rPr lang="en-US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cross section scales ≈ linearly with √s</a:t>
            </a:r>
          </a:p>
        </p:txBody>
      </p:sp>
    </p:spTree>
    <p:extLst>
      <p:ext uri="{BB962C8B-B14F-4D97-AF65-F5344CB8AC3E}">
        <p14:creationId xmlns:p14="http://schemas.microsoft.com/office/powerpoint/2010/main" val="97642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66" y="2108153"/>
            <a:ext cx="3911682" cy="3794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Diphoton resonance searches, the 2015 saga</a:t>
            </a:r>
            <a:endParaRPr lang="en-GB" sz="24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Dedicated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searches for a spin-0 and a spin-2 diphoton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resonance 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340768"/>
            <a:ext cx="8352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Photons are tightly identified and isolated. Typical purity ~94%, background modelling empirical in spin-0 (theoretical in spin-2 case for ATLAS)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9627" y="6202759"/>
            <a:ext cx="4227811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Lowest p-value at ~750 GeV, </a:t>
            </a:r>
            <a:r>
              <a:rPr lang="en-GB" sz="12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Γ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~ 45 GeV (6%)</a:t>
            </a:r>
          </a:p>
          <a:p>
            <a:pPr algn="ctr">
              <a:spcBef>
                <a:spcPts val="600"/>
              </a:spcBef>
            </a:pP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Local / </a:t>
            </a:r>
            <a:r>
              <a:rPr lang="en-GB" sz="12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global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2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Z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= 3.9 / </a:t>
            </a:r>
            <a:r>
              <a:rPr lang="en-GB" sz="12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2.1σ</a:t>
            </a:r>
            <a:endParaRPr lang="en-GB" sz="1200" b="1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69711" y="2021075"/>
            <a:ext cx="10775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hr-H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1606.03833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538" y="2021288"/>
            <a:ext cx="3886918" cy="407200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 rot="5400000">
            <a:off x="7916048" y="2511708"/>
            <a:ext cx="9829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</a:t>
            </a:r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1606.04093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73737" y="6202758"/>
            <a:ext cx="4227811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GB" sz="1200" dirty="0">
                <a:solidFill>
                  <a:srgbClr val="003BB8"/>
                </a:solidFill>
                <a:latin typeface="Helvetica Light"/>
                <a:cs typeface="Helvetica Light"/>
              </a:rPr>
              <a:t>Lowest p-value at ~750 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GeV, narrow </a:t>
            </a:r>
            <a:r>
              <a:rPr lang="en-GB" sz="1200" dirty="0">
                <a:solidFill>
                  <a:srgbClr val="003BB8"/>
                </a:solidFill>
                <a:latin typeface="Helvetica Light"/>
                <a:cs typeface="Helvetica Light"/>
              </a:rPr>
              <a:t>width</a:t>
            </a:r>
          </a:p>
          <a:p>
            <a:pPr algn="ctr">
              <a:spcBef>
                <a:spcPts val="600"/>
              </a:spcBef>
            </a:pPr>
            <a:r>
              <a:rPr lang="en-GB" sz="1200" dirty="0">
                <a:solidFill>
                  <a:srgbClr val="003BB8"/>
                </a:solidFill>
                <a:latin typeface="Helvetica Light"/>
                <a:cs typeface="Helvetica Light"/>
              </a:rPr>
              <a:t>Local / </a:t>
            </a:r>
            <a:r>
              <a:rPr lang="en-GB" sz="1200" b="1" dirty="0">
                <a:solidFill>
                  <a:srgbClr val="003BB8"/>
                </a:solidFill>
                <a:latin typeface="Helvetica Light"/>
                <a:cs typeface="Helvetica Light"/>
              </a:rPr>
              <a:t>global Z</a:t>
            </a:r>
            <a:r>
              <a:rPr lang="en-GB" sz="1200" dirty="0">
                <a:solidFill>
                  <a:srgbClr val="003BB8"/>
                </a:solidFill>
                <a:latin typeface="Helvetica Light"/>
                <a:cs typeface="Helvetica Light"/>
              </a:rPr>
              <a:t> = 3.4σ / </a:t>
            </a:r>
            <a:r>
              <a:rPr lang="en-GB" sz="1200" b="1" dirty="0">
                <a:solidFill>
                  <a:srgbClr val="003BB8"/>
                </a:solidFill>
                <a:latin typeface="Helvetica Light"/>
                <a:cs typeface="Helvetica Light"/>
              </a:rPr>
              <a:t>1.6σ</a:t>
            </a:r>
            <a:r>
              <a:rPr lang="en-GB" sz="12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(Run-1+2 combination)                                  </a:t>
            </a:r>
            <a:endParaRPr lang="en-GB" sz="12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96956" y="3066215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Also: EBEE and B-field off categories</a:t>
            </a:r>
          </a:p>
        </p:txBody>
      </p:sp>
    </p:spTree>
    <p:extLst>
      <p:ext uri="{BB962C8B-B14F-4D97-AF65-F5344CB8AC3E}">
        <p14:creationId xmlns:p14="http://schemas.microsoft.com/office/powerpoint/2010/main" val="106357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56" y="2110697"/>
            <a:ext cx="3904582" cy="3794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438" y="2025296"/>
            <a:ext cx="3883091" cy="406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Diphoton resonance searches, the 2016 results</a:t>
            </a:r>
            <a:endParaRPr lang="en-GB" sz="2400" dirty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Repeated ~unchanged analyses with 2016 data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9" y="1340768"/>
            <a:ext cx="8352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Photons are tightly identified and isolated. Typical purity ~94%, background modelling empirical in spin-0 (theoretical in spin-2 case for ATLAS)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71800" y="6289575"/>
            <a:ext cx="42278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No noticeable excess in 2016 data</a:t>
            </a:r>
            <a:endParaRPr lang="en-GB" sz="1400" b="1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56511" y="2025083"/>
            <a:ext cx="1290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ATLAS-CONF-2016-059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7916048" y="2515716"/>
            <a:ext cx="9829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1609.02507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96956" y="3070223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Also: EBEE categories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9632" y="3897291"/>
            <a:ext cx="2304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Also: significance of 2015 result reduced after re-calibration</a:t>
            </a:r>
          </a:p>
        </p:txBody>
      </p:sp>
    </p:spTree>
    <p:extLst>
      <p:ext uri="{BB962C8B-B14F-4D97-AF65-F5344CB8AC3E}">
        <p14:creationId xmlns:p14="http://schemas.microsoft.com/office/powerpoint/2010/main" val="46515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0"/>
          <a:stretch/>
        </p:blipFill>
        <p:spPr>
          <a:xfrm>
            <a:off x="4339416" y="1865435"/>
            <a:ext cx="4758285" cy="30907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Diphoton resonance searches, the 2016 results</a:t>
            </a:r>
            <a:endParaRPr lang="en-GB" sz="2400" dirty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Comparison of 2015 and 2016 p-values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340768"/>
            <a:ext cx="83529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Resulting background-only p-values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21628" y="1911138"/>
            <a:ext cx="98296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1609.02507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0"/>
          <a:stretch/>
        </p:blipFill>
        <p:spPr>
          <a:xfrm>
            <a:off x="198712" y="1990083"/>
            <a:ext cx="4164944" cy="309510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059832" y="1915327"/>
            <a:ext cx="1290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ATLAS-CONF-2016-059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5301208"/>
            <a:ext cx="8352927" cy="1284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Lesson? Statistical fluctuation. Can happen, nothing wrong. </a:t>
            </a:r>
          </a:p>
          <a:p>
            <a:pPr>
              <a:spcBef>
                <a:spcPts val="900"/>
              </a:spcBef>
            </a:pPr>
            <a:r>
              <a:rPr lang="en-GB" sz="1400" dirty="0" smtClean="0">
                <a:latin typeface="Helvetica Light"/>
                <a:cs typeface="Helvetica Light"/>
              </a:rPr>
              <a:t>Actual trials factor larger than global factor quoted, as very many signatures probed by experiments (hard to estimate, but keep in mind!). Having a second experiment with a similar non-significant excess does not remove trials factor if you keep both. Removing 2015 data, and looking at 750 GeV in 2016 does remove trials factor.  </a:t>
            </a:r>
            <a:endParaRPr lang="en-GB" sz="14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2059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705" y="1268760"/>
            <a:ext cx="3025241" cy="29025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714" y="4117550"/>
            <a:ext cx="3750816" cy="254023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26"/>
          <a:stretch/>
        </p:blipFill>
        <p:spPr>
          <a:xfrm>
            <a:off x="2412310" y="4093169"/>
            <a:ext cx="2796298" cy="25041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71296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Supersymmetry  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Still among the most popular SM extensions: hierarchy problem, unification, dark matter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221832"/>
            <a:ext cx="1625600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52" y="2204864"/>
            <a:ext cx="1612900" cy="1295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2204864"/>
            <a:ext cx="1625600" cy="12954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23530" y="1340768"/>
            <a:ext cx="532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Very diverse signatures. 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Highest cross-section events produce gluino / squark pairs with decays to jets and missing transverse momentum</a:t>
            </a:r>
            <a:endParaRPr lang="en-GB" sz="1400" baseline="300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3528" y="5786680"/>
            <a:ext cx="1841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No significant anomaly seen in </a:t>
            </a:r>
            <a:r>
              <a:rPr lang="en-US" sz="1200" i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many different analyses</a:t>
            </a:r>
            <a:endParaRPr lang="en-US" sz="1200" i="1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539552" y="3789040"/>
            <a:ext cx="4751348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918442" y="4077817"/>
            <a:ext cx="1290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ATLAS-CONF-2016-052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6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990" y="3020705"/>
            <a:ext cx="3652370" cy="330452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155852" y="836712"/>
            <a:ext cx="3988148" cy="14743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76200" dir="16200000" rotWithShape="0">
              <a:prstClr val="black">
                <a:alpha val="7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Third generation quark partners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Searches for direct production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4832323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SUSY stop and sbottom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may be the lightest sfermions. They have low cross-sections, so Run-2 luminosity just enough to increase sensitivity</a:t>
            </a:r>
          </a:p>
          <a:p>
            <a:pPr>
              <a:spcBef>
                <a:spcPts val="1200"/>
              </a:spcBef>
            </a:pPr>
            <a:r>
              <a:rPr lang="en-GB" sz="1600" dirty="0" smtClean="0">
                <a:solidFill>
                  <a:srgbClr val="D70128"/>
                </a:solidFill>
                <a:latin typeface="Helvetica" charset="0"/>
                <a:ea typeface="Helvetica" charset="0"/>
                <a:cs typeface="Helvetica" charset="0"/>
              </a:rPr>
              <a:t>Vector-like quarks* (VLQ)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singly or pair produced decay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to </a:t>
            </a:r>
            <a:r>
              <a:rPr lang="en-GB" sz="1400" dirty="0" err="1">
                <a:solidFill>
                  <a:prstClr val="black"/>
                </a:solidFill>
                <a:latin typeface="Helvetica Light"/>
                <a:cs typeface="Helvetica Light"/>
              </a:rPr>
              <a:t>bW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, </a:t>
            </a:r>
            <a:r>
              <a:rPr lang="en-GB" sz="1400" dirty="0" err="1">
                <a:solidFill>
                  <a:prstClr val="black"/>
                </a:solidFill>
                <a:latin typeface="Helvetica Light"/>
                <a:cs typeface="Helvetica Light"/>
              </a:rPr>
              <a:t>tZ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or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tH.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Also exotic X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5/3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tW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possible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>
              <a:spcBef>
                <a:spcPts val="3000"/>
              </a:spcBef>
            </a:pP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63356" y="2519318"/>
            <a:ext cx="37011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GB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Signatures are b-jets, jets, possibly leptons and MET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6880" y="1010264"/>
            <a:ext cx="1625600" cy="13335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797" y="1011453"/>
            <a:ext cx="1612900" cy="13208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5496" y="6423139"/>
            <a:ext cx="48965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*Hypothetical fermions that transform as triplets under colour and who have left- and right-handed components with same colour and EW quantum numbers 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40351" y="4256509"/>
            <a:ext cx="122413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2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No anomaly seen</a:t>
            </a:r>
            <a:endParaRPr lang="en-US" sz="1200" i="1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200"/>
              </a:spcBef>
            </a:pPr>
            <a:r>
              <a:rPr lang="en-US" sz="12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Sensitivity  improved                    over Run-1</a:t>
            </a:r>
          </a:p>
          <a:p>
            <a:pPr>
              <a:spcBef>
                <a:spcPts val="1200"/>
              </a:spcBef>
            </a:pPr>
            <a:r>
              <a:rPr lang="en-US" sz="12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Similar for   VLQ searches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35668"/>
            <a:ext cx="3586155" cy="344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06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Electroweak supersymmetry production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Searches for direct production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30963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“Electroweak-</a:t>
            </a:r>
            <a:r>
              <a:rPr lang="en-GB" sz="1600" dirty="0" err="1" smtClean="0">
                <a:solidFill>
                  <a:srgbClr val="D80017"/>
                </a:solidFill>
                <a:latin typeface="Arial"/>
                <a:cs typeface="Arial"/>
              </a:rPr>
              <a:t>inos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”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may be the lightest fermions. They also have low cross-sections, so Run-2 luminosity just enough to increase sensitivity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512" y="1484784"/>
            <a:ext cx="5262984" cy="452969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23528" y="2518387"/>
            <a:ext cx="37011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Signatures are leptons, few or no jets, MET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556472"/>
            <a:ext cx="1612900" cy="1320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011555"/>
            <a:ext cx="1625600" cy="1397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42474" y="6025189"/>
            <a:ext cx="13692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Example diagrams</a:t>
            </a:r>
            <a:endParaRPr lang="en-US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92087" y="6275441"/>
            <a:ext cx="3207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Compressed region (“higgsino” case)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156176" y="3542890"/>
            <a:ext cx="0" cy="2674677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97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1091"/>
          <a:stretch/>
        </p:blipFill>
        <p:spPr>
          <a:xfrm>
            <a:off x="5354670" y="1302992"/>
            <a:ext cx="2601706" cy="17485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L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ong-lived particles predicted in many new physics models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Reason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: large </a:t>
            </a:r>
            <a:r>
              <a:rPr lang="en-GB" sz="16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virtuality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in decay,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low coupling,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or mass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degeneracy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496855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Multitude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of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signatures depending on lifetime, charge,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decay: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highly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ionising, slow,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out-of-time decay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, displaced vertex, kinked or disappearing track, lepton-jets, </a:t>
            </a:r>
            <a:r>
              <a:rPr lang="is-I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…</a:t>
            </a:r>
          </a:p>
          <a:p>
            <a:pPr>
              <a:spcBef>
                <a:spcPts val="12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Some signatures require dedicated triggers, most requiring dedicated analysis strategies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Standard searches sometimes sensitive to signatures with long-lived particles as well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84368" y="1355864"/>
            <a:ext cx="122413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Particle mass from velocity via time-of-light measured in Tile calorimeter</a:t>
            </a:r>
          </a:p>
          <a:p>
            <a:endParaRPr lang="en-US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Similar analysis from CMS uses tracker </a:t>
            </a:r>
            <a:r>
              <a:rPr lang="en-US" sz="10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dE</a:t>
            </a:r>
            <a:r>
              <a:rPr lang="en-US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/dx and TOF from muon </a:t>
            </a:r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system</a:t>
            </a:r>
            <a:endParaRPr lang="en-US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9840" y="3498112"/>
            <a:ext cx="3767911" cy="32429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01" t="87134"/>
          <a:stretch/>
        </p:blipFill>
        <p:spPr>
          <a:xfrm>
            <a:off x="5539562" y="3062177"/>
            <a:ext cx="2422167" cy="3264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884368" y="3660120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Summaries of mass limits versus lifetime of new particle</a:t>
            </a:r>
            <a:endParaRPr lang="en-US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46938" y="1244411"/>
            <a:ext cx="10775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1606.05129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3087"/>
            <a:ext cx="3772874" cy="32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Picture 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1582224"/>
            <a:ext cx="1779700" cy="15988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10"/>
          <a:stretch/>
        </p:blipFill>
        <p:spPr>
          <a:xfrm>
            <a:off x="251520" y="3472543"/>
            <a:ext cx="4104456" cy="30725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for dark matter production at the LHC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Canonical signature is ‘X+MET’ with large variety of ‘X’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9" y="1412776"/>
            <a:ext cx="39604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Direct dark matter production at the LHC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Requires boost for triggering. Depending on coupling it can be made by different objects.</a:t>
            </a:r>
            <a:endParaRPr lang="en-GB" sz="1400" baseline="300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1452846"/>
            <a:ext cx="3073524" cy="1725007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742656" y="1444714"/>
            <a:ext cx="1917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Energetic gluon/photon radiation in the initial sate</a:t>
            </a:r>
            <a:endParaRPr lang="en-GB" sz="10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9" y="2329716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Experimentally challenging to control Z/</a:t>
            </a:r>
            <a:r>
              <a:rPr lang="en-US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W+jets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background. Theory input needed.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84367" y="3933056"/>
            <a:ext cx="1246405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Many other        13 TeV results available:</a:t>
            </a:r>
          </a:p>
          <a:p>
            <a:pPr marL="184150" indent="-184150">
              <a:spcBef>
                <a:spcPts val="12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jets + MET</a:t>
            </a:r>
          </a:p>
          <a:p>
            <a:pPr marL="184150" indent="-184150">
              <a:spcBef>
                <a:spcPts val="600"/>
              </a:spcBef>
              <a:buFont typeface="Arial" charset="0"/>
              <a:buChar char="•"/>
            </a:pP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+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MET</a:t>
            </a:r>
          </a:p>
          <a:p>
            <a:pPr marL="184150" indent="-1841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V + MET</a:t>
            </a:r>
          </a:p>
          <a:p>
            <a:pPr marL="184150" indent="-184150">
              <a:spcBef>
                <a:spcPts val="600"/>
              </a:spcBef>
              <a:buFont typeface="Arial" charset="0"/>
              <a:buChar char="•"/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bb/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+ MET</a:t>
            </a:r>
          </a:p>
        </p:txBody>
      </p:sp>
      <p:sp>
        <p:nvSpPr>
          <p:cNvPr id="8" name="Rectangle 7"/>
          <p:cNvSpPr/>
          <p:nvPr/>
        </p:nvSpPr>
        <p:spPr>
          <a:xfrm>
            <a:off x="7884367" y="5748357"/>
            <a:ext cx="1350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No anomaly 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seen so far</a:t>
            </a:r>
            <a:endParaRPr lang="en-US" sz="1200" i="1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47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841962" y="3360290"/>
            <a:ext cx="10775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1604.07773</a:t>
            </a:r>
          </a:p>
        </p:txBody>
      </p:sp>
      <p:sp>
        <p:nvSpPr>
          <p:cNvPr id="16" name="TextBox 15"/>
          <p:cNvSpPr txBox="1"/>
          <p:nvPr/>
        </p:nvSpPr>
        <p:spPr>
          <a:xfrm rot="20348024">
            <a:off x="7253748" y="166023"/>
            <a:ext cx="1873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sual" charset="0"/>
                <a:ea typeface="Casual" charset="0"/>
                <a:cs typeface="Casual" charset="0"/>
              </a:rPr>
              <a:t>May not be able to prove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sual" charset="0"/>
                <a:ea typeface="Casual" charset="0"/>
                <a:cs typeface="Casual" charset="0"/>
              </a:rPr>
              <a:t>at LHC that </a:t>
            </a:r>
            <a:r>
              <a:rPr lang="en-US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Casual" charset="0"/>
                <a:ea typeface="Casual" charset="0"/>
                <a:cs typeface="Casual" charset="0"/>
              </a:rPr>
              <a:t>a signal is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sual" charset="0"/>
                <a:ea typeface="Casual" charset="0"/>
                <a:cs typeface="Casual" charset="0"/>
              </a:rPr>
              <a:t>dark matter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993" y="3415848"/>
            <a:ext cx="3454375" cy="3314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34535" y="3348716"/>
            <a:ext cx="27783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Assuming Z’ </a:t>
            </a:r>
            <a:r>
              <a:rPr lang="en-US" sz="1000" smtClean="0">
                <a:latin typeface="Helvetica Light" charset="0"/>
                <a:ea typeface="Helvetica Light" charset="0"/>
                <a:cs typeface="Helvetica Light" charset="0"/>
              </a:rPr>
              <a:t>model with axial-vector coupling</a:t>
            </a:r>
            <a:endParaRPr lang="en-US" sz="10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0827" y="4581128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𝜒 off-shell</a:t>
            </a:r>
          </a:p>
          <a:p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loss of sensitivity</a:t>
            </a:r>
          </a:p>
        </p:txBody>
      </p:sp>
    </p:spTree>
    <p:extLst>
      <p:ext uri="{BB962C8B-B14F-4D97-AF65-F5344CB8AC3E}">
        <p14:creationId xmlns:p14="http://schemas.microsoft.com/office/powerpoint/2010/main" val="206185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1" y="1022269"/>
            <a:ext cx="7200900" cy="51943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404664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Exclusion regions for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simplified models with heavy particle mediating interaction between initial state quarks and final state WIMPs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004" y="6591133"/>
            <a:ext cx="71865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For full explanation, see: https://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atlas.web.cern.ch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/Atlas/GROUPS/PHYSICS/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CombinedSummaryPlots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/EXOTICS/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index.html#ATLAS_DarkMatter_Summary</a:t>
            </a:r>
            <a:endParaRPr lang="en-US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68344" y="4722529"/>
            <a:ext cx="146242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Since the mediator is produced via quark annihilation (</a:t>
            </a:r>
            <a:r>
              <a:rPr lang="en-US" sz="11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1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q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), it can also decay to quarks</a:t>
            </a:r>
          </a:p>
        </p:txBody>
      </p:sp>
    </p:spTree>
    <p:extLst>
      <p:ext uri="{BB962C8B-B14F-4D97-AF65-F5344CB8AC3E}">
        <p14:creationId xmlns:p14="http://schemas.microsoft.com/office/powerpoint/2010/main" val="155165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96952"/>
            <a:ext cx="9144000" cy="38610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17221"/>
            <a:ext cx="2051722" cy="38627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4017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The return of the limits </a:t>
            </a:r>
            <a:r>
              <a:rPr lang="is-IS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…</a:t>
            </a:r>
            <a:endParaRPr lang="en-GB" sz="28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74066">
            <a:off x="1776439" y="3461337"/>
            <a:ext cx="2552204" cy="25679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17293">
            <a:off x="5730628" y="3270124"/>
            <a:ext cx="3246760" cy="21988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4307">
            <a:off x="3692329" y="3388918"/>
            <a:ext cx="3060264" cy="2935951"/>
          </a:xfrm>
          <a:prstGeom prst="rect">
            <a:avLst/>
          </a:prstGeom>
          <a:effectLst>
            <a:outerShdw blurRad="50800" dist="76200" dir="18900000" algn="bl" rotWithShape="0">
              <a:prstClr val="black">
                <a:alpha val="5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10230">
            <a:off x="2189605" y="4356490"/>
            <a:ext cx="3711072" cy="27555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alphaModFix amt="70000"/>
          </a:blip>
          <a:stretch>
            <a:fillRect/>
          </a:stretch>
        </p:blipFill>
        <p:spPr>
          <a:xfrm rot="467013">
            <a:off x="5382537" y="3895725"/>
            <a:ext cx="3625682" cy="33945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260648"/>
            <a:ext cx="6450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This was a very incomplete extraction of all the available 13 TeV searches only</a:t>
            </a:r>
          </a:p>
        </p:txBody>
      </p:sp>
    </p:spTree>
    <p:extLst>
      <p:ext uri="{BB962C8B-B14F-4D97-AF65-F5344CB8AC3E}">
        <p14:creationId xmlns:p14="http://schemas.microsoft.com/office/powerpoint/2010/main" val="172778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"/>
          <a:stretch/>
        </p:blipFill>
        <p:spPr>
          <a:xfrm>
            <a:off x="302402" y="1268760"/>
            <a:ext cx="5709758" cy="4248472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3347864" y="2265297"/>
            <a:ext cx="1115" cy="777954"/>
          </a:xfrm>
          <a:prstGeom prst="straightConnector1">
            <a:avLst/>
          </a:prstGeom>
          <a:ln w="635" cmpd="sng">
            <a:solidFill>
              <a:schemeClr val="tx1"/>
            </a:solidFill>
            <a:prstDash val="sysDot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31471" y="2859894"/>
            <a:ext cx="2053767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Peak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luminosity</a:t>
            </a:r>
            <a:r>
              <a:rPr lang="en-US" sz="12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(&gt; design):</a:t>
            </a:r>
            <a:endParaRPr lang="en-US" sz="12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>
              <a:spcBef>
                <a:spcPts val="300"/>
              </a:spcBef>
            </a:pPr>
            <a:r>
              <a:rPr lang="en-US" sz="12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L</a:t>
            </a:r>
            <a:r>
              <a:rPr lang="en-US" sz="12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max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1.2 × 10</a:t>
            </a:r>
            <a:r>
              <a:rPr lang="en-US" sz="12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34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cm</a:t>
            </a:r>
            <a:r>
              <a:rPr lang="en-US" sz="12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–2 </a:t>
            </a:r>
            <a:r>
              <a:rPr lang="en-US" sz="1200" dirty="0">
                <a:solidFill>
                  <a:prstClr val="black"/>
                </a:solidFill>
                <a:latin typeface="Helvetica Light"/>
                <a:cs typeface="Helvetica Light"/>
              </a:rPr>
              <a:t>s</a:t>
            </a:r>
            <a:r>
              <a:rPr lang="en-US" sz="1200" baseline="30000" dirty="0">
                <a:solidFill>
                  <a:prstClr val="black"/>
                </a:solidFill>
                <a:latin typeface="Helvetica Light"/>
                <a:cs typeface="Helvetica Light"/>
              </a:rPr>
              <a:t>–1 </a:t>
            </a:r>
            <a:endParaRPr lang="en-US" sz="1200" baseline="30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/>
                <a:cs typeface="Helvetica Light"/>
              </a:rPr>
              <a:t>2015 LHC proton–proton </a:t>
            </a:r>
            <a:r>
              <a:rPr lang="en-US" sz="2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luminosities </a:t>
            </a:r>
            <a:endParaRPr lang="en-US" sz="2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Most results reported by ATLAS &amp; CMS use total 2015 and summer 2016 dataset</a:t>
            </a:r>
            <a:endParaRPr lang="en-US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8146" y="5805264"/>
            <a:ext cx="8718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LHCb after luminosity levelling: 1.3 (1.5) </a:t>
            </a:r>
            <a:r>
              <a:rPr lang="en-US" sz="16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fb</a:t>
            </a:r>
            <a:r>
              <a:rPr lang="en-US" sz="1600" baseline="300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–1</a:t>
            </a:r>
            <a:r>
              <a:rPr lang="en-US" sz="16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 recorded </a:t>
            </a:r>
            <a:r>
              <a:rPr lang="en-US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(delivered) </a:t>
            </a:r>
            <a:endParaRPr lang="en-US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  <a:p>
            <a:endParaRPr lang="en-US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Current luminosity precision from van-der Meer scans: 2.9% (ATLAS), 2.3% (CMS), 3.8% (LHCb)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6577" y="3399882"/>
            <a:ext cx="138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12–16 fb</a:t>
            </a:r>
            <a:r>
              <a:rPr lang="en-US" sz="12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–1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for results so far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349821"/>
            <a:ext cx="3667876" cy="263284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24128" y="4149080"/>
            <a:ext cx="3542795" cy="50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</a:pP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2015 and 2016 pileup profile in ATLAS &amp; CMS </a:t>
            </a:r>
            <a:endParaRPr lang="en-US" sz="12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lvl="0">
              <a:spcBef>
                <a:spcPts val="300"/>
              </a:spcBef>
            </a:pP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LHCb mean pileup of ~1.7 due to levelling)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89100" y="2004391"/>
            <a:ext cx="6480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ICHEP 2016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503420" y="2419889"/>
            <a:ext cx="0" cy="2013215"/>
          </a:xfrm>
          <a:prstGeom prst="straightConnector1">
            <a:avLst/>
          </a:prstGeom>
          <a:ln w="635" cmpd="sng">
            <a:solidFill>
              <a:schemeClr val="tx1"/>
            </a:solidFill>
            <a:prstDash val="sysDot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348979" y="2265297"/>
            <a:ext cx="934989" cy="0"/>
          </a:xfrm>
          <a:prstGeom prst="line">
            <a:avLst/>
          </a:prstGeom>
          <a:ln w="635">
            <a:solidFill>
              <a:schemeClr val="tx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05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77798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i="1" dirty="0" smtClean="0">
                <a:latin typeface="Helvetica Light"/>
                <a:cs typeface="Helvetica Light"/>
              </a:rPr>
              <a:t>Digression on Precision Measurements</a:t>
            </a:r>
            <a:endParaRPr lang="en-GB" sz="2800" i="1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0998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Electroweak precision physics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79512" y="4134559"/>
            <a:ext cx="2232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/>
                <a:cs typeface="Helvetica Light"/>
              </a:rPr>
              <a:t>The LHC experiments — as do D0 &amp; CDF since long, and continuing — are investing efforts into precision measurements of EW observables: </a:t>
            </a:r>
            <a:r>
              <a:rPr lang="en-US" sz="1400" i="1" dirty="0" err="1" smtClean="0">
                <a:latin typeface="Helvetica Light"/>
                <a:cs typeface="Helvetica Light"/>
              </a:rPr>
              <a:t>m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W</a:t>
            </a:r>
            <a:r>
              <a:rPr lang="en-US" sz="1400" dirty="0" smtClean="0">
                <a:latin typeface="Helvetica Light"/>
                <a:cs typeface="Helvetica Light"/>
              </a:rPr>
              <a:t>, </a:t>
            </a:r>
            <a:r>
              <a:rPr lang="en-US" sz="1400" i="1" dirty="0" err="1" smtClean="0">
                <a:latin typeface="Helvetica Light"/>
                <a:cs typeface="Helvetica Light"/>
              </a:rPr>
              <a:t>m</a:t>
            </a:r>
            <a:r>
              <a:rPr lang="en-US" sz="1400" baseline="-25000" dirty="0" err="1" smtClean="0">
                <a:latin typeface="Helvetica Light"/>
                <a:cs typeface="Helvetica Light"/>
              </a:rPr>
              <a:t>top</a:t>
            </a:r>
            <a:r>
              <a:rPr lang="en-US" sz="1400" dirty="0" smtClean="0">
                <a:latin typeface="Helvetica Light"/>
                <a:cs typeface="Helvetica Light"/>
              </a:rPr>
              <a:t>, sin</a:t>
            </a:r>
            <a:r>
              <a:rPr lang="en-US" sz="1400" baseline="30000" dirty="0" smtClean="0">
                <a:latin typeface="Helvetica Light"/>
                <a:cs typeface="Helvetica Light"/>
              </a:rPr>
              <a:t>2</a:t>
            </a:r>
            <a:r>
              <a:rPr lang="en-US" sz="1400" i="1" dirty="0" smtClean="0">
                <a:latin typeface="Helvetica Light"/>
                <a:cs typeface="Helvetica Light"/>
              </a:rPr>
              <a:t>θ</a:t>
            </a:r>
            <a:r>
              <a:rPr lang="en-US" sz="1400" baseline="-25000" dirty="0" smtClean="0">
                <a:latin typeface="Helvetica Light"/>
                <a:cs typeface="Helvetica Light"/>
              </a:rPr>
              <a:t>W</a:t>
            </a:r>
            <a:endParaRPr lang="en-US" sz="1400" dirty="0" smtClean="0">
              <a:latin typeface="Helvetica Light"/>
              <a:cs typeface="Helvetica Light"/>
            </a:endParaRPr>
          </a:p>
          <a:p>
            <a:endParaRPr lang="en-US" sz="1400" dirty="0" smtClean="0">
              <a:latin typeface="Helvetica Light"/>
              <a:cs typeface="Helvetica Light"/>
            </a:endParaRPr>
          </a:p>
          <a:p>
            <a:r>
              <a:rPr lang="en-US" sz="1400" dirty="0" smtClean="0">
                <a:latin typeface="Helvetica Light"/>
                <a:cs typeface="Helvetica Light"/>
              </a:rPr>
              <a:t>All are </a:t>
            </a:r>
            <a:r>
              <a:rPr lang="en-US" sz="1400" b="1" dirty="0" smtClean="0">
                <a:latin typeface="Helvetica Light"/>
                <a:cs typeface="Helvetica Light"/>
              </a:rPr>
              <a:t>very</a:t>
            </a:r>
            <a:r>
              <a:rPr lang="en-US" sz="1400" dirty="0" smtClean="0">
                <a:latin typeface="Helvetica Light"/>
                <a:cs typeface="Helvetica Light"/>
              </a:rPr>
              <a:t> challenging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483768" y="3967781"/>
            <a:ext cx="6768752" cy="2448272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>
                <a:lumMod val="7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0706" y="116631"/>
            <a:ext cx="3465791" cy="23472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60" t="42194" r="20808" b="50381"/>
          <a:stretch/>
        </p:blipFill>
        <p:spPr>
          <a:xfrm>
            <a:off x="2824555" y="4293096"/>
            <a:ext cx="5472328" cy="9708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005" t="61448" r="15628" b="31214"/>
          <a:stretch/>
        </p:blipFill>
        <p:spPr>
          <a:xfrm>
            <a:off x="2627784" y="5349831"/>
            <a:ext cx="6408712" cy="9594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55776" y="3994202"/>
            <a:ext cx="22429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SM Predictions </a:t>
            </a:r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[1407.3792, EW fit]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4088" y="4943186"/>
            <a:ext cx="17956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2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exp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WA: </a:t>
            </a:r>
            <a:r>
              <a:rPr lang="en-US" sz="12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= 15 MeV ]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66017" y="6021288"/>
            <a:ext cx="18277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2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exp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WA: </a:t>
            </a:r>
            <a:r>
              <a:rPr lang="en-US" sz="12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= 0.00016 ]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07704" y="180780"/>
            <a:ext cx="33843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Global electroweak fit was masterpiece of LEP/SLD era. Discovery of Higgs over-constrains the fit and dramatically improves predictability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651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5196" y="2924944"/>
            <a:ext cx="2866884" cy="2780928"/>
          </a:xfrm>
          <a:prstGeom prst="rect">
            <a:avLst/>
          </a:prstGeom>
        </p:spPr>
      </p:pic>
      <p:sp>
        <p:nvSpPr>
          <p:cNvPr id="12" name="Pentagon 11"/>
          <p:cNvSpPr/>
          <p:nvPr/>
        </p:nvSpPr>
        <p:spPr>
          <a:xfrm>
            <a:off x="611560" y="2924944"/>
            <a:ext cx="1800200" cy="833318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2132856"/>
            <a:ext cx="4896544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500"/>
              </a:spcBef>
              <a:tabLst>
                <a:tab pos="1235075" algn="l"/>
              </a:tabLst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Possible ways to improve 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(a lot of pioneering work by CMS)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:</a:t>
            </a:r>
          </a:p>
          <a:p>
            <a:pPr marL="285750" lvl="0" indent="-285750">
              <a:spcBef>
                <a:spcPts val="15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Choose more robust observables 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</a:t>
            </a:r>
            <a:r>
              <a:rPr lang="en-US" sz="11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eg</a:t>
            </a:r>
            <a:r>
              <a:rPr lang="en-US" sz="11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wrt. b fragmentation)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Electroweak precision measurements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Best top mass from LHC: 172.44 ± 0.13 ± 0.47 GeV (</a:t>
            </a:r>
            <a:r>
              <a:rPr lang="en-US" sz="1400" dirty="0">
                <a:solidFill>
                  <a:srgbClr val="D80017"/>
                </a:solidFill>
                <a:latin typeface="Helvetica Light"/>
                <a:cs typeface="Helvetica Light"/>
              </a:rPr>
              <a:t>CMS), 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172.84 ± 0.34 ± 0.61 GeV (ATLAS</a:t>
            </a:r>
            <a:r>
              <a:rPr lang="en-US" sz="1050" dirty="0" smtClean="0">
                <a:solidFill>
                  <a:srgbClr val="D80017"/>
                </a:solidFill>
                <a:latin typeface="Helvetica Light"/>
                <a:cs typeface="Helvetica Light"/>
              </a:rPr>
              <a:t>, not yet all 8 TeV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)</a:t>
            </a:r>
            <a:r>
              <a:rPr lang="en-US" sz="105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endParaRPr lang="en-US" sz="1050" dirty="0">
              <a:solidFill>
                <a:srgbClr val="D80017"/>
              </a:solidFill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34265" y="1583214"/>
            <a:ext cx="28055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alternative top mass measurements: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3528" y="2996952"/>
            <a:ext cx="216024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12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Select charmed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mesons 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(rare but very clean signature)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8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Use dilepton kinematic endpoint 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(clean but large theoretical uncertainties)</a:t>
            </a:r>
          </a:p>
          <a:p>
            <a:pPr marL="285750" lvl="0" indent="-285750">
              <a:spcBef>
                <a:spcPts val="18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Use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cross-sections or differential variables 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(promising but difficult to achieve competitive precision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1772" y="602128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1500"/>
              </a:spcBef>
              <a:tabLst>
                <a:tab pos="1235075" algn="l"/>
              </a:tabLst>
            </a:pP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Currently best result (CMS): </a:t>
            </a:r>
            <a:r>
              <a:rPr lang="en-US" sz="1200" dirty="0">
                <a:solidFill>
                  <a:srgbClr val="003BB8"/>
                </a:solidFill>
                <a:latin typeface="Helvetica Light"/>
                <a:cs typeface="Helvetica Light"/>
              </a:rPr>
              <a:t>1.7 GeV </a:t>
            </a:r>
            <a:r>
              <a:rPr lang="en-US" sz="12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uncertainty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1404065"/>
            <a:ext cx="5328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dirty="0">
                <a:latin typeface="Helvetica Light"/>
                <a:cs typeface="Helvetica Light"/>
              </a:rPr>
              <a:t>Traditional kinematic top mass measurement method approaches systematic limit of </a:t>
            </a:r>
            <a:r>
              <a:rPr lang="en-US" sz="1600" i="1" dirty="0">
                <a:latin typeface="Helvetica Light"/>
                <a:cs typeface="Helvetica Light"/>
              </a:rPr>
              <a:t>b</a:t>
            </a:r>
            <a:r>
              <a:rPr lang="en-US" sz="1600" dirty="0">
                <a:latin typeface="Helvetica Light"/>
                <a:cs typeface="Helvetica Light"/>
              </a:rPr>
              <a:t>-quark </a:t>
            </a:r>
            <a:r>
              <a:rPr lang="en-US" sz="1600" dirty="0" err="1">
                <a:latin typeface="Helvetica Light"/>
                <a:cs typeface="Helvetica Light"/>
              </a:rPr>
              <a:t>hadronisation</a:t>
            </a:r>
            <a:endParaRPr lang="en-US" sz="1600" dirty="0">
              <a:latin typeface="Helvetica Light"/>
              <a:cs typeface="Helvetica Ligh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1859023"/>
            <a:ext cx="3849376" cy="499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7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CDF, D0, and also LHC </a:t>
            </a:r>
            <a:r>
              <a:rPr lang="en-US" sz="1400" dirty="0" smtClean="0">
                <a:latin typeface="Helvetica Light"/>
                <a:cs typeface="Helvetica Light"/>
              </a:rPr>
              <a:t>have extracted weak mixing angle from Z/</a:t>
            </a:r>
            <a:r>
              <a:rPr lang="en-US" sz="1400" dirty="0" err="1" smtClean="0">
                <a:latin typeface="Helvetica Light"/>
                <a:cs typeface="Helvetica Light"/>
              </a:rPr>
              <a:t>γ</a:t>
            </a:r>
            <a:r>
              <a:rPr lang="en-US" sz="1400" dirty="0" smtClean="0">
                <a:latin typeface="Helvetica Light"/>
                <a:cs typeface="Helvetica Light"/>
              </a:rPr>
              <a:t>* asymmetry measurements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2228014"/>
            <a:ext cx="309634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Uncertainties at Tevatron dominated by statistical uncertainties, LHCb equally, ATLAS &amp; CMS by PDF uncertainties.  </a:t>
            </a:r>
          </a:p>
          <a:p>
            <a:pPr lvl="0">
              <a:spcBef>
                <a:spcPts val="18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Data-driven “PDF replica rejection” method applied by CDF</a:t>
            </a:r>
          </a:p>
          <a:p>
            <a:pPr lvl="0">
              <a:spcBef>
                <a:spcPts val="1800"/>
              </a:spcBef>
              <a:tabLst>
                <a:tab pos="1235075" algn="l"/>
              </a:tabLst>
            </a:pP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Complex measurements (in particular physics modelling) that are important to pursue, but precision of hadron colliders not yet competitive with LEP/SLD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Electroweak precision measurements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sin</a:t>
            </a:r>
            <a:r>
              <a:rPr lang="en-US" sz="1600" baseline="30000" dirty="0" smtClean="0">
                <a:latin typeface="Helvetica Light"/>
                <a:cs typeface="Helvetica Light"/>
              </a:rPr>
              <a:t>2</a:t>
            </a:r>
            <a:r>
              <a:rPr lang="en-US" sz="1600" i="1" dirty="0" smtClean="0">
                <a:latin typeface="Helvetica Light"/>
                <a:cs typeface="Helvetica Light"/>
              </a:rPr>
              <a:t>θ</a:t>
            </a:r>
            <a:r>
              <a:rPr lang="en-US" sz="1600" baseline="-25000" dirty="0" smtClean="0">
                <a:latin typeface="Helvetica Light"/>
                <a:cs typeface="Helvetica Light"/>
              </a:rPr>
              <a:t>W</a:t>
            </a:r>
            <a:r>
              <a:rPr lang="en-US" sz="1600" dirty="0">
                <a:latin typeface="Helvetica Light"/>
                <a:cs typeface="Helvetica Light"/>
              </a:rPr>
              <a:t> </a:t>
            </a:r>
            <a:r>
              <a:rPr lang="en-US" sz="1600" dirty="0" smtClean="0">
                <a:latin typeface="Helvetica Light"/>
                <a:cs typeface="Helvetica Light"/>
              </a:rPr>
              <a:t>and Z asymmetries from hadron colliders</a:t>
            </a:r>
            <a:endParaRPr lang="en-US" sz="1600" baseline="-25000" dirty="0"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2214736"/>
            <a:ext cx="5726936" cy="38785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92080" y="2011990"/>
            <a:ext cx="28472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latin typeface="Helvetica Light" charset="0"/>
                <a:ea typeface="Helvetica Light" charset="0"/>
                <a:cs typeface="Helvetica Light" charset="0"/>
              </a:rPr>
              <a:t>+ Newest CDF result: </a:t>
            </a:r>
            <a:r>
              <a:rPr lang="is-IS" sz="1100" b="1" dirty="0">
                <a:latin typeface="Helvetica Light" charset="0"/>
                <a:ea typeface="Helvetica Light" charset="0"/>
                <a:cs typeface="Helvetica Light" charset="0"/>
              </a:rPr>
              <a:t>0.23221 ± 0.00046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80312" y="6165304"/>
            <a:ext cx="174919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Figure from </a:t>
            </a:r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LHCb </a:t>
            </a:r>
            <a:r>
              <a:rPr lang="da-DK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1509.07645</a:t>
            </a:r>
            <a:endParaRPr lang="en-US" sz="9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008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52565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and CMS </a:t>
            </a:r>
            <a:r>
              <a:rPr lang="en-US" sz="1400" dirty="0" smtClean="0">
                <a:latin typeface="Helvetica Light"/>
                <a:cs typeface="Helvetica Light"/>
              </a:rPr>
              <a:t>are progressing towards the (challenging) </a:t>
            </a:r>
            <a:r>
              <a:rPr lang="en-US" sz="1400" i="1" dirty="0" err="1" smtClean="0">
                <a:latin typeface="Helvetica Light"/>
                <a:cs typeface="Helvetica Light"/>
              </a:rPr>
              <a:t>m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W</a:t>
            </a:r>
            <a:r>
              <a:rPr lang="en-US" sz="1400" dirty="0" smtClean="0">
                <a:latin typeface="Helvetica Light"/>
                <a:cs typeface="Helvetica Light"/>
              </a:rPr>
              <a:t> measurement at the LHC  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2108756"/>
            <a:ext cx="576064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0"/>
              </a:spcBef>
            </a:pPr>
            <a:r>
              <a:rPr lang="en-US" sz="14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Measurement relies on excellent understanding of final state</a:t>
            </a:r>
            <a:endParaRPr lang="en-US" sz="1100" dirty="0" smtClean="0">
              <a:solidFill>
                <a:srgbClr val="D70128"/>
              </a:solidFill>
              <a:latin typeface="Helvetica Light"/>
              <a:cs typeface="Helvetica Light"/>
            </a:endParaRPr>
          </a:p>
          <a:p>
            <a:pPr lvl="0">
              <a:spcBef>
                <a:spcPts val="1200"/>
              </a:spcBef>
              <a:tabLst>
                <a:tab pos="1235075" algn="l"/>
              </a:tabLst>
            </a:pPr>
            <a:r>
              <a:rPr lang="en-US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Observables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: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US" sz="1400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,𝓁 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US" sz="1400" baseline="-250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,𝜈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T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as probes of </a:t>
            </a:r>
            <a:r>
              <a:rPr lang="en-US" sz="1400" i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m</a:t>
            </a:r>
            <a:r>
              <a:rPr lang="en-US" sz="1400" i="1" baseline="-250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W</a:t>
            </a:r>
            <a:endParaRPr lang="en-US" sz="1400" i="1" baseline="-250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  <a:p>
            <a:pPr lvl="0">
              <a:spcBef>
                <a:spcPts val="1200"/>
              </a:spcBef>
              <a:tabLst>
                <a:tab pos="1235075" algn="l"/>
              </a:tabLst>
            </a:pPr>
            <a:r>
              <a:rPr lang="en-US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Challenges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,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high-precision: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 smtClean="0">
                <a:latin typeface="Helvetica Light"/>
                <a:cs typeface="Helvetica Light"/>
              </a:rPr>
              <a:t>Momentum/energy scale (incl. had. recoil) calibration: Z, J/𝜓, Y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 smtClean="0">
                <a:latin typeface="Helvetica Light"/>
                <a:cs typeface="Helvetica Light"/>
              </a:rPr>
              <a:t>Signal efficiency and background modelling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  <a:tabLst>
                <a:tab pos="1235075" algn="l"/>
              </a:tabLst>
            </a:pPr>
            <a:r>
              <a:rPr lang="en-US" sz="1400" dirty="0" smtClean="0">
                <a:latin typeface="Helvetica Light"/>
                <a:cs typeface="Helvetica Light"/>
              </a:rPr>
              <a:t>Physics modelling: </a:t>
            </a:r>
          </a:p>
          <a:p>
            <a:pPr marL="742950" lvl="1" indent="-285750">
              <a:spcBef>
                <a:spcPts val="600"/>
              </a:spcBef>
              <a:buFont typeface="Courier New" charset="0"/>
              <a:buChar char="o"/>
              <a:tabLst>
                <a:tab pos="1235075" algn="l"/>
              </a:tabLst>
            </a:pPr>
            <a:r>
              <a:rPr lang="en-US" sz="1400" dirty="0">
                <a:latin typeface="Helvetica Light"/>
                <a:cs typeface="Helvetica Light"/>
              </a:rPr>
              <a:t>P</a:t>
            </a:r>
            <a:r>
              <a:rPr lang="en-US" sz="1400" dirty="0" smtClean="0">
                <a:latin typeface="Helvetica Light"/>
                <a:cs typeface="Helvetica Light"/>
              </a:rPr>
              <a:t>roduction governed by PDF &amp; initial state interactions     (pert &amp; non-pert): use W</a:t>
            </a:r>
            <a:r>
              <a:rPr lang="en-US" sz="1400" baseline="30000" dirty="0" smtClean="0">
                <a:latin typeface="Helvetica Light"/>
                <a:cs typeface="Helvetica Light"/>
              </a:rPr>
              <a:t>+</a:t>
            </a:r>
            <a:r>
              <a:rPr lang="en-US" sz="1400" dirty="0" smtClean="0">
                <a:latin typeface="Helvetica Light"/>
                <a:cs typeface="Helvetica Light"/>
              </a:rPr>
              <a:t>, W</a:t>
            </a:r>
            <a:r>
              <a:rPr lang="en-US" sz="1400" baseline="30000" dirty="0" smtClean="0">
                <a:latin typeface="Helvetica Light"/>
                <a:cs typeface="Helvetica Light"/>
              </a:rPr>
              <a:t>–</a:t>
            </a:r>
            <a:r>
              <a:rPr lang="en-US" sz="1400" dirty="0" smtClean="0">
                <a:latin typeface="Helvetica Light"/>
                <a:cs typeface="Helvetica Light"/>
              </a:rPr>
              <a:t>, Z, </a:t>
            </a:r>
            <a:r>
              <a:rPr lang="en-US" sz="1400" dirty="0" err="1" smtClean="0">
                <a:latin typeface="Helvetica Light"/>
                <a:cs typeface="Helvetica Light"/>
              </a:rPr>
              <a:t>W+c</a:t>
            </a:r>
            <a:r>
              <a:rPr lang="en-US" sz="1400" dirty="0" smtClean="0">
                <a:latin typeface="Helvetica Light"/>
                <a:cs typeface="Helvetica Light"/>
              </a:rPr>
              <a:t> data for calibration, and NNLO QCD calculations + soft gluon </a:t>
            </a:r>
            <a:r>
              <a:rPr lang="en-US" sz="1400" dirty="0" err="1" smtClean="0">
                <a:latin typeface="Helvetica Light"/>
                <a:cs typeface="Helvetica Light"/>
              </a:rPr>
              <a:t>resummation</a:t>
            </a:r>
            <a:endParaRPr lang="en-US" sz="1400" dirty="0" smtClean="0">
              <a:latin typeface="Helvetica Light"/>
              <a:cs typeface="Helvetica Light"/>
            </a:endParaRPr>
          </a:p>
          <a:p>
            <a:pPr marL="742950" lvl="1" indent="-285750">
              <a:spcBef>
                <a:spcPts val="600"/>
              </a:spcBef>
              <a:buFont typeface="Courier New" charset="0"/>
              <a:buChar char="o"/>
              <a:tabLst>
                <a:tab pos="1235075" algn="l"/>
              </a:tabLst>
            </a:pPr>
            <a:r>
              <a:rPr lang="en-US" sz="1400" dirty="0" smtClean="0">
                <a:latin typeface="Helvetica Light"/>
                <a:cs typeface="Helvetica Light"/>
              </a:rPr>
              <a:t>EW corrections well enough known</a:t>
            </a:r>
          </a:p>
          <a:p>
            <a:pPr marL="742950" lvl="1" indent="-285750">
              <a:spcBef>
                <a:spcPts val="600"/>
              </a:spcBef>
              <a:buFont typeface="Courier New" charset="0"/>
              <a:buChar char="o"/>
              <a:tabLst>
                <a:tab pos="1235075" algn="l"/>
              </a:tabLst>
            </a:pPr>
            <a:r>
              <a:rPr lang="en-US" sz="1400" dirty="0" smtClean="0">
                <a:latin typeface="Helvetica Light"/>
                <a:cs typeface="Helvetica Light"/>
              </a:rPr>
              <a:t>Probes very sensitive to W </a:t>
            </a:r>
            <a:r>
              <a:rPr lang="en-US" sz="1400" dirty="0" err="1" smtClean="0">
                <a:latin typeface="Helvetica Light"/>
                <a:cs typeface="Helvetica Light"/>
              </a:rPr>
              <a:t>polarisation</a:t>
            </a:r>
            <a:r>
              <a:rPr lang="en-US" sz="1400" dirty="0" smtClean="0">
                <a:latin typeface="Helvetica Light"/>
                <a:cs typeface="Helvetica Light"/>
              </a:rPr>
              <a:t> (and hence to PDF, including its strange density)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Electroweak precision measurements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W mass: towards a first measurement at the LHC via decay to lepton + neutrino</a:t>
            </a:r>
            <a:endParaRPr lang="en-US" sz="1600" dirty="0"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54" t="10295" r="21764" b="50042"/>
          <a:stretch/>
        </p:blipFill>
        <p:spPr>
          <a:xfrm>
            <a:off x="6107318" y="1573046"/>
            <a:ext cx="2766350" cy="2720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84168" y="1340768"/>
            <a:ext cx="2952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Current experimental picture for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00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endParaRPr lang="en-US" sz="1000" baseline="-25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5642664"/>
            <a:ext cx="84249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tabLst>
                <a:tab pos="1235075" algn="l"/>
              </a:tabLst>
            </a:pPr>
            <a:r>
              <a:rPr lang="en-US" sz="1400" b="1" dirty="0">
                <a:solidFill>
                  <a:srgbClr val="003BB8"/>
                </a:solidFill>
                <a:latin typeface="Helvetica Light"/>
                <a:cs typeface="Helvetica Light"/>
              </a:rPr>
              <a:t>Project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: </a:t>
            </a:r>
            <a:r>
              <a:rPr lang="en-US" sz="1400" dirty="0">
                <a:latin typeface="Helvetica Light"/>
                <a:cs typeface="Helvetica Light"/>
              </a:rPr>
              <a:t>Experiments are in a vigorous process of </a:t>
            </a:r>
            <a:r>
              <a:rPr lang="en-US" sz="1400" dirty="0" smtClean="0">
                <a:latin typeface="Helvetica Light"/>
                <a:cs typeface="Helvetica Light"/>
              </a:rPr>
              <a:t>addressing the above issues. Many precision measurements (differential Z, W + X cross sections, </a:t>
            </a:r>
            <a:r>
              <a:rPr lang="en-US" sz="1400" dirty="0" err="1" smtClean="0">
                <a:latin typeface="Helvetica Light"/>
                <a:cs typeface="Helvetica Light"/>
              </a:rPr>
              <a:t>polarisation</a:t>
            </a:r>
            <a:r>
              <a:rPr lang="en-US" sz="1400" dirty="0" smtClean="0">
                <a:latin typeface="Helvetica Light"/>
                <a:cs typeface="Helvetica Light"/>
              </a:rPr>
              <a:t> analysis, calibration performance, </a:t>
            </a:r>
            <a:r>
              <a:rPr lang="is-IS" sz="1400" dirty="0" smtClean="0">
                <a:latin typeface="Helvetica Light"/>
                <a:cs typeface="Helvetica Light"/>
              </a:rPr>
              <a:t>…) produced on the way. </a:t>
            </a:r>
            <a:r>
              <a:rPr lang="is-IS" sz="1400" dirty="0">
                <a:solidFill>
                  <a:srgbClr val="003BB8"/>
                </a:solidFill>
                <a:latin typeface="Helvetica Light"/>
                <a:cs typeface="Helvetica Light"/>
              </a:rPr>
              <a:t>A</a:t>
            </a:r>
            <a:r>
              <a:rPr lang="is-I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lso theoretical developments mandatory</a:t>
            </a:r>
            <a:r>
              <a:rPr lang="is-IS" sz="1400" dirty="0" smtClean="0">
                <a:latin typeface="Helvetica Light"/>
                <a:cs typeface="Helvetica Light"/>
              </a:rPr>
              <a:t>. </a:t>
            </a:r>
            <a:r>
              <a:rPr lang="is-IS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Long-term effort. </a:t>
            </a:r>
            <a:endParaRPr lang="en-US" sz="1400" b="1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18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7129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and CMS </a:t>
            </a:r>
            <a:r>
              <a:rPr lang="en-US" sz="1400" dirty="0" smtClean="0">
                <a:latin typeface="Helvetica Light"/>
                <a:cs typeface="Helvetica Light"/>
              </a:rPr>
              <a:t>use precise measurements of </a:t>
            </a:r>
            <a:r>
              <a:rPr lang="en-US" sz="1400" i="1" dirty="0" err="1" smtClean="0"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400" i="1" baseline="-250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(Z) to tune </a:t>
            </a:r>
            <a:r>
              <a:rPr lang="en-US" sz="1400" i="1" dirty="0" err="1" smtClean="0">
                <a:latin typeface="Helvetica Light"/>
                <a:cs typeface="Helvetica Light"/>
              </a:rPr>
              <a:t>p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400" i="1" baseline="-250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(W) modelling, which </a:t>
            </a:r>
            <a:r>
              <a:rPr lang="en-US" sz="1400" dirty="0">
                <a:latin typeface="Helvetica Light"/>
                <a:cs typeface="Helvetica Light"/>
              </a:rPr>
              <a:t>relies </a:t>
            </a:r>
            <a:r>
              <a:rPr lang="en-US" sz="1400" dirty="0" smtClean="0">
                <a:latin typeface="Helvetica Light"/>
                <a:cs typeface="Helvetica Light"/>
              </a:rPr>
              <a:t>on NNLO </a:t>
            </a:r>
            <a:r>
              <a:rPr lang="en-US" sz="1400" dirty="0">
                <a:latin typeface="Helvetica Light"/>
                <a:cs typeface="Helvetica Light"/>
              </a:rPr>
              <a:t>and NNLL/</a:t>
            </a:r>
            <a:r>
              <a:rPr lang="en-US" sz="1400" dirty="0" err="1">
                <a:latin typeface="Helvetica Light"/>
                <a:cs typeface="Helvetica Light"/>
              </a:rPr>
              <a:t>resummed</a:t>
            </a:r>
            <a:r>
              <a:rPr lang="en-US" sz="1400" dirty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calculations. But: different generators predict different transfers from Z to W. Also: PDFs play different roles in Z and W production. 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Electroweak precision measurements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Comprehensive Z </a:t>
            </a:r>
            <a:r>
              <a:rPr lang="en-US" sz="1600" i="1" dirty="0" err="1" smtClean="0">
                <a:latin typeface="Helvetica Light"/>
                <a:cs typeface="Helvetica Light"/>
              </a:rPr>
              <a:t>p</a:t>
            </a:r>
            <a:r>
              <a:rPr lang="en-US" sz="16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600" dirty="0" smtClean="0">
                <a:latin typeface="Helvetica Light"/>
                <a:cs typeface="Helvetica Light"/>
              </a:rPr>
              <a:t> and </a:t>
            </a:r>
            <a:r>
              <a:rPr lang="en-US" sz="1600" dirty="0" err="1" smtClean="0">
                <a:latin typeface="Helvetica Light"/>
                <a:cs typeface="Helvetica Light"/>
              </a:rPr>
              <a:t>polarisation</a:t>
            </a:r>
            <a:r>
              <a:rPr lang="en-US" sz="1600" dirty="0" smtClean="0">
                <a:latin typeface="Helvetica Light"/>
                <a:cs typeface="Helvetica Light"/>
              </a:rPr>
              <a:t> measurements done by both CMS and ATLAS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55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692" y="2420888"/>
            <a:ext cx="3359954" cy="23762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2411" y="2543693"/>
            <a:ext cx="5147140" cy="3858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5085184"/>
            <a:ext cx="3435118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RESBOS: ISR at approximate NNLO,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*–Z interference at NLO, NNLL soft-gluon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resummation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no FSR or hadronic event activity, CT14 PDF. </a:t>
            </a:r>
          </a:p>
          <a:p>
            <a:pPr>
              <a:spcBef>
                <a:spcPts val="1200"/>
              </a:spcBef>
            </a:pP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DYNNLO: QCD production at NNLO, 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no soft-gluon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resummation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CT10 PDF.</a:t>
            </a:r>
          </a:p>
        </p:txBody>
      </p:sp>
    </p:spTree>
    <p:extLst>
      <p:ext uri="{BB962C8B-B14F-4D97-AF65-F5344CB8AC3E}">
        <p14:creationId xmlns:p14="http://schemas.microsoft.com/office/powerpoint/2010/main" val="141050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9144002" cy="3284984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377981"/>
            <a:ext cx="9144000" cy="919331"/>
          </a:xfrm>
          <a:prstGeom prst="rect">
            <a:avLst/>
          </a:prstGeom>
          <a:solidFill>
            <a:srgbClr val="FFFFFF">
              <a:alpha val="9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tIns="72000"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road to the future</a:t>
            </a:r>
          </a:p>
          <a:p>
            <a:pPr algn="ctr">
              <a:spcBef>
                <a:spcPts val="600"/>
              </a:spcBef>
            </a:pP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LHC Run-2 and beyond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06743"/>
            <a:ext cx="9144000" cy="3878641"/>
          </a:xfrm>
          <a:prstGeom prst="rect">
            <a:avLst/>
          </a:prstGeom>
        </p:spPr>
      </p:pic>
      <p:sp>
        <p:nvSpPr>
          <p:cNvPr id="2" name="Sun 1"/>
          <p:cNvSpPr/>
          <p:nvPr/>
        </p:nvSpPr>
        <p:spPr>
          <a:xfrm>
            <a:off x="2650934" y="5229200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45576" y="5081791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10558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6743"/>
            <a:ext cx="9144000" cy="38786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2300" y="188640"/>
            <a:ext cx="57583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How can these LHC luminosity improvements be achieved ? </a:t>
            </a:r>
          </a:p>
        </p:txBody>
      </p:sp>
      <p:sp>
        <p:nvSpPr>
          <p:cNvPr id="7" name="Rectangle 6"/>
          <p:cNvSpPr/>
          <p:nvPr/>
        </p:nvSpPr>
        <p:spPr>
          <a:xfrm>
            <a:off x="-1" y="2880320"/>
            <a:ext cx="8604450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2300" y="700821"/>
            <a:ext cx="2673516" cy="338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59832" y="692696"/>
            <a:ext cx="3051628" cy="338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59072" y="692696"/>
            <a:ext cx="2745525" cy="338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300" y="692696"/>
            <a:ext cx="267351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Run-1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0.45–4 TeV</a:t>
            </a:r>
            <a:endParaRPr lang="en-GB" sz="1400" i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0.8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cm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50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1380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𝛽* = 60 cm                            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[ recall: </a:t>
            </a:r>
            <a:r>
              <a:rPr lang="en-GB" sz="11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∝ (</a:t>
            </a:r>
            <a:r>
              <a:rPr lang="en-GB" sz="11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1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1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1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y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1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(𝜀</a:t>
            </a:r>
            <a:r>
              <a:rPr lang="en-GB" sz="11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*/</a:t>
            </a:r>
            <a:r>
              <a:rPr lang="en-GB" sz="11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1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]</a:t>
            </a:r>
            <a:endParaRPr lang="en-GB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Norm. emittance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</a:t>
            </a:r>
            <a:r>
              <a:rPr lang="en-GB" sz="14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~ 2.3 µm</a:t>
            </a:r>
            <a:endParaRPr lang="en-GB" sz="1400" i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/ bunch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≤ 1.7⋅10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21                             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(note: µ</a:t>
            </a:r>
            <a:r>
              <a:rPr lang="en-GB" sz="11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peak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much larger)</a:t>
            </a: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59832" y="692696"/>
            <a:ext cx="313315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 2 &amp; 3 (13–14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6.5–7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TeV</a:t>
            </a:r>
            <a:endParaRPr lang="en-GB" sz="14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0.7–2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2028~2748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(?)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40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       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</a:t>
            </a:r>
            <a:r>
              <a:rPr lang="en-GB" sz="1400" i="1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2.5–3.5 µm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(2.3 µm with BCMS)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bunch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~ 1.2⋅10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21~50</a:t>
            </a:r>
          </a:p>
          <a:p>
            <a:pPr marL="0" lvl="1">
              <a:spcBef>
                <a:spcPts val="1000"/>
              </a:spcBef>
            </a:pP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LS2: injector upgrade for increased beam brightness (batch compression in PS, new optics in SPS, collimator upgrades)</a:t>
            </a:r>
            <a:endParaRPr lang="en-GB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9073" y="692696"/>
            <a:ext cx="2745524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HL-LHC (14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7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TeV</a:t>
            </a:r>
            <a:endParaRPr lang="en-GB" sz="14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~ 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×10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cm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25 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2748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  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</a:t>
            </a:r>
            <a:r>
              <a:rPr lang="en-GB" sz="1400" i="1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2.5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µm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bunch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2.2⋅10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     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140</a:t>
            </a:r>
          </a:p>
          <a:p>
            <a:pPr marL="0" lvl="1">
              <a:spcBef>
                <a:spcPts val="1000"/>
              </a:spcBef>
            </a:pP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LS3: new triplet design (low-𝛽* </a:t>
            </a:r>
            <a:r>
              <a:rPr lang="en-GB" sz="11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quadrupoles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crab cavities), injector upgrades for </a:t>
            </a:r>
            <a:r>
              <a:rPr lang="is-IS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levelling</a:t>
            </a:r>
            <a:endParaRPr lang="en-GB" sz="105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019" y="85060"/>
            <a:ext cx="926477" cy="56139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964201" y="116632"/>
            <a:ext cx="1208199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Crab crossing:</a:t>
            </a:r>
          </a:p>
          <a:p>
            <a:pPr>
              <a:spcBef>
                <a:spcPts val="30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(deflects head and tail in opposite 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direction)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Sun 13"/>
          <p:cNvSpPr/>
          <p:nvPr/>
        </p:nvSpPr>
        <p:spPr>
          <a:xfrm>
            <a:off x="2650934" y="5229200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45576" y="5081791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185358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6743"/>
            <a:ext cx="9144000" cy="38786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2300" y="188640"/>
            <a:ext cx="57583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How can these LHC luminosity improvements be achieved ? </a:t>
            </a:r>
          </a:p>
        </p:txBody>
      </p:sp>
      <p:sp>
        <p:nvSpPr>
          <p:cNvPr id="7" name="Rectangle 6"/>
          <p:cNvSpPr/>
          <p:nvPr/>
        </p:nvSpPr>
        <p:spPr>
          <a:xfrm>
            <a:off x="-1" y="2880320"/>
            <a:ext cx="8604450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2300" y="700821"/>
            <a:ext cx="2673516" cy="338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59832" y="692696"/>
            <a:ext cx="3051628" cy="338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59072" y="692696"/>
            <a:ext cx="2745525" cy="338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301" y="692696"/>
            <a:ext cx="2385484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Run-1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beam,max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4 TeV</a:t>
            </a:r>
            <a:endParaRPr lang="en-GB" sz="1400" i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7.7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×10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33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50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1380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𝛽* = 60 cm                       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[ recall: </a:t>
            </a:r>
            <a:r>
              <a:rPr lang="en-GB" sz="11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∝ (</a:t>
            </a:r>
            <a:r>
              <a:rPr lang="en-GB" sz="11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1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x</a:t>
            </a:r>
            <a:r>
              <a:rPr lang="en-GB" sz="11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GB" sz="11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y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GB" sz="11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(𝜀 </a:t>
            </a:r>
            <a:r>
              <a:rPr lang="en-GB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*)</a:t>
            </a:r>
            <a:r>
              <a:rPr lang="en-GB" sz="11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]</a:t>
            </a:r>
            <a:endParaRPr lang="en-GB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Emittance</a:t>
            </a:r>
            <a:r>
              <a:rPr lang="en-GB" sz="1400" i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~ 2.3 µm</a:t>
            </a:r>
            <a:endParaRPr lang="en-GB" sz="1400" i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/ bunch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≤ 1.7⋅10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21                             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(note: µ</a:t>
            </a:r>
            <a:r>
              <a:rPr lang="en-GB" sz="11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peak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much larger)</a:t>
            </a: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59832" y="692696"/>
            <a:ext cx="313315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 2 &amp; 3 (13–14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6.5–7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TeV</a:t>
            </a:r>
            <a:endParaRPr lang="en-GB" sz="14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0.7–2.0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2028~2748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(?)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40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       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 = 2.5–3.5 µm 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(2.3 µm with BCMS)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bunch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~ 1.2⋅10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21~50</a:t>
            </a:r>
          </a:p>
          <a:p>
            <a:pPr marL="0" lvl="1">
              <a:spcBef>
                <a:spcPts val="1000"/>
              </a:spcBef>
            </a:pP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LS2: injector upgrade for increased beam brightness (batch compression in PS, new optics in SPS, collimator upgrades)</a:t>
            </a:r>
            <a:endParaRPr lang="en-GB" sz="11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9073" y="692696"/>
            <a:ext cx="2745524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HL-LHC (14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beam,max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6.5–7 TeV</a:t>
            </a:r>
            <a:endParaRPr lang="en-GB" sz="14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5–7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×10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cm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25 ns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bunches,max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2604~2748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𝛽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*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  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𝜀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2.5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µm</a:t>
            </a: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protons</a:t>
            </a:r>
            <a:r>
              <a:rPr lang="en-GB" sz="1400" baseline="-25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aseline="-25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/ bunch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2.2⋅10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     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6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&lt;µ&gt; ~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140–200</a:t>
            </a:r>
          </a:p>
          <a:p>
            <a:pPr marL="0" lvl="1">
              <a:spcBef>
                <a:spcPts val="1000"/>
              </a:spcBef>
            </a:pP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LS3: new triplet design (low-𝛽* </a:t>
            </a:r>
            <a:r>
              <a:rPr lang="en-GB" sz="11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quadrupoles</a:t>
            </a:r>
            <a:r>
              <a:rPr lang="en-GB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crab cavities), injector upgrades for </a:t>
            </a:r>
            <a:r>
              <a:rPr lang="is-IS" sz="11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luminosity levelling</a:t>
            </a:r>
            <a:endParaRPr lang="en-GB" sz="105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019" y="85060"/>
            <a:ext cx="926477" cy="56139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964201" y="116632"/>
            <a:ext cx="1208199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Crab crossing:</a:t>
            </a:r>
          </a:p>
          <a:p>
            <a:pPr>
              <a:spcBef>
                <a:spcPts val="30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(deflects head and tail in opposite 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direction)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95536" y="1196752"/>
            <a:ext cx="8208913" cy="2304256"/>
            <a:chOff x="395536" y="2348880"/>
            <a:chExt cx="8208913" cy="2304256"/>
          </a:xfrm>
        </p:grpSpPr>
        <p:sp>
          <p:nvSpPr>
            <p:cNvPr id="16" name="Rounded Rectangle 15"/>
            <p:cNvSpPr/>
            <p:nvPr/>
          </p:nvSpPr>
          <p:spPr>
            <a:xfrm>
              <a:off x="395536" y="2348880"/>
              <a:ext cx="8208913" cy="230425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  <a:effectLst>
              <a:glow rad="1346200">
                <a:schemeClr val="bg1"/>
              </a:glow>
            </a:effectLst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63122" y="2672333"/>
              <a:ext cx="7309278" cy="1708160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Also significant detector, in particular trigger</a:t>
              </a:r>
              <a:r>
                <a:rPr lang="en-US" sz="1400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(goal: keep current thresholds)</a:t>
              </a:r>
              <a:r>
                <a:rPr lang="en-US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 and inner tracker, upgrades to cope with increased LHC luminosity:</a:t>
              </a:r>
            </a:p>
            <a:p>
              <a:pPr marL="742950" lvl="1" indent="-285750">
                <a:spcBef>
                  <a:spcPts val="1200"/>
                </a:spcBef>
                <a:buFont typeface="Arial" charset="0"/>
                <a:buChar char="•"/>
              </a:pPr>
              <a:r>
                <a:rPr lang="en-US" sz="1600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Phase-1 during LS2 preparing for high-brightness Run-3</a:t>
              </a:r>
            </a:p>
            <a:p>
              <a:pPr marL="742950" lvl="1" indent="-285750">
                <a:spcBef>
                  <a:spcPts val="600"/>
                </a:spcBef>
                <a:buFont typeface="Arial" charset="0"/>
                <a:buChar char="•"/>
              </a:pPr>
              <a:r>
                <a:rPr lang="en-US" sz="1600" dirty="0" smtClean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Phase-2 during LS3 preparing for HL-LHC</a:t>
              </a:r>
            </a:p>
            <a:p>
              <a:pPr>
                <a:spcBef>
                  <a:spcPts val="1200"/>
                </a:spcBef>
              </a:pPr>
              <a:r>
                <a:rPr lang="en-US" sz="1200" i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No time for a discussion here, but happy to follow up during discussion sessions</a:t>
              </a:r>
            </a:p>
          </p:txBody>
        </p:sp>
      </p:grpSp>
      <p:sp>
        <p:nvSpPr>
          <p:cNvPr id="18" name="Sun 17"/>
          <p:cNvSpPr/>
          <p:nvPr/>
        </p:nvSpPr>
        <p:spPr>
          <a:xfrm>
            <a:off x="2650934" y="5229200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45576" y="5081791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149183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6743"/>
            <a:ext cx="9144000" cy="38786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2" y="2736304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2300" y="700822"/>
            <a:ext cx="2673516" cy="31602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2300" y="188640"/>
            <a:ext cx="549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The main proton–proton physics goals in a nutshell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300" y="692696"/>
            <a:ext cx="267351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 1 (8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Discovery of Higgs boson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Searches for additional    new physics (negative)</a:t>
            </a:r>
            <a:endParaRPr lang="en-GB" sz="1400" baseline="30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Observation of rare processes, such as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µµ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Precision measurements of Standard Model processes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Study of 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CP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asymmetries in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sector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59832" y="692696"/>
            <a:ext cx="3051628" cy="31602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59072" y="692696"/>
            <a:ext cx="2745525" cy="31602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59073" y="692696"/>
            <a:ext cx="27455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HL-LHC (14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Precision measurements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of Higgs couplings </a:t>
            </a:r>
            <a:endParaRPr lang="en-GB" sz="14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Observation of very rare Higgs modes</a:t>
            </a:r>
            <a:endParaRPr lang="en-GB" sz="1400" baseline="30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Ultimate new physics search reach (on mass &amp; forbidden decays,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FCNC)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Ultimate SM &amp; HF physics precision for rare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processes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59832" y="692696"/>
            <a:ext cx="3133157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Run 2 &amp; 3 (13–14 TeV)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Searches for new physics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Improved measurements of Higgs couplings in main channels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onsolidation / observation of Higgs channels </a:t>
            </a:r>
            <a:endParaRPr lang="en-GB" sz="12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Measurement of rare Standard Model processes &amp; more precision</a:t>
            </a:r>
          </a:p>
          <a:p>
            <a:pPr marL="177800" lvl="1" indent="-17780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Improved measurements of rare   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decays and </a:t>
            </a:r>
            <a:r>
              <a:rPr lang="en-GB" sz="14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CP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asymmetries</a:t>
            </a:r>
          </a:p>
        </p:txBody>
      </p:sp>
      <p:sp>
        <p:nvSpPr>
          <p:cNvPr id="15" name="Sun 14"/>
          <p:cNvSpPr/>
          <p:nvPr/>
        </p:nvSpPr>
        <p:spPr>
          <a:xfrm>
            <a:off x="2650934" y="5229200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45576" y="5081791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27296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9057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Standard Model and </a:t>
            </a:r>
            <a:r>
              <a:rPr lang="en-GB" sz="2800" dirty="0">
                <a:solidFill>
                  <a:prstClr val="black"/>
                </a:solidFill>
                <a:latin typeface="Helvetica Light"/>
                <a:cs typeface="Helvetica Light"/>
              </a:rPr>
              <a:t>t</a:t>
            </a:r>
            <a:r>
              <a:rPr lang="en-GB" sz="28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op physics 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3541051"/>
            <a:ext cx="9144000" cy="3316949"/>
          </a:xfrm>
          <a:prstGeom prst="rect">
            <a:avLst/>
          </a:prstGeom>
          <a:solidFill>
            <a:srgbClr val="E5E5E5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675184" y="3933056"/>
            <a:ext cx="584448" cy="488473"/>
            <a:chOff x="395536" y="3933056"/>
            <a:chExt cx="584448" cy="488473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683568" y="40770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83568" y="4221088"/>
              <a:ext cx="296416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683568" y="4077072"/>
              <a:ext cx="2964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683568" y="4221088"/>
              <a:ext cx="152400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3568" y="42294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 flipV="1">
              <a:off x="395536" y="4077072"/>
              <a:ext cx="288032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539552" y="3933056"/>
              <a:ext cx="144016" cy="2964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539552" y="42294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83568" y="40770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395536" y="4221088"/>
              <a:ext cx="288032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497711" y="4051139"/>
              <a:ext cx="185857" cy="169949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683568" y="3970117"/>
              <a:ext cx="149809" cy="25935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613459" y="4229472"/>
              <a:ext cx="70109" cy="192057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439839" y="4221088"/>
              <a:ext cx="243729" cy="7312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628212" y="4951756"/>
            <a:ext cx="584448" cy="488473"/>
            <a:chOff x="395536" y="3933056"/>
            <a:chExt cx="584448" cy="488473"/>
          </a:xfrm>
        </p:grpSpPr>
        <p:cxnSp>
          <p:nvCxnSpPr>
            <p:cNvPr id="49" name="Straight Connector 48"/>
            <p:cNvCxnSpPr/>
            <p:nvPr/>
          </p:nvCxnSpPr>
          <p:spPr>
            <a:xfrm flipV="1">
              <a:off x="683568" y="40770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683568" y="4221088"/>
              <a:ext cx="296416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V="1">
              <a:off x="683568" y="4077072"/>
              <a:ext cx="2964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 flipV="1">
              <a:off x="683568" y="4221088"/>
              <a:ext cx="152400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683568" y="42294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 flipV="1">
              <a:off x="395536" y="4077072"/>
              <a:ext cx="288032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 flipV="1">
              <a:off x="539552" y="3933056"/>
              <a:ext cx="144016" cy="2964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V="1">
              <a:off x="539552" y="42294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683568" y="40770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V="1">
              <a:off x="395536" y="4221088"/>
              <a:ext cx="288032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497711" y="4051139"/>
              <a:ext cx="185857" cy="169949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V="1">
              <a:off x="683568" y="3970117"/>
              <a:ext cx="149809" cy="25935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613459" y="4229472"/>
              <a:ext cx="70109" cy="192057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439839" y="4221088"/>
              <a:ext cx="243729" cy="7312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670992" y="6047388"/>
            <a:ext cx="584448" cy="488473"/>
            <a:chOff x="395536" y="3933056"/>
            <a:chExt cx="584448" cy="488473"/>
          </a:xfrm>
        </p:grpSpPr>
        <p:cxnSp>
          <p:nvCxnSpPr>
            <p:cNvPr id="64" name="Straight Connector 63"/>
            <p:cNvCxnSpPr/>
            <p:nvPr/>
          </p:nvCxnSpPr>
          <p:spPr>
            <a:xfrm flipV="1">
              <a:off x="683568" y="40770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683568" y="4221088"/>
              <a:ext cx="296416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flipV="1">
              <a:off x="683568" y="4077072"/>
              <a:ext cx="2964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H="1" flipV="1">
              <a:off x="683568" y="4221088"/>
              <a:ext cx="152400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683568" y="42294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H="1" flipV="1">
              <a:off x="395536" y="4077072"/>
              <a:ext cx="288032" cy="15240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H="1" flipV="1">
              <a:off x="539552" y="3933056"/>
              <a:ext cx="144016" cy="2964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V="1">
              <a:off x="539552" y="4229472"/>
              <a:ext cx="144016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683568" y="4077072"/>
              <a:ext cx="0" cy="14401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395536" y="4221088"/>
              <a:ext cx="288032" cy="8384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497711" y="4051139"/>
              <a:ext cx="185857" cy="169949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V="1">
              <a:off x="683568" y="3970117"/>
              <a:ext cx="149809" cy="25935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613459" y="4229472"/>
              <a:ext cx="70109" cy="192057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H="1">
              <a:off x="439839" y="4221088"/>
              <a:ext cx="243729" cy="73120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oup 86"/>
          <p:cNvGrpSpPr/>
          <p:nvPr/>
        </p:nvGrpSpPr>
        <p:grpSpPr>
          <a:xfrm>
            <a:off x="901658" y="4653136"/>
            <a:ext cx="687101" cy="595036"/>
            <a:chOff x="901658" y="4725144"/>
            <a:chExt cx="687101" cy="595036"/>
          </a:xfrm>
        </p:grpSpPr>
        <p:cxnSp>
          <p:nvCxnSpPr>
            <p:cNvPr id="78" name="Straight Connector 77"/>
            <p:cNvCxnSpPr/>
            <p:nvPr/>
          </p:nvCxnSpPr>
          <p:spPr>
            <a:xfrm flipV="1">
              <a:off x="913653" y="4725144"/>
              <a:ext cx="634011" cy="59503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V="1">
              <a:off x="914949" y="4771691"/>
              <a:ext cx="673810" cy="54010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V="1">
              <a:off x="901658" y="4862337"/>
              <a:ext cx="557920" cy="43747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Group 87"/>
          <p:cNvGrpSpPr/>
          <p:nvPr/>
        </p:nvGrpSpPr>
        <p:grpSpPr>
          <a:xfrm flipH="1" flipV="1">
            <a:off x="194280" y="5203527"/>
            <a:ext cx="730530" cy="603485"/>
            <a:chOff x="901658" y="4725144"/>
            <a:chExt cx="687101" cy="595036"/>
          </a:xfrm>
        </p:grpSpPr>
        <p:cxnSp>
          <p:nvCxnSpPr>
            <p:cNvPr id="89" name="Straight Connector 88"/>
            <p:cNvCxnSpPr/>
            <p:nvPr/>
          </p:nvCxnSpPr>
          <p:spPr>
            <a:xfrm flipV="1">
              <a:off x="913653" y="4725144"/>
              <a:ext cx="634011" cy="595036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V="1">
              <a:off x="914949" y="4771691"/>
              <a:ext cx="673810" cy="54010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V="1">
              <a:off x="901658" y="4862337"/>
              <a:ext cx="557920" cy="437475"/>
            </a:xfrm>
            <a:prstGeom prst="line">
              <a:avLst/>
            </a:prstGeom>
            <a:ln w="3175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3" name="Straight Connector 92"/>
          <p:cNvCxnSpPr/>
          <p:nvPr/>
        </p:nvCxnSpPr>
        <p:spPr>
          <a:xfrm flipV="1">
            <a:off x="984227" y="5790723"/>
            <a:ext cx="702433" cy="550391"/>
          </a:xfrm>
          <a:prstGeom prst="line">
            <a:avLst/>
          </a:prstGeom>
          <a:ln w="3175"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953231" y="6343804"/>
            <a:ext cx="894708" cy="337876"/>
          </a:xfrm>
          <a:prstGeom prst="line">
            <a:avLst/>
          </a:prstGeom>
          <a:ln w="3175"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flipH="1">
            <a:off x="340095" y="6356536"/>
            <a:ext cx="600554" cy="423994"/>
          </a:xfrm>
          <a:prstGeom prst="line">
            <a:avLst/>
          </a:prstGeom>
          <a:ln w="3175"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H="1" flipV="1">
            <a:off x="747549" y="5645331"/>
            <a:ext cx="215667" cy="694281"/>
          </a:xfrm>
          <a:prstGeom prst="line">
            <a:avLst/>
          </a:prstGeom>
          <a:ln w="3175"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2355948" y="3933056"/>
            <a:ext cx="64645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Soft QCD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 particle spectra </a:t>
            </a:r>
          </a:p>
          <a:p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&lt; few GeV, &gt; 99.999% of collisions</a:t>
            </a: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Probe LO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matrix, parton shower models, generator tunings, pileup modelling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2355948" y="4941168"/>
            <a:ext cx="42675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Hard QCD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 jets </a:t>
            </a:r>
          </a:p>
          <a:p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&gt; tens of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GeV up to TeV,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~10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–5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of collisions</a:t>
            </a: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Probe NLO QCD,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running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α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PDF, parton showers 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355948" y="5949280"/>
            <a:ext cx="646202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Hard QCD &amp; electroweak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: W, Z, H, top 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identified particles</a:t>
            </a:r>
          </a:p>
          <a:p>
            <a:r>
              <a:rPr lang="en-US" sz="1400" i="1" dirty="0" err="1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&gt; tens of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GeV,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–6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–8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of collisions</a:t>
            </a: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Probe NLO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NN(N)LO QCD, soft gluon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resummation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PDF, electroweak physics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60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065439"/>
            <a:ext cx="913077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Helvetica Light"/>
                <a:cs typeface="Helvetica Light"/>
              </a:rPr>
              <a:t>A brief set of selected highlights, assuming no significant new physics in the current </a:t>
            </a:r>
            <a:r>
              <a:rPr lang="en-US" sz="1400" i="1" dirty="0" smtClean="0">
                <a:latin typeface="Helvetica Light"/>
                <a:cs typeface="Helvetica Light"/>
              </a:rPr>
              <a:t>dataset</a:t>
            </a:r>
          </a:p>
          <a:p>
            <a:pPr algn="ctr">
              <a:spcBef>
                <a:spcPts val="1200"/>
              </a:spcBef>
            </a:pPr>
            <a:r>
              <a:rPr lang="en-US" sz="1400" i="1" dirty="0" smtClean="0">
                <a:solidFill>
                  <a:srgbClr val="D80017"/>
                </a:solidFill>
                <a:latin typeface="Helvetica Light"/>
                <a:cs typeface="Helvetica Light"/>
              </a:rPr>
              <a:t>Any detection of new physics would likely be a game changer ! </a:t>
            </a:r>
            <a:endParaRPr lang="en-US" sz="1400" i="1" dirty="0" smtClean="0">
              <a:solidFill>
                <a:srgbClr val="D80017"/>
              </a:solidFill>
              <a:latin typeface="Helvetica Light"/>
              <a:cs typeface="Helvetica Light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41794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Prospects for the LHC Run-2/3</a:t>
            </a:r>
            <a:r>
              <a:rPr lang="en-US" sz="2800" dirty="0" smtClean="0">
                <a:latin typeface="Helvetica Light"/>
                <a:cs typeface="Helvetica Light"/>
              </a:rPr>
              <a:t> and beyond (HL-LHC)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8759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61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Helvetica Light" charset="0"/>
                <a:ea typeface="Helvetica Light" charset="0"/>
                <a:cs typeface="Helvetica Light" charset="0"/>
              </a:rPr>
              <a:t>Status of Run-2 </a:t>
            </a:r>
            <a:r>
              <a:rPr lang="en-US" sz="2000" dirty="0" smtClean="0">
                <a:latin typeface="Helvetica Light" charset="0"/>
                <a:ea typeface="Helvetica Light" charset="0"/>
                <a:cs typeface="Helvetica Light" charset="0"/>
              </a:rPr>
              <a:t>(19 Sep 2016) </a:t>
            </a:r>
            <a:endParaRPr lang="en-US" sz="20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05" y="1071780"/>
            <a:ext cx="7200900" cy="516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586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62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60648"/>
            <a:ext cx="9144000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Helvetica Light" charset="0"/>
                <a:ea typeface="Helvetica Light" charset="0"/>
                <a:cs typeface="Helvetica Light" charset="0"/>
              </a:rPr>
              <a:t>Expected integrated luminosity of </a:t>
            </a:r>
            <a:r>
              <a:rPr lang="en-US" sz="2000" dirty="0" smtClean="0">
                <a:latin typeface="Helvetica Light" charset="0"/>
                <a:ea typeface="Helvetica Light" charset="0"/>
                <a:cs typeface="Helvetica Light" charset="0"/>
              </a:rPr>
              <a:t>LHC </a:t>
            </a:r>
            <a:r>
              <a:rPr lang="en-US" sz="2000" dirty="0" smtClean="0">
                <a:latin typeface="Helvetica Light" charset="0"/>
                <a:ea typeface="Helvetica Light" charset="0"/>
                <a:cs typeface="Helvetica Light" charset="0"/>
              </a:rPr>
              <a:t>&amp; </a:t>
            </a:r>
            <a:r>
              <a:rPr lang="en-US" sz="2000" dirty="0" smtClean="0">
                <a:latin typeface="Helvetica Light" charset="0"/>
                <a:ea typeface="Helvetica Light" charset="0"/>
                <a:cs typeface="Helvetica Light" charset="0"/>
              </a:rPr>
              <a:t>HL-LHC</a:t>
            </a:r>
            <a:endParaRPr lang="en-US" sz="20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91" t="40550" r="11314" b="11151"/>
          <a:stretch/>
        </p:blipFill>
        <p:spPr>
          <a:xfrm>
            <a:off x="907081" y="1121488"/>
            <a:ext cx="6397486" cy="51628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8376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Helvetica" charset="0"/>
                <a:ea typeface="Helvetica" charset="0"/>
                <a:cs typeface="Helvetica" charset="0"/>
              </a:rPr>
              <a:t>2015</a:t>
            </a:r>
            <a:endParaRPr lang="en-US" dirty="0" smtClean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7864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11960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2023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04248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2035</a:t>
            </a:r>
            <a:endParaRPr lang="en-US" dirty="0" smtClean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12" name="Picture 11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695" t="31203" r="24412" b="15306"/>
          <a:stretch/>
        </p:blipFill>
        <p:spPr>
          <a:xfrm rot="16200000">
            <a:off x="2533713" y="4925724"/>
            <a:ext cx="18000" cy="1044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691680" y="1174888"/>
            <a:ext cx="248800" cy="4486359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66806" y="526623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mtClean="0">
                <a:latin typeface="Helvetica" charset="0"/>
                <a:ea typeface="Helvetica" charset="0"/>
                <a:cs typeface="Helvetica" charset="0"/>
              </a:rPr>
              <a:t>0</a:t>
            </a:r>
            <a:endParaRPr lang="en-US" dirty="0" smtClean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19424" y="4581128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500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91183" y="385175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1000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91183" y="3140968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1500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91183" y="2442154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1183" y="1732707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2500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55405" y="6479758"/>
            <a:ext cx="29177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©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. Ferreira da </a:t>
            </a:r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Silva at Moriond EW, 2016 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3177540" y="5315344"/>
            <a:ext cx="525905" cy="79616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991036">
            <a:off x="2902648" y="4872566"/>
            <a:ext cx="303514" cy="50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2158846" y="4587925"/>
            <a:ext cx="17715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</a:t>
            </a:r>
            <a:r>
              <a:rPr lang="en-GB" sz="1400" dirty="0" smtClean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are here</a:t>
            </a:r>
            <a:endParaRPr lang="en-GB" sz="105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pic>
        <p:nvPicPr>
          <p:cNvPr id="25" name="Picture 9" descr="E:\fppt\template\arrows\arrow7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72672" flipH="1">
            <a:off x="7285488" y="1234926"/>
            <a:ext cx="418027" cy="51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2298736" y="1916832"/>
            <a:ext cx="1265151" cy="211563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641954" y="1700808"/>
            <a:ext cx="11065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smtClean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We will be going </a:t>
            </a:r>
            <a:r>
              <a:rPr lang="en-GB" sz="1400" dirty="0" smtClean="0">
                <a:solidFill>
                  <a:srgbClr val="BC010C"/>
                </a:solidFill>
                <a:latin typeface="Chalkduster" charset="0"/>
                <a:ea typeface="Chalkduster" charset="0"/>
                <a:cs typeface="Chalkduster" charset="0"/>
              </a:rPr>
              <a:t>here</a:t>
            </a:r>
            <a:endParaRPr lang="en-GB" sz="1050" dirty="0">
              <a:solidFill>
                <a:srgbClr val="BC010C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339752" y="2558385"/>
            <a:ext cx="2181082" cy="510575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34755" y="2350621"/>
            <a:ext cx="3392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latin typeface="Chalkduster" charset="0"/>
                <a:ea typeface="Chalkduster" charset="0"/>
                <a:cs typeface="Chalkduster" charset="0"/>
              </a:rPr>
              <a:t>LHC physics will hardly look the same again</a:t>
            </a:r>
            <a:r>
              <a:rPr lang="is-IS" dirty="0" smtClean="0">
                <a:solidFill>
                  <a:srgbClr val="0070C0"/>
                </a:solidFill>
                <a:latin typeface="Chalkduster" charset="0"/>
                <a:ea typeface="Chalkduster" charset="0"/>
                <a:cs typeface="Chalkduster" charset="0"/>
              </a:rPr>
              <a:t>…</a:t>
            </a:r>
            <a:endParaRPr lang="en-US" dirty="0" smtClean="0">
              <a:solidFill>
                <a:srgbClr val="0070C0"/>
              </a:solidFill>
              <a:latin typeface="Chalkduster" charset="0"/>
              <a:ea typeface="Chalkduster" charset="0"/>
              <a:cs typeface="Chalkduster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76056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2027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40152" y="544522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2031</a:t>
            </a:r>
          </a:p>
        </p:txBody>
      </p:sp>
      <p:sp>
        <p:nvSpPr>
          <p:cNvPr id="33" name="Freeform 32"/>
          <p:cNvSpPr/>
          <p:nvPr/>
        </p:nvSpPr>
        <p:spPr>
          <a:xfrm>
            <a:off x="4157283" y="5025364"/>
            <a:ext cx="618069" cy="275843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>
            <a:stCxn id="22" idx="6"/>
          </p:cNvCxnSpPr>
          <p:nvPr/>
        </p:nvCxnSpPr>
        <p:spPr>
          <a:xfrm>
            <a:off x="3703445" y="5315344"/>
            <a:ext cx="45383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788024" y="5030605"/>
            <a:ext cx="516728" cy="0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Freeform 37"/>
          <p:cNvSpPr/>
          <p:nvPr/>
        </p:nvSpPr>
        <p:spPr>
          <a:xfrm>
            <a:off x="5292081" y="4070395"/>
            <a:ext cx="720080" cy="947773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6012161" y="4077072"/>
            <a:ext cx="360039" cy="0"/>
          </a:xfrm>
          <a:prstGeom prst="line">
            <a:avLst/>
          </a:prstGeom>
          <a:ln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Freeform 40"/>
          <p:cNvSpPr/>
          <p:nvPr/>
        </p:nvSpPr>
        <p:spPr>
          <a:xfrm>
            <a:off x="6347787" y="1268761"/>
            <a:ext cx="797292" cy="2801634"/>
          </a:xfrm>
          <a:custGeom>
            <a:avLst/>
            <a:gdLst>
              <a:gd name="connsiteX0" fmla="*/ 0 w 3891517"/>
              <a:gd name="connsiteY0" fmla="*/ 3646967 h 3646967"/>
              <a:gd name="connsiteX1" fmla="*/ 669852 w 3891517"/>
              <a:gd name="connsiteY1" fmla="*/ 3370521 h 3646967"/>
              <a:gd name="connsiteX2" fmla="*/ 1446028 w 3891517"/>
              <a:gd name="connsiteY2" fmla="*/ 2860158 h 3646967"/>
              <a:gd name="connsiteX3" fmla="*/ 2232838 w 3891517"/>
              <a:gd name="connsiteY3" fmla="*/ 2115879 h 3646967"/>
              <a:gd name="connsiteX4" fmla="*/ 2817628 w 3891517"/>
              <a:gd name="connsiteY4" fmla="*/ 1456660 h 3646967"/>
              <a:gd name="connsiteX5" fmla="*/ 3519377 w 3891517"/>
              <a:gd name="connsiteY5" fmla="*/ 510363 h 3646967"/>
              <a:gd name="connsiteX6" fmla="*/ 3891517 w 3891517"/>
              <a:gd name="connsiteY6" fmla="*/ 0 h 364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91517" h="3646967">
                <a:moveTo>
                  <a:pt x="0" y="3646967"/>
                </a:moveTo>
                <a:cubicBezTo>
                  <a:pt x="214423" y="3574311"/>
                  <a:pt x="428847" y="3501656"/>
                  <a:pt x="669852" y="3370521"/>
                </a:cubicBezTo>
                <a:cubicBezTo>
                  <a:pt x="910857" y="3239386"/>
                  <a:pt x="1185530" y="3069265"/>
                  <a:pt x="1446028" y="2860158"/>
                </a:cubicBezTo>
                <a:cubicBezTo>
                  <a:pt x="1706526" y="2651051"/>
                  <a:pt x="2004238" y="2349795"/>
                  <a:pt x="2232838" y="2115879"/>
                </a:cubicBezTo>
                <a:cubicBezTo>
                  <a:pt x="2461438" y="1881963"/>
                  <a:pt x="2603205" y="1724246"/>
                  <a:pt x="2817628" y="1456660"/>
                </a:cubicBezTo>
                <a:cubicBezTo>
                  <a:pt x="3032051" y="1189074"/>
                  <a:pt x="3340396" y="753140"/>
                  <a:pt x="3519377" y="510363"/>
                </a:cubicBezTo>
                <a:cubicBezTo>
                  <a:pt x="3698358" y="267586"/>
                  <a:pt x="3891517" y="0"/>
                  <a:pt x="3891517" y="0"/>
                </a:cubicBezTo>
              </a:path>
            </a:pathLst>
          </a:custGeom>
          <a:noFill/>
          <a:ln w="57150">
            <a:solidFill>
              <a:srgbClr val="00B050"/>
            </a:solidFill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03848" y="5085184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95936" y="4967590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234764" y="4319518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42876" y="2564904"/>
            <a:ext cx="5613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rgbClr val="019645"/>
                </a:solidFill>
                <a:latin typeface="Helvetica Light" charset="0"/>
                <a:ea typeface="Helvetica Light" charset="0"/>
                <a:cs typeface="Helvetica Light" charset="0"/>
              </a:rPr>
              <a:t>Run-5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764091" y="3553271"/>
            <a:ext cx="83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HL-LHC</a:t>
            </a:r>
          </a:p>
        </p:txBody>
      </p:sp>
      <p:cxnSp>
        <p:nvCxnSpPr>
          <p:cNvPr id="49" name="Straight Connector 48"/>
          <p:cNvCxnSpPr/>
          <p:nvPr/>
        </p:nvCxnSpPr>
        <p:spPr>
          <a:xfrm flipH="1">
            <a:off x="4788024" y="3495244"/>
            <a:ext cx="124" cy="1949980"/>
          </a:xfrm>
          <a:prstGeom prst="line">
            <a:avLst/>
          </a:prstGeom>
          <a:ln>
            <a:solidFill>
              <a:srgbClr val="003BB8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282084" y="1052736"/>
            <a:ext cx="697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3000</a:t>
            </a: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4" t="27493" r="17526" b="17246"/>
          <a:stretch/>
        </p:blipFill>
        <p:spPr>
          <a:xfrm>
            <a:off x="2878098" y="5383530"/>
            <a:ext cx="310872" cy="68580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2881526" y="5252060"/>
            <a:ext cx="90274" cy="1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256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7129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Pileup dependence </a:t>
            </a:r>
            <a:r>
              <a:rPr lang="en-US" sz="1400" dirty="0" smtClean="0">
                <a:latin typeface="Helvetica Light"/>
                <a:cs typeface="Helvetica Light"/>
              </a:rPr>
              <a:t>mitigated by dedicated methods, but expect moderate decrease of electron/photon efficiency and resolution, and increase of fake rate. Muons less affected (main impact on trigger).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Detector performance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The performance of physics object reconstruction degrades with pileup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63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17" y="2576676"/>
            <a:ext cx="8676456" cy="29405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3528" y="2185119"/>
            <a:ext cx="7992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0"/>
              </a:spcBef>
            </a:pP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More difficult for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tau 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(H </a:t>
            </a:r>
            <a:r>
              <a:rPr lang="en-US" sz="11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1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ττ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jets 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and missing transverse momentum: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528" y="5765774"/>
            <a:ext cx="8820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0"/>
              </a:spcBef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The jet substructure can be resolved (</a:t>
            </a:r>
            <a:r>
              <a:rPr lang="en-US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eg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jet mass) with “grooming” techniques in high-pileup scenarios  </a:t>
            </a:r>
            <a:endParaRPr lang="en-US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528" y="6145559"/>
            <a:ext cx="88204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0"/>
              </a:spcBef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Overall, no significant performance degradation expected during Run-2, some effects in Run-3</a:t>
            </a:r>
            <a:endParaRPr lang="en-US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9975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71296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latin typeface="Arial"/>
                <a:cs typeface="Arial"/>
              </a:rPr>
              <a:t>Higgs mass</a:t>
            </a:r>
            <a:r>
              <a:rPr lang="en-GB" sz="1400" dirty="0" smtClean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already well known (0.2%), but further improvement and – important – cross-check needed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" charset="0"/>
                <a:ea typeface="Helvetica" charset="0"/>
                <a:cs typeface="Helvetica" charset="0"/>
              </a:rPr>
              <a:t>Higgs width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(SM: 4.2 MeV) cannot be directly measured;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i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ndirect constraints possible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" charset="0"/>
                <a:ea typeface="Helvetica" charset="0"/>
                <a:cs typeface="Helvetica" charset="0"/>
              </a:rPr>
              <a:t>Higgs spin &amp; parity </a:t>
            </a:r>
            <a:r>
              <a:rPr lang="en-US" sz="1400" dirty="0" smtClean="0">
                <a:latin typeface="Helvetica Light"/>
                <a:cs typeface="Helvetica Light"/>
              </a:rPr>
              <a:t>established as 0</a:t>
            </a:r>
            <a:r>
              <a:rPr lang="en-US" sz="1400" baseline="30000" dirty="0" smtClean="0">
                <a:latin typeface="Helvetica Light"/>
                <a:cs typeface="Helvetica Light"/>
              </a:rPr>
              <a:t>+</a:t>
            </a:r>
            <a:r>
              <a:rPr lang="en-US" sz="1400" dirty="0" smtClean="0">
                <a:latin typeface="Helvetica Light"/>
                <a:cs typeface="Helvetica Light"/>
              </a:rPr>
              <a:t>, but need to investigate possible </a:t>
            </a:r>
            <a:r>
              <a:rPr lang="en-US" sz="1400" i="1" dirty="0" smtClean="0">
                <a:latin typeface="Helvetica Light"/>
                <a:cs typeface="Helvetica Light"/>
              </a:rPr>
              <a:t>CP</a:t>
            </a:r>
            <a:r>
              <a:rPr lang="en-US" sz="1400" dirty="0" smtClean="0">
                <a:latin typeface="Helvetica Light"/>
                <a:cs typeface="Helvetica Light"/>
              </a:rPr>
              <a:t>-odd admixtures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Higgs couplings 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can be </a:t>
            </a:r>
            <a:r>
              <a:rPr lang="en-US" sz="14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overconstrained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from channel-wise (</a:t>
            </a:r>
            <a:r>
              <a:rPr lang="en-US" sz="14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categorised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) measurements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Run-2 should increase Higgs sample by factor of ~10</a:t>
            </a:r>
            <a:r>
              <a:rPr lang="en-US" sz="1600" dirty="0">
                <a:latin typeface="Helvetica Light"/>
                <a:cs typeface="Helvetica Light"/>
              </a:rPr>
              <a:t>, </a:t>
            </a:r>
            <a:r>
              <a:rPr lang="en-US" sz="1600" dirty="0" smtClean="0">
                <a:latin typeface="Helvetica Light"/>
                <a:cs typeface="Helvetica Light"/>
              </a:rPr>
              <a:t>ttH by factor of ~20 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64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82308" y="3760584"/>
            <a:ext cx="346961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3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Complete observation of H </a:t>
            </a:r>
            <a:r>
              <a:rPr lang="en-US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ττ</a:t>
            </a:r>
            <a:endParaRPr lang="en-US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Observe 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H </a:t>
            </a:r>
            <a:r>
              <a:rPr lang="en-US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bb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Observe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ttH and W/Z+H production         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(at large luminosity H </a:t>
            </a:r>
            <a:r>
              <a:rPr lang="en-US" sz="11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1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γγ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will be best for ttH, </a:t>
            </a:r>
            <a:r>
              <a:rPr lang="de-DE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ATL-PHYS-PUB-2014-012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9" y="3380799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solidFill>
                  <a:srgbClr val="003BB8"/>
                </a:solidFill>
                <a:latin typeface="Arial"/>
                <a:cs typeface="Arial"/>
              </a:rPr>
              <a:t>What is left to complete after Run-1 ? 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82308" y="3084464"/>
            <a:ext cx="81450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04048" y="3380799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solidFill>
                  <a:srgbClr val="003BB8"/>
                </a:solidFill>
                <a:latin typeface="Arial"/>
                <a:cs typeface="Arial"/>
              </a:rPr>
              <a:t>What are long-term developments ?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62828" y="3760584"/>
            <a:ext cx="382965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 for H </a:t>
            </a:r>
            <a:r>
              <a:rPr lang="en-US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µµ </a:t>
            </a:r>
            <a:r>
              <a:rPr lang="en-US" sz="1100" dirty="0">
                <a:solidFill>
                  <a:prstClr val="black"/>
                </a:solidFill>
                <a:latin typeface="Helvetica Light"/>
                <a:cs typeface="Helvetica Light"/>
              </a:rPr>
              <a:t>(Run-1 limit: ~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7.5 </a:t>
            </a:r>
            <a:r>
              <a:rPr lang="en-US" sz="1100" dirty="0">
                <a:solidFill>
                  <a:prstClr val="black"/>
                </a:solidFill>
                <a:latin typeface="Helvetica Light"/>
                <a:cs typeface="Helvetica Light"/>
              </a:rPr>
              <a:t>× </a:t>
            </a:r>
            <a:r>
              <a:rPr lang="en-US" sz="1100" dirty="0" err="1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US" sz="1100" baseline="-25000" dirty="0" err="1">
                <a:solidFill>
                  <a:prstClr val="black"/>
                </a:solidFill>
                <a:latin typeface="Helvetica Light"/>
                <a:cs typeface="Helvetica Light"/>
              </a:rPr>
              <a:t>SM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endParaRPr lang="en-US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 for H </a:t>
            </a:r>
            <a:r>
              <a:rPr lang="en-US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Zγ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(Run-1 limit: ~9.5 × </a:t>
            </a:r>
            <a:r>
              <a:rPr lang="en-US" sz="11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US" sz="11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SM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endParaRPr lang="en-US" sz="1100" baseline="-25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 for di-Higgs production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80320" y="5344760"/>
            <a:ext cx="50760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Improve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global coupling </a:t>
            </a: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constraints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Helvetica Light"/>
                <a:cs typeface="Helvetica Light"/>
              </a:rPr>
              <a:t>Fiducial and differential cross-section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measurements</a:t>
            </a:r>
            <a:endParaRPr lang="en-US" sz="1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Searches for CPV, and for rare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eg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H </a:t>
            </a:r>
            <a:r>
              <a:rPr lang="en-US" sz="12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J/𝜓 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γ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forbidden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eg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H </a:t>
            </a:r>
            <a:r>
              <a:rPr lang="en-US" sz="12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τ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µ) </a:t>
            </a:r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and invisible decays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eg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</a:t>
            </a:r>
            <a:r>
              <a:rPr lang="en-US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VBF+</a:t>
            </a:r>
            <a:r>
              <a:rPr lang="en-US" sz="12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</a:t>
            </a:r>
            <a:r>
              <a:rPr lang="en-US" sz="12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</a:t>
            </a:r>
            <a:r>
              <a:rPr lang="en-US" sz="1200" baseline="30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miss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endParaRPr lang="en-US" sz="1200" baseline="-25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43808" y="4968711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solidFill>
                  <a:srgbClr val="003BB8"/>
                </a:solidFill>
                <a:latin typeface="Arial"/>
                <a:cs typeface="Arial"/>
              </a:rPr>
              <a:t>And always with high priority: 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2934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(Conservative) extrapolation of Higgs coupling measurements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65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Higgs signal strengths (left) and ratios of coupling modifiers (right)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compared to current precision (orange)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573485"/>
            <a:ext cx="3834449" cy="49622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009" y="1508947"/>
            <a:ext cx="4104040" cy="53111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51405" y="4365104"/>
            <a:ext cx="178509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Hatched areas indicate impact of theoretical uncertainties on expected cross-sections</a:t>
            </a:r>
          </a:p>
          <a:p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5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Theory uncertainty limiting in several cases</a:t>
            </a:r>
          </a:p>
          <a:p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Some uncertainties cancel in ratios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591315" y="2608425"/>
            <a:ext cx="2638669" cy="3285353"/>
            <a:chOff x="1591315" y="2608425"/>
            <a:chExt cx="2638669" cy="3285353"/>
          </a:xfrm>
        </p:grpSpPr>
        <p:sp>
          <p:nvSpPr>
            <p:cNvPr id="11" name="Rectangle 10"/>
            <p:cNvSpPr/>
            <p:nvPr/>
          </p:nvSpPr>
          <p:spPr>
            <a:xfrm>
              <a:off x="1609039" y="2693484"/>
              <a:ext cx="4464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28527" y="2608425"/>
              <a:ext cx="1901457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Run-1 </a:t>
              </a:r>
            </a:p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(ATLAS &amp; CMS, </a:t>
              </a:r>
            </a:p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expected uncertainties)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2126512" y="2721934"/>
              <a:ext cx="244547" cy="1482"/>
            </a:xfrm>
            <a:prstGeom prst="straightConnector1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1601943" y="3218023"/>
              <a:ext cx="5796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591315" y="3696485"/>
              <a:ext cx="4176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605484" y="5241754"/>
              <a:ext cx="5940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609027" y="4734938"/>
              <a:ext cx="730799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1" name="Right Arrow 30"/>
            <p:cNvSpPr/>
            <p:nvPr/>
          </p:nvSpPr>
          <p:spPr>
            <a:xfrm>
              <a:off x="1609026" y="5700722"/>
              <a:ext cx="1485047" cy="1368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094074" y="5647557"/>
              <a:ext cx="5317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2.4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823615" y="2633232"/>
            <a:ext cx="2735795" cy="2839171"/>
            <a:chOff x="4823615" y="2633232"/>
            <a:chExt cx="2735795" cy="2839171"/>
          </a:xfrm>
        </p:grpSpPr>
        <p:sp>
          <p:nvSpPr>
            <p:cNvPr id="36" name="Rectangle 35"/>
            <p:cNvSpPr/>
            <p:nvPr/>
          </p:nvSpPr>
          <p:spPr>
            <a:xfrm>
              <a:off x="4823615" y="2633232"/>
              <a:ext cx="981761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827155" y="3030178"/>
              <a:ext cx="981761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825508" y="3819498"/>
              <a:ext cx="206439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9" name="Right Arrow 38"/>
            <p:cNvSpPr/>
            <p:nvPr/>
          </p:nvSpPr>
          <p:spPr>
            <a:xfrm>
              <a:off x="4825888" y="3385559"/>
              <a:ext cx="2181600" cy="1368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027644" y="3341481"/>
              <a:ext cx="5317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~0.33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825508" y="4223846"/>
              <a:ext cx="14148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829048" y="4992934"/>
              <a:ext cx="16200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829050" y="5407603"/>
              <a:ext cx="10800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887459" y="2612820"/>
                <a:ext cx="861005" cy="1077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2</m:t>
                          </m:r>
                        </m:sup>
                      </m:sSubSup>
                      <m:r>
                        <a:rPr lang="en-US" sz="1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SM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sz="1400" dirty="0" smtClean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endParaRPr lang="en-US" sz="1400" dirty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𝜆</m:t>
                          </m:r>
                        </m:e>
                        <m:sub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𝑖</m:t>
                          </m:r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𝑗</m:t>
                          </m:r>
                        </m:sub>
                      </m:sSub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4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400" dirty="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459" y="2612820"/>
                <a:ext cx="861005" cy="1077154"/>
              </a:xfrm>
              <a:prstGeom prst="rect">
                <a:avLst/>
              </a:prstGeom>
              <a:blipFill rotWithShape="0">
                <a:blip r:embed="rId4"/>
                <a:stretch>
                  <a:fillRect b="-5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ounded Rectangle 46"/>
          <p:cNvSpPr/>
          <p:nvPr/>
        </p:nvSpPr>
        <p:spPr>
          <a:xfrm>
            <a:off x="7740352" y="2465838"/>
            <a:ext cx="1152128" cy="1347605"/>
          </a:xfrm>
          <a:prstGeom prst="roundRect">
            <a:avLst>
              <a:gd name="adj" fmla="val 5593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81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2191" y="2525704"/>
            <a:ext cx="4798874" cy="319924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Can combine LHC measurement with constraints on 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𝜅</a:t>
            </a:r>
            <a:r>
              <a:rPr lang="en-US" sz="1600" baseline="-25000" dirty="0">
                <a:latin typeface="Helvetica Light" charset="0"/>
                <a:ea typeface="Helvetica Light" charset="0"/>
                <a:cs typeface="Helvetica Light" charset="0"/>
              </a:rPr>
              <a:t>V</a:t>
            </a:r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latin typeface="Helvetica Light"/>
                <a:cs typeface="Helvetica Light"/>
              </a:rPr>
              <a:t>from electroweak precision data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66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8072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Constraints on global fermion versus vector-boson coupling </a:t>
            </a: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modifiers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Constraints from global EW fit through “oblique parameters”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T </a:t>
            </a:r>
            <a:r>
              <a:rPr lang="en-US" sz="11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(SM: S = T = 0)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parameterizing new physics contributions to electroweak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observables through loop diagrams involving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massive W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and Z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bosons 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5431" y="4754125"/>
            <a:ext cx="1944216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Note: nonofficial and outdated ATLAS &amp; CMS combination.</a:t>
            </a:r>
          </a:p>
          <a:p>
            <a:r>
              <a:rPr lang="en-US" sz="9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Shown for illustration purpose only</a:t>
            </a:r>
          </a:p>
        </p:txBody>
      </p:sp>
      <p:cxnSp>
        <p:nvCxnSpPr>
          <p:cNvPr id="24" name="Straight Arrow Connector 23"/>
          <p:cNvCxnSpPr>
            <a:stCxn id="23" idx="0"/>
          </p:cNvCxnSpPr>
          <p:nvPr/>
        </p:nvCxnSpPr>
        <p:spPr>
          <a:xfrm flipV="1">
            <a:off x="2047539" y="4463422"/>
            <a:ext cx="168510" cy="290703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472879" y="2420888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1407.3792</a:t>
            </a:r>
            <a:endParaRPr lang="en-US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949280"/>
            <a:ext cx="6464102" cy="64807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070332" y="6021288"/>
            <a:ext cx="15196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λ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is cut-off parameter, set arbitrarily to 3 TeV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3605467"/>
            <a:ext cx="1664653" cy="923882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1515765" y="6031921"/>
            <a:ext cx="360040" cy="360040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4464530" y="6024830"/>
            <a:ext cx="360040" cy="360040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6530789" y="6230391"/>
            <a:ext cx="360040" cy="360040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21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67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Constraints on new physics from coupling measurements</a:t>
            </a:r>
            <a:endParaRPr lang="en-US" sz="1600" dirty="0">
              <a:latin typeface="Helvetica Light"/>
              <a:cs typeface="Helvetica Ligh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38" y="2564904"/>
            <a:ext cx="3700390" cy="36184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30"/>
          <a:stretch/>
        </p:blipFill>
        <p:spPr>
          <a:xfrm>
            <a:off x="3995936" y="2646209"/>
            <a:ext cx="5040560" cy="36909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9" y="1412776"/>
            <a:ext cx="85689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Example application for constraint on MSSM Higgs from Higgs coupling fit  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Constraints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on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i="1" baseline="-25000" dirty="0"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tanβ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in simplified MSSM model from direct H/A </a:t>
            </a:r>
            <a:r>
              <a:rPr lang="en-US" sz="14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ττ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searches (left – current constraint), and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from an extrapolation of global Higgs coupling measurements (right)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50879" y="2592761"/>
            <a:ext cx="140294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ATL-PHYS-PUB-2014-017</a:t>
            </a:r>
            <a:endParaRPr lang="de-DE" sz="80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2717" y="2592761"/>
            <a:ext cx="122501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PAS HIG-16-006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6310481"/>
            <a:ext cx="7632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 </a:t>
            </a:r>
            <a:r>
              <a:rPr lang="en-US" sz="11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is dominant decay beyond top-pair production threshold and for low tan</a:t>
            </a:r>
            <a:r>
              <a:rPr lang="el-G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β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.</a:t>
            </a:r>
          </a:p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Very difficult channel due </a:t>
            </a:r>
            <a:r>
              <a:rPr lang="en-US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to 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interference with </a:t>
            </a:r>
            <a:r>
              <a:rPr lang="en-US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continuum top pair 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contribution </a:t>
            </a:r>
            <a:r>
              <a:rPr lang="en-US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deteriorating 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(broad) </a:t>
            </a:r>
            <a:r>
              <a:rPr lang="en-US" sz="11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mass peak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043510" y="5517233"/>
            <a:ext cx="1" cy="819944"/>
          </a:xfrm>
          <a:prstGeom prst="straightConnector1">
            <a:avLst/>
          </a:prstGeom>
          <a:ln w="3175">
            <a:solidFill>
              <a:srgbClr val="003BB8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085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34" y="2599164"/>
            <a:ext cx="4006834" cy="388669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Constraining the Higgs off-shell coupling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68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1412776"/>
            <a:ext cx="88072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Both CMS and ATLAS have constrained the Higgs off-shell coupling and through this obtained upper limits     on the Higgs total width Γ</a:t>
            </a:r>
            <a:r>
              <a:rPr lang="en-US" sz="1400" baseline="-25000" dirty="0" smtClean="0">
                <a:solidFill>
                  <a:srgbClr val="003BB8"/>
                </a:solidFill>
                <a:latin typeface="Arial"/>
                <a:cs typeface="Arial"/>
              </a:rPr>
              <a:t>H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The method uses the independence of off-shell cross section on Γ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relies on identical on-shell and off-shell Higgs couplings. One can then determine Γ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(=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4.2 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MeV in SM)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from the measurements of µ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off-shell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µ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on-shell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065" y="2608714"/>
            <a:ext cx="4866847" cy="8022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568" y="3479779"/>
            <a:ext cx="3725900" cy="7665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V="1">
            <a:off x="1465023" y="3140968"/>
            <a:ext cx="0" cy="2808312"/>
          </a:xfrm>
          <a:prstGeom prst="line">
            <a:avLst/>
          </a:prstGeom>
          <a:ln>
            <a:solidFill>
              <a:srgbClr val="D80017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90005" y="2996952"/>
            <a:ext cx="504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on-shell</a:t>
            </a:r>
            <a:endParaRPr lang="en-US" sz="105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75656" y="2996952"/>
            <a:ext cx="504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off-shell</a:t>
            </a:r>
            <a:endParaRPr lang="en-US" sz="105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1063256" y="3391786"/>
            <a:ext cx="106326" cy="988828"/>
          </a:xfrm>
          <a:prstGeom prst="straightConnector1">
            <a:avLst/>
          </a:prstGeom>
          <a:ln w="3175">
            <a:solidFill>
              <a:srgbClr val="D80017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183890" y="4448145"/>
            <a:ext cx="49468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With Run-1, limits of the order of 5 × Γ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SM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 obtained</a:t>
            </a:r>
          </a:p>
          <a:p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With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= 300 fb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= 3000 fb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one may find: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5199916"/>
            <a:ext cx="2174668" cy="33828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035" y="5594890"/>
            <a:ext cx="2174668" cy="35439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0072" y="6053942"/>
            <a:ext cx="2549063" cy="471402"/>
          </a:xfrm>
          <a:prstGeom prst="rect">
            <a:avLst/>
          </a:prstGeom>
        </p:spPr>
      </p:pic>
      <p:sp>
        <p:nvSpPr>
          <p:cNvPr id="30" name="Right Arrow 29"/>
          <p:cNvSpPr/>
          <p:nvPr/>
        </p:nvSpPr>
        <p:spPr>
          <a:xfrm>
            <a:off x="4572000" y="6173725"/>
            <a:ext cx="552893" cy="237708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233218" y="6524530"/>
            <a:ext cx="17475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ATLAS: ATL-PHYS-PUB-2015-024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8" name="Rectangle 37"/>
          <p:cNvSpPr/>
          <p:nvPr/>
        </p:nvSpPr>
        <p:spPr>
          <a:xfrm rot="16200000">
            <a:off x="3416109" y="3155197"/>
            <a:ext cx="110799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CMS: </a:t>
            </a:r>
            <a:r>
              <a:rPr lang="hr-H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1405.3455 	</a:t>
            </a:r>
          </a:p>
        </p:txBody>
      </p:sp>
    </p:spTree>
    <p:extLst>
      <p:ext uri="{BB962C8B-B14F-4D97-AF65-F5344CB8AC3E}">
        <p14:creationId xmlns:p14="http://schemas.microsoft.com/office/powerpoint/2010/main" val="10989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367240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D80017"/>
                </a:solidFill>
                <a:latin typeface="Arial"/>
                <a:cs typeface="Arial"/>
              </a:rPr>
              <a:t>High-profile measurements: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GB" sz="14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400" i="1" baseline="-25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and sin</a:t>
            </a:r>
            <a:r>
              <a:rPr lang="en-GB" sz="1400" baseline="30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θ</a:t>
            </a:r>
            <a:r>
              <a:rPr lang="en-GB" sz="1400" baseline="-25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discussed before        </a:t>
            </a:r>
            <a:r>
              <a:rPr lang="en-GB" sz="1100" i="1" dirty="0" smtClean="0">
                <a:latin typeface="Helvetica Light" charset="0"/>
                <a:ea typeface="Helvetica Light" charset="0"/>
                <a:cs typeface="Helvetica Light" charset="0"/>
              </a:rPr>
              <a:t>(work on reduction of physics modelling uncertainties required)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Triple (TGC) and quartic (QGC) gauge boson couplings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in diboson and triboson events also via differential cross-section measurements especially at high 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mass. This includes VBF and 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VBS diboson production                    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QCD tests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with further precision differential cross-sections measurements of Z/W/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+ jets, also detailed studies of V +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qq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VBF production.  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PDF constraints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from high-precision fiducial and differential Z/W/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cross-section measurements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More Standard Model physics 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Continuous gain in precision and reach for rare or suppressed processes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69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59"/>
          <a:stretch/>
        </p:blipFill>
        <p:spPr>
          <a:xfrm>
            <a:off x="4350670" y="1722074"/>
            <a:ext cx="4584571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9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Standard Model and Higgs precision measurements</a:t>
            </a:r>
            <a:endParaRPr lang="en-GB" sz="2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Key to the LHC programme up to the High-Luminosity LHC (HL-LHC)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1412776"/>
            <a:ext cx="856895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600" b="1" dirty="0" smtClean="0">
                <a:latin typeface="Helvetica Light" charset="0"/>
                <a:ea typeface="Helvetica Light" charset="0"/>
                <a:cs typeface="Helvetica Light" charset="0"/>
              </a:rPr>
              <a:t>Scientific perspective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. No matter what BSM the LHC will unveil in the next years, improving the knowledge of Higgs properties is a must, which by itself requires and justifies the largest possible LHC statistics </a:t>
            </a:r>
            <a:r>
              <a:rPr lang="en-GB" sz="16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 stopping after 300 fb</a:t>
            </a:r>
            <a:r>
              <a:rPr lang="en-GB" sz="16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 will not be satisfying!</a:t>
            </a:r>
          </a:p>
          <a:p>
            <a:pPr>
              <a:spcBef>
                <a:spcPts val="2400"/>
              </a:spcBef>
            </a:pPr>
            <a:r>
              <a:rPr lang="en-GB" sz="1600" b="1" dirty="0" smtClean="0">
                <a:latin typeface="Helvetica Light" charset="0"/>
                <a:ea typeface="Helvetica Light" charset="0"/>
                <a:cs typeface="Helvetica Light" charset="0"/>
              </a:rPr>
              <a:t>Pragmatic perspective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. Higgs and SM physics are the only guaranteed deliverables of the LHC programme. Need to exploit this part of the programme to its maximum extent! </a:t>
            </a:r>
          </a:p>
          <a:p>
            <a:pPr>
              <a:spcBef>
                <a:spcPts val="2400"/>
              </a:spcBef>
            </a:pPr>
            <a:r>
              <a:rPr lang="en-GB" sz="1600" b="1" dirty="0" smtClean="0">
                <a:latin typeface="Helvetica Light" charset="0"/>
                <a:ea typeface="Helvetica Light" charset="0"/>
                <a:cs typeface="Helvetica Light" charset="0"/>
              </a:rPr>
              <a:t>Utilitarian perspective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. Elements of the SM, besides the Higgs, require further consolidation, control and improved precision, both in the EW and QCD sectors</a:t>
            </a:r>
          </a:p>
          <a:p>
            <a:pPr marL="742950" lvl="1" indent="-285750">
              <a:spcBef>
                <a:spcPts val="1200"/>
              </a:spcBef>
              <a:buFont typeface="Arial" charset="0"/>
              <a:buChar char="•"/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They hold a fundamental value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(e.g. the precise determination of fundamental parameters)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, or are critical to fully exploit the BSM search potential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(e.g. the knowledge of backgrounds, production rates and production dynamics) </a:t>
            </a:r>
          </a:p>
          <a:p>
            <a:pPr>
              <a:spcBef>
                <a:spcPts val="2400"/>
              </a:spcBef>
            </a:pPr>
            <a:r>
              <a:rPr lang="en-GB" sz="1600" b="1" dirty="0" smtClean="0">
                <a:latin typeface="Helvetica Light" charset="0"/>
                <a:ea typeface="Helvetica Light" charset="0"/>
                <a:cs typeface="Helvetica Light" charset="0"/>
              </a:rPr>
              <a:t>Spinoffs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. The study of SM processes at colliders is typically much more complex than that of BSM signatures (requires higher precision, larger final state multiplicities, </a:t>
            </a:r>
            <a:r>
              <a:rPr lang="en-GB" sz="1600" dirty="0" err="1" smtClean="0">
                <a:latin typeface="Helvetica Light" charset="0"/>
                <a:ea typeface="Helvetica Light" charset="0"/>
                <a:cs typeface="Helvetica Light" charset="0"/>
              </a:rPr>
              <a:t>etc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), and in the years it has been the main driver of fundamental theoretical innovation</a:t>
            </a:r>
            <a:endParaRPr lang="en-GB" sz="1600" dirty="0">
              <a:effectLst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7474" y="5877272"/>
            <a:ext cx="341151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Taken from: Michelangelo </a:t>
            </a:r>
            <a:r>
              <a:rPr lang="en-US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Mangano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@ SEARCH 2016</a:t>
            </a:r>
            <a:endParaRPr lang="en-US" sz="105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7431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807243" cy="1669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D80017"/>
                </a:solidFill>
                <a:latin typeface="Arial"/>
                <a:cs typeface="Arial"/>
              </a:rPr>
              <a:t>High-profile measurements: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Mass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sz="1400" i="1" dirty="0" smtClean="0">
                <a:latin typeface="Helvetica Light" charset="0"/>
                <a:ea typeface="Helvetica Light" charset="0"/>
                <a:cs typeface="Helvetica Light" charset="0"/>
              </a:rPr>
              <a:t>discussed before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</a:t>
            </a: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ifferential cross-sections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of top charge asymmetry, spin correlations,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,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etc. are important theory tests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Rare processes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such as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tb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ttγ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inclusively &amp; differentially, constraints on anomalous couplings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Forbidden processes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such as the FCNC transitions t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qH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qZ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qγ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qg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(q =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u,c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), also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t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d/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s+W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Continuous gain in precision and reach for rare or suppressed processes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70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4157" r="14584"/>
          <a:stretch/>
        </p:blipFill>
        <p:spPr>
          <a:xfrm>
            <a:off x="323528" y="3401925"/>
            <a:ext cx="4526508" cy="31438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60032" y="5085184"/>
            <a:ext cx="31683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Limit on t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cH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branching ratio estimated for the full HL-LHC: ~0.015% (current 8 TeV: &lt; 0.46%)</a:t>
            </a:r>
          </a:p>
          <a:p>
            <a:pPr>
              <a:spcBef>
                <a:spcPts val="1200"/>
              </a:spcBef>
            </a:pP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for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cZ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current/300/3000 fb</a:t>
            </a:r>
            <a:r>
              <a:rPr lang="en-US" sz="12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limit: &lt; 0.10% / 0.027% / 0.010%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53440" y="3361317"/>
            <a:ext cx="247375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ATL-PHYS-PUB-2013-012, 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PAS FTR-13-016 </a:t>
            </a:r>
          </a:p>
        </p:txBody>
      </p:sp>
      <p:sp>
        <p:nvSpPr>
          <p:cNvPr id="5" name="Rectangle 4"/>
          <p:cNvSpPr/>
          <p:nvPr/>
        </p:nvSpPr>
        <p:spPr>
          <a:xfrm>
            <a:off x="4932040" y="3356992"/>
            <a:ext cx="39604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dirty="0">
                <a:solidFill>
                  <a:srgbClr val="D80017"/>
                </a:solidFill>
                <a:latin typeface="Arial"/>
                <a:cs typeface="Arial"/>
              </a:rPr>
              <a:t>Numbers</a:t>
            </a:r>
            <a:r>
              <a:rPr lang="en-GB" sz="1200" dirty="0">
                <a:latin typeface="Arial"/>
                <a:cs typeface="Arial"/>
              </a:rPr>
              <a:t>: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at 100 fb</a:t>
            </a:r>
            <a:r>
              <a:rPr lang="en-GB" sz="1200" baseline="30000" dirty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LHC will have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produced            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13 TeV numbers, summed over charges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):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pPr marL="317500" indent="-265113">
              <a:spcBef>
                <a:spcPts val="600"/>
              </a:spcBef>
              <a:buFont typeface=".LucidaGrandeUI" charset="0"/>
              <a:buChar char="→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83M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top pairs, </a:t>
            </a:r>
            <a:endParaRPr lang="en-GB" sz="12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317500" indent="-265113">
              <a:spcBef>
                <a:spcPts val="600"/>
              </a:spcBef>
              <a:buFont typeface=".LucidaGrandeUI" charset="0"/>
              <a:buChar char="→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22M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t-channel top, 7M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Wt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1M s-channel top, </a:t>
            </a:r>
            <a:endParaRPr lang="en-GB" sz="12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317500" indent="-265113">
              <a:spcBef>
                <a:spcPts val="600"/>
              </a:spcBef>
              <a:buFont typeface=".LucidaGrandeUI" charset="0"/>
              <a:buChar char="→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70k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tZ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6k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endParaRPr lang="en-GB" sz="12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317500" indent="-265113">
              <a:spcBef>
                <a:spcPts val="600"/>
              </a:spcBef>
              <a:buFont typeface=".LucidaGrandeUI" charset="0"/>
              <a:buChar char="→"/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170k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ttγ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80k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ttZ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60k </a:t>
            </a:r>
            <a:r>
              <a:rPr lang="en-GB" sz="1200" dirty="0" err="1">
                <a:latin typeface="Helvetica Light" charset="0"/>
                <a:ea typeface="Helvetica Light" charset="0"/>
                <a:cs typeface="Helvetica Light" charset="0"/>
              </a:rPr>
              <a:t>ttW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is-IS" sz="1200" dirty="0">
                <a:latin typeface="Helvetica Light" charset="0"/>
                <a:ea typeface="Helvetica Light" charset="0"/>
                <a:cs typeface="Helvetica Light" charset="0"/>
              </a:rPr>
              <a:t>… </a:t>
            </a:r>
            <a:endParaRPr lang="en-GB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778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More Standard Model and Flavour physics 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Continuous gain in precision and reach for rare or suppressed processes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71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23529" y="1412776"/>
            <a:ext cx="864095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srgbClr val="D80017"/>
                </a:solidFill>
                <a:latin typeface="Arial"/>
                <a:cs typeface="Arial"/>
              </a:rPr>
              <a:t>High-profile flavour physics measurements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(slower </a:t>
            </a:r>
            <a:r>
              <a:rPr lang="en-GB" sz="1200" dirty="0">
                <a:latin typeface="Helvetica Light" charset="0"/>
                <a:ea typeface="Helvetica Light" charset="0"/>
                <a:cs typeface="Helvetica Light" charset="0"/>
              </a:rPr>
              <a:t>Run-2 luminosity rise 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for LHCb due to luminosity levelling, but upgrade to 40 MHz trigger readout during LS2 will increase, </a:t>
            </a:r>
            <a:r>
              <a:rPr lang="en-GB" sz="1200" dirty="0" err="1" smtClean="0"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, the annual </a:t>
            </a:r>
            <a:r>
              <a:rPr lang="en-GB" sz="1200" dirty="0" err="1" smtClean="0">
                <a:latin typeface="Helvetica Light" charset="0"/>
                <a:ea typeface="Helvetica Light" charset="0"/>
                <a:cs typeface="Helvetica Light" charset="0"/>
              </a:rPr>
              <a:t>muonic</a:t>
            </a: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 B rate by factor of ten)</a:t>
            </a:r>
            <a:endParaRPr lang="en-GB" sz="1200" dirty="0" smtClean="0">
              <a:latin typeface="Arial"/>
              <a:cs typeface="Arial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Rare decays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: B</a:t>
            </a:r>
            <a:r>
              <a:rPr lang="en-GB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(s)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µµ and similar and 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 </a:t>
            </a:r>
            <a:r>
              <a:rPr lang="en-US" sz="14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s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transitions: 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B </a:t>
            </a:r>
            <a:r>
              <a:rPr lang="en-GB" sz="14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K*µµ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similar 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(LHCb, CMS, ATLAS)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CP violation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φ</a:t>
            </a:r>
            <a:r>
              <a:rPr lang="en-US" sz="14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</a:t>
            </a:r>
            <a:r>
              <a:rPr lang="en-GB" sz="1400" dirty="0">
                <a:latin typeface="Helvetica Light" charset="0"/>
                <a:ea typeface="Helvetica Light" charset="0"/>
                <a:cs typeface="Helvetica Light" charset="0"/>
              </a:rPr>
              <a:t>LHCb, CMS, ATLAS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), </a:t>
            </a:r>
            <a:r>
              <a:rPr lang="en-GB" sz="1400" dirty="0" err="1" smtClean="0">
                <a:latin typeface="Helvetica Light" charset="0"/>
                <a:ea typeface="Helvetica Light" charset="0"/>
                <a:cs typeface="Helvetica Light" charset="0"/>
              </a:rPr>
              <a:t>γ</a:t>
            </a: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 and other CKM parameters (LHCb), also CPV in charm sector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Lepton universality tests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(LHCb)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Spectroscopy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(LHCb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, CMS, ATLAS)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755" y="3395016"/>
            <a:ext cx="3387140" cy="32497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3398276"/>
            <a:ext cx="3387140" cy="32497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9352" y="3789040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300 fb</a:t>
            </a:r>
            <a:r>
              <a:rPr lang="en-US" sz="1200" baseline="30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43859" y="3789040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3000 fb</a:t>
            </a:r>
            <a:r>
              <a:rPr lang="en-US" sz="1200" baseline="30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48264" y="3727287"/>
            <a:ext cx="2035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Prospective study by CMS for the rare </a:t>
            </a:r>
            <a:r>
              <a:rPr lang="en-GB" sz="1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lang="en-GB" sz="12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µµ decay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948264" y="4293676"/>
            <a:ext cx="120738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CMS-PAS-FTR-13-022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37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9" y="1412776"/>
            <a:ext cx="87129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>
                <a:latin typeface="Helvetica Light"/>
                <a:cs typeface="Helvetica Light"/>
              </a:rPr>
              <a:t>Still </a:t>
            </a:r>
            <a:r>
              <a:rPr lang="en-US" sz="1400" dirty="0" smtClean="0">
                <a:latin typeface="Helvetica Light"/>
                <a:cs typeface="Helvetica Light"/>
              </a:rPr>
              <a:t>huge sensitivity increase this year, </a:t>
            </a:r>
            <a:r>
              <a:rPr lang="en-US" sz="1400" dirty="0">
                <a:latin typeface="Helvetica Light"/>
                <a:cs typeface="Helvetica Light"/>
              </a:rPr>
              <a:t>but will slow down with the progress of </a:t>
            </a:r>
            <a:r>
              <a:rPr lang="en-US" sz="1400" dirty="0" smtClean="0">
                <a:latin typeface="Helvetica Light"/>
                <a:cs typeface="Helvetica Light"/>
              </a:rPr>
              <a:t>Run-2 and after.       Searches gradually move from highest masses to lower cross-sections and difficult phase space regimes 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Will always stay a central piece of the LHC physics programme as a discovery machine</a:t>
            </a:r>
            <a:endParaRPr lang="en-GB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72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2060848"/>
            <a:ext cx="6984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Example: dijet resonance search </a:t>
            </a:r>
            <a:r>
              <a:rPr lang="en-US" sz="1200" dirty="0" smtClean="0">
                <a:latin typeface="Helvetica Light"/>
                <a:cs typeface="Helvetica Light"/>
              </a:rPr>
              <a:t>(interpretation with excited u &amp; d quarks q* </a:t>
            </a:r>
            <a:r>
              <a:rPr lang="en-US" sz="12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latin typeface="Helvetica Light"/>
                <a:cs typeface="Helvetica Light"/>
              </a:rPr>
              <a:t> </a:t>
            </a:r>
            <a:r>
              <a:rPr lang="en-US" sz="1200" dirty="0" err="1" smtClean="0">
                <a:latin typeface="Helvetica Light"/>
                <a:cs typeface="Helvetica Light"/>
              </a:rPr>
              <a:t>qg</a:t>
            </a:r>
            <a:r>
              <a:rPr lang="en-US" sz="1200" dirty="0" smtClean="0">
                <a:latin typeface="Helvetica Light"/>
                <a:cs typeface="Helvetica Light"/>
              </a:rPr>
              <a:t>)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 </a:t>
            </a:r>
            <a:endParaRPr lang="en-US" sz="1400" dirty="0">
              <a:latin typeface="Helvetica Light"/>
              <a:cs typeface="Helvetica Light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2428756"/>
            <a:ext cx="4364145" cy="418711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145442" y="2420888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ATL-PHYS-PUB-2015-004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57039" y="2749030"/>
            <a:ext cx="9444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latin typeface="Helvetica" charset="0"/>
                <a:ea typeface="Helvetica" charset="0"/>
                <a:cs typeface="Helvetica" charset="0"/>
              </a:rPr>
              <a:t>√s = 14 TeV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715" y="2508943"/>
            <a:ext cx="3977338" cy="3816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033867" y="6324943"/>
            <a:ext cx="7248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6 TeV q*</a:t>
            </a:r>
            <a:endParaRPr lang="en-US" sz="110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27" name="Curved Connector 26"/>
          <p:cNvCxnSpPr>
            <a:stCxn id="25" idx="1"/>
          </p:cNvCxnSpPr>
          <p:nvPr/>
        </p:nvCxnSpPr>
        <p:spPr>
          <a:xfrm rot="10800000">
            <a:off x="1786267" y="6113722"/>
            <a:ext cx="247600" cy="342027"/>
          </a:xfrm>
          <a:prstGeom prst="curvedConnector2">
            <a:avLst/>
          </a:prstGeom>
          <a:ln w="3175">
            <a:solidFill>
              <a:srgbClr val="D80017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77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Will always stay a central piece of the LHC physics programme as a discovery machine</a:t>
            </a:r>
            <a:endParaRPr lang="en-GB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73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108" y="2931912"/>
            <a:ext cx="4802727" cy="30662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3023376"/>
            <a:ext cx="4156030" cy="29979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8372" y="1389691"/>
            <a:ext cx="1806036" cy="1467404"/>
          </a:xfrm>
          <a:prstGeom prst="rect">
            <a:avLst/>
          </a:prstGeom>
        </p:spPr>
      </p:pic>
      <p:sp>
        <p:nvSpPr>
          <p:cNvPr id="14" name="Down Arrow 13"/>
          <p:cNvSpPr/>
          <p:nvPr/>
        </p:nvSpPr>
        <p:spPr>
          <a:xfrm>
            <a:off x="7164288" y="2613827"/>
            <a:ext cx="288032" cy="523921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62402" y="2974447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ATL-PHYS-PUB-2015-032</a:t>
            </a:r>
            <a:endParaRPr lang="de-DE" sz="80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84706" y="2974447"/>
            <a:ext cx="127310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CMS-PAS-SUS-14-012 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SUSY searches </a:t>
            </a:r>
            <a:r>
              <a:rPr lang="en-US" sz="1400" dirty="0" smtClean="0">
                <a:latin typeface="Helvetica Light"/>
                <a:cs typeface="Helvetica Light"/>
              </a:rPr>
              <a:t>will move to low cross-section electroweak production and compressed scenarios </a:t>
            </a:r>
            <a:endParaRPr lang="en-US" sz="14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82106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GB" sz="1600" dirty="0" smtClean="0">
                <a:latin typeface="Helvetica Light"/>
                <a:cs typeface="Helvetica Light"/>
              </a:rPr>
              <a:t>Will always stay a central piece of the LHC physics programme as a discovery machine</a:t>
            </a:r>
            <a:endParaRPr lang="en-GB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74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1412776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The sensitivity of dark matter </a:t>
            </a:r>
            <a:r>
              <a:rPr lang="en-US" sz="1400" dirty="0" smtClean="0">
                <a:latin typeface="Helvetica Light"/>
                <a:cs typeface="Helvetica Light"/>
              </a:rPr>
              <a:t>searches looking for an excess in the high </a:t>
            </a:r>
            <a:r>
              <a:rPr lang="en-US" sz="1400" i="1" dirty="0" err="1" smtClean="0">
                <a:latin typeface="Helvetica Light"/>
                <a:cs typeface="Helvetica Light"/>
              </a:rPr>
              <a:t>E</a:t>
            </a:r>
            <a:r>
              <a:rPr lang="en-US" sz="1400" i="1" baseline="-25000" dirty="0" err="1" smtClean="0">
                <a:latin typeface="Helvetica Light"/>
                <a:cs typeface="Helvetica Light"/>
              </a:rPr>
              <a:t>T</a:t>
            </a:r>
            <a:r>
              <a:rPr lang="en-US" sz="1400" baseline="30000" dirty="0" err="1" smtClean="0">
                <a:latin typeface="Helvetica Light"/>
                <a:cs typeface="Helvetica Light"/>
              </a:rPr>
              <a:t>miss</a:t>
            </a:r>
            <a:r>
              <a:rPr lang="en-US" sz="1400" dirty="0" smtClean="0">
                <a:latin typeface="Helvetica Light"/>
                <a:cs typeface="Helvetica Light"/>
              </a:rPr>
              <a:t> tail depends strongly on the systematic uncertainty achieved for the irreducible background 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meets SM analysis efforts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2887730"/>
            <a:ext cx="4292794" cy="3399408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822403" y="3844318"/>
            <a:ext cx="792088" cy="216024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974629" y="4918986"/>
            <a:ext cx="792088" cy="216024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793" y="3477028"/>
            <a:ext cx="2187591" cy="182418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752563" y="2852936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ATL-PHYS-PUB-2014-007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2151632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D5 vector operator: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6812" y="2060848"/>
            <a:ext cx="1361052" cy="4860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98043" y="4475389"/>
            <a:ext cx="3055717" cy="55289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785076" y="4443492"/>
            <a:ext cx="871869" cy="170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1053" y="4901324"/>
            <a:ext cx="65594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Helvetica" charset="0"/>
                <a:ea typeface="Helvetica" charset="0"/>
                <a:cs typeface="Helvetica" charset="0"/>
              </a:rPr>
              <a:t>5% </a:t>
            </a:r>
            <a:r>
              <a:rPr lang="en-US" sz="1050" dirty="0" err="1" smtClean="0">
                <a:latin typeface="Helvetica" charset="0"/>
                <a:ea typeface="Helvetica" charset="0"/>
                <a:cs typeface="Helvetica" charset="0"/>
              </a:rPr>
              <a:t>syst</a:t>
            </a:r>
            <a:endParaRPr lang="en-US" sz="1050" dirty="0" smtClean="0"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11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75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065439"/>
            <a:ext cx="9130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Helvetica Light"/>
                <a:cs typeface="Helvetica Light"/>
              </a:rPr>
              <a:t>Only a very brief enumeration of projects</a:t>
            </a:r>
            <a:endParaRPr lang="en-US" sz="1400" i="1" dirty="0" smtClean="0">
              <a:solidFill>
                <a:srgbClr val="D80017"/>
              </a:solidFill>
              <a:latin typeface="Helvetica Light"/>
              <a:cs typeface="Helvetica Light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41794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atin typeface="Helvetica Light"/>
                <a:cs typeface="Helvetica Light"/>
              </a:rPr>
              <a:t>Beyond the HL-LHC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1158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76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-9046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27384"/>
            <a:ext cx="9144000" cy="826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44624"/>
            <a:ext cx="914399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1800" b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Future hadron collider projects in a nutshell</a:t>
            </a:r>
          </a:p>
          <a:p>
            <a:pPr algn="ctr">
              <a:spcBef>
                <a:spcPts val="6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next discovery machine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6093" y="1052736"/>
            <a:ext cx="767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HL-LHC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= 14 TeV, 3 ab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2026~2035</a:t>
            </a:r>
            <a:r>
              <a:rPr lang="is-IS" sz="1400" dirty="0" smtClean="0">
                <a:latin typeface="Helvetica Light" charset="0"/>
                <a:ea typeface="Helvetica Light" charset="0"/>
                <a:cs typeface="Helvetica Light" charset="0"/>
              </a:rPr>
              <a:t>… (formally approved as </a:t>
            </a:r>
            <a:r>
              <a:rPr lang="is-IS" sz="1400" i="1" dirty="0" smtClean="0">
                <a:latin typeface="Helvetica Light" charset="0"/>
                <a:ea typeface="Helvetica Light" charset="0"/>
                <a:cs typeface="Helvetica Light" charset="0"/>
              </a:rPr>
              <a:t>project</a:t>
            </a:r>
            <a:r>
              <a:rPr lang="is-IS" sz="1400" dirty="0" smtClean="0">
                <a:latin typeface="Helvetica Light" charset="0"/>
                <a:ea typeface="Helvetica Light" charset="0"/>
                <a:cs typeface="Helvetica Light" charset="0"/>
              </a:rPr>
              <a:t> by CERN </a:t>
            </a:r>
            <a:r>
              <a:rPr lang="is-IS" sz="1400" dirty="0" smtClean="0">
                <a:latin typeface="Helvetica Light" charset="0"/>
                <a:ea typeface="Helvetica Light" charset="0"/>
                <a:cs typeface="Helvetica Light" charset="0"/>
              </a:rPr>
              <a:t>council)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3792" y="1628800"/>
            <a:ext cx="46182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Future Circular Collider FCC-</a:t>
            </a:r>
            <a:r>
              <a:rPr lang="en-US" sz="1400" b="1" dirty="0" err="1" smtClean="0">
                <a:latin typeface="Helvetica Light" charset="0"/>
                <a:ea typeface="Helvetica Light" charset="0"/>
                <a:cs typeface="Helvetica Light" charset="0"/>
              </a:rPr>
              <a:t>hh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(CERN): 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100 TeV in 100 km ring,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2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35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~16 T magnets, possibly HE-LHC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~ 28 TeV)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as intermediate stage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Huge detectors for muon 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measurement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Possible start of physics ~ 2035 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Includes HE-LHC as project step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16" y="3881768"/>
            <a:ext cx="2148392" cy="24032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20072" y="1632280"/>
            <a:ext cx="39239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b="1" dirty="0" err="1" smtClean="0">
                <a:latin typeface="Helvetica Light" charset="0"/>
                <a:ea typeface="Helvetica Light" charset="0"/>
                <a:cs typeface="Helvetica Light" charset="0"/>
              </a:rPr>
              <a:t>ppC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(China):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71 TeV in 55 km ring,                                           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1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35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Requires very high gradient dipole magnets ~ 20 T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Possible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start of physics ~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2042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9872" y="3861048"/>
            <a:ext cx="5183577" cy="24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85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77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-9046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6093" y="2422336"/>
            <a:ext cx="872040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Compact Linear Collider CLIC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(CERN)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High-gradient 2-beam scheme*: 100 MV/m gradient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380–3000 GeV, 11–50 km total length,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a few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, only one interaction region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0.5 ns bunch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distance, nm beam size, large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beamstrahlung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physics ~ 2035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6093" y="5301208"/>
            <a:ext cx="854961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Circular EP collider CEPC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(China):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240 GeV,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2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Single ring, 50 bunches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Possible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start of physics ~ 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2028</a:t>
            </a:r>
            <a:endParaRPr lang="en-US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6093" y="3790488"/>
            <a:ext cx="36798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Future Circular Collider FCC-</a:t>
            </a:r>
            <a:r>
              <a:rPr lang="en-US" sz="1400" b="1" dirty="0" err="1" smtClean="0">
                <a:latin typeface="Helvetica Light" charset="0"/>
                <a:ea typeface="Helvetica Light" charset="0"/>
                <a:cs typeface="Helvetica Light" charset="0"/>
              </a:rPr>
              <a:t>ee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(CERN): 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~ 90–350 GeV in 2 rings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(90k bunches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),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~ 70–1.3 × 10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Synchrotron power (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9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4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R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up to 7.5 GeV/turn): 100 MW (LEP-2: 22 MW)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6093" y="1056928"/>
            <a:ext cx="882790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International Linear Collider ILC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(host candidate: Japan)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20 years of R&amp;D, mature technology, ~32 MV/m accelerating gradient </a:t>
            </a:r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~ </a:t>
            </a:r>
            <a:r>
              <a:rPr lang="en-US" sz="1100" dirty="0" err="1" smtClean="0">
                <a:latin typeface="Helvetica Light" charset="0"/>
                <a:ea typeface="Helvetica Light" charset="0"/>
                <a:cs typeface="Helvetica Light" charset="0"/>
              </a:rPr>
              <a:t>xFEL</a:t>
            </a:r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 at DESY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(45 MV/m for 1 TeV)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500–1000 GeV in 31–45 km total length,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1.8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only one interaction region</a:t>
            </a:r>
            <a:endParaRPr lang="en-US" sz="1400" baseline="300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nm beam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size, possible start of physics ~ 2030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64020" y="2348880"/>
            <a:ext cx="3628460" cy="577081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*A 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low energy, high current, “drive” beam is decelerated in power extraction structures and the RF power is transferred to the cavities that accelerate the main beam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3864090"/>
            <a:ext cx="4826012" cy="244523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-27384"/>
            <a:ext cx="9144000" cy="826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" y="44624"/>
            <a:ext cx="914399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b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Future e</a:t>
            </a:r>
            <a:r>
              <a:rPr lang="en-US" b="1" baseline="300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–</a:t>
            </a:r>
            <a:r>
              <a:rPr lang="en-US" b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e</a:t>
            </a:r>
            <a:r>
              <a:rPr lang="en-US" b="1" baseline="300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+</a:t>
            </a:r>
            <a:r>
              <a:rPr lang="en-US" b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collider projects in a nutshell</a:t>
            </a:r>
            <a:endParaRPr lang="en-US" dirty="0">
              <a:solidFill>
                <a:srgbClr val="003BB8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algn="ctr">
              <a:spcBef>
                <a:spcPts val="6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Measure EW &amp; EWSB sector to highest precision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96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78</a:t>
            </a:fld>
            <a:endParaRPr lang="en-GB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77798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atin typeface="Helvetica Light"/>
                <a:cs typeface="Helvetica Light"/>
              </a:rPr>
              <a:t>Conclusions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8661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42638" y="2087616"/>
            <a:ext cx="8505826" cy="19174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LHC Run-2 is a key period for particle physics</a:t>
            </a:r>
          </a:p>
          <a:p>
            <a:pPr marL="342900" lvl="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High CM energy and first 100 fb</a:t>
            </a:r>
            <a:r>
              <a:rPr lang="en-GB" sz="1400" baseline="300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are critical for searches for new physics in all signatures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Further consolidation of Higgs sector with observation and measurement of H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ττ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&amp; bb, and ttH, as well as much more precise coupling and fiducial &amp; differential cross section measurements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The luminosity of Run-2 will hugely increase the amount of interesting Standard Model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and flavour physics measurements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that can be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performed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60152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Conclusions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79</a:t>
            </a:fld>
            <a:endParaRPr lang="en-GB" dirty="0"/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242638" y="4221088"/>
            <a:ext cx="8888134" cy="228985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Watch out: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New physics does not necessarily appear at high mass, need to continue to search everywhere</a:t>
            </a:r>
          </a:p>
          <a:p>
            <a:pPr marL="342900" lvl="0" indent="-342900">
              <a:lnSpc>
                <a:spcPct val="110000"/>
              </a:lnSpc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Very high precision measurements are key for a better knowledge of the Standard Model</a:t>
            </a:r>
            <a:endParaRPr lang="en-GB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It is thereby extremely important to measure the detector performance in data as precisely as possible                                    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(This can often have priority over further improving the performance, example: b-tagging.)</a:t>
            </a:r>
          </a:p>
          <a:p>
            <a:pPr marL="342900" lvl="0" indent="-342900">
              <a:lnSpc>
                <a:spcPct val="110000"/>
              </a:lnSpc>
              <a:spcBef>
                <a:spcPts val="9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Many results are dominated by theoretical uncertainties. Need to produce measurements that allow to test theory, to improve PDFs, and that motivate theorists to improve calculations and event generators </a:t>
            </a:r>
            <a:endParaRPr lang="en-GB" sz="12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57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084168" y="2996952"/>
            <a:ext cx="2902588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latin typeface="Helvetica Light"/>
                <a:cs typeface="Helvetica Light"/>
              </a:rPr>
              <a:t>Measured inclusive inelastic cross section: </a:t>
            </a:r>
          </a:p>
          <a:p>
            <a:pPr>
              <a:spcBef>
                <a:spcPts val="600"/>
              </a:spcBef>
            </a:pPr>
            <a:r>
              <a:rPr lang="is-IS" sz="1400" dirty="0" smtClean="0">
                <a:latin typeface="Helvetica Light"/>
                <a:cs typeface="Helvetica Light"/>
              </a:rPr>
              <a:t>σ</a:t>
            </a:r>
            <a:r>
              <a:rPr lang="is-IS" sz="1400" baseline="-25000" dirty="0" smtClean="0">
                <a:latin typeface="Helvetica Light"/>
                <a:cs typeface="Helvetica Light"/>
              </a:rPr>
              <a:t>13 TeV</a:t>
            </a:r>
            <a:r>
              <a:rPr lang="is-IS" sz="1400" dirty="0" smtClean="0">
                <a:latin typeface="Helvetica Light"/>
                <a:cs typeface="Helvetica Light"/>
              </a:rPr>
              <a:t> </a:t>
            </a:r>
            <a:r>
              <a:rPr lang="is-IS" sz="1400" dirty="0">
                <a:latin typeface="Helvetica Light"/>
                <a:cs typeface="Helvetica Light"/>
              </a:rPr>
              <a:t>= </a:t>
            </a:r>
            <a:r>
              <a:rPr lang="is-IS" sz="1400" dirty="0" smtClean="0">
                <a:latin typeface="Helvetica Light"/>
                <a:cs typeface="Helvetica Light"/>
              </a:rPr>
              <a:t>79.3 ± 0.8 ± 1.3 (lumi) 	            </a:t>
            </a:r>
            <a:r>
              <a:rPr lang="is-IS" sz="1050" dirty="0" smtClean="0">
                <a:latin typeface="Helvetica Light"/>
                <a:cs typeface="Helvetica Light"/>
              </a:rPr>
              <a:t> </a:t>
            </a:r>
            <a:r>
              <a:rPr lang="is-IS" sz="1400" dirty="0" smtClean="0">
                <a:latin typeface="Helvetica Light"/>
                <a:cs typeface="Helvetica Light"/>
              </a:rPr>
              <a:t>± 2.5 (extr) mb</a:t>
            </a:r>
            <a:endParaRPr lang="is-IS" sz="1400" dirty="0">
              <a:latin typeface="Helvetica Light"/>
              <a:cs typeface="Helvetica Ligh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Inclusive inelastic cross-section measurement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Fundamental initial measurement, based on forward scintillators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9" y="1412776"/>
            <a:ext cx="8820471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Measurement in fiducial region </a:t>
            </a:r>
            <a:r>
              <a:rPr lang="en-GB" sz="1600" dirty="0" smtClean="0">
                <a:latin typeface="Symbol" charset="2"/>
                <a:ea typeface="Symbol" charset="2"/>
                <a:cs typeface="Symbol" charset="2"/>
              </a:rPr>
              <a:t>x</a:t>
            </a:r>
            <a:r>
              <a:rPr lang="en-GB" sz="1600" dirty="0">
                <a:latin typeface="Helvetica"/>
                <a:cs typeface="Helvetica"/>
              </a:rPr>
              <a:t> </a:t>
            </a:r>
            <a:r>
              <a:rPr lang="en-GB" sz="1600" dirty="0" smtClean="0">
                <a:latin typeface="Helvetica"/>
                <a:cs typeface="Helvetica"/>
              </a:rPr>
              <a:t>= </a:t>
            </a:r>
            <a:r>
              <a:rPr lang="en-GB" sz="1600" i="1" dirty="0" smtClean="0">
                <a:latin typeface="Helvetica"/>
                <a:cs typeface="Helvetica"/>
              </a:rPr>
              <a:t>M</a:t>
            </a:r>
            <a:r>
              <a:rPr lang="en-GB" sz="1600" i="1" baseline="-25000" dirty="0" smtClean="0">
                <a:latin typeface="Helvetica"/>
                <a:cs typeface="Helvetica"/>
              </a:rPr>
              <a:t>X</a:t>
            </a:r>
            <a:r>
              <a:rPr lang="en-GB" sz="1600" baseline="30000" dirty="0" smtClean="0">
                <a:latin typeface="Helvetica"/>
                <a:cs typeface="Helvetica"/>
              </a:rPr>
              <a:t>2</a:t>
            </a:r>
            <a:r>
              <a:rPr lang="en-GB" sz="1600" dirty="0" smtClean="0">
                <a:latin typeface="Helvetica"/>
                <a:cs typeface="Helvetica"/>
              </a:rPr>
              <a:t> / s &gt; 10</a:t>
            </a:r>
            <a:r>
              <a:rPr lang="en-GB" sz="1600" baseline="30000" dirty="0" smtClean="0">
                <a:latin typeface="Helvetica"/>
                <a:cs typeface="Helvetica"/>
              </a:rPr>
              <a:t>–6</a:t>
            </a:r>
            <a:r>
              <a:rPr lang="en-GB" sz="1600" dirty="0" smtClean="0">
                <a:latin typeface="Helvetica"/>
                <a:cs typeface="Helvetica"/>
              </a:rPr>
              <a:t> </a:t>
            </a:r>
            <a:r>
              <a:rPr lang="en-GB" sz="1100" dirty="0" smtClean="0">
                <a:latin typeface="Helvetica"/>
                <a:cs typeface="Helvetica"/>
              </a:rPr>
              <a:t>(</a:t>
            </a:r>
            <a:r>
              <a:rPr lang="en-GB" sz="1100" i="1" dirty="0" smtClean="0">
                <a:latin typeface="Helvetica"/>
                <a:cs typeface="Helvetica"/>
              </a:rPr>
              <a:t>M</a:t>
            </a:r>
            <a:r>
              <a:rPr lang="en-GB" sz="1100" i="1" baseline="-25000" dirty="0" smtClean="0">
                <a:latin typeface="Helvetica"/>
                <a:cs typeface="Helvetica"/>
              </a:rPr>
              <a:t>X</a:t>
            </a:r>
            <a:r>
              <a:rPr lang="en-GB" sz="1100" dirty="0" smtClean="0">
                <a:latin typeface="Helvetica"/>
                <a:cs typeface="Helvetica"/>
              </a:rPr>
              <a:t> largest mass of two proton-dissociation systems)</a:t>
            </a:r>
            <a:endParaRPr lang="en-GB" sz="1050" dirty="0" smtClean="0">
              <a:latin typeface="Helvetica"/>
              <a:cs typeface="Helvetica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Use Minimum Bias Trigger Scintillators (MBTS) with acceptance 2.07 &lt; |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η</a:t>
            </a:r>
            <a:r>
              <a:rPr lang="en-GB" sz="8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| &lt; 3.86, 4.2M selected events </a:t>
            </a:r>
            <a:endParaRPr lang="en-GB" sz="1400" i="1" baseline="-25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600"/>
              </a:spcBef>
              <a:buFont typeface="Arial"/>
              <a:buChar char="•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Systematic uncertainty fully dominated by luminosity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7" y="2571718"/>
            <a:ext cx="5708508" cy="40976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823590" y="2571718"/>
            <a:ext cx="110639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ATLAS: 1606.02625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84168" y="4341584"/>
            <a:ext cx="29025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Best measurement of total cross section via elastic scattering and optical theorem:</a:t>
            </a:r>
          </a:p>
          <a:p>
            <a:pPr>
              <a:spcBef>
                <a:spcPts val="600"/>
              </a:spcBef>
            </a:pP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σ</a:t>
            </a:r>
            <a:r>
              <a:rPr lang="is-IS" sz="14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tot</a:t>
            </a:r>
            <a:r>
              <a:rPr lang="is-I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∝Im </a:t>
            </a: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f</a:t>
            </a:r>
            <a:r>
              <a:rPr lang="is-IS" sz="14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elastic</a:t>
            </a: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(t </a:t>
            </a: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is-I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0) </a:t>
            </a:r>
            <a:endParaRPr lang="is-I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is-I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using dedicated forward devices (up to 1.4% precision in Run-1, dominated by luminosity error)</a:t>
            </a:r>
            <a:endParaRPr lang="is-IS" sz="1400" dirty="0">
              <a:solidFill>
                <a:schemeClr val="tx1">
                  <a:lumMod val="50000"/>
                  <a:lumOff val="50000"/>
                </a:schemeClr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0650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42638" y="2087616"/>
            <a:ext cx="6201570" cy="34286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20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Accurate and minute measurement seems to the non-scientific imagination, a less lofty and dignified work than looking for something new.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2000" i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But [many of] the grandest discoveries of science have been but the rewards of accurate measurement and patient long-continued labour              in the minute sifting of numerical results.</a:t>
            </a:r>
            <a:endParaRPr lang="en-GB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GB" sz="11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100" dirty="0" smtClean="0">
                <a:latin typeface="Helvetica Light" charset="0"/>
                <a:ea typeface="Helvetica Light" charset="0"/>
                <a:cs typeface="Helvetica Light" charset="0"/>
              </a:rPr>
              <a:t>William Thomson Kelvin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100" dirty="0" smtClean="0">
                <a:latin typeface="Helvetica Light" charset="0"/>
                <a:ea typeface="Helvetica Light" charset="0"/>
                <a:cs typeface="Helvetica Light" charset="0"/>
              </a:rPr>
              <a:t>2 Aug 1871 in a speech to the British Association for the Advancement of Science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60152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Conclusions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80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6236" y="2204864"/>
            <a:ext cx="2118866" cy="30658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199712" y="5247598"/>
            <a:ext cx="705642" cy="217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0000"/>
              </a:lnSpc>
              <a:spcBef>
                <a:spcPct val="50000"/>
              </a:spcBef>
            </a:pPr>
            <a:r>
              <a:rPr lang="en-GB" sz="800" i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Lord Kelvin</a:t>
            </a:r>
            <a:endParaRPr lang="en-GB" sz="800" i="1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68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75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81</a:t>
            </a:fld>
            <a:endParaRPr lang="en-GB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501008"/>
            <a:ext cx="9130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86702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3D-IBL-sensors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38" t="9427" r="18261" b="56735"/>
          <a:stretch/>
        </p:blipFill>
        <p:spPr>
          <a:xfrm>
            <a:off x="4364182" y="3388054"/>
            <a:ext cx="4600307" cy="33994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3529" y="1412776"/>
            <a:ext cx="705678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Infrastructure upgrades:</a:t>
            </a:r>
            <a:r>
              <a:rPr lang="en-GB" sz="16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magnet &amp; cryogenic systems, additional muon chamber shielding, new beam pipes</a:t>
            </a:r>
            <a:endParaRPr lang="en-GB" sz="11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Detector consolidation: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muon chamber completion </a:t>
            </a:r>
            <a:r>
              <a:rPr lang="en-GB" sz="11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(1.0 &lt; |</a:t>
            </a:r>
            <a:r>
              <a:rPr lang="en-GB" sz="1100" i="1" dirty="0" err="1" smtClean="0">
                <a:solidFill>
                  <a:srgbClr val="000000"/>
                </a:solidFill>
                <a:latin typeface="Helvetica Light"/>
                <a:cs typeface="Helvetica Light"/>
              </a:rPr>
              <a:t>η</a:t>
            </a:r>
            <a:r>
              <a:rPr lang="en-GB" sz="500" i="1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1100" dirty="0" smtClean="0">
                <a:solidFill>
                  <a:srgbClr val="000000"/>
                </a:solidFill>
                <a:latin typeface="Symbol" charset="2"/>
                <a:cs typeface="Symbol" charset="2"/>
              </a:rPr>
              <a:t>|</a:t>
            </a:r>
            <a:r>
              <a:rPr lang="en-GB" sz="11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&lt; 1.3)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&amp; replacements, calorimeter electronics repairs, improved inner detector read-out capability to cope with 100 kHz L1 trigger rate, new pixel detector services and module repairs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improvements for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Run-2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Huge consolidation &amp; improvement programme for detector, online, offline, computing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4" name="Picture 3" descr="Benjamino-LS1-talk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470" t="18852" r="9484" b="15574"/>
          <a:stretch/>
        </p:blipFill>
        <p:spPr>
          <a:xfrm>
            <a:off x="7647094" y="1533639"/>
            <a:ext cx="1173378" cy="175134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148064" y="6427508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7380312" y="6390135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5076056" y="3907228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ight Arrow 16"/>
          <p:cNvSpPr/>
          <p:nvPr/>
        </p:nvSpPr>
        <p:spPr>
          <a:xfrm>
            <a:off x="323528" y="4327731"/>
            <a:ext cx="4320480" cy="1152128"/>
          </a:xfrm>
          <a:prstGeom prst="rightArrow">
            <a:avLst>
              <a:gd name="adj1" fmla="val 100000"/>
              <a:gd name="adj2" fmla="val 57159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23528" y="3284984"/>
            <a:ext cx="352839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New topological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L1 trigger and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     new central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trigger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processor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, restructured high-level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trigger</a:t>
            </a:r>
          </a:p>
          <a:p>
            <a:pPr lvl="0">
              <a:spcBef>
                <a:spcPts val="3000"/>
              </a:spcBef>
            </a:pP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New </a:t>
            </a:r>
            <a:r>
              <a:rPr lang="en-GB" sz="1600" i="1" dirty="0" err="1">
                <a:solidFill>
                  <a:srgbClr val="D80017"/>
                </a:solidFill>
                <a:latin typeface="Arial"/>
                <a:cs typeface="Arial"/>
              </a:rPr>
              <a:t>Insertable</a:t>
            </a:r>
            <a:r>
              <a:rPr lang="en-GB" sz="1600" i="1" dirty="0">
                <a:solidFill>
                  <a:srgbClr val="D80017"/>
                </a:solidFill>
                <a:latin typeface="Arial"/>
                <a:cs typeface="Arial"/>
              </a:rPr>
              <a:t> B-</a:t>
            </a:r>
            <a:r>
              <a:rPr lang="en-GB" sz="1600" i="1" dirty="0" smtClean="0">
                <a:solidFill>
                  <a:srgbClr val="D80017"/>
                </a:solidFill>
                <a:latin typeface="Arial"/>
                <a:cs typeface="Arial"/>
              </a:rPr>
              <a:t>layer</a:t>
            </a:r>
            <a:r>
              <a:rPr lang="en-GB" sz="1000" i="1" dirty="0" smtClean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: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fourth pixel layer at 3.3 cm from beam, consisting of planar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&amp; 3D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(forward) silicon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sensors, smaller pixels</a:t>
            </a:r>
          </a:p>
          <a:p>
            <a:pPr lvl="0"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New software, new production system, new analysis model, …</a:t>
            </a:r>
            <a:endParaRPr lang="en-GB" dirty="0">
              <a:solidFill>
                <a:srgbClr val="D80017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99720" y="5556872"/>
            <a:ext cx="11521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latin typeface="Helvetica Light"/>
                <a:cs typeface="Helvetica Light"/>
              </a:rPr>
              <a:t>Also new beam pipe: </a:t>
            </a:r>
            <a:r>
              <a:rPr lang="en-GB" sz="1000" i="1" dirty="0" smtClean="0">
                <a:latin typeface="Helvetica Light"/>
                <a:cs typeface="Helvetica Light"/>
              </a:rPr>
              <a:t>r</a:t>
            </a:r>
            <a:r>
              <a:rPr lang="en-GB" sz="1000" dirty="0" smtClean="0">
                <a:latin typeface="Helvetica Light"/>
                <a:cs typeface="Helvetica Light"/>
              </a:rPr>
              <a:t> = 2.5 cm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0471" y="1334651"/>
            <a:ext cx="146706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Replacement of TGC chambers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227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2"/>
          <p:cNvSpPr txBox="1">
            <a:spLocks noChangeArrowheads="1"/>
          </p:cNvSpPr>
          <p:nvPr/>
        </p:nvSpPr>
        <p:spPr bwMode="auto">
          <a:xfrm>
            <a:off x="323528" y="332656"/>
            <a:ext cx="856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latin typeface="Helvetica Light"/>
                <a:ea typeface="Trebuchet MS" pitchFamily="-84" charset="0"/>
                <a:cs typeface="Helvetica Light"/>
              </a:rPr>
              <a:t>ATLAS inner tracking performance </a:t>
            </a:r>
            <a:endParaRPr lang="en-US" sz="2400" dirty="0">
              <a:latin typeface="Helvetica Light"/>
              <a:ea typeface="Trebuchet MS" pitchFamily="-84" charset="0"/>
              <a:cs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2218038"/>
            <a:ext cx="34932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latin typeface="Helvetica Light"/>
                <a:cs typeface="Helvetica Light"/>
              </a:rPr>
              <a:t>Sketch of ATLAS inner tracking detectors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98097" y="836712"/>
            <a:ext cx="15279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[ ATL</a:t>
            </a:r>
            <a:r>
              <a:rPr lang="en-GB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-PHYS-PUB-2015-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018 ] </a:t>
            </a:r>
          </a:p>
        </p:txBody>
      </p:sp>
      <p:sp>
        <p:nvSpPr>
          <p:cNvPr id="11" name="Slide Number Placeholder 2"/>
          <p:cNvSpPr txBox="1">
            <a:spLocks/>
          </p:cNvSpPr>
          <p:nvPr/>
        </p:nvSpPr>
        <p:spPr>
          <a:xfrm>
            <a:off x="6999006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>
                <a:latin typeface="Helvetica Light" charset="0"/>
                <a:ea typeface="Helvetica Light" charset="0"/>
                <a:cs typeface="Helvetica Light" charset="0"/>
              </a:rPr>
              <a:pPr>
                <a:defRPr/>
              </a:pPr>
              <a:t>83</a:t>
            </a:fld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 descr="fig_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3" y="2647913"/>
            <a:ext cx="4032447" cy="3269771"/>
          </a:xfrm>
          <a:prstGeom prst="rect">
            <a:avLst/>
          </a:prstGeom>
        </p:spPr>
      </p:pic>
      <p:pic>
        <p:nvPicPr>
          <p:cNvPr id="13" name="Picture 12" descr="fig_03a-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26742" y="4009989"/>
            <a:ext cx="2261481" cy="3150516"/>
          </a:xfrm>
          <a:prstGeom prst="rect">
            <a:avLst/>
          </a:prstGeom>
        </p:spPr>
      </p:pic>
      <p:pic>
        <p:nvPicPr>
          <p:cNvPr id="14" name="Picture 13" descr="fig_01a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06444" y="1760347"/>
            <a:ext cx="2261483" cy="315051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24328" y="2218038"/>
            <a:ext cx="129795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/>
                <a:cs typeface="Arial"/>
              </a:rPr>
              <a:t>Impact parameter resolution improvement from IBL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latin typeface="Helvetica Light"/>
                <a:cs typeface="Helvetica Light"/>
              </a:rPr>
              <a:t>Measured improvement of impact parameter resolution with IBL depending on track </a:t>
            </a:r>
            <a:r>
              <a:rPr lang="en-GB" sz="1200" i="1" dirty="0" err="1" smtClean="0">
                <a:latin typeface="Helvetica Light"/>
                <a:cs typeface="Helvetica Light"/>
              </a:rPr>
              <a:t>p</a:t>
            </a:r>
            <a:r>
              <a:rPr lang="en-GB" sz="1200" i="1" baseline="-25000" dirty="0" err="1" smtClean="0">
                <a:latin typeface="Helvetica Light"/>
                <a:cs typeface="Helvetica Light"/>
              </a:rPr>
              <a:t>T</a:t>
            </a:r>
            <a:endParaRPr lang="en-GB" sz="1200" dirty="0" smtClean="0">
              <a:latin typeface="Helvetica Light"/>
              <a:cs typeface="Helvetica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9" y="1404065"/>
            <a:ext cx="8820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Arial"/>
                <a:cs typeface="Arial"/>
              </a:rPr>
              <a:t>ATLAS tracking in Run-2 features the new IBL, reduced material within acceptance, and algorithmic improvements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(</a:t>
            </a:r>
            <a:r>
              <a:rPr lang="en-GB" sz="1400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eg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huge speed-up, </a:t>
            </a:r>
            <a:r>
              <a:rPr lang="en-GB" sz="1400" i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tracking in dense environment 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[ ATL</a:t>
            </a:r>
            <a:r>
              <a:rPr lang="en-GB" sz="700" dirty="0">
                <a:solidFill>
                  <a:srgbClr val="003BB8"/>
                </a:solidFill>
                <a:latin typeface="Helvetica Light"/>
                <a:cs typeface="Helvetica Light"/>
              </a:rPr>
              <a:t>-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PHYS-PUB</a:t>
            </a:r>
            <a:r>
              <a:rPr lang="en-GB" sz="700" dirty="0">
                <a:solidFill>
                  <a:srgbClr val="003BB8"/>
                </a:solidFill>
                <a:latin typeface="Helvetica Light"/>
                <a:cs typeface="Helvetica Light"/>
              </a:rPr>
              <a:t>-2015-</a:t>
            </a:r>
            <a:r>
              <a:rPr lang="en-GB" sz="7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006 ]</a:t>
            </a:r>
            <a:r>
              <a:rPr lang="en-GB" sz="1400" dirty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)</a:t>
            </a:r>
            <a:endParaRPr lang="en-GB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0042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CMS improvements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for Run-2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Also significant updates and improvements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13" t="20867" r="5113" b="7062"/>
          <a:stretch/>
        </p:blipFill>
        <p:spPr>
          <a:xfrm>
            <a:off x="367877" y="1412776"/>
            <a:ext cx="7615903" cy="43204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03848" y="1268760"/>
            <a:ext cx="208823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660232" y="5506661"/>
            <a:ext cx="2088232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</a:pPr>
            <a:r>
              <a:rPr lang="en-US" sz="8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Source: Paolo </a:t>
            </a:r>
            <a:r>
              <a:rPr lang="en-US" sz="800" i="1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Spagnolo</a:t>
            </a:r>
            <a:r>
              <a:rPr lang="en-US" sz="800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, LHCP 2015</a:t>
            </a:r>
            <a:endParaRPr lang="en-US" sz="800" i="1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528" y="5805264"/>
            <a:ext cx="84249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Also: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1600" y="5838717"/>
            <a:ext cx="5953564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2250" indent="-222250">
              <a:spcBef>
                <a:spcPts val="600"/>
              </a:spcBef>
              <a:buFont typeface=".AppleSystemUIFont" charset="0"/>
              <a:buChar char="–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Multithreaded and more efficient reconstruction at CERN and Tier-1</a:t>
            </a:r>
          </a:p>
          <a:p>
            <a:pPr marL="222250" indent="-222250">
              <a:spcBef>
                <a:spcPts val="300"/>
              </a:spcBef>
              <a:buFont typeface=".AppleSystemUIFont" charset="0"/>
              <a:buChar char="–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New compact mini-AOD format (~10% of AOD)</a:t>
            </a:r>
          </a:p>
          <a:p>
            <a:pPr marL="222250" indent="-222250">
              <a:spcBef>
                <a:spcPts val="300"/>
              </a:spcBef>
              <a:buFont typeface=".AppleSystemUIFont" charset="0"/>
              <a:buChar char="–"/>
            </a:pPr>
            <a:r>
              <a:rPr lang="en-GB" sz="1400" dirty="0" smtClean="0">
                <a:latin typeface="Helvetica Light" charset="0"/>
                <a:ea typeface="Helvetica Light" charset="0"/>
                <a:cs typeface="Helvetica Light" charset="0"/>
              </a:rPr>
              <a:t>Large efforts on improved (out-of-time) pileup mitigation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02766" y="2481745"/>
            <a:ext cx="1256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rgbClr val="00B050"/>
                </a:solidFill>
                <a:latin typeface="Helvetica Light"/>
                <a:cs typeface="Helvetica Light"/>
              </a:rPr>
              <a:t>72 (144) new CSC (RPC) chambers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20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Arrow 18"/>
          <p:cNvSpPr/>
          <p:nvPr/>
        </p:nvSpPr>
        <p:spPr>
          <a:xfrm>
            <a:off x="323528" y="3019254"/>
            <a:ext cx="5472608" cy="2650578"/>
          </a:xfrm>
          <a:prstGeom prst="rightArrow">
            <a:avLst>
              <a:gd name="adj1" fmla="val 100000"/>
              <a:gd name="adj2" fmla="val 32381"/>
            </a:avLst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323529" y="1412776"/>
            <a:ext cx="85689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Detector consolidation:</a:t>
            </a:r>
            <a:r>
              <a:rPr lang="en-GB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muon HV and grounding, 15% PMTs replace in HCAL, ECAL monitoring fibres replaced, module repairs in OT, HPD exchange in RICH</a:t>
            </a:r>
            <a:r>
              <a:rPr lang="en-GB" sz="1400" dirty="0">
                <a:solidFill>
                  <a:srgbClr val="000000"/>
                </a:solidFill>
                <a:latin typeface="Helvetica Light"/>
                <a:cs typeface="Helvetica Light"/>
              </a:rPr>
              <a:t>,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fixes in cooling</a:t>
            </a:r>
            <a:r>
              <a:rPr lang="en-GB" sz="1400" dirty="0">
                <a:solidFill>
                  <a:srgbClr val="000000"/>
                </a:solidFill>
                <a:latin typeface="Helvetica Light"/>
                <a:cs typeface="Helvetica Light"/>
              </a:rPr>
              <a:t>, gas, power, </a:t>
            </a:r>
            <a:r>
              <a:rPr lang="en-GB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shielding, </a:t>
            </a:r>
            <a:r>
              <a:rPr lang="is-IS" sz="1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LHCb improvements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for Run-2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Big effort in trigger area (among others)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48064" y="6078619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7380312" y="6041246"/>
            <a:ext cx="360040" cy="21602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323528" y="2132856"/>
            <a:ext cx="5184576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200"/>
              </a:spcBef>
            </a:pPr>
            <a:r>
              <a:rPr lang="en-GB" sz="1600" dirty="0" err="1" smtClean="0">
                <a:solidFill>
                  <a:srgbClr val="D80017"/>
                </a:solidFill>
                <a:latin typeface="Arial"/>
                <a:cs typeface="Arial"/>
              </a:rPr>
              <a:t>HeRSCheL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: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new scintillating counters to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extend LHCb coverage to high rapidity (CEP, diffraction, </a:t>
            </a:r>
            <a:r>
              <a:rPr lang="is-IS" sz="1600" dirty="0" smtClean="0">
                <a:solidFill>
                  <a:srgbClr val="D80017"/>
                </a:solidFill>
                <a:latin typeface="Arial"/>
                <a:cs typeface="Arial"/>
              </a:rPr>
              <a:t>…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)</a:t>
            </a:r>
            <a:endParaRPr lang="en-GB" sz="1600" dirty="0">
              <a:solidFill>
                <a:srgbClr val="D80017"/>
              </a:solidFill>
              <a:latin typeface="Arial"/>
              <a:cs typeface="Arial"/>
            </a:endParaRPr>
          </a:p>
          <a:p>
            <a:pPr lvl="0">
              <a:spcBef>
                <a:spcPts val="3200"/>
              </a:spcBef>
            </a:pP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Trigger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upgrade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— </a:t>
            </a:r>
            <a:r>
              <a:rPr lang="en-GB" sz="1600" dirty="0">
                <a:solidFill>
                  <a:srgbClr val="D80017"/>
                </a:solidFill>
                <a:latin typeface="Arial"/>
                <a:cs typeface="Arial"/>
              </a:rPr>
              <a:t>split trigger: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All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1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stage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(HLT1) output stored on disk 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Used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for real-time calibration and alignment 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2</a:t>
            </a:r>
            <a:r>
              <a:rPr lang="en-GB" sz="14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nd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stage 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(HLT2) uses offline-quality calibration </a:t>
            </a:r>
          </a:p>
          <a:p>
            <a:pPr marL="285750" lvl="0" indent="-285750">
              <a:spcBef>
                <a:spcPts val="1200"/>
              </a:spcBef>
              <a:buFont typeface=".AppleSystemUIFont" charset="0"/>
              <a:buChar char="–"/>
            </a:pP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5 kHz of 12 kHz to Turbo stream: </a:t>
            </a:r>
          </a:p>
          <a:p>
            <a:pPr marL="742950" lvl="1" indent="-285750">
              <a:spcBef>
                <a:spcPts val="600"/>
              </a:spcBef>
              <a:buFont typeface="Arial" charset="0"/>
              <a:buChar char="•"/>
            </a:pP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Objects produced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by trigger are stored </a:t>
            </a:r>
            <a:endParaRPr lang="en-GB" sz="12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 marL="742950" lvl="1" indent="-285750">
              <a:spcBef>
                <a:spcPts val="600"/>
              </a:spcBef>
              <a:buFont typeface="Arial" charset="0"/>
              <a:buChar char="•"/>
            </a:pP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No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raw event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smaller event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size</a:t>
            </a:r>
          </a:p>
          <a:p>
            <a:pPr marL="742950" lvl="1" indent="-285750">
              <a:spcBef>
                <a:spcPts val="600"/>
              </a:spcBef>
              <a:buFont typeface="Arial" charset="0"/>
              <a:buChar char="•"/>
            </a:pP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Used 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for high-yield channels (charm, J/</a:t>
            </a:r>
            <a:r>
              <a:rPr lang="en-GB" sz="1200" dirty="0" err="1">
                <a:solidFill>
                  <a:prstClr val="black"/>
                </a:solidFill>
                <a:latin typeface="Helvetica Light"/>
                <a:cs typeface="Helvetica Light"/>
              </a:rPr>
              <a:t>ψ</a:t>
            </a:r>
            <a:r>
              <a:rPr lang="en-GB" sz="1200" dirty="0">
                <a:solidFill>
                  <a:prstClr val="black"/>
                </a:solidFill>
                <a:latin typeface="Helvetica Light"/>
                <a:cs typeface="Helvetica Light"/>
              </a:rPr>
              <a:t>, ...)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92" t="36350" r="63319" b="30050"/>
          <a:stretch/>
        </p:blipFill>
        <p:spPr>
          <a:xfrm>
            <a:off x="6012160" y="2959619"/>
            <a:ext cx="2592288" cy="377059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057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Top asymmetry at Tevatron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Historical deviation from SM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One update from the Tevatron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868891"/>
            <a:ext cx="900100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5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Tevatron A</a:t>
            </a:r>
            <a:r>
              <a:rPr lang="en-US" sz="1400" baseline="-25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FB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 and NNLO SM prediction have converged towards each other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Charge asymmetries at LHC in agreement with SM</a:t>
            </a:r>
          </a:p>
          <a:p>
            <a:pPr marL="285750" indent="-285750">
              <a:spcBef>
                <a:spcPts val="9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D0 also has beautiful new measurement of P and CP-odd observables </a:t>
            </a: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(CP-odd one found compatible with zero)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151"/>
          <a:stretch/>
        </p:blipFill>
        <p:spPr>
          <a:xfrm>
            <a:off x="1547664" y="3038780"/>
            <a:ext cx="4675887" cy="355857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86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556" y="4149080"/>
            <a:ext cx="2604895" cy="5483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4637" y="4815039"/>
            <a:ext cx="1123422" cy="25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1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276" y="3353787"/>
            <a:ext cx="4410096" cy="30995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9" y="1412776"/>
            <a:ext cx="871296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latin typeface="Arial"/>
                <a:cs typeface="Arial"/>
              </a:rPr>
              <a:t>Higgs mass</a:t>
            </a:r>
            <a:r>
              <a:rPr lang="en-GB" sz="1400" dirty="0" smtClean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already well known (0.2%), but further improvement and – important – cross-check needed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" charset="0"/>
                <a:ea typeface="Helvetica" charset="0"/>
                <a:cs typeface="Helvetica" charset="0"/>
              </a:rPr>
              <a:t>Higgs width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(SM: 4.2 MeV) cannot be directly measured;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i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ndirect constraints possible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" charset="0"/>
                <a:ea typeface="Helvetica" charset="0"/>
                <a:cs typeface="Helvetica" charset="0"/>
              </a:rPr>
              <a:t>Higgs spin &amp; parity </a:t>
            </a:r>
            <a:r>
              <a:rPr lang="en-US" sz="1400" dirty="0" smtClean="0">
                <a:latin typeface="Helvetica Light"/>
                <a:cs typeface="Helvetica Light"/>
              </a:rPr>
              <a:t>established as 0</a:t>
            </a:r>
            <a:r>
              <a:rPr lang="en-US" sz="1400" baseline="30000" dirty="0" smtClean="0">
                <a:latin typeface="Helvetica Light"/>
                <a:cs typeface="Helvetica Light"/>
              </a:rPr>
              <a:t>+</a:t>
            </a:r>
            <a:r>
              <a:rPr lang="en-US" sz="1400" dirty="0" smtClean="0">
                <a:latin typeface="Helvetica Light"/>
                <a:cs typeface="Helvetica Light"/>
              </a:rPr>
              <a:t>, but need to investigate possible </a:t>
            </a:r>
            <a:r>
              <a:rPr lang="en-US" sz="1400" i="1" dirty="0" smtClean="0">
                <a:latin typeface="Helvetica Light"/>
                <a:cs typeface="Helvetica Light"/>
              </a:rPr>
              <a:t>CP</a:t>
            </a:r>
            <a:r>
              <a:rPr lang="en-US" sz="1400" dirty="0" smtClean="0">
                <a:latin typeface="Helvetica Light"/>
                <a:cs typeface="Helvetica Light"/>
              </a:rPr>
              <a:t>-odd admixtures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solidFill>
                  <a:srgbClr val="D80017"/>
                </a:solidFill>
                <a:latin typeface="Helvetica" charset="0"/>
                <a:ea typeface="Helvetica" charset="0"/>
                <a:cs typeface="Helvetica" charset="0"/>
              </a:rPr>
              <a:t>Higgs couplings 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can be </a:t>
            </a:r>
            <a:r>
              <a:rPr lang="en-US" sz="14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overconstrained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 from channel-wise (</a:t>
            </a:r>
            <a:r>
              <a:rPr lang="en-US" sz="1400" dirty="0" err="1" smtClean="0">
                <a:solidFill>
                  <a:srgbClr val="D80017"/>
                </a:solidFill>
                <a:latin typeface="Helvetica Light"/>
                <a:cs typeface="Helvetica Light"/>
              </a:rPr>
              <a:t>categorised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) measurements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Run-2 should increase Higgs sample by factor of ~10</a:t>
            </a:r>
            <a:r>
              <a:rPr lang="en-US" sz="1600" dirty="0">
                <a:latin typeface="Helvetica Light"/>
                <a:cs typeface="Helvetica Light"/>
              </a:rPr>
              <a:t>, </a:t>
            </a:r>
            <a:r>
              <a:rPr lang="en-US" sz="1600" dirty="0" smtClean="0">
                <a:latin typeface="Helvetica Light"/>
                <a:cs typeface="Helvetica Light"/>
              </a:rPr>
              <a:t>ttH by factor of ~20 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87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1547664" y="5517232"/>
            <a:ext cx="303292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Extrapolated </a:t>
            </a:r>
            <a:r>
              <a:rPr lang="en-US" sz="1050" i="1" dirty="0" err="1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05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bb</a:t>
            </a:r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 distribution in WH channel     at 300 fb</a:t>
            </a:r>
            <a:r>
              <a:rPr lang="en-US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 and &lt;µ&gt; = 60. The (conservatively) estimated significance for this analysis is 3.9σ.</a:t>
            </a:r>
          </a:p>
        </p:txBody>
      </p:sp>
      <p:sp>
        <p:nvSpPr>
          <p:cNvPr id="5" name="Rectangle 4"/>
          <p:cNvSpPr/>
          <p:nvPr/>
        </p:nvSpPr>
        <p:spPr>
          <a:xfrm>
            <a:off x="7192158" y="3270884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ATL-PHYS-PUB-2014-011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382308" y="3084464"/>
            <a:ext cx="8145004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ight Arrow 13"/>
          <p:cNvSpPr/>
          <p:nvPr/>
        </p:nvSpPr>
        <p:spPr>
          <a:xfrm>
            <a:off x="701749" y="3985808"/>
            <a:ext cx="3520844" cy="435935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2308" y="3760584"/>
            <a:ext cx="382965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3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Complete observation of H 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 </a:t>
            </a:r>
            <a:r>
              <a:rPr lang="en-US" sz="1400" dirty="0" err="1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ττ</a:t>
            </a:r>
            <a:endParaRPr lang="en-US" sz="1400" dirty="0" smtClean="0">
              <a:solidFill>
                <a:schemeClr val="bg1">
                  <a:lumMod val="75000"/>
                </a:schemeClr>
              </a:solidFill>
              <a:latin typeface="Helvetica Light"/>
              <a:cs typeface="Helvetica Light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Observe </a:t>
            </a:r>
            <a:r>
              <a:rPr lang="en-US" sz="1400" dirty="0">
                <a:solidFill>
                  <a:srgbClr val="D80017"/>
                </a:solidFill>
                <a:latin typeface="Helvetica Light"/>
                <a:cs typeface="Helvetica Light"/>
              </a:rPr>
              <a:t>H </a:t>
            </a:r>
            <a:r>
              <a:rPr lang="en-US" sz="1400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srgbClr val="D80017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solidFill>
                  <a:srgbClr val="D80017"/>
                </a:solidFill>
                <a:latin typeface="Helvetica Light"/>
                <a:cs typeface="Helvetica Light"/>
              </a:rPr>
              <a:t>bb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Observe </a:t>
            </a:r>
            <a:r>
              <a:rPr lang="en-US" sz="1400" dirty="0" smtClean="0">
                <a:solidFill>
                  <a:schemeClr val="bg1">
                    <a:lumMod val="75000"/>
                  </a:schemeClr>
                </a:solidFill>
                <a:latin typeface="Helvetica Light"/>
                <a:cs typeface="Helvetica Light"/>
              </a:rPr>
              <a:t>ttH and W/Z+H production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529" y="3380799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solidFill>
                  <a:srgbClr val="003BB8"/>
                </a:solidFill>
                <a:latin typeface="Arial"/>
                <a:cs typeface="Arial"/>
              </a:rPr>
              <a:t>What is left to complete after Run-1 ? 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96916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(Conservative) extrapolation of Higgs coupling measurements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88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Constraints on global fermion versus vector-boson coupling modifiers </a:t>
            </a:r>
            <a:endParaRPr lang="en-US" sz="1400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3529" y="2041103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Current (Run-1):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2041103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Extrapolation: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348880"/>
            <a:ext cx="3486018" cy="3344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950" r="7751"/>
          <a:stretch/>
        </p:blipFill>
        <p:spPr>
          <a:xfrm>
            <a:off x="4171148" y="2478908"/>
            <a:ext cx="4793340" cy="34327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49399" y="5060863"/>
            <a:ext cx="10759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latin typeface="Helvetica" charset="0"/>
                <a:ea typeface="Helvetica" charset="0"/>
                <a:cs typeface="Helvetica" charset="0"/>
              </a:rPr>
              <a:t>68% CL contours</a:t>
            </a:r>
          </a:p>
        </p:txBody>
      </p:sp>
    </p:spTree>
    <p:extLst>
      <p:ext uri="{BB962C8B-B14F-4D97-AF65-F5344CB8AC3E}">
        <p14:creationId xmlns:p14="http://schemas.microsoft.com/office/powerpoint/2010/main" val="22527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(Conservative) extrapolation of Higgs coupling measurements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89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Constraints on global fermion versus vector-boson coupling modifiers </a:t>
            </a:r>
            <a:endParaRPr lang="en-US" sz="14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3529" y="2041103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Current (Run-1):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1960" y="2041103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Extrapolation: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348880"/>
            <a:ext cx="3486018" cy="3344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950" r="7751"/>
          <a:stretch/>
        </p:blipFill>
        <p:spPr>
          <a:xfrm>
            <a:off x="4171148" y="2478908"/>
            <a:ext cx="4793340" cy="34327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849399" y="5060863"/>
            <a:ext cx="10759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latin typeface="Helvetica" charset="0"/>
                <a:ea typeface="Helvetica" charset="0"/>
                <a:cs typeface="Helvetica" charset="0"/>
              </a:rPr>
              <a:t>68% CL contours</a:t>
            </a:r>
          </a:p>
        </p:txBody>
      </p:sp>
      <p:sp>
        <p:nvSpPr>
          <p:cNvPr id="13" name="Oval 12"/>
          <p:cNvSpPr/>
          <p:nvPr/>
        </p:nvSpPr>
        <p:spPr>
          <a:xfrm rot="20324938">
            <a:off x="5898249" y="3448160"/>
            <a:ext cx="2983744" cy="1712156"/>
          </a:xfrm>
          <a:prstGeom prst="ellipse">
            <a:avLst/>
          </a:prstGeom>
          <a:solidFill>
            <a:schemeClr val="tx1">
              <a:lumMod val="95000"/>
              <a:lumOff val="5000"/>
              <a:alpha val="8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76256" y="1484784"/>
            <a:ext cx="1944216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Run-1 </a:t>
            </a:r>
          </a:p>
          <a:p>
            <a:pPr algn="ctr"/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(ATLAS &amp; CMS, </a:t>
            </a:r>
          </a:p>
          <a:p>
            <a:pPr algn="ctr"/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observed 68% CL contour)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7850784" y="2030796"/>
            <a:ext cx="0" cy="1267374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275" y="1792828"/>
            <a:ext cx="4950805" cy="473251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Measurement of jet cross section at 13 TeV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Primary test of QCD at highest collision energy</a:t>
            </a:r>
            <a:endParaRPr lang="en-GB" sz="1400" dirty="0" smtClean="0">
              <a:solidFill>
                <a:srgbClr val="000000"/>
              </a:solidFill>
              <a:latin typeface="Helvetica Light"/>
              <a:cs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6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"/>
                <a:cs typeface="Helvetica"/>
              </a:rPr>
              <a:t>Double differential cross section </a:t>
            </a: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measured by CMS </a:t>
            </a:r>
            <a:endParaRPr lang="en-GB" sz="105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92133" y="913047"/>
            <a:ext cx="110799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1605.04436 	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20"/>
          <a:stretch/>
        </p:blipFill>
        <p:spPr>
          <a:xfrm>
            <a:off x="5148065" y="1988443"/>
            <a:ext cx="3868614" cy="24327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24128" y="4850576"/>
            <a:ext cx="3024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Comparison with 8 TeV plot (right) shows effect of increased parton luminosities at high jet </a:t>
            </a:r>
            <a:r>
              <a:rPr lang="en-US" sz="14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endParaRPr lang="en-US" sz="1400" i="1" baseline="-25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68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90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Searches for additional Higgs bosons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9" y="1412776"/>
            <a:ext cx="86409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The discovery potential for H/A </a:t>
            </a:r>
            <a:r>
              <a:rPr lang="en-US" sz="14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ττ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is compromised for large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low tanβ where the H/A decays predominantly to top pairs with a deteriorating interference pattern with the continuum top pair contribution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/>
                <a:cs typeface="Helvetica Light"/>
              </a:rPr>
              <a:t>Production of </a:t>
            </a:r>
            <a:r>
              <a:rPr lang="en-US" sz="1400" dirty="0" err="1" smtClean="0">
                <a:latin typeface="Helvetica Light"/>
                <a:cs typeface="Helvetica Light"/>
              </a:rPr>
              <a:t>gg</a:t>
            </a:r>
            <a:r>
              <a:rPr lang="en-US" sz="1400" dirty="0" smtClean="0"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400" dirty="0" smtClean="0">
                <a:latin typeface="Helvetica Light"/>
                <a:cs typeface="Helvetica Light"/>
              </a:rPr>
              <a:t>A </a:t>
            </a:r>
            <a:r>
              <a:rPr lang="en-US" sz="1400" dirty="0" smtClean="0"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400" dirty="0" smtClean="0">
                <a:latin typeface="Helvetica Light"/>
                <a:cs typeface="Helvetica Light"/>
              </a:rPr>
              <a:t>Z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</a:t>
            </a:r>
            <a:r>
              <a:rPr lang="en-US" sz="11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𝓁𝓁)</a:t>
            </a:r>
            <a:r>
              <a:rPr lang="en-US" sz="9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400" dirty="0" smtClean="0">
                <a:latin typeface="Helvetica Light"/>
                <a:cs typeface="Helvetica Light"/>
              </a:rPr>
              <a:t>h</a:t>
            </a:r>
            <a:r>
              <a:rPr lang="en-US" sz="1100" dirty="0" smtClean="0">
                <a:latin typeface="Helvetica Light"/>
                <a:cs typeface="Helvetica Light"/>
              </a:rPr>
              <a:t>(</a:t>
            </a:r>
            <a:r>
              <a:rPr lang="en-US" sz="11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 smtClean="0">
                <a:latin typeface="Helvetica Light"/>
                <a:cs typeface="Helvetica Light"/>
              </a:rPr>
              <a:t>bb)</a:t>
            </a:r>
            <a:r>
              <a:rPr lang="en-US" sz="1400" dirty="0" smtClean="0">
                <a:latin typeface="Helvetica Light"/>
                <a:cs typeface="Helvetica Light"/>
              </a:rPr>
              <a:t> in the 2HDM can be discovered for low tan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β</a:t>
            </a:r>
            <a:r>
              <a:rPr lang="en-US" sz="1400" dirty="0" smtClean="0">
                <a:latin typeface="Helvetica Light"/>
                <a:cs typeface="Helvetica Light"/>
              </a:rPr>
              <a:t> and at least moderate |cos(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β </a:t>
            </a:r>
            <a:r>
              <a:rPr lang="en-US" sz="1400" dirty="0" smtClean="0">
                <a:latin typeface="Helvetica Light"/>
                <a:cs typeface="Helvetica Light"/>
              </a:rPr>
              <a:t>– α)| up to and beyond </a:t>
            </a:r>
            <a:r>
              <a:rPr lang="en-US" sz="1400" i="1" dirty="0" smtClean="0">
                <a:latin typeface="Helvetica Light"/>
                <a:cs typeface="Helvetica Light"/>
              </a:rPr>
              <a:t>m</a:t>
            </a:r>
            <a:r>
              <a:rPr lang="en-US" sz="1400" i="1" baseline="-25000" dirty="0" smtClean="0">
                <a:latin typeface="Helvetica Light"/>
                <a:cs typeface="Helvetica Light"/>
              </a:rPr>
              <a:t>A</a:t>
            </a:r>
            <a:r>
              <a:rPr lang="en-US" sz="1400" dirty="0" smtClean="0">
                <a:latin typeface="Helvetica Light"/>
                <a:cs typeface="Helvetica Light"/>
              </a:rPr>
              <a:t> = 700 GeV</a:t>
            </a:r>
            <a:endParaRPr lang="en-US" sz="1400" dirty="0">
              <a:latin typeface="Helvetica Light"/>
              <a:cs typeface="Helvetica Ligh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150" r="14584"/>
          <a:stretch/>
        </p:blipFill>
        <p:spPr>
          <a:xfrm>
            <a:off x="395536" y="2735129"/>
            <a:ext cx="3691712" cy="3794987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2533558" y="5574087"/>
            <a:ext cx="1485549" cy="263186"/>
          </a:xfrm>
          <a:prstGeom prst="ellipse">
            <a:avLst/>
          </a:prstGeom>
          <a:ln>
            <a:solidFill>
              <a:srgbClr val="D80017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302" y="6453916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ATL-PHYS-PUB-2013-016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000" r="9238" b="1405"/>
          <a:stretch/>
        </p:blipFill>
        <p:spPr>
          <a:xfrm>
            <a:off x="4503530" y="2698287"/>
            <a:ext cx="3956902" cy="392642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53306" y="6453336"/>
            <a:ext cx="13740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ATL-PHYS-PUB-2013-016</a:t>
            </a:r>
            <a:endParaRPr lang="de-DE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404024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wrap="none" rtlCol="0" anchor="ctr">
        <a:spAutoFit/>
      </a:bodyPr>
      <a:lstStyle>
        <a:defPPr algn="r"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221499</TotalTime>
  <Words>7777</Words>
  <Application>Microsoft Macintosh PowerPoint</Application>
  <PresentationFormat>Overhead</PresentationFormat>
  <Paragraphs>940</Paragraphs>
  <Slides>90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106" baseType="lpstr">
      <vt:lpstr>.AppleSystemUIFont</vt:lpstr>
      <vt:lpstr>.LucidaGrandeUI</vt:lpstr>
      <vt:lpstr>Calibri</vt:lpstr>
      <vt:lpstr>Cambria Math</vt:lpstr>
      <vt:lpstr>Casual</vt:lpstr>
      <vt:lpstr>Chalkduster</vt:lpstr>
      <vt:lpstr>Courier New</vt:lpstr>
      <vt:lpstr>Helvetica</vt:lpstr>
      <vt:lpstr>Helvetica Light</vt:lpstr>
      <vt:lpstr>Lucida Grande</vt:lpstr>
      <vt:lpstr>Symbol</vt:lpstr>
      <vt:lpstr>Trebuchet MS</vt:lpstr>
      <vt:lpstr>Arial</vt:lpstr>
      <vt:lpstr>3_Office Theme</vt:lpstr>
      <vt:lpstr>5_Office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andreas.hoecker@cern.ch</cp:lastModifiedBy>
  <cp:revision>4758</cp:revision>
  <cp:lastPrinted>2016-09-19T20:53:53Z</cp:lastPrinted>
  <dcterms:created xsi:type="dcterms:W3CDTF">2013-03-19T21:10:26Z</dcterms:created>
  <dcterms:modified xsi:type="dcterms:W3CDTF">2016-09-19T21:12:27Z</dcterms:modified>
  <cp:category/>
</cp:coreProperties>
</file>