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tiff" ContentType="image/tiff"/>
  <Default Extension="emf" ContentType="image/x-emf"/>
  <Default Extension="jpeg" ContentType="image/jpeg"/>
  <Default Extension="rels" ContentType="application/vnd.openxmlformats-package.relationships+xml"/>
  <Default Extension="wdp" ContentType="image/vnd.ms-photo"/>
  <Default Extension="png" ContentType="image/png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9" r:id="rId1"/>
    <p:sldMasterId id="2147483755" r:id="rId2"/>
  </p:sldMasterIdLst>
  <p:notesMasterIdLst>
    <p:notesMasterId r:id="rId77"/>
  </p:notesMasterIdLst>
  <p:handoutMasterIdLst>
    <p:handoutMasterId r:id="rId78"/>
  </p:handoutMasterIdLst>
  <p:sldIdLst>
    <p:sldId id="580" r:id="rId3"/>
    <p:sldId id="941" r:id="rId4"/>
    <p:sldId id="950" r:id="rId5"/>
    <p:sldId id="951" r:id="rId6"/>
    <p:sldId id="940" r:id="rId7"/>
    <p:sldId id="946" r:id="rId8"/>
    <p:sldId id="947" r:id="rId9"/>
    <p:sldId id="948" r:id="rId10"/>
    <p:sldId id="949" r:id="rId11"/>
    <p:sldId id="910" r:id="rId12"/>
    <p:sldId id="783" r:id="rId13"/>
    <p:sldId id="953" r:id="rId14"/>
    <p:sldId id="952" r:id="rId15"/>
    <p:sldId id="876" r:id="rId16"/>
    <p:sldId id="877" r:id="rId17"/>
    <p:sldId id="784" r:id="rId18"/>
    <p:sldId id="785" r:id="rId19"/>
    <p:sldId id="786" r:id="rId20"/>
    <p:sldId id="959" r:id="rId21"/>
    <p:sldId id="787" r:id="rId22"/>
    <p:sldId id="914" r:id="rId23"/>
    <p:sldId id="915" r:id="rId24"/>
    <p:sldId id="925" r:id="rId25"/>
    <p:sldId id="926" r:id="rId26"/>
    <p:sldId id="927" r:id="rId27"/>
    <p:sldId id="790" r:id="rId28"/>
    <p:sldId id="928" r:id="rId29"/>
    <p:sldId id="944" r:id="rId30"/>
    <p:sldId id="791" r:id="rId31"/>
    <p:sldId id="792" r:id="rId32"/>
    <p:sldId id="839" r:id="rId33"/>
    <p:sldId id="793" r:id="rId34"/>
    <p:sldId id="934" r:id="rId35"/>
    <p:sldId id="935" r:id="rId36"/>
    <p:sldId id="956" r:id="rId37"/>
    <p:sldId id="936" r:id="rId38"/>
    <p:sldId id="937" r:id="rId39"/>
    <p:sldId id="954" r:id="rId40"/>
    <p:sldId id="955" r:id="rId41"/>
    <p:sldId id="939" r:id="rId42"/>
    <p:sldId id="806" r:id="rId43"/>
    <p:sldId id="814" r:id="rId44"/>
    <p:sldId id="841" r:id="rId45"/>
    <p:sldId id="819" r:id="rId46"/>
    <p:sldId id="957" r:id="rId47"/>
    <p:sldId id="958" r:id="rId48"/>
    <p:sldId id="962" r:id="rId49"/>
    <p:sldId id="846" r:id="rId50"/>
    <p:sldId id="851" r:id="rId51"/>
    <p:sldId id="856" r:id="rId52"/>
    <p:sldId id="895" r:id="rId53"/>
    <p:sldId id="864" r:id="rId54"/>
    <p:sldId id="907" r:id="rId55"/>
    <p:sldId id="882" r:id="rId56"/>
    <p:sldId id="896" r:id="rId57"/>
    <p:sldId id="897" r:id="rId58"/>
    <p:sldId id="898" r:id="rId59"/>
    <p:sldId id="899" r:id="rId60"/>
    <p:sldId id="960" r:id="rId61"/>
    <p:sldId id="961" r:id="rId62"/>
    <p:sldId id="902" r:id="rId63"/>
    <p:sldId id="963" r:id="rId64"/>
    <p:sldId id="904" r:id="rId65"/>
    <p:sldId id="903" r:id="rId66"/>
    <p:sldId id="964" r:id="rId67"/>
    <p:sldId id="965" r:id="rId68"/>
    <p:sldId id="969" r:id="rId69"/>
    <p:sldId id="966" r:id="rId70"/>
    <p:sldId id="967" r:id="rId71"/>
    <p:sldId id="968" r:id="rId72"/>
    <p:sldId id="900" r:id="rId73"/>
    <p:sldId id="970" r:id="rId74"/>
    <p:sldId id="971" r:id="rId75"/>
    <p:sldId id="972" r:id="rId76"/>
  </p:sldIdLst>
  <p:sldSz cx="9144000" cy="6858000" type="overhead"/>
  <p:notesSz cx="6858000" cy="9144000"/>
  <p:defaultTextStyle>
    <a:defPPr>
      <a:defRPr lang="en-GB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D80017"/>
    <a:srgbClr val="003BB8"/>
    <a:srgbClr val="FFFE00"/>
    <a:srgbClr val="D0EAFF"/>
    <a:srgbClr val="A5FA00"/>
    <a:srgbClr val="00E500"/>
    <a:srgbClr val="019645"/>
    <a:srgbClr val="757575"/>
    <a:srgbClr val="D4A001"/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48"/>
    <p:restoredTop sz="96291"/>
  </p:normalViewPr>
  <p:slideViewPr>
    <p:cSldViewPr>
      <p:cViewPr>
        <p:scale>
          <a:sx n="107" d="100"/>
          <a:sy n="107" d="100"/>
        </p:scale>
        <p:origin x="520" y="1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63" Type="http://schemas.openxmlformats.org/officeDocument/2006/relationships/slide" Target="slides/slide61.xml"/><Relationship Id="rId64" Type="http://schemas.openxmlformats.org/officeDocument/2006/relationships/slide" Target="slides/slide62.xml"/><Relationship Id="rId65" Type="http://schemas.openxmlformats.org/officeDocument/2006/relationships/slide" Target="slides/slide63.xml"/><Relationship Id="rId66" Type="http://schemas.openxmlformats.org/officeDocument/2006/relationships/slide" Target="slides/slide64.xml"/><Relationship Id="rId67" Type="http://schemas.openxmlformats.org/officeDocument/2006/relationships/slide" Target="slides/slide65.xml"/><Relationship Id="rId68" Type="http://schemas.openxmlformats.org/officeDocument/2006/relationships/slide" Target="slides/slide66.xml"/><Relationship Id="rId69" Type="http://schemas.openxmlformats.org/officeDocument/2006/relationships/slide" Target="slides/slide67.xml"/><Relationship Id="rId50" Type="http://schemas.openxmlformats.org/officeDocument/2006/relationships/slide" Target="slides/slide48.xml"/><Relationship Id="rId51" Type="http://schemas.openxmlformats.org/officeDocument/2006/relationships/slide" Target="slides/slide49.xml"/><Relationship Id="rId52" Type="http://schemas.openxmlformats.org/officeDocument/2006/relationships/slide" Target="slides/slide50.xml"/><Relationship Id="rId53" Type="http://schemas.openxmlformats.org/officeDocument/2006/relationships/slide" Target="slides/slide51.xml"/><Relationship Id="rId54" Type="http://schemas.openxmlformats.org/officeDocument/2006/relationships/slide" Target="slides/slide52.xml"/><Relationship Id="rId55" Type="http://schemas.openxmlformats.org/officeDocument/2006/relationships/slide" Target="slides/slide53.xml"/><Relationship Id="rId56" Type="http://schemas.openxmlformats.org/officeDocument/2006/relationships/slide" Target="slides/slide54.xml"/><Relationship Id="rId57" Type="http://schemas.openxmlformats.org/officeDocument/2006/relationships/slide" Target="slides/slide55.xml"/><Relationship Id="rId58" Type="http://schemas.openxmlformats.org/officeDocument/2006/relationships/slide" Target="slides/slide56.xml"/><Relationship Id="rId59" Type="http://schemas.openxmlformats.org/officeDocument/2006/relationships/slide" Target="slides/slide57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slide" Target="slides/slide44.xml"/><Relationship Id="rId47" Type="http://schemas.openxmlformats.org/officeDocument/2006/relationships/slide" Target="slides/slide45.xml"/><Relationship Id="rId48" Type="http://schemas.openxmlformats.org/officeDocument/2006/relationships/slide" Target="slides/slide46.xml"/><Relationship Id="rId49" Type="http://schemas.openxmlformats.org/officeDocument/2006/relationships/slide" Target="slides/slide4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80" Type="http://schemas.openxmlformats.org/officeDocument/2006/relationships/viewProps" Target="viewProps.xml"/><Relationship Id="rId81" Type="http://schemas.openxmlformats.org/officeDocument/2006/relationships/theme" Target="theme/theme1.xml"/><Relationship Id="rId82" Type="http://schemas.openxmlformats.org/officeDocument/2006/relationships/tableStyles" Target="tableStyles.xml"/><Relationship Id="rId70" Type="http://schemas.openxmlformats.org/officeDocument/2006/relationships/slide" Target="slides/slide68.xml"/><Relationship Id="rId71" Type="http://schemas.openxmlformats.org/officeDocument/2006/relationships/slide" Target="slides/slide69.xml"/><Relationship Id="rId72" Type="http://schemas.openxmlformats.org/officeDocument/2006/relationships/slide" Target="slides/slide70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73" Type="http://schemas.openxmlformats.org/officeDocument/2006/relationships/slide" Target="slides/slide71.xml"/><Relationship Id="rId74" Type="http://schemas.openxmlformats.org/officeDocument/2006/relationships/slide" Target="slides/slide72.xml"/><Relationship Id="rId75" Type="http://schemas.openxmlformats.org/officeDocument/2006/relationships/slide" Target="slides/slide73.xml"/><Relationship Id="rId76" Type="http://schemas.openxmlformats.org/officeDocument/2006/relationships/slide" Target="slides/slide74.xml"/><Relationship Id="rId77" Type="http://schemas.openxmlformats.org/officeDocument/2006/relationships/notesMaster" Target="notesMasters/notesMaster1.xml"/><Relationship Id="rId78" Type="http://schemas.openxmlformats.org/officeDocument/2006/relationships/handoutMaster" Target="handoutMasters/handoutMaster1.xml"/><Relationship Id="rId79" Type="http://schemas.openxmlformats.org/officeDocument/2006/relationships/presProps" Target="presProps.xml"/><Relationship Id="rId60" Type="http://schemas.openxmlformats.org/officeDocument/2006/relationships/slide" Target="slides/slide58.xml"/><Relationship Id="rId61" Type="http://schemas.openxmlformats.org/officeDocument/2006/relationships/slide" Target="slides/slide59.xml"/><Relationship Id="rId62" Type="http://schemas.openxmlformats.org/officeDocument/2006/relationships/slide" Target="slides/slide60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67AFB27-EAEB-A944-BC0B-D8A4637F3AD5}" type="datetime1">
              <a:rPr lang="en-GB" smtClean="0"/>
              <a:t>26/09/2016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42EA9DA-54F7-4391-9852-B45C8B26155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541839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99ABF12-F375-664B-BF48-4775E2759FE8}" type="datetime1">
              <a:rPr lang="en-GB" smtClean="0"/>
              <a:t>26/09/2016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109B7DA-19EB-4A1E-A2FE-0309E8617A9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21857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37035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58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08279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72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44435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4962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23638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22373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51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69056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52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5011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53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17210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55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3067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57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8797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40024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3165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5227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1373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0748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41863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26460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43105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69501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77155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70568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10153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9524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2145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81327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6232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8840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6334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91561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9649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87191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96108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36695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80344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45338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20143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42833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64040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00818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88256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63031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06386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5813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118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41660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38079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1356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20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28.xml"/><Relationship Id="rId24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1.xml"/><Relationship Id="rId27" Type="http://schemas.openxmlformats.org/officeDocument/2006/relationships/slideLayout" Target="../slideLayouts/slideLayout32.xml"/><Relationship Id="rId28" Type="http://schemas.openxmlformats.org/officeDocument/2006/relationships/slideLayout" Target="../slideLayouts/slideLayout33.xml"/><Relationship Id="rId29" Type="http://schemas.openxmlformats.org/officeDocument/2006/relationships/slideLayout" Target="../slideLayouts/slideLayout34.xml"/><Relationship Id="rId1" Type="http://schemas.openxmlformats.org/officeDocument/2006/relationships/slideLayout" Target="../slideLayouts/slideLayout6.xml"/><Relationship Id="rId2" Type="http://schemas.openxmlformats.org/officeDocument/2006/relationships/slideLayout" Target="../slideLayouts/slideLayout7.xml"/><Relationship Id="rId3" Type="http://schemas.openxmlformats.org/officeDocument/2006/relationships/slideLayout" Target="../slideLayouts/slideLayout8.xml"/><Relationship Id="rId4" Type="http://schemas.openxmlformats.org/officeDocument/2006/relationships/slideLayout" Target="../slideLayouts/slideLayout9.xml"/><Relationship Id="rId5" Type="http://schemas.openxmlformats.org/officeDocument/2006/relationships/slideLayout" Target="../slideLayouts/slideLayout10.xml"/><Relationship Id="rId30" Type="http://schemas.openxmlformats.org/officeDocument/2006/relationships/slideLayout" Target="../slideLayouts/slideLayout35.xml"/><Relationship Id="rId31" Type="http://schemas.openxmlformats.org/officeDocument/2006/relationships/slideLayout" Target="../slideLayouts/slideLayout36.xml"/><Relationship Id="rId32" Type="http://schemas.openxmlformats.org/officeDocument/2006/relationships/slideLayout" Target="../slideLayouts/slideLayout37.xml"/><Relationship Id="rId9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2.xml"/><Relationship Id="rId8" Type="http://schemas.openxmlformats.org/officeDocument/2006/relationships/slideLayout" Target="../slideLayouts/slideLayout13.xml"/><Relationship Id="rId33" Type="http://schemas.openxmlformats.org/officeDocument/2006/relationships/slideLayout" Target="../slideLayouts/slideLayout38.xml"/><Relationship Id="rId34" Type="http://schemas.openxmlformats.org/officeDocument/2006/relationships/slideLayout" Target="../slideLayouts/slideLayout39.xml"/><Relationship Id="rId35" Type="http://schemas.openxmlformats.org/officeDocument/2006/relationships/theme" Target="../theme/theme2.xml"/><Relationship Id="rId10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21.xml"/><Relationship Id="rId17" Type="http://schemas.openxmlformats.org/officeDocument/2006/relationships/slideLayout" Target="../slideLayouts/slideLayout22.xml"/><Relationship Id="rId18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flipV="1">
            <a:off x="0" y="0"/>
            <a:ext cx="9144000" cy="1124744"/>
          </a:xfrm>
          <a:prstGeom prst="rect">
            <a:avLst/>
          </a:prstGeom>
          <a:solidFill>
            <a:srgbClr val="F7F7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0" y="1124744"/>
            <a:ext cx="9144000" cy="0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310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851" r:id="rId2"/>
    <p:sldLayoutId id="2147483859" r:id="rId3"/>
    <p:sldLayoutId id="2147483863" r:id="rId4"/>
    <p:sldLayoutId id="2147483864" r:id="rId5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1124744"/>
            <a:ext cx="9144000" cy="54240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8440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54" r:id="rId8"/>
    <p:sldLayoutId id="2147483832" r:id="rId9"/>
    <p:sldLayoutId id="2147483833" r:id="rId10"/>
    <p:sldLayoutId id="2147483834" r:id="rId11"/>
    <p:sldLayoutId id="2147483835" r:id="rId12"/>
    <p:sldLayoutId id="2147483836" r:id="rId13"/>
    <p:sldLayoutId id="2147483837" r:id="rId14"/>
    <p:sldLayoutId id="2147483838" r:id="rId15"/>
    <p:sldLayoutId id="2147483839" r:id="rId16"/>
    <p:sldLayoutId id="2147483821" r:id="rId17"/>
    <p:sldLayoutId id="2147483823" r:id="rId18"/>
    <p:sldLayoutId id="2147483828" r:id="rId19"/>
    <p:sldLayoutId id="2147483666" r:id="rId20"/>
    <p:sldLayoutId id="2147483667" r:id="rId21"/>
    <p:sldLayoutId id="2147483683" r:id="rId22"/>
    <p:sldLayoutId id="2147483685" r:id="rId23"/>
    <p:sldLayoutId id="2147483840" r:id="rId24"/>
    <p:sldLayoutId id="2147483841" r:id="rId25"/>
    <p:sldLayoutId id="2147483842" r:id="rId26"/>
    <p:sldLayoutId id="2147483843" r:id="rId27"/>
    <p:sldLayoutId id="2147483844" r:id="rId28"/>
    <p:sldLayoutId id="2147483845" r:id="rId29"/>
    <p:sldLayoutId id="2147483846" r:id="rId30"/>
    <p:sldLayoutId id="2147483847" r:id="rId31"/>
    <p:sldLayoutId id="2147483848" r:id="rId32"/>
    <p:sldLayoutId id="2147483849" r:id="rId33"/>
    <p:sldLayoutId id="2147483850" r:id="rId3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4" Type="http://schemas.openxmlformats.org/officeDocument/2006/relationships/image" Target="../media/image23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4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7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tif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tif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4" Type="http://schemas.openxmlformats.org/officeDocument/2006/relationships/image" Target="../media/image31.emf"/><Relationship Id="rId5" Type="http://schemas.openxmlformats.org/officeDocument/2006/relationships/image" Target="../media/image32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9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3.emf"/><Relationship Id="rId3" Type="http://schemas.openxmlformats.org/officeDocument/2006/relationships/image" Target="../media/image34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emf"/><Relationship Id="rId3" Type="http://schemas.openxmlformats.org/officeDocument/2006/relationships/image" Target="../media/image36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4" Type="http://schemas.openxmlformats.org/officeDocument/2006/relationships/image" Target="../media/image39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7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tiff"/><Relationship Id="rId4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tif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3.emf"/><Relationship Id="rId3" Type="http://schemas.openxmlformats.org/officeDocument/2006/relationships/image" Target="../media/image44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5.emf"/><Relationship Id="rId3" Type="http://schemas.openxmlformats.org/officeDocument/2006/relationships/image" Target="../media/image46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7.emf"/><Relationship Id="rId3" Type="http://schemas.openxmlformats.org/officeDocument/2006/relationships/image" Target="../media/image48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4" Type="http://schemas.openxmlformats.org/officeDocument/2006/relationships/image" Target="../media/image51.emf"/><Relationship Id="rId5" Type="http://schemas.openxmlformats.org/officeDocument/2006/relationships/image" Target="../media/image52.emf"/><Relationship Id="rId6" Type="http://schemas.openxmlformats.org/officeDocument/2006/relationships/image" Target="../media/image53.emf"/><Relationship Id="rId7" Type="http://schemas.openxmlformats.org/officeDocument/2006/relationships/image" Target="../media/image54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9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4" Type="http://schemas.openxmlformats.org/officeDocument/2006/relationships/image" Target="../media/image57.emf"/><Relationship Id="rId5" Type="http://schemas.openxmlformats.org/officeDocument/2006/relationships/image" Target="../media/image58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5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4" Type="http://schemas.openxmlformats.org/officeDocument/2006/relationships/image" Target="../media/image61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9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2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4" Type="http://schemas.openxmlformats.org/officeDocument/2006/relationships/image" Target="../media/image65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3.emf"/><Relationship Id="rId5" Type="http://schemas.openxmlformats.org/officeDocument/2006/relationships/image" Target="../media/image4.emf"/><Relationship Id="rId6" Type="http://schemas.openxmlformats.org/officeDocument/2006/relationships/image" Target="../media/image5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4" Type="http://schemas.openxmlformats.org/officeDocument/2006/relationships/image" Target="../media/image68.emf"/><Relationship Id="rId5" Type="http://schemas.openxmlformats.org/officeDocument/2006/relationships/image" Target="../media/image69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6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0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4" Type="http://schemas.openxmlformats.org/officeDocument/2006/relationships/image" Target="../media/image72.emf"/><Relationship Id="rId5" Type="http://schemas.openxmlformats.org/officeDocument/2006/relationships/image" Target="../media/image73.png"/><Relationship Id="rId6" Type="http://schemas.openxmlformats.org/officeDocument/2006/relationships/image" Target="../media/image74.emf"/><Relationship Id="rId7" Type="http://schemas.openxmlformats.org/officeDocument/2006/relationships/image" Target="../media/image75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4" Type="http://schemas.openxmlformats.org/officeDocument/2006/relationships/image" Target="../media/image77.tiff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8.emf"/><Relationship Id="rId3" Type="http://schemas.openxmlformats.org/officeDocument/2006/relationships/image" Target="../media/image79.tif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emf"/><Relationship Id="rId4" Type="http://schemas.openxmlformats.org/officeDocument/2006/relationships/image" Target="../media/image82.png"/><Relationship Id="rId5" Type="http://schemas.openxmlformats.org/officeDocument/2006/relationships/image" Target="../media/image83.w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0.em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4.emf"/><Relationship Id="rId3" Type="http://schemas.openxmlformats.org/officeDocument/2006/relationships/image" Target="../media/image85.em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6.emf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7.em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4" Type="http://schemas.openxmlformats.org/officeDocument/2006/relationships/image" Target="../media/image6.emf"/><Relationship Id="rId5" Type="http://schemas.openxmlformats.org/officeDocument/2006/relationships/image" Target="../media/image7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8.emf"/><Relationship Id="rId3" Type="http://schemas.openxmlformats.org/officeDocument/2006/relationships/image" Target="../media/image89.emf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0.tiff"/><Relationship Id="rId3" Type="http://schemas.openxmlformats.org/officeDocument/2006/relationships/image" Target="../media/image91.tiff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1.tiff"/><Relationship Id="rId3" Type="http://schemas.openxmlformats.org/officeDocument/2006/relationships/image" Target="../media/image92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1.tiff"/><Relationship Id="rId3" Type="http://schemas.openxmlformats.org/officeDocument/2006/relationships/image" Target="../media/image92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1.tiff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3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emf"/><Relationship Id="rId4" Type="http://schemas.openxmlformats.org/officeDocument/2006/relationships/image" Target="../media/image96.png"/><Relationship Id="rId5" Type="http://schemas.openxmlformats.org/officeDocument/2006/relationships/image" Target="../media/image97.png"/><Relationship Id="rId6" Type="http://schemas.openxmlformats.org/officeDocument/2006/relationships/image" Target="../media/image93.emf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4.e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4" Type="http://schemas.openxmlformats.org/officeDocument/2006/relationships/image" Target="../media/image77.tiff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emf"/><Relationship Id="rId4" Type="http://schemas.openxmlformats.org/officeDocument/2006/relationships/image" Target="../media/image277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8.e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emf"/><Relationship Id="rId4" Type="http://schemas.openxmlformats.org/officeDocument/2006/relationships/image" Target="../media/image102.emf"/><Relationship Id="rId5" Type="http://schemas.openxmlformats.org/officeDocument/2006/relationships/image" Target="../media/image103.emf"/><Relationship Id="rId6" Type="http://schemas.openxmlformats.org/officeDocument/2006/relationships/image" Target="../media/image104.emf"/><Relationship Id="rId7" Type="http://schemas.openxmlformats.org/officeDocument/2006/relationships/image" Target="../media/image105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0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6.emf"/><Relationship Id="rId3" Type="http://schemas.openxmlformats.org/officeDocument/2006/relationships/image" Target="../media/image107.e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4" Type="http://schemas.openxmlformats.org/officeDocument/2006/relationships/image" Target="../media/image77.tiff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microsoft.com/office/2007/relationships/hdphoto" Target="../media/hdphoto1.wdp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microsoft.com/office/2007/relationships/hdphoto" Target="../media/hdphoto1.wdp"/><Relationship Id="rId5" Type="http://schemas.openxmlformats.org/officeDocument/2006/relationships/image" Target="../media/image108.tiff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emf"/><Relationship Id="rId4" Type="http://schemas.openxmlformats.org/officeDocument/2006/relationships/image" Target="../media/image110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emf"/><Relationship Id="rId4" Type="http://schemas.openxmlformats.org/officeDocument/2006/relationships/image" Target="../media/image113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1.jp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4.emf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5.emf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6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7.emf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emf"/><Relationship Id="rId4" Type="http://schemas.openxmlformats.org/officeDocument/2006/relationships/image" Target="../media/image120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8.emf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1.emf"/><Relationship Id="rId3" Type="http://schemas.openxmlformats.org/officeDocument/2006/relationships/image" Target="../media/image122.emf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1.emf"/><Relationship Id="rId3" Type="http://schemas.openxmlformats.org/officeDocument/2006/relationships/image" Target="../media/image122.emf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3.emf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4.emf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5.emf"/><Relationship Id="rId3" Type="http://schemas.openxmlformats.org/officeDocument/2006/relationships/image" Target="../media/image126.emf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7.emf"/><Relationship Id="rId3" Type="http://schemas.openxmlformats.org/officeDocument/2006/relationships/image" Target="../media/image128.emf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emf"/><Relationship Id="rId4" Type="http://schemas.openxmlformats.org/officeDocument/2006/relationships/image" Target="../media/image131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9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emf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emf"/><Relationship Id="rId4" Type="http://schemas.openxmlformats.org/officeDocument/2006/relationships/image" Target="../media/image134.emf"/><Relationship Id="rId5" Type="http://schemas.openxmlformats.org/officeDocument/2006/relationships/image" Target="../media/image135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2.emf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6.emf"/><Relationship Id="rId3" Type="http://schemas.openxmlformats.org/officeDocument/2006/relationships/image" Target="../media/image137.emf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4" Type="http://schemas.openxmlformats.org/officeDocument/2006/relationships/image" Target="../media/image77.tiff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8.emf"/><Relationship Id="rId3" Type="http://schemas.openxmlformats.org/officeDocument/2006/relationships/image" Target="../media/image139.emf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0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4" Type="http://schemas.openxmlformats.org/officeDocument/2006/relationships/image" Target="../media/image14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772816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</a:t>
            </a:fld>
            <a:endParaRPr lang="en-GB" dirty="0"/>
          </a:p>
        </p:txBody>
      </p:sp>
      <p:sp>
        <p:nvSpPr>
          <p:cNvPr id="7" name="TextBox 32"/>
          <p:cNvSpPr txBox="1">
            <a:spLocks noChangeArrowheads="1"/>
          </p:cNvSpPr>
          <p:nvPr/>
        </p:nvSpPr>
        <p:spPr bwMode="auto">
          <a:xfrm>
            <a:off x="0" y="3360538"/>
            <a:ext cx="8748464" cy="1436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tIns="93600" bIns="140400">
            <a:prstTxWarp prst="textNoShape">
              <a:avLst/>
            </a:prstTxWarp>
            <a:spAutoFit/>
          </a:bodyPr>
          <a:lstStyle/>
          <a:p>
            <a:pPr indent="450850"/>
            <a:r>
              <a:rPr lang="en-US" sz="3000" dirty="0" smtClean="0">
                <a:latin typeface="Helvetica Light"/>
                <a:ea typeface="Trebuchet MS" pitchFamily="-84" charset="0"/>
                <a:cs typeface="Helvetica Light"/>
              </a:rPr>
              <a:t>New Results from the LHC (3)</a:t>
            </a:r>
          </a:p>
          <a:p>
            <a:pPr indent="450850">
              <a:spcBef>
                <a:spcPts val="1200"/>
              </a:spcBef>
            </a:pPr>
            <a:r>
              <a:rPr lang="en-US" sz="1400" dirty="0" smtClean="0">
                <a:latin typeface="Helvetica Light"/>
                <a:ea typeface="Trebuchet MS" pitchFamily="-84" charset="0"/>
                <a:cs typeface="Helvetica Light"/>
              </a:rPr>
              <a:t>Andreas Hoecker (CERN)</a:t>
            </a:r>
          </a:p>
          <a:p>
            <a:pPr indent="450850">
              <a:spcBef>
                <a:spcPts val="1200"/>
              </a:spcBef>
            </a:pPr>
            <a:r>
              <a:rPr lang="en-US" sz="1400" dirty="0" smtClean="0">
                <a:latin typeface="Helvetica Light"/>
                <a:ea typeface="Trebuchet MS" pitchFamily="-84" charset="0"/>
                <a:cs typeface="Helvetica Light"/>
              </a:rPr>
              <a:t>September 26–28</a:t>
            </a:r>
            <a:r>
              <a:rPr lang="en-US" sz="1400" dirty="0">
                <a:latin typeface="Helvetica Light"/>
                <a:ea typeface="Trebuchet MS" pitchFamily="-84" charset="0"/>
                <a:cs typeface="Helvetica Light"/>
              </a:rPr>
              <a:t>, 2016 in </a:t>
            </a:r>
            <a:r>
              <a:rPr lang="en-US" sz="1400" dirty="0" err="1" smtClean="0">
                <a:latin typeface="Helvetica Light"/>
                <a:ea typeface="Trebuchet MS" pitchFamily="-84" charset="0"/>
                <a:cs typeface="Helvetica Light"/>
              </a:rPr>
              <a:t>Freudenstadt</a:t>
            </a:r>
            <a:r>
              <a:rPr lang="en-US" sz="1400" dirty="0" smtClean="0">
                <a:latin typeface="Helvetica Light"/>
                <a:ea typeface="Trebuchet MS" pitchFamily="-84" charset="0"/>
                <a:cs typeface="Helvetica Light"/>
              </a:rPr>
              <a:t>, Germany</a:t>
            </a:r>
            <a:endParaRPr lang="en-US" sz="1400" dirty="0">
              <a:latin typeface="Helvetica Light"/>
              <a:ea typeface="Trebuchet MS" pitchFamily="-84" charset="0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058160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1" y="-27384"/>
            <a:ext cx="9144001" cy="6857999"/>
          </a:xfrm>
          <a:prstGeom prst="rect">
            <a:avLst/>
          </a:prstGeom>
          <a:solidFill>
            <a:schemeClr val="tx1"/>
          </a:solidFill>
          <a:ln w="3175" cmpd="sng">
            <a:solidFill>
              <a:schemeClr val="tx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4264"/>
            <a:ext cx="9144000" cy="63810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8332" y="188640"/>
            <a:ext cx="8640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dirty="0" smtClean="0">
                <a:solidFill>
                  <a:prstClr val="white"/>
                </a:solidFill>
                <a:latin typeface="Helvetica Light"/>
                <a:cs typeface="Helvetica Light"/>
              </a:rPr>
              <a:t>New physics in events with jets ?</a:t>
            </a:r>
          </a:p>
        </p:txBody>
      </p:sp>
      <p:grpSp>
        <p:nvGrpSpPr>
          <p:cNvPr id="7" name="Group 28"/>
          <p:cNvGrpSpPr/>
          <p:nvPr/>
        </p:nvGrpSpPr>
        <p:grpSpPr>
          <a:xfrm>
            <a:off x="0" y="3786542"/>
            <a:ext cx="8937625" cy="2882818"/>
            <a:chOff x="0" y="2755982"/>
            <a:chExt cx="8937625" cy="2882818"/>
          </a:xfrm>
        </p:grpSpPr>
        <p:pic>
          <p:nvPicPr>
            <p:cNvPr id="9" name="Picture 76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124200"/>
              <a:ext cx="8937625" cy="190182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>
              <a:glow rad="1892300">
                <a:schemeClr val="bg1"/>
              </a:glow>
              <a:outerShdw blurRad="177800" dist="38100" dir="2700000">
                <a:srgbClr val="000000">
                  <a:alpha val="11000"/>
                </a:srgbClr>
              </a:outerShdw>
            </a:effectLst>
          </p:spPr>
        </p:pic>
        <p:pic>
          <p:nvPicPr>
            <p:cNvPr id="10" name="Picture 77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8" y="4891088"/>
              <a:ext cx="1169987" cy="7477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</p:pic>
        <p:sp>
          <p:nvSpPr>
            <p:cNvPr id="11" name="Text Box 80"/>
            <p:cNvSpPr txBox="1">
              <a:spLocks noChangeArrowheads="1"/>
            </p:cNvSpPr>
            <p:nvPr/>
          </p:nvSpPr>
          <p:spPr bwMode="auto">
            <a:xfrm>
              <a:off x="2551113" y="3624263"/>
              <a:ext cx="919139" cy="279180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200" dirty="0" smtClean="0">
                  <a:solidFill>
                    <a:prstClr val="black"/>
                  </a:solidFill>
                </a:rPr>
                <a:t>O(10</a:t>
              </a:r>
              <a:r>
                <a:rPr lang="en-GB" sz="1200" baseline="30000" dirty="0" smtClean="0">
                  <a:solidFill>
                    <a:prstClr val="black"/>
                  </a:solidFill>
                  <a:ea typeface="Arial" charset="0"/>
                  <a:cs typeface="Arial" charset="0"/>
                </a:rPr>
                <a:t>–10</a:t>
              </a:r>
              <a:r>
                <a:rPr lang="en-GB" sz="1200" dirty="0" smtClean="0">
                  <a:solidFill>
                    <a:prstClr val="black"/>
                  </a:solidFill>
                  <a:ea typeface="Arial" charset="0"/>
                  <a:cs typeface="Arial" charset="0"/>
                </a:rPr>
                <a:t> m)</a:t>
              </a:r>
              <a:endParaRPr lang="en-GB" sz="1200" dirty="0">
                <a:solidFill>
                  <a:prstClr val="black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12" name="Text Box 81"/>
            <p:cNvSpPr txBox="1">
              <a:spLocks noChangeArrowheads="1"/>
            </p:cNvSpPr>
            <p:nvPr/>
          </p:nvSpPr>
          <p:spPr bwMode="auto">
            <a:xfrm>
              <a:off x="3745072" y="3403600"/>
              <a:ext cx="1258976" cy="279180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200" smtClean="0">
                  <a:solidFill>
                    <a:prstClr val="black"/>
                  </a:solidFill>
                </a:rPr>
                <a:t>Several 10</a:t>
              </a:r>
              <a:r>
                <a:rPr lang="en-GB" sz="1200" baseline="30000" smtClean="0">
                  <a:solidFill>
                    <a:prstClr val="black"/>
                  </a:solidFill>
                  <a:ea typeface="Arial" charset="0"/>
                  <a:cs typeface="Arial" charset="0"/>
                </a:rPr>
                <a:t>–15</a:t>
              </a:r>
              <a:r>
                <a:rPr lang="en-GB" sz="1200" smtClean="0">
                  <a:solidFill>
                    <a:prstClr val="black"/>
                  </a:solidFill>
                  <a:ea typeface="Arial" charset="0"/>
                  <a:cs typeface="Arial" charset="0"/>
                </a:rPr>
                <a:t> m</a:t>
              </a:r>
              <a:endParaRPr lang="en-GB" sz="1200">
                <a:solidFill>
                  <a:prstClr val="black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13" name="Text Box 82"/>
            <p:cNvSpPr txBox="1">
              <a:spLocks noChangeArrowheads="1"/>
            </p:cNvSpPr>
            <p:nvPr/>
          </p:nvSpPr>
          <p:spPr bwMode="auto">
            <a:xfrm>
              <a:off x="5649913" y="3133725"/>
              <a:ext cx="696322" cy="279180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200" dirty="0" smtClean="0">
                  <a:solidFill>
                    <a:prstClr val="black"/>
                  </a:solidFill>
                </a:rPr>
                <a:t>10</a:t>
              </a:r>
              <a:r>
                <a:rPr lang="en-GB" sz="1200" baseline="30000" dirty="0" smtClean="0">
                  <a:solidFill>
                    <a:prstClr val="black"/>
                  </a:solidFill>
                  <a:ea typeface="Arial" charset="0"/>
                  <a:cs typeface="Arial" charset="0"/>
                </a:rPr>
                <a:t>–15</a:t>
              </a:r>
              <a:r>
                <a:rPr lang="en-GB" sz="1200" dirty="0" smtClean="0">
                  <a:solidFill>
                    <a:prstClr val="black"/>
                  </a:solidFill>
                  <a:ea typeface="Arial" charset="0"/>
                  <a:cs typeface="Arial" charset="0"/>
                </a:rPr>
                <a:t> m</a:t>
              </a:r>
              <a:endParaRPr lang="en-GB" sz="1200" dirty="0">
                <a:solidFill>
                  <a:prstClr val="black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14" name="Text Box 83"/>
            <p:cNvSpPr txBox="1">
              <a:spLocks noChangeArrowheads="1"/>
            </p:cNvSpPr>
            <p:nvPr/>
          </p:nvSpPr>
          <p:spPr bwMode="auto">
            <a:xfrm>
              <a:off x="7339187" y="2755982"/>
              <a:ext cx="1092263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b="1" i="1" dirty="0" smtClean="0">
                  <a:solidFill>
                    <a:srgbClr val="BC010C"/>
                  </a:solidFill>
                  <a:latin typeface="Trebuchet MS"/>
                  <a:cs typeface="Trebuchet MS"/>
                </a:rPr>
                <a:t>&lt; 10</a:t>
              </a:r>
              <a:r>
                <a:rPr lang="en-GB" sz="700" b="1" i="1" dirty="0" smtClean="0">
                  <a:solidFill>
                    <a:srgbClr val="BC010C"/>
                  </a:solidFill>
                  <a:latin typeface="Trebuchet MS"/>
                  <a:cs typeface="Trebuchet MS"/>
                </a:rPr>
                <a:t> </a:t>
              </a:r>
              <a:r>
                <a:rPr lang="en-GB" sz="1600" b="1" i="1" baseline="30000" dirty="0" smtClean="0">
                  <a:solidFill>
                    <a:srgbClr val="BC010C"/>
                  </a:solidFill>
                  <a:latin typeface="Symbol" charset="2"/>
                  <a:ea typeface="Arial" charset="0"/>
                  <a:cs typeface="Symbol" charset="2"/>
                </a:rPr>
                <a:t>–</a:t>
              </a:r>
              <a:r>
                <a:rPr lang="en-GB" sz="1600" b="1" i="1" baseline="30000" dirty="0" smtClean="0">
                  <a:solidFill>
                    <a:srgbClr val="BC010C"/>
                  </a:solidFill>
                  <a:latin typeface="Trebuchet MS"/>
                  <a:ea typeface="Arial" charset="0"/>
                  <a:cs typeface="Trebuchet MS"/>
                </a:rPr>
                <a:t>19</a:t>
              </a:r>
              <a:r>
                <a:rPr lang="en-GB" sz="1600" b="1" i="1" dirty="0" smtClean="0">
                  <a:solidFill>
                    <a:srgbClr val="BC010C"/>
                  </a:solidFill>
                  <a:latin typeface="Trebuchet MS"/>
                  <a:ea typeface="Arial" charset="0"/>
                  <a:cs typeface="Trebuchet MS"/>
                </a:rPr>
                <a:t> m</a:t>
              </a:r>
              <a:endParaRPr lang="en-GB" sz="1600" b="1" dirty="0">
                <a:solidFill>
                  <a:srgbClr val="BC010C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15" name="Text Box 84"/>
            <p:cNvSpPr txBox="1">
              <a:spLocks noChangeArrowheads="1"/>
            </p:cNvSpPr>
            <p:nvPr/>
          </p:nvSpPr>
          <p:spPr bwMode="auto">
            <a:xfrm>
              <a:off x="1406313" y="3830638"/>
              <a:ext cx="861431" cy="279180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200" smtClean="0">
                  <a:solidFill>
                    <a:prstClr val="black"/>
                  </a:solidFill>
                </a:rPr>
                <a:t>O(10</a:t>
              </a:r>
              <a:r>
                <a:rPr lang="en-GB" sz="1200" baseline="30000" smtClean="0">
                  <a:solidFill>
                    <a:prstClr val="black"/>
                  </a:solidFill>
                  <a:ea typeface="Arial" charset="0"/>
                  <a:cs typeface="Arial" charset="0"/>
                </a:rPr>
                <a:t>–9</a:t>
              </a:r>
              <a:r>
                <a:rPr lang="en-GB" sz="1200" smtClean="0">
                  <a:solidFill>
                    <a:prstClr val="black"/>
                  </a:solidFill>
                  <a:ea typeface="Arial" charset="0"/>
                  <a:cs typeface="Arial" charset="0"/>
                </a:rPr>
                <a:t> m)</a:t>
              </a:r>
              <a:endParaRPr lang="en-GB" sz="1200" dirty="0">
                <a:solidFill>
                  <a:prstClr val="black"/>
                </a:solidFill>
                <a:ea typeface="Arial" charset="0"/>
                <a:cs typeface="Arial" charset="0"/>
              </a:endParaRPr>
            </a:p>
          </p:txBody>
        </p:sp>
      </p:grpSp>
      <p:sp>
        <p:nvSpPr>
          <p:cNvPr id="16" name="Text Box 83"/>
          <p:cNvSpPr txBox="1">
            <a:spLocks noChangeArrowheads="1"/>
          </p:cNvSpPr>
          <p:nvPr/>
        </p:nvSpPr>
        <p:spPr bwMode="auto">
          <a:xfrm>
            <a:off x="7598834" y="4813959"/>
            <a:ext cx="751978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b="1" i="1" dirty="0" smtClean="0">
                <a:solidFill>
                  <a:srgbClr val="BC010C"/>
                </a:solidFill>
                <a:effectLst>
                  <a:glow rad="177800">
                    <a:prstClr val="white"/>
                  </a:glow>
                </a:effectLst>
                <a:latin typeface="Trebuchet MS"/>
                <a:cs typeface="Trebuchet MS"/>
              </a:rPr>
              <a:t>quark</a:t>
            </a:r>
            <a:endParaRPr lang="en-GB" sz="1600" b="1" dirty="0">
              <a:solidFill>
                <a:srgbClr val="BC010C"/>
              </a:solidFill>
              <a:effectLst>
                <a:glow rad="177800">
                  <a:prstClr val="white"/>
                </a:glow>
              </a:effectLst>
              <a:ea typeface="Arial" charset="0"/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43079" y="5928198"/>
            <a:ext cx="26374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C00000"/>
                </a:solidFill>
                <a:latin typeface="Helvetica Light"/>
                <a:cs typeface="Helvetica Light"/>
              </a:rPr>
              <a:t>Do </a:t>
            </a:r>
            <a:r>
              <a:rPr lang="en-US" sz="1400" dirty="0">
                <a:solidFill>
                  <a:srgbClr val="C00000"/>
                </a:solidFill>
                <a:latin typeface="Helvetica Light"/>
                <a:cs typeface="Helvetica Light"/>
              </a:rPr>
              <a:t>quarks have substructure</a:t>
            </a:r>
            <a:r>
              <a:rPr lang="en-US" sz="1400" dirty="0" smtClean="0">
                <a:solidFill>
                  <a:srgbClr val="C00000"/>
                </a:solidFill>
                <a:latin typeface="Helvetica Light"/>
                <a:cs typeface="Helvetica Light"/>
              </a:rPr>
              <a:t>? Can they be excited?</a:t>
            </a:r>
          </a:p>
        </p:txBody>
      </p:sp>
    </p:spTree>
    <p:extLst>
      <p:ext uri="{BB962C8B-B14F-4D97-AF65-F5344CB8AC3E}">
        <p14:creationId xmlns:p14="http://schemas.microsoft.com/office/powerpoint/2010/main" val="170984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964" y="1464224"/>
            <a:ext cx="3924807" cy="37656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Searches in high-</a:t>
            </a:r>
            <a:r>
              <a:rPr lang="en-GB" sz="2400" i="1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p</a:t>
            </a:r>
            <a:r>
              <a:rPr lang="en-GB" sz="2400" i="1" baseline="-25000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T</a:t>
            </a:r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multijet final states at 13 TeV</a:t>
            </a: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P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rocesses with large cross-sections, sensitivity to highest new physics scales</a:t>
            </a:r>
            <a:endParaRPr lang="en-GB" sz="16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9" y="1412776"/>
            <a:ext cx="88204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High priority early 13 TeV searches</a:t>
            </a:r>
            <a:endParaRPr lang="en-GB" sz="1400" baseline="300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3527" y="1916832"/>
            <a:ext cx="3516619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20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Dijet resonance and angular distribution (incl. lower mass via ISR)</a:t>
            </a:r>
          </a:p>
          <a:p>
            <a:pPr marL="285750" indent="-285750">
              <a:spcBef>
                <a:spcPts val="20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High-</a:t>
            </a:r>
            <a:r>
              <a:rPr lang="en-GB" sz="14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p</a:t>
            </a:r>
            <a:r>
              <a:rPr lang="en-GB" sz="1400" baseline="-250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T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</a:t>
            </a:r>
            <a:r>
              <a:rPr lang="en-GB" sz="14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multijets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produced, </a:t>
            </a:r>
            <a:r>
              <a:rPr lang="en-GB" sz="14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eg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, by strong gravity</a:t>
            </a:r>
            <a:endParaRPr lang="en-GB" sz="1400" dirty="0">
              <a:solidFill>
                <a:srgbClr val="003BB8"/>
              </a:solidFill>
              <a:latin typeface="Helvetica Light"/>
              <a:cs typeface="Helvetica Light"/>
            </a:endParaRPr>
          </a:p>
          <a:p>
            <a:pPr marL="285750" indent="-285750">
              <a:spcBef>
                <a:spcPts val="20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High-</a:t>
            </a:r>
            <a:r>
              <a:rPr lang="en-GB" sz="14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p</a:t>
            </a:r>
            <a:r>
              <a:rPr lang="en-GB" sz="1400" baseline="-250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T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lepton + jets                           (strong gravity)</a:t>
            </a:r>
          </a:p>
          <a:p>
            <a:pPr marL="285750" indent="-285750">
              <a:spcBef>
                <a:spcPts val="20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Second generation scalar                                </a:t>
            </a:r>
            <a:r>
              <a:rPr lang="en-GB" sz="14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lepto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-quark pair production                        </a:t>
            </a:r>
            <a:r>
              <a:rPr lang="en-GB" sz="12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(µq-µq final state, excl. &lt; 1.2 TeV)</a:t>
            </a:r>
          </a:p>
        </p:txBody>
      </p:sp>
      <p:sp>
        <p:nvSpPr>
          <p:cNvPr id="7" name="Rectangle 6"/>
          <p:cNvSpPr/>
          <p:nvPr/>
        </p:nvSpPr>
        <p:spPr>
          <a:xfrm>
            <a:off x="325316" y="5057308"/>
            <a:ext cx="251849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GB" sz="1400" i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None </a:t>
            </a:r>
            <a:r>
              <a:rPr lang="en-GB" sz="1400" i="1" dirty="0">
                <a:solidFill>
                  <a:srgbClr val="003BB8"/>
                </a:solidFill>
                <a:latin typeface="Helvetica Light"/>
                <a:cs typeface="Helvetica Light"/>
              </a:rPr>
              <a:t>of </a:t>
            </a:r>
            <a:r>
              <a:rPr lang="en-GB" sz="1400" i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these searches showed an anomaly so far</a:t>
            </a:r>
          </a:p>
          <a:p>
            <a:pPr>
              <a:spcBef>
                <a:spcPts val="1200"/>
              </a:spcBef>
            </a:pPr>
            <a:r>
              <a:rPr lang="en-GB" sz="1400" i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Limits on excited quarks (for example) at 5.6 TeV</a:t>
            </a:r>
            <a:endParaRPr lang="en-GB" sz="1400" i="1" dirty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11</a:t>
            </a:fld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7711033" y="1308601"/>
            <a:ext cx="129073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8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ATLAS-CONF-2016-069</a:t>
            </a:r>
            <a:endParaRPr lang="fi-FI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613751" y="3846914"/>
            <a:ext cx="2637583" cy="25087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38100" dist="76200" dir="18900000" sx="105000" sy="105000" algn="bl" rotWithShape="0">
              <a:prstClr val="black">
                <a:alpha val="1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14875" y="3533014"/>
            <a:ext cx="129073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ATLAS-CONF-2016-070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531" y="3683856"/>
            <a:ext cx="3221360" cy="309068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6942" y="5499729"/>
            <a:ext cx="1737466" cy="109028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71451" y="2631289"/>
            <a:ext cx="1299016" cy="472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Fit </a:t>
            </a:r>
            <a:r>
              <a:rPr lang="en-US" sz="120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of empirical function to data</a:t>
            </a:r>
            <a:endParaRPr lang="en-US" sz="1200" dirty="0" smtClean="0">
              <a:solidFill>
                <a:srgbClr val="D80017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5618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Searches in high-</a:t>
            </a:r>
            <a:r>
              <a:rPr lang="en-GB" sz="2400" i="1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p</a:t>
            </a:r>
            <a:r>
              <a:rPr lang="en-GB" sz="2400" i="1" baseline="-25000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T</a:t>
            </a:r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multijet final states at 13 TeV</a:t>
            </a: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P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rocesses with large cross-sections, sensitivity to highest new physics scales</a:t>
            </a:r>
            <a:endParaRPr lang="en-GB" sz="16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9" y="1412776"/>
            <a:ext cx="88204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A “trigger level analysis” allows to reduce trigger threshold </a:t>
            </a:r>
            <a:endParaRPr lang="en-GB" sz="1400" baseline="300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12</a:t>
            </a:fld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135512"/>
            <a:ext cx="4190040" cy="402007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79512" y="1844824"/>
            <a:ext cx="360040" cy="7920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016" y="2132856"/>
            <a:ext cx="4210472" cy="403967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633073" y="1989420"/>
            <a:ext cx="13211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mr-IN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ATLAS-CONF-2016-030</a:t>
            </a:r>
            <a:endParaRPr lang="fi-FI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755576" y="6171820"/>
                <a:ext cx="1359411" cy="40331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𝑦</m:t>
                          </m:r>
                        </m:e>
                        <m:sup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∗</m:t>
                          </m:r>
                        </m:sup>
                      </m:sSup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charset="0"/>
                          <a:ea typeface="Helvetica Light" charset="0"/>
                          <a:cs typeface="Helvetica Light" charset="0"/>
                        </a:rPr>
                        <m:t>=</m:t>
                      </m:r>
                      <m:f>
                        <m:fPr>
                          <m:ctrlPr>
                            <a:rPr lang="mr-IN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1</m:t>
                          </m:r>
                        </m:num>
                        <m:den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mr-IN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</m:ctrlPr>
                            </m:sSubPr>
                            <m:e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1400" i="1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1400" dirty="0" smtClean="0">
                  <a:solidFill>
                    <a:schemeClr val="tx1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6171820"/>
                <a:ext cx="1359411" cy="403316"/>
              </a:xfrm>
              <a:prstGeom prst="rect">
                <a:avLst/>
              </a:prstGeom>
              <a:blipFill rotWithShape="0">
                <a:blip r:embed="rId4"/>
                <a:stretch>
                  <a:fillRect l="-897" t="-1493" b="-134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56370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Searches in high-</a:t>
            </a:r>
            <a:r>
              <a:rPr lang="en-GB" sz="2400" i="1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p</a:t>
            </a:r>
            <a:r>
              <a:rPr lang="en-GB" sz="2400" i="1" baseline="-25000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T</a:t>
            </a:r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multijet final states at 13 TeV</a:t>
            </a: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P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rocesses with large cross-sections, sensitivity to highest new physics scales</a:t>
            </a:r>
            <a:endParaRPr lang="en-GB" sz="16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9" y="1412776"/>
            <a:ext cx="88204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 smtClean="0">
                <a:latin typeface="Helvetica Light" charset="0"/>
                <a:ea typeface="Helvetica Light" charset="0"/>
                <a:cs typeface="Helvetica Light" charset="0"/>
              </a:rPr>
              <a:t>ATLAS </a:t>
            </a:r>
            <a:r>
              <a:rPr lang="en-GB" sz="1600" dirty="0">
                <a:latin typeface="Helvetica Light" charset="0"/>
                <a:ea typeface="Helvetica Light" charset="0"/>
                <a:cs typeface="Helvetica Light" charset="0"/>
              </a:rPr>
              <a:t>bounds in the </a:t>
            </a:r>
            <a:r>
              <a:rPr lang="en-GB" sz="1600" dirty="0" smtClean="0">
                <a:latin typeface="Helvetica Light" charset="0"/>
                <a:ea typeface="Helvetica Light" charset="0"/>
                <a:cs typeface="Helvetica Light" charset="0"/>
              </a:rPr>
              <a:t>coupling-vs-mass plane </a:t>
            </a:r>
            <a:r>
              <a:rPr lang="en-GB" sz="1600" dirty="0">
                <a:latin typeface="Helvetica Light" charset="0"/>
                <a:ea typeface="Helvetica Light" charset="0"/>
                <a:cs typeface="Helvetica Light" charset="0"/>
              </a:rPr>
              <a:t>for </a:t>
            </a:r>
            <a:r>
              <a:rPr lang="en-GB" sz="1600" dirty="0" err="1" smtClean="0">
                <a:latin typeface="Helvetica Light" charset="0"/>
                <a:ea typeface="Helvetica Light" charset="0"/>
                <a:cs typeface="Helvetica Light" charset="0"/>
              </a:rPr>
              <a:t>leptophobic</a:t>
            </a:r>
            <a:r>
              <a:rPr lang="en-GB" sz="16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600" dirty="0">
                <a:latin typeface="Helvetica Light" charset="0"/>
                <a:ea typeface="Helvetica Light" charset="0"/>
                <a:cs typeface="Helvetica Light" charset="0"/>
              </a:rPr>
              <a:t>Z’ </a:t>
            </a:r>
            <a:r>
              <a:rPr lang="en-GB" sz="1600" dirty="0" smtClean="0">
                <a:latin typeface="Helvetica Light" charset="0"/>
                <a:ea typeface="Helvetica Light" charset="0"/>
                <a:cs typeface="Helvetica Light" charset="0"/>
              </a:rPr>
              <a:t>model from </a:t>
            </a:r>
            <a:r>
              <a:rPr lang="en-GB" sz="1600" dirty="0">
                <a:latin typeface="Helvetica Light" charset="0"/>
                <a:ea typeface="Helvetica Light" charset="0"/>
                <a:cs typeface="Helvetica Light" charset="0"/>
              </a:rPr>
              <a:t>dijet </a:t>
            </a:r>
            <a:r>
              <a:rPr lang="en-GB" sz="1600" dirty="0" smtClean="0">
                <a:latin typeface="Helvetica Light" charset="0"/>
                <a:ea typeface="Helvetica Light" charset="0"/>
                <a:cs typeface="Helvetica Light" charset="0"/>
              </a:rPr>
              <a:t>searches</a:t>
            </a:r>
            <a:endParaRPr lang="en-GB" sz="1400" baseline="300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13</a:t>
            </a:fld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492" y="1826157"/>
            <a:ext cx="7200900" cy="490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547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9269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76672"/>
            <a:ext cx="9144000" cy="60373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96887"/>
            <a:ext cx="91307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Highest mass dijet event measured by ATLAS in 2015 </a:t>
            </a:r>
            <a:r>
              <a:rPr lang="en-US" sz="11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(√s = 13 TeV)</a:t>
            </a:r>
            <a:r>
              <a:rPr lang="en-US" sz="14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: </a:t>
            </a:r>
            <a:r>
              <a:rPr lang="en-US" sz="1400" i="1" dirty="0" err="1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1400" i="1" baseline="-25000" dirty="0" err="1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jj</a:t>
            </a:r>
            <a:r>
              <a:rPr lang="en-US" sz="14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 = 7.9 TeV </a:t>
            </a:r>
          </a:p>
        </p:txBody>
      </p:sp>
    </p:spTree>
    <p:extLst>
      <p:ext uri="{BB962C8B-B14F-4D97-AF65-F5344CB8AC3E}">
        <p14:creationId xmlns:p14="http://schemas.microsoft.com/office/powerpoint/2010/main" val="1737402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9269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96887"/>
            <a:ext cx="91307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Highest mass </a:t>
            </a:r>
            <a:r>
              <a:rPr lang="en-US" sz="1400" i="1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central</a:t>
            </a:r>
            <a:r>
              <a:rPr lang="en-US" sz="140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 dijet event measured by ATLAS in 2015 </a:t>
            </a:r>
            <a:r>
              <a:rPr lang="en-US" sz="110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(√s = 13 TeV)</a:t>
            </a:r>
            <a:r>
              <a:rPr lang="en-US" sz="140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: </a:t>
            </a:r>
            <a:r>
              <a:rPr lang="en-US" sz="1400" i="1" dirty="0" err="1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1400" i="1" baseline="-25000" dirty="0" err="1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jj</a:t>
            </a:r>
            <a:r>
              <a:rPr lang="en-US" sz="140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 = 6.9 TeV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8018"/>
            <a:ext cx="9144000" cy="6037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10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581" y="2013503"/>
            <a:ext cx="3553339" cy="34092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Searches in high-</a:t>
            </a:r>
            <a:r>
              <a:rPr lang="en-GB" sz="2400" i="1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p</a:t>
            </a:r>
            <a:r>
              <a:rPr lang="en-GB" sz="2400" i="1" baseline="-25000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T</a:t>
            </a:r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heavy-flavour final states at 13 TeV</a:t>
            </a: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P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rocesses with large cross-sections, sensitivity to highest new physics scales</a:t>
            </a:r>
            <a:endParaRPr lang="en-GB" sz="16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9" y="1412776"/>
            <a:ext cx="88204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>
                <a:solidFill>
                  <a:srgbClr val="D80017"/>
                </a:solidFill>
                <a:latin typeface="Arial"/>
                <a:cs typeface="Arial"/>
              </a:rPr>
              <a:t>Also searches </a:t>
            </a: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for a b-anti-b and top-antitop resonance</a:t>
            </a:r>
            <a:endParaRPr lang="en-GB" sz="1400" baseline="300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1178" y="1821618"/>
            <a:ext cx="4389254" cy="383963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348116" y="3223886"/>
            <a:ext cx="168026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Top-tagged data sample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16</a:t>
            </a:fld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3848" y="5525335"/>
            <a:ext cx="2742704" cy="122865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5522997"/>
            <a:ext cx="2742704" cy="122865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5220072" y="5661248"/>
            <a:ext cx="149370" cy="1866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286726" y="6122661"/>
            <a:ext cx="149370" cy="1866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64088" y="5733256"/>
            <a:ext cx="3481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smtClean="0">
                <a:latin typeface="Helvetica Light" charset="0"/>
                <a:ea typeface="Helvetica Light" charset="0"/>
                <a:cs typeface="Helvetica Light" charset="0"/>
              </a:rPr>
              <a:t>b/t</a:t>
            </a:r>
            <a:endParaRPr lang="en-US" sz="1100" i="1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375956" y="6263734"/>
            <a:ext cx="3481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smtClean="0">
                <a:latin typeface="Helvetica Light" charset="0"/>
                <a:ea typeface="Helvetica Light" charset="0"/>
                <a:cs typeface="Helvetica Light" charset="0"/>
              </a:rPr>
              <a:t>b/t</a:t>
            </a:r>
            <a:endParaRPr lang="en-US" sz="1100" i="1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79934" y="1915050"/>
            <a:ext cx="129073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ATLAS-CONF-2016-060</a:t>
            </a:r>
            <a:endParaRPr lang="fi-FI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 rot="16200000">
            <a:off x="7785612" y="2542005"/>
            <a:ext cx="12298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CMS-PAS-B2G-15-002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26365" y="5661248"/>
            <a:ext cx="28083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Need to understand detector performance at highest momentum scales with practically no control samples</a:t>
            </a:r>
          </a:p>
        </p:txBody>
      </p:sp>
    </p:spTree>
    <p:extLst>
      <p:ext uri="{BB962C8B-B14F-4D97-AF65-F5344CB8AC3E}">
        <p14:creationId xmlns:p14="http://schemas.microsoft.com/office/powerpoint/2010/main" val="113263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Searches in leptonic final states 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Canonical searches for new physics in high-mass </a:t>
            </a:r>
            <a:r>
              <a:rPr lang="en-GB" sz="16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Drell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-Yan production (Z</a:t>
            </a: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’ </a:t>
            </a:r>
            <a:r>
              <a:rPr lang="en-GB" sz="1600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𝓁</a:t>
            </a:r>
            <a:r>
              <a:rPr lang="en-GB" sz="1600" baseline="30000" dirty="0" smtClean="0">
                <a:solidFill>
                  <a:prstClr val="black"/>
                </a:solidFill>
                <a:latin typeface="Helvetica Light"/>
                <a:cs typeface="Helvetica Light"/>
              </a:rPr>
              <a:t>+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𝓁</a:t>
            </a:r>
            <a:r>
              <a:rPr lang="en-GB" sz="1600" baseline="30000" dirty="0" smtClean="0">
                <a:solidFill>
                  <a:prstClr val="black"/>
                </a:solidFill>
                <a:latin typeface="Helvetica Light"/>
                <a:cs typeface="Helvetica Light"/>
              </a:rPr>
              <a:t>– 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/ W</a:t>
            </a: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’ </a:t>
            </a:r>
            <a:r>
              <a:rPr lang="en-GB" sz="1600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 </a:t>
            </a:r>
            <a:r>
              <a:rPr lang="en-GB" sz="1600" dirty="0" smtClean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 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𝓁𝜈</a:t>
            </a: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17</a:t>
            </a:fld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5281952" y="2492790"/>
            <a:ext cx="262411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ATLAS-CONF-2016-045, </a:t>
            </a:r>
            <a:r>
              <a:rPr lang="pt-B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CMS-PAS-EXO-16-031</a:t>
            </a:r>
            <a:endParaRPr lang="fi-FI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23528" y="1456328"/>
            <a:ext cx="854910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Good </a:t>
            </a:r>
            <a:r>
              <a:rPr lang="en-US" sz="14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Drell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-Yan modelling crucial </a:t>
            </a:r>
            <a:r>
              <a:rPr lang="en-US" sz="1400" dirty="0" smtClean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SM diff. cross-section measurements paired with searches </a:t>
            </a:r>
          </a:p>
          <a:p>
            <a:pPr>
              <a:spcBef>
                <a:spcPts val="600"/>
              </a:spcBef>
            </a:pP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High-</a:t>
            </a:r>
            <a:r>
              <a:rPr lang="en-US" sz="1400" i="1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p</a:t>
            </a:r>
            <a:r>
              <a:rPr lang="en-US" sz="1400" i="1" baseline="-250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T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muons challenge detector alignment (30 µm in ATLAS), ~no charge information from electrons</a:t>
            </a:r>
          </a:p>
          <a:p>
            <a:pPr>
              <a:spcBef>
                <a:spcPts val="600"/>
              </a:spcBef>
            </a:pPr>
            <a:r>
              <a:rPr lang="en-US" sz="1400" dirty="0" smtClean="0">
                <a:latin typeface="Helvetica Light"/>
                <a:cs typeface="Helvetica Light"/>
              </a:rPr>
              <a:t>No anomaly found. SSM </a:t>
            </a:r>
            <a:r>
              <a:rPr lang="en-US" sz="1400" dirty="0">
                <a:latin typeface="Helvetica Light"/>
                <a:cs typeface="Helvetica Light"/>
              </a:rPr>
              <a:t>Z’ </a:t>
            </a:r>
            <a:r>
              <a:rPr lang="en-US" sz="1400" dirty="0" smtClean="0">
                <a:latin typeface="Helvetica Light"/>
                <a:cs typeface="Helvetica Light"/>
              </a:rPr>
              <a:t>/ W’ benchmark </a:t>
            </a:r>
            <a:r>
              <a:rPr lang="en-US" sz="1400" dirty="0">
                <a:latin typeface="Helvetica Light"/>
                <a:cs typeface="Helvetica Light"/>
              </a:rPr>
              <a:t>limits set at </a:t>
            </a:r>
            <a:r>
              <a:rPr lang="en-US" sz="1400" dirty="0" smtClean="0">
                <a:latin typeface="Helvetica Light"/>
                <a:cs typeface="Helvetica Light"/>
              </a:rPr>
              <a:t>4.0 / 4.7 TeV </a:t>
            </a:r>
            <a:r>
              <a:rPr lang="en-US" sz="1400" dirty="0">
                <a:latin typeface="Helvetica Light"/>
                <a:cs typeface="Helvetica Light"/>
              </a:rPr>
              <a:t>(2.9 </a:t>
            </a:r>
            <a:r>
              <a:rPr lang="en-US" sz="1400" dirty="0" smtClean="0">
                <a:latin typeface="Helvetica Light"/>
                <a:cs typeface="Helvetica Light"/>
              </a:rPr>
              <a:t>/ 3.3 TeV </a:t>
            </a:r>
            <a:r>
              <a:rPr lang="en-US" sz="1400" dirty="0">
                <a:latin typeface="Helvetica Light"/>
                <a:cs typeface="Helvetica Light"/>
              </a:rPr>
              <a:t>at 8 TeV</a:t>
            </a:r>
            <a:r>
              <a:rPr lang="en-US" sz="1400" dirty="0" smtClean="0">
                <a:latin typeface="Helvetica Light"/>
                <a:cs typeface="Helvetica Light"/>
              </a:rPr>
              <a:t>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34" y="2420888"/>
            <a:ext cx="4712617" cy="38897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4" r="5686"/>
          <a:stretch/>
        </p:blipFill>
        <p:spPr>
          <a:xfrm>
            <a:off x="4735862" y="2423451"/>
            <a:ext cx="4228626" cy="3889779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467544" y="6406817"/>
            <a:ext cx="803772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ATLAS &amp; CMS also looked into high-mass eµ (LFV) production. Main background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here: top-antitop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85463" y="3789040"/>
            <a:ext cx="117051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>
                <a:latin typeface="Helvetica Light" charset="0"/>
                <a:ea typeface="Helvetica Light" charset="0"/>
                <a:cs typeface="Helvetica Light" charset="0"/>
              </a:rPr>
              <a:t>&lt; 2</a:t>
            </a:r>
            <a:r>
              <a:rPr lang="en-US" sz="1050" smtClean="0">
                <a:latin typeface="Helvetica Light" charset="0"/>
                <a:ea typeface="Helvetica Light" charset="0"/>
                <a:cs typeface="Helvetica Light" charset="0"/>
              </a:rPr>
              <a:t>% resolution</a:t>
            </a:r>
            <a:endParaRPr lang="en-US" sz="105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452320" y="3862472"/>
            <a:ext cx="116730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latin typeface="Helvetica Light" charset="0"/>
                <a:ea typeface="Helvetica Light" charset="0"/>
                <a:cs typeface="Helvetica Light" charset="0"/>
              </a:rPr>
              <a:t>~</a:t>
            </a:r>
            <a:r>
              <a:rPr lang="en-US" sz="1050" dirty="0" smtClean="0">
                <a:latin typeface="Helvetica Light" charset="0"/>
                <a:ea typeface="Helvetica Light" charset="0"/>
                <a:cs typeface="Helvetica Light" charset="0"/>
              </a:rPr>
              <a:t>15% resolution</a:t>
            </a:r>
          </a:p>
        </p:txBody>
      </p:sp>
    </p:spTree>
    <p:extLst>
      <p:ext uri="{BB962C8B-B14F-4D97-AF65-F5344CB8AC3E}">
        <p14:creationId xmlns:p14="http://schemas.microsoft.com/office/powerpoint/2010/main" val="855061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5959" y="163945"/>
            <a:ext cx="5976664" cy="25226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5959" y="6430246"/>
            <a:ext cx="5976664" cy="18025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01" t="3314" r="5901" b="9762"/>
          <a:stretch/>
        </p:blipFill>
        <p:spPr>
          <a:xfrm>
            <a:off x="0" y="229210"/>
            <a:ext cx="9144000" cy="636814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23528" y="5445224"/>
            <a:ext cx="2664296" cy="73752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1336" y="5373216"/>
            <a:ext cx="3804600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3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prstClr val="white"/>
                </a:solidFill>
                <a:latin typeface="Helvetica Light"/>
                <a:cs typeface="Helvetica Light"/>
              </a:rPr>
              <a:t>Display of rare </a:t>
            </a:r>
            <a:r>
              <a:rPr lang="en-GB" sz="1400" i="1" dirty="0" smtClean="0">
                <a:solidFill>
                  <a:prstClr val="white"/>
                </a:solidFill>
                <a:latin typeface="Helvetica Light"/>
                <a:cs typeface="Helvetica Light"/>
              </a:rPr>
              <a:t>colossal</a:t>
            </a:r>
            <a:r>
              <a:rPr lang="en-GB" sz="1400" dirty="0" smtClean="0">
                <a:solidFill>
                  <a:prstClr val="white"/>
                </a:solidFill>
                <a:latin typeface="Helvetica Light"/>
                <a:cs typeface="Helvetica Light"/>
              </a:rPr>
              <a:t> </a:t>
            </a:r>
            <a:r>
              <a:rPr lang="en-GB" sz="1400" dirty="0" err="1">
                <a:solidFill>
                  <a:prstClr val="white"/>
                </a:solidFill>
                <a:latin typeface="Helvetica Light"/>
                <a:cs typeface="Helvetica Light"/>
              </a:rPr>
              <a:t>e</a:t>
            </a:r>
            <a:r>
              <a:rPr lang="en-GB" sz="1400" baseline="30000" dirty="0" err="1" smtClean="0">
                <a:solidFill>
                  <a:prstClr val="white"/>
                </a:solidFill>
                <a:latin typeface="Helvetica Light"/>
                <a:cs typeface="Helvetica Light"/>
              </a:rPr>
              <a:t>+</a:t>
            </a:r>
            <a:r>
              <a:rPr lang="en-GB" sz="1400" dirty="0" err="1" smtClean="0">
                <a:solidFill>
                  <a:prstClr val="white"/>
                </a:solidFill>
                <a:latin typeface="Helvetica Light"/>
                <a:cs typeface="Helvetica Light"/>
              </a:rPr>
              <a:t>e</a:t>
            </a:r>
            <a:r>
              <a:rPr lang="en-GB" sz="1400" baseline="30000" dirty="0" smtClean="0">
                <a:solidFill>
                  <a:prstClr val="white"/>
                </a:solidFill>
                <a:latin typeface="Helvetica Light"/>
                <a:cs typeface="Helvetica Light"/>
              </a:rPr>
              <a:t>–</a:t>
            </a:r>
            <a:r>
              <a:rPr lang="en-GB" sz="1400" dirty="0" smtClean="0">
                <a:solidFill>
                  <a:prstClr val="white"/>
                </a:solidFill>
                <a:latin typeface="Helvetica Light"/>
                <a:cs typeface="Helvetica Light"/>
              </a:rPr>
              <a:t> candidate event with 2.9 TeV invariant mass</a:t>
            </a:r>
          </a:p>
          <a:p>
            <a:pPr marL="285750" indent="-285750">
              <a:spcBef>
                <a:spcPts val="3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prstClr val="white"/>
                </a:solidFill>
                <a:latin typeface="Helvetica Light"/>
                <a:cs typeface="Helvetica Light"/>
              </a:rPr>
              <a:t>Each electron candidate has 1.3 TeV </a:t>
            </a:r>
            <a:r>
              <a:rPr lang="en-GB" sz="1400" i="1" dirty="0" smtClean="0">
                <a:solidFill>
                  <a:prstClr val="white"/>
                </a:solidFill>
                <a:latin typeface="Helvetica Light"/>
                <a:cs typeface="Helvetica Light"/>
              </a:rPr>
              <a:t>E</a:t>
            </a:r>
            <a:r>
              <a:rPr lang="en-GB" sz="1400" i="1" baseline="-25000" dirty="0" smtClean="0">
                <a:solidFill>
                  <a:prstClr val="white"/>
                </a:solidFill>
                <a:latin typeface="Helvetica Light"/>
                <a:cs typeface="Helvetica Light"/>
              </a:rPr>
              <a:t>T</a:t>
            </a:r>
            <a:endParaRPr lang="en-GB" sz="1400" dirty="0" smtClean="0">
              <a:solidFill>
                <a:prstClr val="white"/>
              </a:solidFill>
              <a:latin typeface="Helvetica Light"/>
              <a:cs typeface="Helvetica Light"/>
            </a:endParaRPr>
          </a:p>
          <a:p>
            <a:pPr marL="285750" indent="-285750">
              <a:spcBef>
                <a:spcPts val="3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prstClr val="white"/>
                </a:solidFill>
                <a:latin typeface="Helvetica Light"/>
                <a:cs typeface="Helvetica Light"/>
              </a:rPr>
              <a:t>Back-to-back in </a:t>
            </a:r>
            <a:r>
              <a:rPr lang="en-GB" sz="1400" dirty="0" smtClean="0">
                <a:solidFill>
                  <a:prstClr val="white"/>
                </a:solidFill>
                <a:latin typeface="Symbol" charset="2"/>
                <a:ea typeface="Symbol" charset="2"/>
                <a:cs typeface="Symbol" charset="2"/>
              </a:rPr>
              <a:t>f</a:t>
            </a:r>
          </a:p>
          <a:p>
            <a:pPr>
              <a:spcBef>
                <a:spcPts val="600"/>
              </a:spcBef>
            </a:pPr>
            <a:r>
              <a:rPr lang="en-GB" sz="1100" dirty="0" smtClean="0">
                <a:solidFill>
                  <a:prstClr val="white"/>
                </a:solidFill>
                <a:latin typeface="Helvetica Light"/>
                <a:cs typeface="Helvetica Light"/>
              </a:rPr>
              <a:t>Highest-mass Run-1 events: 1.8 TeV (</a:t>
            </a:r>
            <a:r>
              <a:rPr lang="en-GB" sz="1100" dirty="0" err="1" smtClean="0">
                <a:solidFill>
                  <a:prstClr val="white"/>
                </a:solidFill>
                <a:latin typeface="Helvetica Light"/>
                <a:cs typeface="Helvetica Light"/>
              </a:rPr>
              <a:t>ee</a:t>
            </a:r>
            <a:r>
              <a:rPr lang="en-GB" sz="1100" dirty="0" smtClean="0">
                <a:solidFill>
                  <a:prstClr val="white"/>
                </a:solidFill>
                <a:latin typeface="Helvetica Light"/>
                <a:cs typeface="Helvetica Light"/>
              </a:rPr>
              <a:t>), 1.9 TeV (µµ)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888" t="33035" r="23225" b="8649"/>
          <a:stretch/>
        </p:blipFill>
        <p:spPr>
          <a:xfrm>
            <a:off x="6516216" y="4421648"/>
            <a:ext cx="2448272" cy="224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24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Heavy resonance searches</a:t>
            </a:r>
            <a:endParaRPr lang="en-GB" sz="2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Corollary: future improvements in reach will take more time</a:t>
            </a:r>
            <a:endParaRPr lang="en-GB" sz="16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19</a:t>
            </a:fld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323528" y="1456328"/>
            <a:ext cx="85491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Historical data and future extrapolation (lower limits given in TeV):</a:t>
            </a:r>
            <a:endParaRPr lang="en-US" sz="16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3847433"/>
              </p:ext>
            </p:extLst>
          </p:nvPr>
        </p:nvGraphicFramePr>
        <p:xfrm>
          <a:off x="710734" y="2067992"/>
          <a:ext cx="8037729" cy="1816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8247"/>
                <a:gridCol w="1148247"/>
                <a:gridCol w="1148247"/>
                <a:gridCol w="1148247"/>
                <a:gridCol w="1148247"/>
                <a:gridCol w="1148247"/>
                <a:gridCol w="1148247"/>
              </a:tblGrid>
              <a:tr h="370840">
                <a:tc>
                  <a:txBody>
                    <a:bodyPr/>
                    <a:lstStyle/>
                    <a:p>
                      <a:r>
                        <a:rPr lang="mr-IN" sz="1600" dirty="0">
                          <a:effectLst/>
                          <a:latin typeface="+mn-lt"/>
                          <a:ea typeface="Candara" charset="0"/>
                          <a:cs typeface="Candara" charset="0"/>
                        </a:rPr>
                        <a:t>95% CL </a:t>
                      </a:r>
                      <a:r>
                        <a:rPr lang="mr-IN" sz="1600" dirty="0" err="1">
                          <a:effectLst/>
                          <a:latin typeface="+mn-lt"/>
                          <a:ea typeface="Candara" charset="0"/>
                          <a:cs typeface="Candara" charset="0"/>
                        </a:rPr>
                        <a:t>limit</a:t>
                      </a:r>
                      <a:r>
                        <a:rPr lang="mr-IN" sz="1600" dirty="0">
                          <a:effectLst/>
                          <a:latin typeface="+mn-lt"/>
                          <a:ea typeface="Candara" charset="0"/>
                          <a:cs typeface="Candara" charset="0"/>
                        </a:rPr>
                        <a:t> (TeV)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>
                          <a:effectLst/>
                          <a:latin typeface="+mn-lt"/>
                          <a:ea typeface="Candara" charset="0"/>
                          <a:cs typeface="Candara" charset="0"/>
                        </a:rPr>
                        <a:t>CDF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r-IN" sz="1600" dirty="0" err="1" smtClean="0">
                          <a:effectLst/>
                          <a:latin typeface="+mn-lt"/>
                          <a:ea typeface="Candara" charset="0"/>
                          <a:cs typeface="Candara" charset="0"/>
                        </a:rPr>
                        <a:t>Run</a:t>
                      </a:r>
                      <a:r>
                        <a:rPr lang="en-US" sz="1600" dirty="0" smtClean="0">
                          <a:effectLst/>
                          <a:latin typeface="+mn-lt"/>
                          <a:ea typeface="Candara" charset="0"/>
                          <a:cs typeface="Candara" charset="0"/>
                        </a:rPr>
                        <a:t>-</a:t>
                      </a:r>
                      <a:r>
                        <a:rPr lang="mr-IN" sz="1600" dirty="0" smtClean="0">
                          <a:effectLst/>
                          <a:latin typeface="+mn-lt"/>
                          <a:ea typeface="Candara" charset="0"/>
                          <a:cs typeface="Candara" charset="0"/>
                        </a:rPr>
                        <a:t>1 </a:t>
                      </a:r>
                      <a:r>
                        <a:rPr lang="mr-IN" sz="1600" dirty="0">
                          <a:effectLst/>
                          <a:latin typeface="+mn-lt"/>
                          <a:ea typeface="Candara" charset="0"/>
                          <a:cs typeface="Candara" charset="0"/>
                        </a:rPr>
                        <a:t>'12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dirty="0">
                          <a:effectLst/>
                          <a:latin typeface="+mn-lt"/>
                          <a:ea typeface="Candara" charset="0"/>
                          <a:cs typeface="Candara" charset="0"/>
                        </a:rPr>
                        <a:t>Moriond </a:t>
                      </a:r>
                      <a:r>
                        <a:rPr lang="nl-NL" sz="1600" dirty="0" smtClean="0">
                          <a:effectLst/>
                          <a:latin typeface="+mn-lt"/>
                          <a:ea typeface="Candara" charset="0"/>
                          <a:cs typeface="Candara" charset="0"/>
                        </a:rPr>
                        <a:t>'16 </a:t>
                      </a:r>
                      <a:endParaRPr lang="nl-NL" sz="1600" dirty="0">
                        <a:effectLst/>
                        <a:latin typeface="+mn-lt"/>
                        <a:ea typeface="Candara" charset="0"/>
                        <a:cs typeface="Candar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>
                          <a:effectLst/>
                          <a:latin typeface="+mn-lt"/>
                          <a:ea typeface="Candara" charset="0"/>
                          <a:cs typeface="Candara" charset="0"/>
                        </a:rPr>
                        <a:t>ICHEP '16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r-IN" sz="1600" dirty="0">
                          <a:effectLst/>
                          <a:latin typeface="+mn-lt"/>
                          <a:ea typeface="Candara" charset="0"/>
                          <a:cs typeface="Candara" charset="0"/>
                        </a:rPr>
                        <a:t>300 </a:t>
                      </a:r>
                      <a:r>
                        <a:rPr lang="mr-IN" sz="1600" dirty="0" err="1" smtClean="0">
                          <a:effectLst/>
                          <a:latin typeface="+mn-lt"/>
                          <a:ea typeface="Candara" charset="0"/>
                          <a:cs typeface="Candara" charset="0"/>
                        </a:rPr>
                        <a:t>fb</a:t>
                      </a:r>
                      <a:r>
                        <a:rPr lang="en-US" sz="1600" baseline="30000" dirty="0" smtClean="0">
                          <a:effectLst/>
                          <a:latin typeface="+mn-lt"/>
                          <a:ea typeface="Candara" charset="0"/>
                          <a:cs typeface="Candara" charset="0"/>
                        </a:rPr>
                        <a:t>–</a:t>
                      </a:r>
                      <a:r>
                        <a:rPr lang="mr-IN" sz="1600" baseline="30000" dirty="0" smtClean="0">
                          <a:effectLst/>
                          <a:latin typeface="+mn-lt"/>
                          <a:ea typeface="Candara" charset="0"/>
                          <a:cs typeface="Candara" charset="0"/>
                        </a:rPr>
                        <a:t>1</a:t>
                      </a:r>
                      <a:r>
                        <a:rPr lang="mr-IN" sz="1600" dirty="0" smtClean="0">
                          <a:effectLst/>
                          <a:latin typeface="+mn-lt"/>
                          <a:ea typeface="Candara" charset="0"/>
                          <a:cs typeface="Candara" charset="0"/>
                        </a:rPr>
                        <a:t> </a:t>
                      </a:r>
                      <a:endParaRPr lang="en-US" sz="1600" dirty="0" smtClean="0">
                        <a:effectLst/>
                        <a:latin typeface="+mn-lt"/>
                        <a:ea typeface="Candara" charset="0"/>
                        <a:cs typeface="Candara" charset="0"/>
                      </a:endParaRPr>
                    </a:p>
                    <a:p>
                      <a:pPr algn="ctr"/>
                      <a:r>
                        <a:rPr lang="mr-IN" sz="1600" dirty="0" smtClean="0">
                          <a:effectLst/>
                          <a:latin typeface="+mn-lt"/>
                          <a:ea typeface="Candara" charset="0"/>
                          <a:cs typeface="Candara" charset="0"/>
                        </a:rPr>
                        <a:t>14 TeV </a:t>
                      </a:r>
                      <a:endParaRPr lang="mr-IN" sz="1600" dirty="0">
                        <a:effectLst/>
                        <a:latin typeface="+mn-lt"/>
                        <a:ea typeface="Candara" charset="0"/>
                        <a:cs typeface="Candar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r-IN" sz="1600" dirty="0">
                          <a:effectLst/>
                          <a:latin typeface="+mn-lt"/>
                          <a:ea typeface="Candara" charset="0"/>
                          <a:cs typeface="Candara" charset="0"/>
                        </a:rPr>
                        <a:t>3000 </a:t>
                      </a:r>
                      <a:r>
                        <a:rPr lang="mr-IN" sz="1600" dirty="0" err="1" smtClean="0">
                          <a:effectLst/>
                          <a:latin typeface="+mn-lt"/>
                          <a:ea typeface="Candara" charset="0"/>
                          <a:cs typeface="Candara" charset="0"/>
                        </a:rPr>
                        <a:t>fb</a:t>
                      </a:r>
                      <a:r>
                        <a:rPr lang="en-US" sz="1600" baseline="30000" dirty="0" smtClean="0">
                          <a:effectLst/>
                          <a:latin typeface="+mn-lt"/>
                          <a:ea typeface="Candara" charset="0"/>
                          <a:cs typeface="Candara" charset="0"/>
                        </a:rPr>
                        <a:t>–</a:t>
                      </a:r>
                      <a:r>
                        <a:rPr lang="mr-IN" sz="1600" baseline="30000" dirty="0" smtClean="0">
                          <a:effectLst/>
                          <a:latin typeface="+mn-lt"/>
                          <a:ea typeface="Candara" charset="0"/>
                          <a:cs typeface="Candara" charset="0"/>
                        </a:rPr>
                        <a:t>1</a:t>
                      </a:r>
                      <a:r>
                        <a:rPr lang="mr-IN" sz="1600" dirty="0" smtClean="0">
                          <a:effectLst/>
                          <a:latin typeface="+mn-lt"/>
                          <a:ea typeface="Candara" charset="0"/>
                          <a:cs typeface="Candara" charset="0"/>
                        </a:rPr>
                        <a:t> </a:t>
                      </a:r>
                      <a:r>
                        <a:rPr lang="mr-IN" sz="1600" dirty="0">
                          <a:effectLst/>
                          <a:latin typeface="+mn-lt"/>
                          <a:ea typeface="Candara" charset="0"/>
                          <a:cs typeface="Candara" charset="0"/>
                        </a:rPr>
                        <a:t>14 TeV 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s-IS" sz="1600" dirty="0">
                          <a:effectLst/>
                          <a:latin typeface="+mn-lt"/>
                          <a:ea typeface="Candara" charset="0"/>
                          <a:cs typeface="Candara" charset="0"/>
                        </a:rPr>
                        <a:t>Z' </a:t>
                      </a:r>
                      <a:r>
                        <a:rPr lang="is-IS" sz="1600" dirty="0" smtClean="0">
                          <a:effectLst/>
                          <a:latin typeface="Symbol" charset="2"/>
                          <a:ea typeface="Symbol" charset="2"/>
                          <a:cs typeface="Symbol" charset="2"/>
                        </a:rPr>
                        <a:t>®</a:t>
                      </a:r>
                      <a:r>
                        <a:rPr lang="is-IS" sz="1600" dirty="0" smtClean="0">
                          <a:effectLst/>
                          <a:latin typeface="+mn-lt"/>
                          <a:ea typeface="Candara" charset="0"/>
                          <a:cs typeface="Candara" charset="0"/>
                        </a:rPr>
                        <a:t> 𝓁𝓁</a:t>
                      </a:r>
                      <a:endParaRPr lang="is-IS" sz="1600" dirty="0">
                        <a:effectLst/>
                        <a:latin typeface="+mn-lt"/>
                        <a:ea typeface="Candara" charset="0"/>
                        <a:cs typeface="Candar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>
                          <a:effectLst/>
                          <a:latin typeface="+mn-lt"/>
                          <a:ea typeface="Candara" charset="0"/>
                          <a:cs typeface="Candara" charset="0"/>
                        </a:rPr>
                        <a:t>1.1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>
                          <a:effectLst/>
                          <a:latin typeface="+mn-lt"/>
                          <a:ea typeface="Candara" charset="0"/>
                          <a:cs typeface="Candara" charset="0"/>
                        </a:rPr>
                        <a:t>2.9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>
                          <a:effectLst/>
                          <a:latin typeface="+mn-lt"/>
                          <a:ea typeface="Candara" charset="0"/>
                          <a:cs typeface="Candara" charset="0"/>
                        </a:rPr>
                        <a:t>3.4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>
                          <a:effectLst/>
                          <a:latin typeface="+mn-lt"/>
                          <a:ea typeface="Candara" charset="0"/>
                          <a:cs typeface="Candara" charset="0"/>
                        </a:rPr>
                        <a:t>4.1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>
                          <a:effectLst/>
                          <a:latin typeface="+mn-lt"/>
                          <a:ea typeface="Candara" charset="0"/>
                          <a:cs typeface="Candara" charset="0"/>
                        </a:rPr>
                        <a:t>6.5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dirty="0" smtClean="0">
                          <a:effectLst/>
                          <a:latin typeface="+mn-lt"/>
                          <a:ea typeface="Candara" charset="0"/>
                          <a:cs typeface="Candara" charset="0"/>
                        </a:rPr>
                        <a:t>7.8 (?) </a:t>
                      </a:r>
                      <a:endParaRPr lang="nb-NO" sz="1600" dirty="0">
                        <a:effectLst/>
                        <a:latin typeface="+mn-lt"/>
                        <a:ea typeface="Candara" charset="0"/>
                        <a:cs typeface="Candara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hr-HR" sz="1600" dirty="0">
                          <a:effectLst/>
                          <a:latin typeface="+mn-lt"/>
                          <a:ea typeface="Candara" charset="0"/>
                          <a:cs typeface="Candara" charset="0"/>
                        </a:rPr>
                        <a:t>q* </a:t>
                      </a:r>
                      <a:r>
                        <a:rPr lang="is-IS" sz="1600" dirty="0" smtClean="0">
                          <a:effectLst/>
                          <a:latin typeface="Symbol" charset="2"/>
                          <a:ea typeface="Symbol" charset="2"/>
                          <a:cs typeface="Symbol" charset="2"/>
                        </a:rPr>
                        <a:t>®</a:t>
                      </a:r>
                      <a:r>
                        <a:rPr lang="hr-HR" sz="1600" dirty="0" smtClean="0">
                          <a:effectLst/>
                          <a:latin typeface="+mn-lt"/>
                          <a:ea typeface="Candara" charset="0"/>
                          <a:cs typeface="Candara" charset="0"/>
                        </a:rPr>
                        <a:t> </a:t>
                      </a:r>
                      <a:r>
                        <a:rPr lang="hr-HR" sz="1600" dirty="0" err="1" smtClean="0">
                          <a:effectLst/>
                          <a:latin typeface="+mn-lt"/>
                          <a:ea typeface="Candara" charset="0"/>
                          <a:cs typeface="Candara" charset="0"/>
                        </a:rPr>
                        <a:t>qg</a:t>
                      </a:r>
                      <a:endParaRPr lang="hr-HR" sz="1600" dirty="0">
                        <a:effectLst/>
                        <a:latin typeface="+mn-lt"/>
                        <a:ea typeface="Candara" charset="0"/>
                        <a:cs typeface="Candar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dirty="0">
                          <a:effectLst/>
                          <a:latin typeface="+mn-lt"/>
                          <a:ea typeface="Candara" charset="0"/>
                          <a:cs typeface="Candara" charset="0"/>
                        </a:rPr>
                        <a:t>0.9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>
                          <a:effectLst/>
                          <a:latin typeface="+mn-lt"/>
                          <a:ea typeface="Candara" charset="0"/>
                          <a:cs typeface="Candara" charset="0"/>
                        </a:rPr>
                        <a:t>4.1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>
                          <a:effectLst/>
                          <a:latin typeface="+mn-lt"/>
                          <a:ea typeface="Candara" charset="0"/>
                          <a:cs typeface="Candara" charset="0"/>
                        </a:rPr>
                        <a:t>5.2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>
                          <a:effectLst/>
                          <a:latin typeface="+mn-lt"/>
                          <a:ea typeface="Candara" charset="0"/>
                          <a:cs typeface="Candara" charset="0"/>
                        </a:rPr>
                        <a:t>5.6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>
                          <a:effectLst/>
                          <a:latin typeface="+mn-lt"/>
                          <a:ea typeface="Candara" charset="0"/>
                          <a:cs typeface="Candara" charset="0"/>
                        </a:rPr>
                        <a:t>7.4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effectLst/>
                          <a:latin typeface="+mn-lt"/>
                          <a:ea typeface="Candara" charset="0"/>
                          <a:cs typeface="Candara" charset="0"/>
                        </a:rPr>
                        <a:t>8 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s-IS" sz="1600" dirty="0">
                          <a:effectLst/>
                          <a:latin typeface="+mn-lt"/>
                          <a:ea typeface="Candara" charset="0"/>
                          <a:cs typeface="Candara" charset="0"/>
                        </a:rPr>
                        <a:t>Z' </a:t>
                      </a:r>
                      <a:r>
                        <a:rPr lang="is-IS" sz="1600" dirty="0" smtClean="0">
                          <a:effectLst/>
                          <a:latin typeface="Symbol" charset="2"/>
                          <a:ea typeface="Symbol" charset="2"/>
                          <a:cs typeface="Symbol" charset="2"/>
                        </a:rPr>
                        <a:t>®</a:t>
                      </a:r>
                      <a:r>
                        <a:rPr lang="is-IS" sz="1600" dirty="0" smtClean="0">
                          <a:effectLst/>
                          <a:latin typeface="+mn-lt"/>
                          <a:ea typeface="Candara" charset="0"/>
                          <a:cs typeface="Candara" charset="0"/>
                        </a:rPr>
                        <a:t> </a:t>
                      </a:r>
                      <a:r>
                        <a:rPr lang="is-IS" sz="1600" dirty="0">
                          <a:effectLst/>
                          <a:latin typeface="+mn-lt"/>
                          <a:ea typeface="Candara" charset="0"/>
                          <a:cs typeface="Candara" charset="0"/>
                        </a:rPr>
                        <a:t>tt </a:t>
                      </a:r>
                      <a:endParaRPr lang="is-IS" sz="1600" dirty="0" smtClean="0">
                        <a:effectLst/>
                        <a:latin typeface="+mn-lt"/>
                        <a:ea typeface="Candara" charset="0"/>
                        <a:cs typeface="Candara" charset="0"/>
                      </a:endParaRPr>
                    </a:p>
                    <a:p>
                      <a:r>
                        <a:rPr lang="is-IS" sz="1050" dirty="0" smtClean="0">
                          <a:effectLst/>
                          <a:latin typeface="+mn-lt"/>
                          <a:ea typeface="Candara" charset="0"/>
                          <a:cs typeface="Candara" charset="0"/>
                        </a:rPr>
                        <a:t>(1.2% width)</a:t>
                      </a:r>
                      <a:endParaRPr lang="is-IS" sz="1600" dirty="0">
                        <a:effectLst/>
                        <a:latin typeface="+mn-lt"/>
                        <a:ea typeface="Candara" charset="0"/>
                        <a:cs typeface="Candar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>
                          <a:effectLst/>
                          <a:latin typeface="+mn-lt"/>
                          <a:ea typeface="Candara" charset="0"/>
                          <a:cs typeface="Candara" charset="0"/>
                        </a:rPr>
                        <a:t>0.9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>
                          <a:effectLst/>
                          <a:latin typeface="+mn-lt"/>
                          <a:ea typeface="Candara" charset="0"/>
                          <a:cs typeface="Candara" charset="0"/>
                        </a:rPr>
                        <a:t>1.8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effectLst/>
                          <a:latin typeface="+mn-lt"/>
                          <a:ea typeface="Candara" charset="0"/>
                          <a:cs typeface="Candara" charset="0"/>
                        </a:rPr>
                        <a:t>2.0</a:t>
                      </a:r>
                      <a:endParaRPr lang="en-US" sz="1600" dirty="0">
                        <a:effectLst/>
                        <a:latin typeface="+mn-lt"/>
                        <a:ea typeface="Candara" charset="0"/>
                        <a:cs typeface="Candar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hr-HR" sz="1600" dirty="0">
                        <a:effectLst/>
                        <a:latin typeface="+mn-lt"/>
                        <a:ea typeface="Candara" charset="0"/>
                        <a:cs typeface="Candar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>
                          <a:effectLst/>
                          <a:latin typeface="+mn-lt"/>
                          <a:ea typeface="Candara" charset="0"/>
                          <a:cs typeface="Candara" charset="0"/>
                        </a:rPr>
                        <a:t>3.3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dirty="0">
                          <a:effectLst/>
                          <a:latin typeface="+mn-lt"/>
                          <a:ea typeface="Candara" charset="0"/>
                          <a:cs typeface="Candara" charset="0"/>
                        </a:rPr>
                        <a:t>5.5 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05755" y="4032742"/>
            <a:ext cx="8280925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 upgrade: </a:t>
            </a:r>
            <a:endParaRPr lang="en-US" sz="1100" dirty="0" smtClean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	</a:t>
            </a: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ATL-PHYS-PUB-2013-003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endParaRPr lang="en-US" sz="1100" dirty="0" smtClean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	</a:t>
            </a: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ATL-PHYS-PUB-2015-004 </a:t>
            </a:r>
          </a:p>
          <a:p>
            <a:endParaRPr lang="en-US" sz="11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CDF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:</a:t>
            </a:r>
            <a:b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</a:b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	http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://</a:t>
            </a:r>
            <a:r>
              <a:rPr lang="en-US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arxiv.org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/abs/1101.4578 (4.6 </a:t>
            </a: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fb</a:t>
            </a:r>
            <a:r>
              <a:rPr lang="en-US" sz="11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) 	</a:t>
            </a:r>
          </a:p>
          <a:p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	http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://</a:t>
            </a:r>
            <a:r>
              <a:rPr lang="en-US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journals.aps.org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/</a:t>
            </a:r>
            <a:r>
              <a:rPr lang="en-US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prd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/abstract/10.1103/PhysRevD.83.031102 (5.3 </a:t>
            </a: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fb</a:t>
            </a:r>
            <a:r>
              <a:rPr lang="en-US" sz="11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) 	http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://</a:t>
            </a:r>
            <a:r>
              <a:rPr lang="en-US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prd.aps.org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/abstract/PRD/v79/i11/e112002 (1.1 </a:t>
            </a: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fb</a:t>
            </a:r>
            <a:r>
              <a:rPr lang="en-US" sz="11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) </a:t>
            </a:r>
          </a:p>
          <a:p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	</a:t>
            </a: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http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://</a:t>
            </a:r>
            <a:r>
              <a:rPr lang="en-US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arxiv.org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/abs/1211.5363 (9.5 </a:t>
            </a: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fb</a:t>
            </a:r>
            <a:r>
              <a:rPr lang="en-US" sz="11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) </a:t>
            </a:r>
            <a:endParaRPr 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3528" y="6414990"/>
            <a:ext cx="210826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Henri </a:t>
            </a:r>
            <a:r>
              <a:rPr lang="en-US" sz="10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Bachacou</a:t>
            </a:r>
            <a:r>
              <a:rPr lang="en-U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@ SEARCH 2016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003091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8" y="241484"/>
            <a:ext cx="8496944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Outline </a:t>
            </a:r>
          </a:p>
          <a:p>
            <a:pPr>
              <a:spcBef>
                <a:spcPts val="600"/>
              </a:spcBef>
            </a:pPr>
            <a:r>
              <a:rPr lang="en-GB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[ 3 × 1h lectures ]</a:t>
            </a:r>
            <a:endParaRPr lang="en-GB" sz="700" dirty="0" smtClean="0">
              <a:solidFill>
                <a:schemeClr val="tx1">
                  <a:lumMod val="50000"/>
                  <a:lumOff val="50000"/>
                </a:schemeClr>
              </a:solidFill>
              <a:latin typeface="Helvetica Light"/>
              <a:cs typeface="Helvetica Light"/>
            </a:endParaRPr>
          </a:p>
        </p:txBody>
      </p:sp>
      <p:sp>
        <p:nvSpPr>
          <p:cNvPr id="30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724642" y="1340768"/>
            <a:ext cx="615972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1200"/>
              </a:spcBef>
            </a:pPr>
            <a:r>
              <a:rPr lang="en-GB" sz="16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Before yesterday:</a:t>
            </a:r>
          </a:p>
          <a:p>
            <a:pPr marL="285750" lvl="0" indent="-285750">
              <a:spcBef>
                <a:spcPts val="1200"/>
              </a:spcBef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Basic introduction</a:t>
            </a:r>
          </a:p>
          <a:p>
            <a:pPr marL="285750" lvl="0" indent="-285750">
              <a:spcBef>
                <a:spcPts val="1200"/>
              </a:spcBef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Overview of the LHC experimental programme and methods</a:t>
            </a:r>
          </a:p>
          <a:p>
            <a:pPr lvl="0">
              <a:spcBef>
                <a:spcPts val="3000"/>
              </a:spcBef>
            </a:pPr>
            <a:r>
              <a:rPr lang="en-GB" sz="1600" i="1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Yesterday:</a:t>
            </a:r>
            <a:endParaRPr lang="en-GB" sz="1600" i="1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GB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A review of Run-1 physics highlights</a:t>
            </a:r>
          </a:p>
          <a:p>
            <a:pPr marL="285750" lvl="0" indent="-285750">
              <a:spcBef>
                <a:spcPts val="1200"/>
              </a:spcBef>
              <a:buFont typeface="Arial"/>
              <a:buChar char="•"/>
            </a:pPr>
            <a:r>
              <a:rPr lang="en-GB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SM results from the LHC Run-2</a:t>
            </a:r>
          </a:p>
          <a:p>
            <a:pPr lvl="0">
              <a:spcBef>
                <a:spcPts val="3000"/>
              </a:spcBef>
            </a:pPr>
            <a:r>
              <a:rPr lang="en-GB" sz="1600" i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Today</a:t>
            </a:r>
            <a:endParaRPr lang="en-GB" sz="1600" i="1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GB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Higgs and BSM </a:t>
            </a:r>
            <a:r>
              <a:rPr lang="en-GB" sz="16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searches from the LHC </a:t>
            </a:r>
            <a:r>
              <a:rPr lang="en-GB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Run-2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GB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Digression on precision measurements</a:t>
            </a:r>
            <a:endParaRPr lang="en-GB" sz="1600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lvl="0" indent="-285750">
              <a:spcBef>
                <a:spcPts val="1200"/>
              </a:spcBef>
              <a:buFont typeface="Arial"/>
              <a:buChar char="•"/>
            </a:pPr>
            <a:r>
              <a:rPr lang="en-GB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Short outlook to HL-LHC</a:t>
            </a:r>
            <a:endParaRPr lang="en-GB" sz="1600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656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6622" y="3008951"/>
            <a:ext cx="4701882" cy="337507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140304"/>
            <a:ext cx="4504070" cy="324102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Searches for diboson resonances </a:t>
            </a:r>
            <a:r>
              <a:rPr lang="en-GB" dirty="0" smtClean="0">
                <a:solidFill>
                  <a:srgbClr val="000000"/>
                </a:solidFill>
                <a:latin typeface="Helvetica Light"/>
                <a:cs typeface="Helvetica Light"/>
              </a:rPr>
              <a:t>(</a:t>
            </a:r>
            <a:r>
              <a:rPr lang="en-GB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hh</a:t>
            </a:r>
            <a:r>
              <a:rPr lang="en-GB" dirty="0" smtClean="0">
                <a:solidFill>
                  <a:srgbClr val="000000"/>
                </a:solidFill>
                <a:latin typeface="Helvetica Light"/>
                <a:cs typeface="Helvetica Light"/>
              </a:rPr>
              <a:t>, </a:t>
            </a:r>
            <a:r>
              <a:rPr lang="en-GB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Vh</a:t>
            </a:r>
            <a:r>
              <a:rPr lang="en-GB" dirty="0" smtClean="0">
                <a:solidFill>
                  <a:srgbClr val="000000"/>
                </a:solidFill>
                <a:latin typeface="Helvetica Light"/>
                <a:cs typeface="Helvetica Light"/>
              </a:rPr>
              <a:t>, VV)</a:t>
            </a:r>
            <a:endParaRPr lang="en-GB" sz="2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High-</a:t>
            </a:r>
            <a:r>
              <a:rPr lang="en-GB" sz="1600" i="1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p</a:t>
            </a:r>
            <a:r>
              <a:rPr lang="en-GB" sz="1600" i="1" baseline="-25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T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of bosons boosts hadronic decay products into merged jets</a:t>
            </a:r>
            <a:endParaRPr lang="en-GB" sz="16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9" y="1412776"/>
            <a:ext cx="61206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Hadronic decay modes use jet substructure analysis to reconstruct bosons. Important strong interaction backgrounds</a:t>
            </a:r>
            <a:endParaRPr lang="en-GB" sz="1600" baseline="300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3528" y="2060848"/>
            <a:ext cx="64087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400" dirty="0">
                <a:solidFill>
                  <a:srgbClr val="003BB8"/>
                </a:solidFill>
                <a:latin typeface="Helvetica Light"/>
                <a:cs typeface="Helvetica Light"/>
              </a:rPr>
              <a:t>Some excess of events around 2 TeV (globally 2.5σ for ATLAS) seen at 8 TeV in VV in fully hadronic channel, not seen in the other decay channels (</a:t>
            </a:r>
            <a:r>
              <a:rPr lang="en-GB" sz="1400" dirty="0" err="1">
                <a:solidFill>
                  <a:srgbClr val="003BB8"/>
                </a:solidFill>
                <a:latin typeface="Helvetica Light"/>
                <a:cs typeface="Helvetica Light"/>
              </a:rPr>
              <a:t>eg</a:t>
            </a:r>
            <a:r>
              <a:rPr lang="en-GB" sz="1400" dirty="0">
                <a:solidFill>
                  <a:srgbClr val="003BB8"/>
                </a:solidFill>
                <a:latin typeface="Helvetica Light"/>
                <a:cs typeface="Helvetica Light"/>
              </a:rPr>
              <a:t>, l𝜈</a:t>
            </a:r>
            <a:r>
              <a:rPr lang="en-GB" sz="1400" dirty="0" err="1">
                <a:solidFill>
                  <a:srgbClr val="003BB8"/>
                </a:solidFill>
                <a:latin typeface="Helvetica Light"/>
                <a:cs typeface="Helvetica Light"/>
              </a:rPr>
              <a:t>qq</a:t>
            </a:r>
            <a:r>
              <a:rPr lang="en-GB" sz="1400" dirty="0">
                <a:solidFill>
                  <a:srgbClr val="003BB8"/>
                </a:solidFill>
                <a:latin typeface="Helvetica Light"/>
                <a:cs typeface="Helvetica Light"/>
              </a:rPr>
              <a:t>)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20</a:t>
            </a:fld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2501672" y="3032582"/>
            <a:ext cx="19672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ATLAS-CONF-2016-05, </a:t>
            </a:r>
            <a:r>
              <a:rPr lang="en-US" sz="800" dirty="0" smtClean="0">
                <a:latin typeface="Helvetica Light" charset="0"/>
                <a:ea typeface="Helvetica Light" charset="0"/>
                <a:cs typeface="Helvetica Light" charset="0"/>
              </a:rPr>
              <a:t>fully hadronic5</a:t>
            </a:r>
            <a:endParaRPr lang="is-IS" sz="8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52496" y="3036269"/>
            <a:ext cx="187102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CMS-PAS-B2G-16-020, </a:t>
            </a:r>
            <a:r>
              <a:rPr lang="pt-BR" sz="800" dirty="0" err="1" smtClean="0">
                <a:latin typeface="Helvetica Light" charset="0"/>
                <a:ea typeface="Helvetica Light" charset="0"/>
                <a:cs typeface="Helvetica Light" charset="0"/>
              </a:rPr>
              <a:t>semileptonic</a:t>
            </a:r>
            <a:endParaRPr lang="is-IS" sz="8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861282" y="476672"/>
            <a:ext cx="2282718" cy="733771"/>
          </a:xfrm>
          <a:prstGeom prst="rect">
            <a:avLst/>
          </a:prstGeom>
          <a:solidFill>
            <a:schemeClr val="bg1"/>
          </a:solidFill>
          <a:effectLst>
            <a:outerShdw blurRad="50800" dist="76200" dir="16200000" rotWithShape="0">
              <a:prstClr val="black">
                <a:alpha val="4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3" name="Picture 12" descr="fig_05a-2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904262" y="520459"/>
            <a:ext cx="2129456" cy="2215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805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0"/>
            <a:ext cx="9144001" cy="6857999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772816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solidFill>
                  <a:prstClr val="black"/>
                </a:solidFill>
                <a:latin typeface="Helvetica Light"/>
                <a:cs typeface="Helvetica Light"/>
              </a:rPr>
              <a:t>Light quanta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5354" y="2512060"/>
            <a:ext cx="2233290" cy="32704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7794" y="3384228"/>
            <a:ext cx="640284" cy="89963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012160" y="2979529"/>
            <a:ext cx="241174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Used since forever                     as detection probe</a:t>
            </a:r>
          </a:p>
          <a:p>
            <a:endParaRPr lang="en-US" sz="14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Recent example: H </a:t>
            </a:r>
            <a:r>
              <a:rPr lang="en-US" sz="1400" dirty="0" smtClean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yy</a:t>
            </a:r>
            <a:endParaRPr lang="en-US" sz="14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Other example: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3568" y="4437112"/>
            <a:ext cx="230425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First medical X-ray by Wilhelm </a:t>
            </a:r>
            <a:r>
              <a:rPr lang="en-US" sz="105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Röntgen</a:t>
            </a:r>
            <a:r>
              <a:rPr lang="en-US" sz="105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of his wife Anna Bertha Ludwig's </a:t>
            </a:r>
            <a:r>
              <a:rPr lang="en-US" sz="105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hand, Nov 1895</a:t>
            </a:r>
          </a:p>
          <a:p>
            <a:pPr algn="r"/>
            <a:r>
              <a:rPr lang="en-US" sz="105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[First Nobel price of physics, 1901]</a:t>
            </a:r>
            <a:endParaRPr lang="en-US" sz="105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29083" y="5791917"/>
            <a:ext cx="105509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Picture of a mirage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084168" y="4164057"/>
            <a:ext cx="2700441" cy="16202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1830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66" y="2108153"/>
            <a:ext cx="3911682" cy="37944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Diphoton resonance searches, the 2015 </a:t>
            </a:r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data</a:t>
            </a:r>
            <a:endParaRPr lang="en-GB" sz="2400" dirty="0" smtClean="0">
              <a:solidFill>
                <a:srgbClr val="D70128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Dedicated </a:t>
            </a: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searches for a spin-0 and a spin-2 diphoton 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resonance </a:t>
            </a:r>
            <a:endParaRPr lang="en-GB" sz="16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3529" y="1340768"/>
            <a:ext cx="83529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Photons are tightly identified and isolated. Typical purity ~94%, background modelling empirical in spin-0 (theoretical in spin-2 case for ATLAS)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69627" y="6202759"/>
            <a:ext cx="4227811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GB" sz="12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Lowest p-value at ~750 GeV, </a:t>
            </a:r>
            <a:r>
              <a:rPr lang="en-GB" sz="12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Γ</a:t>
            </a:r>
            <a:r>
              <a:rPr lang="en-GB" sz="12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~ 45 GeV (6%)</a:t>
            </a:r>
          </a:p>
          <a:p>
            <a:pPr algn="ctr">
              <a:spcBef>
                <a:spcPts val="600"/>
              </a:spcBef>
            </a:pPr>
            <a:r>
              <a:rPr lang="en-GB" sz="12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Local / </a:t>
            </a:r>
            <a:r>
              <a:rPr lang="en-GB" sz="1200" b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global</a:t>
            </a:r>
            <a:r>
              <a:rPr lang="en-GB" sz="12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</a:t>
            </a:r>
            <a:r>
              <a:rPr lang="en-GB" sz="1200" b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Z</a:t>
            </a:r>
            <a:r>
              <a:rPr lang="en-GB" sz="12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= 3.9 / </a:t>
            </a:r>
            <a:r>
              <a:rPr lang="en-GB" sz="1200" b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2.1σ</a:t>
            </a:r>
            <a:endParaRPr lang="en-GB" sz="1200" b="1" dirty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69711" y="2021075"/>
            <a:ext cx="107753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 </a:t>
            </a:r>
            <a:r>
              <a:rPr lang="hr-H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1606.03833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9538" y="2021288"/>
            <a:ext cx="3886918" cy="407200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 rot="5400000">
            <a:off x="7916048" y="2511708"/>
            <a:ext cx="98296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CMS </a:t>
            </a:r>
            <a:r>
              <a:rPr lang="is-I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1606.04093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773737" y="6202758"/>
            <a:ext cx="4227811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GB" sz="1200" dirty="0">
                <a:solidFill>
                  <a:srgbClr val="003BB8"/>
                </a:solidFill>
                <a:latin typeface="Helvetica Light"/>
                <a:cs typeface="Helvetica Light"/>
              </a:rPr>
              <a:t>Lowest p-value at ~750 </a:t>
            </a:r>
            <a:r>
              <a:rPr lang="en-GB" sz="12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GeV, narrow </a:t>
            </a:r>
            <a:r>
              <a:rPr lang="en-GB" sz="1200" dirty="0">
                <a:solidFill>
                  <a:srgbClr val="003BB8"/>
                </a:solidFill>
                <a:latin typeface="Helvetica Light"/>
                <a:cs typeface="Helvetica Light"/>
              </a:rPr>
              <a:t>width</a:t>
            </a:r>
          </a:p>
          <a:p>
            <a:pPr algn="ctr">
              <a:spcBef>
                <a:spcPts val="600"/>
              </a:spcBef>
            </a:pPr>
            <a:r>
              <a:rPr lang="en-GB" sz="1200" dirty="0">
                <a:solidFill>
                  <a:srgbClr val="003BB8"/>
                </a:solidFill>
                <a:latin typeface="Helvetica Light"/>
                <a:cs typeface="Helvetica Light"/>
              </a:rPr>
              <a:t>Local / </a:t>
            </a:r>
            <a:r>
              <a:rPr lang="en-GB" sz="1200" b="1" dirty="0">
                <a:solidFill>
                  <a:srgbClr val="003BB8"/>
                </a:solidFill>
                <a:latin typeface="Helvetica Light"/>
                <a:cs typeface="Helvetica Light"/>
              </a:rPr>
              <a:t>global Z</a:t>
            </a:r>
            <a:r>
              <a:rPr lang="en-GB" sz="1200" dirty="0">
                <a:solidFill>
                  <a:srgbClr val="003BB8"/>
                </a:solidFill>
                <a:latin typeface="Helvetica Light"/>
                <a:cs typeface="Helvetica Light"/>
              </a:rPr>
              <a:t> = 3.4σ / </a:t>
            </a:r>
            <a:r>
              <a:rPr lang="en-GB" sz="1200" b="1" dirty="0">
                <a:solidFill>
                  <a:srgbClr val="003BB8"/>
                </a:solidFill>
                <a:latin typeface="Helvetica Light"/>
                <a:cs typeface="Helvetica Light"/>
              </a:rPr>
              <a:t>1.6σ</a:t>
            </a:r>
            <a:r>
              <a:rPr lang="en-GB" sz="1200" dirty="0">
                <a:solidFill>
                  <a:srgbClr val="003BB8"/>
                </a:solidFill>
                <a:latin typeface="Helvetica Light"/>
                <a:cs typeface="Helvetica Light"/>
              </a:rPr>
              <a:t> </a:t>
            </a:r>
            <a:r>
              <a:rPr lang="en-GB" sz="12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(Run-1+2 combination)                                  </a:t>
            </a:r>
            <a:endParaRPr lang="en-GB" sz="1200" dirty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96956" y="3066215"/>
            <a:ext cx="15121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latin typeface="Helvetica Light" charset="0"/>
                <a:ea typeface="Helvetica Light" charset="0"/>
                <a:cs typeface="Helvetica Light" charset="0"/>
              </a:rPr>
              <a:t>Also: EBEE and B-field off categories</a:t>
            </a:r>
          </a:p>
        </p:txBody>
      </p:sp>
    </p:spTree>
    <p:extLst>
      <p:ext uri="{BB962C8B-B14F-4D97-AF65-F5344CB8AC3E}">
        <p14:creationId xmlns:p14="http://schemas.microsoft.com/office/powerpoint/2010/main" val="1063572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56" y="2110697"/>
            <a:ext cx="3904582" cy="37944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438" y="2025296"/>
            <a:ext cx="3883091" cy="406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0000"/>
                </a:solidFill>
                <a:latin typeface="Helvetica Light"/>
                <a:cs typeface="Helvetica Light"/>
              </a:rPr>
              <a:t>Diphoton resonance searches, the 2016 results</a:t>
            </a:r>
            <a:endParaRPr lang="en-GB" sz="2400" dirty="0">
              <a:solidFill>
                <a:srgbClr val="D70128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Repeated ~unchanged analyses with 2016 data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3529" y="1340768"/>
            <a:ext cx="83529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Photons are tightly identified and isolated. Typical purity ~94%, background modelling empirical in spin-0 (theoretical in spin-2 case for ATLAS)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771800" y="6289575"/>
            <a:ext cx="422781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No noticeable excess in 2016 data</a:t>
            </a:r>
            <a:endParaRPr lang="en-GB" sz="1400" b="1" dirty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56511" y="2025083"/>
            <a:ext cx="129073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ATLAS-CONF-2016-059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rot="5400000">
            <a:off x="7916048" y="2515716"/>
            <a:ext cx="98296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CMS </a:t>
            </a:r>
            <a:r>
              <a:rPr lang="is-I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1609.02507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96956" y="3070223"/>
            <a:ext cx="15121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latin typeface="Helvetica Light" charset="0"/>
                <a:ea typeface="Helvetica Light" charset="0"/>
                <a:cs typeface="Helvetica Light" charset="0"/>
              </a:rPr>
              <a:t>Also: EBEE categories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59632" y="3897291"/>
            <a:ext cx="23042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latin typeface="Helvetica Light" charset="0"/>
                <a:ea typeface="Helvetica Light" charset="0"/>
                <a:cs typeface="Helvetica Light" charset="0"/>
              </a:rPr>
              <a:t>Also: significance of 2015 result reduced after re-calibration</a:t>
            </a:r>
          </a:p>
        </p:txBody>
      </p:sp>
    </p:spTree>
    <p:extLst>
      <p:ext uri="{BB962C8B-B14F-4D97-AF65-F5344CB8AC3E}">
        <p14:creationId xmlns:p14="http://schemas.microsoft.com/office/powerpoint/2010/main" val="465151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10"/>
          <a:stretch/>
        </p:blipFill>
        <p:spPr>
          <a:xfrm>
            <a:off x="4339416" y="1865435"/>
            <a:ext cx="4758285" cy="309078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Diphoton resonance searches, the 2016 results</a:t>
            </a:r>
            <a:endParaRPr lang="en-GB" sz="2400" dirty="0">
              <a:solidFill>
                <a:srgbClr val="D70128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Comparison of 2015 and 2016 p-values</a:t>
            </a:r>
            <a:endParaRPr lang="en-GB" sz="16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3529" y="1340768"/>
            <a:ext cx="83529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Resulting background-only p-values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821628" y="1911138"/>
            <a:ext cx="98296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CMS </a:t>
            </a:r>
            <a:r>
              <a:rPr lang="is-I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1609.02507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70"/>
          <a:stretch/>
        </p:blipFill>
        <p:spPr>
          <a:xfrm>
            <a:off x="198712" y="1990083"/>
            <a:ext cx="4164944" cy="3095101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059832" y="1915327"/>
            <a:ext cx="129073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ATLAS-CONF-2016-059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5301208"/>
            <a:ext cx="8352927" cy="1284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1400" b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Lesson? Statistical fluctuation. Can happen, nothing wrong. </a:t>
            </a:r>
          </a:p>
          <a:p>
            <a:pPr>
              <a:spcBef>
                <a:spcPts val="900"/>
              </a:spcBef>
            </a:pPr>
            <a:r>
              <a:rPr lang="en-GB" sz="1400" dirty="0" smtClean="0">
                <a:latin typeface="Helvetica Light"/>
                <a:cs typeface="Helvetica Light"/>
              </a:rPr>
              <a:t>Actual trials factor larger than global factor quoted, as very many signatures probed by experiments (hard to estimate, but keep in mind!). Having a second experiment with a similar non-significant excess does not remove trials factor if you keep both. Removing 2015 data, and looking at 750 GeV in 2016 does remove trials factor.  </a:t>
            </a:r>
          </a:p>
        </p:txBody>
      </p:sp>
    </p:spTree>
    <p:extLst>
      <p:ext uri="{BB962C8B-B14F-4D97-AF65-F5344CB8AC3E}">
        <p14:creationId xmlns:p14="http://schemas.microsoft.com/office/powerpoint/2010/main" val="620591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2705" y="1268760"/>
            <a:ext cx="3025241" cy="290252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714" y="4117550"/>
            <a:ext cx="3750816" cy="254023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26"/>
          <a:stretch/>
        </p:blipFill>
        <p:spPr>
          <a:xfrm>
            <a:off x="2412310" y="4093169"/>
            <a:ext cx="2796298" cy="250418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3528" y="188640"/>
            <a:ext cx="871296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Supersymmetry  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Still among the most popular SM extensions: hierarchy problem, unification, dark matter</a:t>
            </a:r>
            <a:endParaRPr lang="en-GB" sz="16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4221832"/>
            <a:ext cx="1625600" cy="1295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52" y="2204864"/>
            <a:ext cx="1612900" cy="1295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7784" y="2204864"/>
            <a:ext cx="1625600" cy="12954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23530" y="1340768"/>
            <a:ext cx="532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Very diverse signatures. </a:t>
            </a:r>
            <a:r>
              <a:rPr lang="en-GB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Highest cross-section events produce gluino / squark pairs with decays to jets and missing transverse momentum</a:t>
            </a:r>
            <a:endParaRPr lang="en-GB" sz="1400" baseline="30000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3528" y="5786680"/>
            <a:ext cx="1841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No significant anomaly seen in </a:t>
            </a:r>
            <a:r>
              <a:rPr lang="en-US" sz="1200" i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many different analyses</a:t>
            </a:r>
            <a:endParaRPr lang="en-US" sz="1200" i="1" dirty="0" smtClean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539552" y="3789040"/>
            <a:ext cx="4751348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918442" y="4077817"/>
            <a:ext cx="129073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ATLAS-CONF-2016-052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60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990" y="3020705"/>
            <a:ext cx="3652370" cy="3304525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5155852" y="836712"/>
            <a:ext cx="3988148" cy="147433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76200" dir="16200000" rotWithShape="0">
              <a:prstClr val="black">
                <a:alpha val="7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Third generation quark partners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Searches for direct production</a:t>
            </a:r>
            <a:endParaRPr lang="en-GB" sz="16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9" y="1412776"/>
            <a:ext cx="4832323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SUSY stop and sbottom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may be the lightest sfermions. They have low cross-sections, so Run-2 luminosity just enough to increase sensitivity</a:t>
            </a:r>
          </a:p>
          <a:p>
            <a:pPr>
              <a:spcBef>
                <a:spcPts val="1200"/>
              </a:spcBef>
            </a:pPr>
            <a:r>
              <a:rPr lang="en-GB" sz="1600" dirty="0" smtClean="0">
                <a:solidFill>
                  <a:srgbClr val="D70128"/>
                </a:solidFill>
                <a:latin typeface="Helvetica" charset="0"/>
                <a:ea typeface="Helvetica" charset="0"/>
                <a:cs typeface="Helvetica" charset="0"/>
              </a:rPr>
              <a:t>Vector-like quarks* (VLQ)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singly or pair produced decay 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to </a:t>
            </a:r>
            <a:r>
              <a:rPr lang="en-GB" sz="1400" dirty="0" err="1">
                <a:solidFill>
                  <a:prstClr val="black"/>
                </a:solidFill>
                <a:latin typeface="Helvetica Light"/>
                <a:cs typeface="Helvetica Light"/>
              </a:rPr>
              <a:t>bW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, </a:t>
            </a:r>
            <a:r>
              <a:rPr lang="en-GB" sz="1400" dirty="0" err="1">
                <a:solidFill>
                  <a:prstClr val="black"/>
                </a:solidFill>
                <a:latin typeface="Helvetica Light"/>
                <a:cs typeface="Helvetica Light"/>
              </a:rPr>
              <a:t>tZ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 or </a:t>
            </a:r>
            <a:r>
              <a:rPr lang="en-GB" sz="14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tH.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Also exotic X</a:t>
            </a:r>
            <a:r>
              <a:rPr lang="en-GB" sz="1400" baseline="-25000" dirty="0" smtClean="0">
                <a:solidFill>
                  <a:prstClr val="black"/>
                </a:solidFill>
                <a:latin typeface="Helvetica Light"/>
                <a:cs typeface="Helvetica Light"/>
              </a:rPr>
              <a:t>5/3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400" dirty="0" smtClean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4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tW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possible</a:t>
            </a:r>
            <a:endParaRPr lang="en-GB" sz="1400" dirty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pPr>
              <a:spcBef>
                <a:spcPts val="3000"/>
              </a:spcBef>
            </a:pPr>
            <a:endParaRPr lang="en-GB" sz="14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63356" y="2519318"/>
            <a:ext cx="370113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3000"/>
              </a:spcBef>
            </a:pPr>
            <a:r>
              <a:rPr lang="en-GB" sz="11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Signatures are b-jets, jets, possibly leptons and MET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6880" y="1010264"/>
            <a:ext cx="1625600" cy="13335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797" y="1011453"/>
            <a:ext cx="1612900" cy="132080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35496" y="6423139"/>
            <a:ext cx="48965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*Hypothetical fermions that transform as triplets under colour and who have left- and right-handed components with same colour and EW quantum numbers </a:t>
            </a:r>
            <a:endParaRPr lang="en-GB" sz="1000" dirty="0">
              <a:solidFill>
                <a:prstClr val="black">
                  <a:lumMod val="50000"/>
                  <a:lumOff val="50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740351" y="4256509"/>
            <a:ext cx="1224137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1200" i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No anomaly seen</a:t>
            </a:r>
            <a:endParaRPr lang="en-US" sz="1200" i="1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>
              <a:spcBef>
                <a:spcPts val="1200"/>
              </a:spcBef>
            </a:pPr>
            <a:r>
              <a:rPr lang="en-US" sz="1200" i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Sensitivity  improved                    over Run-1</a:t>
            </a:r>
          </a:p>
          <a:p>
            <a:pPr>
              <a:spcBef>
                <a:spcPts val="1200"/>
              </a:spcBef>
            </a:pPr>
            <a:r>
              <a:rPr lang="en-US" sz="1200" i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Similar for   VLQ searches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26</a:t>
            </a:fld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935668"/>
            <a:ext cx="3586155" cy="344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069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Electroweak supersymmetry production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Searches for direct production</a:t>
            </a:r>
            <a:endParaRPr lang="en-GB" sz="16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9" y="1412776"/>
            <a:ext cx="309634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“Electroweak-</a:t>
            </a:r>
            <a:r>
              <a:rPr lang="en-GB" sz="1600" dirty="0" err="1" smtClean="0">
                <a:solidFill>
                  <a:srgbClr val="D80017"/>
                </a:solidFill>
                <a:latin typeface="Arial"/>
                <a:cs typeface="Arial"/>
              </a:rPr>
              <a:t>inos</a:t>
            </a: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”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may be the lightest fermions. They also have low cross-sections, so Run-2 luminosity just enough to increase sensitivity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27</a:t>
            </a:fld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512" y="1484784"/>
            <a:ext cx="5262984" cy="4529693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23528" y="2518387"/>
            <a:ext cx="370113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1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Signatures are leptons, few or no jets, MET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556472"/>
            <a:ext cx="1612900" cy="13208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011555"/>
            <a:ext cx="1625600" cy="1397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42474" y="6025189"/>
            <a:ext cx="136928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Example diagrams</a:t>
            </a:r>
            <a:endParaRPr lang="en-US" sz="1100" dirty="0" smtClean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92087" y="6275441"/>
            <a:ext cx="32079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smtClean="0">
                <a:latin typeface="Helvetica Light" charset="0"/>
                <a:ea typeface="Helvetica Light" charset="0"/>
                <a:cs typeface="Helvetica Light" charset="0"/>
              </a:rPr>
              <a:t>Compressed region (“higgsino” case)</a:t>
            </a:r>
            <a:endParaRPr lang="en-US" sz="14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6156176" y="3542890"/>
            <a:ext cx="0" cy="2674677"/>
          </a:xfrm>
          <a:prstGeom prst="straightConnector1">
            <a:avLst/>
          </a:prstGeom>
          <a:ln w="3175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973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28</a:t>
            </a:fld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1628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188640"/>
            <a:ext cx="4523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Nathanial Craig @ SEARCH 2016:  </a:t>
            </a:r>
            <a:r>
              <a:rPr lang="en-US" sz="2400" b="1" dirty="0" smtClean="0">
                <a:latin typeface="Helvetica Light" charset="0"/>
                <a:ea typeface="Helvetica Light" charset="0"/>
                <a:cs typeface="Helvetica Light" charset="0"/>
              </a:rPr>
              <a:t>PICK TWO</a:t>
            </a:r>
            <a:endParaRPr lang="en-US" sz="2400" b="1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6568"/>
          <a:stretch/>
        </p:blipFill>
        <p:spPr>
          <a:xfrm>
            <a:off x="827584" y="980728"/>
            <a:ext cx="7463075" cy="5349043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251520" y="650305"/>
            <a:ext cx="4392488" cy="0"/>
          </a:xfrm>
          <a:prstGeom prst="line">
            <a:avLst/>
          </a:prstGeom>
          <a:ln w="63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548420" y="6175882"/>
            <a:ext cx="10310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Good idea ?</a:t>
            </a:r>
            <a:endParaRPr lang="en-US" sz="1200" dirty="0" smtClean="0">
              <a:solidFill>
                <a:srgbClr val="D80017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5477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1091"/>
          <a:stretch/>
        </p:blipFill>
        <p:spPr>
          <a:xfrm>
            <a:off x="5354670" y="1302992"/>
            <a:ext cx="2601706" cy="174855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0000"/>
                </a:solidFill>
                <a:latin typeface="Helvetica Light"/>
                <a:cs typeface="Helvetica Light"/>
              </a:rPr>
              <a:t>L</a:t>
            </a:r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ong-lived particles predicted in many new physics models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Reason</a:t>
            </a: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: large </a:t>
            </a:r>
            <a:r>
              <a:rPr lang="en-GB" sz="16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virtuality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in decay, </a:t>
            </a: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low coupling, 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or mass </a:t>
            </a: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degeneracy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9" y="1412776"/>
            <a:ext cx="4968551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Multitude 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of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signatures depending on lifetime, charge, 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decay: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highly 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ionising, slow,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out-of-time decay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, displaced vertex, kinked or disappearing track, lepton-jets, </a:t>
            </a:r>
            <a:r>
              <a:rPr lang="is-I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…</a:t>
            </a:r>
          </a:p>
          <a:p>
            <a:pPr>
              <a:spcBef>
                <a:spcPts val="1200"/>
              </a:spcBef>
            </a:pP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Some signatures require dedicated triggers, most requiring dedicated analysis strategies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.</a:t>
            </a:r>
          </a:p>
          <a:p>
            <a:pPr>
              <a:spcBef>
                <a:spcPts val="1200"/>
              </a:spcBef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Standard searches sometimes sensitive to signatures with long-lived particles as well</a:t>
            </a:r>
            <a:endParaRPr lang="en-GB" sz="14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84368" y="1355864"/>
            <a:ext cx="122413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Particle mass from velocity via time-of-light measured in Tile calorimeter</a:t>
            </a:r>
          </a:p>
          <a:p>
            <a:endParaRPr lang="en-US" sz="1000" dirty="0">
              <a:solidFill>
                <a:prstClr val="black">
                  <a:lumMod val="50000"/>
                  <a:lumOff val="50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Similar analysis from CMS uses tracker </a:t>
            </a:r>
            <a:r>
              <a:rPr lang="en-US" sz="10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dE</a:t>
            </a:r>
            <a:r>
              <a:rPr lang="en-US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/dx and TOF from muon </a:t>
            </a:r>
            <a:r>
              <a:rPr lang="en-U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system</a:t>
            </a:r>
            <a:endParaRPr lang="en-US" sz="1000" dirty="0">
              <a:solidFill>
                <a:prstClr val="black">
                  <a:lumMod val="50000"/>
                  <a:lumOff val="50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29</a:t>
            </a:fld>
            <a:endParaRPr lang="en-GB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9840" y="3498112"/>
            <a:ext cx="3767911" cy="324293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901" t="87134"/>
          <a:stretch/>
        </p:blipFill>
        <p:spPr>
          <a:xfrm>
            <a:off x="5539562" y="3062177"/>
            <a:ext cx="2422167" cy="32647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884368" y="3660120"/>
            <a:ext cx="12241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Summaries of mass limits versus lifetime of new particle</a:t>
            </a:r>
            <a:endParaRPr lang="en-US" sz="1000" dirty="0">
              <a:solidFill>
                <a:prstClr val="black">
                  <a:lumMod val="50000"/>
                  <a:lumOff val="50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46938" y="1244411"/>
            <a:ext cx="107753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 </a:t>
            </a:r>
            <a:r>
              <a:rPr lang="is-I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1606.05129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493087"/>
            <a:ext cx="3772874" cy="324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25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96" y="2996952"/>
            <a:ext cx="3013160" cy="289093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First search for ttH production at 13 TeV by CMS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Most interesting of the SM Higgs channels at current luminosity</a:t>
            </a:r>
            <a:endParaRPr lang="en-GB" sz="16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3529" y="1412776"/>
            <a:ext cx="88204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CMS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showed preliminary results for ttH in all major Higgs decay channels: </a:t>
            </a:r>
            <a:r>
              <a:rPr lang="en-GB" sz="1400" b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H </a:t>
            </a:r>
            <a:r>
              <a:rPr lang="en-GB" sz="1400" b="1" dirty="0" smtClean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b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 </a:t>
            </a:r>
            <a:r>
              <a:rPr lang="en-GB" sz="1400" b="1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γγ</a:t>
            </a:r>
            <a:r>
              <a:rPr lang="en-GB" sz="1400" b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, multi-leptons, bb</a:t>
            </a:r>
          </a:p>
          <a:p>
            <a:pPr>
              <a:spcBef>
                <a:spcPts val="1200"/>
              </a:spcBef>
            </a:pPr>
            <a:r>
              <a:rPr lang="en-GB" sz="1400" i="1" dirty="0" smtClean="0">
                <a:solidFill>
                  <a:prstClr val="black"/>
                </a:solidFill>
                <a:latin typeface="Helvetica Light"/>
                <a:cs typeface="Helvetica Light"/>
              </a:rPr>
              <a:t>Highly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complex analyses, huge effort to get these done so quickly after data taking 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(already by Moriond 2016)</a:t>
            </a:r>
            <a:endParaRPr lang="en-GB" sz="12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4328" y="-27384"/>
            <a:ext cx="1512168" cy="1168494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8233775" y="512688"/>
            <a:ext cx="108000" cy="108000"/>
          </a:xfrm>
          <a:prstGeom prst="ellipse">
            <a:avLst/>
          </a:prstGeom>
          <a:solidFill>
            <a:srgbClr val="D70128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12804" y="2369166"/>
            <a:ext cx="141577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H </a:t>
            </a:r>
            <a:r>
              <a:rPr lang="en-US" sz="1400" b="1" dirty="0" smtClean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b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b="1" dirty="0" err="1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γγ</a:t>
            </a: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,</a:t>
            </a:r>
            <a:r>
              <a:rPr lang="en-US" sz="1400" b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</a:p>
          <a:p>
            <a:r>
              <a:rPr lang="en-US" sz="1200" dirty="0" err="1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tt</a:t>
            </a:r>
            <a:r>
              <a:rPr lang="en-US" sz="12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dirty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2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0 &amp; 1 leptons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11664" y="6240642"/>
            <a:ext cx="80021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µ = 3.8 </a:t>
            </a:r>
            <a:endParaRPr lang="en-US" baseline="-25000" dirty="0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628409" y="6181854"/>
            <a:ext cx="460382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50" dirty="0" smtClean="0">
                <a:solidFill>
                  <a:prstClr val="black"/>
                </a:solidFill>
                <a:latin typeface="Helvetica Light"/>
                <a:cs typeface="Helvetica Light"/>
              </a:rPr>
              <a:t>+4.5</a:t>
            </a:r>
          </a:p>
          <a:p>
            <a:r>
              <a:rPr lang="en-GB" sz="1050" dirty="0" smtClean="0">
                <a:solidFill>
                  <a:prstClr val="black"/>
                </a:solidFill>
                <a:latin typeface="Helvetica Light"/>
                <a:cs typeface="Helvetica Light"/>
              </a:rPr>
              <a:t>–</a:t>
            </a:r>
            <a:r>
              <a:rPr lang="en-GB" sz="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050" dirty="0" smtClean="0">
                <a:solidFill>
                  <a:prstClr val="black"/>
                </a:solidFill>
                <a:latin typeface="Helvetica Light"/>
                <a:cs typeface="Helvetica Light"/>
              </a:rPr>
              <a:t>3.6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635896" y="2369166"/>
            <a:ext cx="233910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ttH </a:t>
            </a:r>
            <a:r>
              <a:rPr lang="en-US" sz="1400" b="1" dirty="0" smtClean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b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multi-leptons</a:t>
            </a:r>
          </a:p>
          <a:p>
            <a:r>
              <a:rPr lang="en-US" sz="12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2 same charge </a:t>
            </a:r>
            <a:r>
              <a:rPr lang="en-US" sz="12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(+ 𝜏) / </a:t>
            </a:r>
            <a:r>
              <a:rPr lang="en-US" sz="12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3 leptons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175495" y="6240642"/>
            <a:ext cx="80021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µ =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2.0 </a:t>
            </a:r>
            <a:endParaRPr lang="en-US" baseline="-25000" dirty="0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796761" y="6181854"/>
            <a:ext cx="460382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50" dirty="0" smtClean="0">
                <a:solidFill>
                  <a:prstClr val="black"/>
                </a:solidFill>
                <a:latin typeface="Helvetica Light"/>
                <a:cs typeface="Helvetica Light"/>
              </a:rPr>
              <a:t>+</a:t>
            </a:r>
            <a:r>
              <a:rPr lang="en-GB" sz="1050" dirty="0" smtClean="0">
                <a:solidFill>
                  <a:prstClr val="black"/>
                </a:solidFill>
                <a:latin typeface="Helvetica Light"/>
                <a:cs typeface="Helvetica Light"/>
              </a:rPr>
              <a:t>0.8</a:t>
            </a:r>
            <a:endParaRPr lang="en-GB" sz="1050" dirty="0" smtClean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r>
              <a:rPr lang="en-GB" sz="1050" dirty="0" smtClean="0">
                <a:solidFill>
                  <a:prstClr val="black"/>
                </a:solidFill>
                <a:latin typeface="Helvetica Light"/>
                <a:cs typeface="Helvetica Light"/>
              </a:rPr>
              <a:t>–</a:t>
            </a:r>
            <a:r>
              <a:rPr lang="en-GB" sz="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050" dirty="0" smtClean="0">
                <a:solidFill>
                  <a:prstClr val="black"/>
                </a:solidFill>
                <a:latin typeface="Helvetica Light"/>
                <a:cs typeface="Helvetica Light"/>
              </a:rPr>
              <a:t>0.7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044660" y="2369166"/>
            <a:ext cx="141577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H </a:t>
            </a:r>
            <a:r>
              <a:rPr lang="en-US" sz="1400" b="1" dirty="0" smtClean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b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bb</a:t>
            </a:r>
          </a:p>
          <a:p>
            <a:r>
              <a:rPr lang="en-US" sz="1200" dirty="0" err="1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tt</a:t>
            </a:r>
            <a:r>
              <a:rPr lang="en-US" sz="12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dirty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2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1 </a:t>
            </a:r>
            <a:r>
              <a:rPr lang="en-US" sz="12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&amp; </a:t>
            </a:r>
            <a:r>
              <a:rPr lang="en-US" sz="12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2 </a:t>
            </a:r>
            <a:r>
              <a:rPr lang="en-US" sz="12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leptons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658794" y="6239481"/>
            <a:ext cx="24497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µ = –2.0 ±1.8 &lt; 2.6 </a:t>
            </a:r>
            <a:r>
              <a:rPr lang="en-GB" sz="1100" dirty="0" smtClean="0">
                <a:solidFill>
                  <a:prstClr val="black"/>
                </a:solidFill>
                <a:latin typeface="Helvetica Light"/>
                <a:cs typeface="Helvetica Light"/>
              </a:rPr>
              <a:t>(95% CL)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endParaRPr lang="en-US" baseline="-25000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schemeClr val="bg1">
                    <a:lumMod val="75000"/>
                  </a:schemeClr>
                </a:solidFill>
              </a:rPr>
              <a:pPr>
                <a:defRPr/>
              </a:pPr>
              <a:t>3</a:t>
            </a:fld>
            <a:endParaRPr lang="en-GB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167"/>
          <a:stretch/>
        </p:blipFill>
        <p:spPr>
          <a:xfrm>
            <a:off x="5757348" y="2852060"/>
            <a:ext cx="3279148" cy="328292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05636" y="6591885"/>
            <a:ext cx="122501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CMS-PAS </a:t>
            </a:r>
            <a:r>
              <a:rPr lang="is-I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HIG-15-005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168942" y="6591885"/>
            <a:ext cx="12057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r-IN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CMS-PAS-HIG-16-022</a:t>
            </a:r>
            <a:endParaRPr lang="en-US" sz="800" dirty="0" smtClean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649413" y="6591885"/>
            <a:ext cx="122501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CMS-PAS </a:t>
            </a:r>
            <a:r>
              <a:rPr lang="is-I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HIG-16-004 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7"/>
          <a:stretch/>
        </p:blipFill>
        <p:spPr>
          <a:xfrm>
            <a:off x="2864345" y="3002692"/>
            <a:ext cx="2931791" cy="3027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880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Picture 4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952" y="1582224"/>
            <a:ext cx="1779700" cy="159881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110"/>
          <a:stretch/>
        </p:blipFill>
        <p:spPr>
          <a:xfrm>
            <a:off x="251520" y="3472543"/>
            <a:ext cx="4104456" cy="307250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Searches for dark matter production at the LHC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Canonical signature is ‘X+MET’ with large variety of ‘X’</a:t>
            </a:r>
            <a:endParaRPr lang="en-GB" sz="16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9" y="1412776"/>
            <a:ext cx="39604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Direct dark matter production at the LHC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Requires boost for triggering. Depending on coupling it can be made by different objects.</a:t>
            </a:r>
            <a:endParaRPr lang="en-GB" sz="1400" baseline="300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1452846"/>
            <a:ext cx="3073524" cy="1725007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4742656" y="1444714"/>
            <a:ext cx="19175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Energetic gluon/photon radiation in the initial sate</a:t>
            </a:r>
            <a:endParaRPr lang="en-GB" sz="1000" dirty="0">
              <a:solidFill>
                <a:prstClr val="black">
                  <a:lumMod val="50000"/>
                  <a:lumOff val="50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9" y="2329716"/>
            <a:ext cx="41044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Experimentally challenging to control Z/</a:t>
            </a:r>
            <a:r>
              <a:rPr lang="en-US" sz="1400" dirty="0" err="1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W+jets</a:t>
            </a: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background. Theory input needed.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84367" y="3933056"/>
            <a:ext cx="1246405" cy="176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Many other        13 TeV results available:</a:t>
            </a:r>
          </a:p>
          <a:p>
            <a:pPr marL="184150" indent="-184150">
              <a:spcBef>
                <a:spcPts val="1200"/>
              </a:spcBef>
              <a:buFont typeface="Arial" charset="0"/>
              <a:buChar char="•"/>
            </a:pP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jets + MET</a:t>
            </a:r>
          </a:p>
          <a:p>
            <a:pPr marL="184150" indent="-184150">
              <a:spcBef>
                <a:spcPts val="600"/>
              </a:spcBef>
              <a:buFont typeface="Arial" charset="0"/>
              <a:buChar char="•"/>
            </a:pPr>
            <a:r>
              <a:rPr 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γ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+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MET</a:t>
            </a:r>
          </a:p>
          <a:p>
            <a:pPr marL="184150" indent="-184150">
              <a:spcBef>
                <a:spcPts val="600"/>
              </a:spcBef>
              <a:buFont typeface="Arial" charset="0"/>
              <a:buChar char="•"/>
            </a:pP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V + MET</a:t>
            </a:r>
          </a:p>
          <a:p>
            <a:pPr marL="184150" indent="-184150">
              <a:spcBef>
                <a:spcPts val="600"/>
              </a:spcBef>
              <a:buFont typeface="Arial" charset="0"/>
              <a:buChar char="•"/>
            </a:pP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bb/</a:t>
            </a:r>
            <a:r>
              <a:rPr 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tt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+ MET</a:t>
            </a:r>
          </a:p>
        </p:txBody>
      </p:sp>
      <p:sp>
        <p:nvSpPr>
          <p:cNvPr id="8" name="Rectangle 7"/>
          <p:cNvSpPr/>
          <p:nvPr/>
        </p:nvSpPr>
        <p:spPr>
          <a:xfrm>
            <a:off x="7884367" y="5748357"/>
            <a:ext cx="13500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12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No anomaly </a:t>
            </a:r>
            <a:r>
              <a:rPr lang="en-US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seen so far</a:t>
            </a:r>
            <a:endParaRPr lang="en-US" sz="1200" i="1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30</a:t>
            </a:fld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841962" y="3360290"/>
            <a:ext cx="107753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 </a:t>
            </a:r>
            <a:r>
              <a:rPr lang="is-I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1604.07773</a:t>
            </a:r>
          </a:p>
        </p:txBody>
      </p:sp>
      <p:sp>
        <p:nvSpPr>
          <p:cNvPr id="16" name="TextBox 15"/>
          <p:cNvSpPr txBox="1"/>
          <p:nvPr/>
        </p:nvSpPr>
        <p:spPr>
          <a:xfrm rot="20348024">
            <a:off x="7253748" y="166023"/>
            <a:ext cx="18730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sual" charset="0"/>
                <a:ea typeface="Casual" charset="0"/>
                <a:cs typeface="Casual" charset="0"/>
              </a:rPr>
              <a:t>May not be able to prove 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asual" charset="0"/>
                <a:ea typeface="Casual" charset="0"/>
                <a:cs typeface="Casual" charset="0"/>
              </a:rPr>
              <a:t>at LHC that </a:t>
            </a:r>
            <a:r>
              <a:rPr lang="en-US" sz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Casual" charset="0"/>
                <a:ea typeface="Casual" charset="0"/>
                <a:cs typeface="Casual" charset="0"/>
              </a:rPr>
              <a:t>a signal is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sual" charset="0"/>
                <a:ea typeface="Casual" charset="0"/>
                <a:cs typeface="Casual" charset="0"/>
              </a:rPr>
              <a:t>dark matter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993" y="3415848"/>
            <a:ext cx="3454375" cy="331425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34535" y="3348716"/>
            <a:ext cx="27783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Helvetica Light" charset="0"/>
                <a:ea typeface="Helvetica Light" charset="0"/>
                <a:cs typeface="Helvetica Light" charset="0"/>
              </a:rPr>
              <a:t>Assuming Z’ </a:t>
            </a:r>
            <a:r>
              <a:rPr lang="en-US" sz="1000" smtClean="0">
                <a:latin typeface="Helvetica Light" charset="0"/>
                <a:ea typeface="Helvetica Light" charset="0"/>
                <a:cs typeface="Helvetica Light" charset="0"/>
              </a:rPr>
              <a:t>model with axial-vector coupling</a:t>
            </a:r>
            <a:endParaRPr lang="en-US" sz="10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80827" y="4581128"/>
            <a:ext cx="1050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>
                <a:latin typeface="Helvetica Light" charset="0"/>
                <a:ea typeface="Helvetica Light" charset="0"/>
                <a:cs typeface="Helvetica Light" charset="0"/>
              </a:rPr>
              <a:t>𝜒 off-shell</a:t>
            </a:r>
          </a:p>
          <a:p>
            <a:r>
              <a:rPr lang="en-US" sz="900" dirty="0" smtClean="0">
                <a:latin typeface="Helvetica Light" charset="0"/>
                <a:ea typeface="Helvetica Light" charset="0"/>
                <a:cs typeface="Helvetica Light" charset="0"/>
              </a:rPr>
              <a:t>loss of sensitivity</a:t>
            </a:r>
          </a:p>
        </p:txBody>
      </p:sp>
    </p:spTree>
    <p:extLst>
      <p:ext uri="{BB962C8B-B14F-4D97-AF65-F5344CB8AC3E}">
        <p14:creationId xmlns:p14="http://schemas.microsoft.com/office/powerpoint/2010/main" val="2061850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1" y="0"/>
            <a:ext cx="9144001" cy="6857999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81" y="1022269"/>
            <a:ext cx="7200900" cy="519430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31</a:t>
            </a:fld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827584" y="404664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Exclusion regions for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simplified models with heavy particle mediating interaction between initial state quarks and final state WIMPs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004" y="6591133"/>
            <a:ext cx="718658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For full explanation, see: https://</a:t>
            </a:r>
            <a:r>
              <a:rPr 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atlas.web.cern.ch</a:t>
            </a: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/Atlas/GROUPS/PHYSICS/</a:t>
            </a:r>
            <a:r>
              <a:rPr 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CombinedSummaryPlots</a:t>
            </a: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/EXOTICS/</a:t>
            </a:r>
            <a:r>
              <a:rPr 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index.html#ATLAS_DarkMatter_Summary</a:t>
            </a:r>
            <a:endParaRPr lang="en-US" sz="800" dirty="0" smtClean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68344" y="4722529"/>
            <a:ext cx="1462427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Since the mediator is produced via quark annihilation (</a:t>
            </a:r>
            <a:r>
              <a:rPr lang="en-US" sz="11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g</a:t>
            </a:r>
            <a:r>
              <a:rPr lang="en-US" sz="1100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q</a:t>
            </a: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), it can also decay to quarks</a:t>
            </a:r>
          </a:p>
        </p:txBody>
      </p:sp>
    </p:spTree>
    <p:extLst>
      <p:ext uri="{BB962C8B-B14F-4D97-AF65-F5344CB8AC3E}">
        <p14:creationId xmlns:p14="http://schemas.microsoft.com/office/powerpoint/2010/main" val="1551650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0"/>
            <a:ext cx="9144001" cy="6857999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2996952"/>
            <a:ext cx="9144000" cy="3861049"/>
          </a:xfrm>
          <a:prstGeom prst="rect">
            <a:avLst/>
          </a:prstGeom>
          <a:solidFill>
            <a:srgbClr val="E5E5E5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017221"/>
            <a:ext cx="2051722" cy="386277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240172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solidFill>
                  <a:prstClr val="black"/>
                </a:solidFill>
                <a:latin typeface="Helvetica Light"/>
                <a:cs typeface="Helvetica Light"/>
              </a:rPr>
              <a:t>The return of the limits </a:t>
            </a:r>
            <a:r>
              <a:rPr lang="is-IS" sz="2800" dirty="0" smtClean="0">
                <a:solidFill>
                  <a:prstClr val="black"/>
                </a:solidFill>
                <a:latin typeface="Helvetica Light"/>
                <a:cs typeface="Helvetica Light"/>
              </a:rPr>
              <a:t>…</a:t>
            </a:r>
            <a:endParaRPr lang="en-GB" sz="2800" dirty="0" smtClean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974066">
            <a:off x="1776439" y="3461337"/>
            <a:ext cx="2552204" cy="25679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017293">
            <a:off x="5730628" y="3270124"/>
            <a:ext cx="3246760" cy="219886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04307">
            <a:off x="3692329" y="3388918"/>
            <a:ext cx="3060264" cy="2935951"/>
          </a:xfrm>
          <a:prstGeom prst="rect">
            <a:avLst/>
          </a:prstGeom>
          <a:effectLst>
            <a:outerShdw blurRad="50800" dist="76200" dir="18900000" algn="bl" rotWithShape="0">
              <a:prstClr val="black">
                <a:alpha val="5000"/>
              </a:prst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210230">
            <a:off x="2189605" y="4356490"/>
            <a:ext cx="3711072" cy="275552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alphaModFix amt="70000"/>
          </a:blip>
          <a:stretch>
            <a:fillRect/>
          </a:stretch>
        </p:blipFill>
        <p:spPr>
          <a:xfrm rot="467013">
            <a:off x="5382537" y="3895725"/>
            <a:ext cx="3625682" cy="339451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51520" y="260648"/>
            <a:ext cx="64508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This was a very incomplete extraction of all the available 13 TeV searches only</a:t>
            </a:r>
          </a:p>
        </p:txBody>
      </p:sp>
    </p:spTree>
    <p:extLst>
      <p:ext uri="{BB962C8B-B14F-4D97-AF65-F5344CB8AC3E}">
        <p14:creationId xmlns:p14="http://schemas.microsoft.com/office/powerpoint/2010/main" val="1727780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grayscl/>
            <a:lum bright="52000" contrast="20000"/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33</a:t>
            </a:fld>
            <a:endParaRPr lang="en-GB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2" y="0"/>
            <a:ext cx="9144002" cy="3573016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-3" y="4777988"/>
            <a:ext cx="9144000" cy="523220"/>
          </a:xfrm>
          <a:prstGeom prst="rect">
            <a:avLst/>
          </a:prstGeom>
          <a:solidFill>
            <a:schemeClr val="bg1">
              <a:alpha val="92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i="1" dirty="0" smtClean="0">
                <a:latin typeface="Helvetica Light"/>
                <a:cs typeface="Helvetica Light"/>
              </a:rPr>
              <a:t>Digression on Precision Measurements</a:t>
            </a:r>
            <a:endParaRPr lang="en-GB" sz="2800" i="1" dirty="0" smtClean="0"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009988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0"/>
            <a:ext cx="9144001" cy="6857999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115616" y="800872"/>
            <a:ext cx="3347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latin typeface="Helvetica Light"/>
                <a:cs typeface="Helvetica Light"/>
              </a:rPr>
              <a:t>Electroweak precision physics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3323634"/>
            <a:ext cx="4536504" cy="307233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15616" y="1844824"/>
            <a:ext cx="33843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Global electroweak fit was masterpiece of LEP/SLD era. Discovery of Higgs over-constrains the fit and dramatically improves predictability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34</a:t>
            </a:fld>
            <a:endParaRPr lang="en-GB" dirty="0"/>
          </a:p>
        </p:txBody>
      </p:sp>
      <p:sp>
        <p:nvSpPr>
          <p:cNvPr id="17" name="Rectangle 16"/>
          <p:cNvSpPr/>
          <p:nvPr/>
        </p:nvSpPr>
        <p:spPr>
          <a:xfrm>
            <a:off x="7692094" y="500423"/>
            <a:ext cx="941266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695271" y="3282588"/>
            <a:ext cx="111280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http://</a:t>
            </a:r>
            <a:r>
              <a:rPr lang="en-US" sz="8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gfitter.desy.de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072" y="219383"/>
            <a:ext cx="3453452" cy="6351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51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0"/>
            <a:ext cx="9144001" cy="6857999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0" y="3573760"/>
            <a:ext cx="9144000" cy="3284240"/>
          </a:xfrm>
          <a:prstGeom prst="rect">
            <a:avLst/>
          </a:prstGeom>
          <a:solidFill>
            <a:srgbClr val="E5E5E5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1199532" y="4005064"/>
            <a:ext cx="6768752" cy="2448272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>
                <a:lumMod val="75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960" t="42194" r="20808" b="50381"/>
          <a:stretch/>
        </p:blipFill>
        <p:spPr>
          <a:xfrm>
            <a:off x="1540319" y="4330379"/>
            <a:ext cx="5472328" cy="97089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005" t="61448" r="15628" b="31214"/>
          <a:stretch/>
        </p:blipFill>
        <p:spPr>
          <a:xfrm>
            <a:off x="1343548" y="5387114"/>
            <a:ext cx="6408712" cy="95948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71540" y="4031485"/>
            <a:ext cx="224292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SM Predictions </a:t>
            </a:r>
            <a:r>
              <a:rPr 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[1407.3792, EW fit]</a:t>
            </a:r>
            <a:endParaRPr lang="en-US" sz="9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79852" y="4980469"/>
            <a:ext cx="17956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[ </a:t>
            </a:r>
            <a:r>
              <a:rPr lang="en-US" sz="1200" dirty="0" err="1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exp</a:t>
            </a:r>
            <a:r>
              <a:rPr lang="en-US" sz="12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WA: </a:t>
            </a:r>
            <a:r>
              <a:rPr lang="en-US" sz="1200" dirty="0" err="1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σ</a:t>
            </a:r>
            <a:r>
              <a:rPr lang="en-US" sz="12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= 15 MeV ]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081781" y="6058571"/>
            <a:ext cx="18277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[ </a:t>
            </a:r>
            <a:r>
              <a:rPr lang="en-US" sz="1200" dirty="0" err="1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exp</a:t>
            </a:r>
            <a:r>
              <a:rPr lang="en-US" sz="12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WA: </a:t>
            </a:r>
            <a:r>
              <a:rPr lang="en-US" sz="1200" dirty="0" err="1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σ</a:t>
            </a:r>
            <a:r>
              <a:rPr lang="en-US" sz="12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= 0.00016 ]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35</a:t>
            </a:fld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323529" y="332656"/>
            <a:ext cx="88204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600" dirty="0" smtClean="0">
                <a:latin typeface="Helvetica Light" charset="0"/>
                <a:ea typeface="Helvetica Light" charset="0"/>
                <a:cs typeface="Helvetica Light" charset="0"/>
              </a:rPr>
              <a:t>Electroweak sector relates </a:t>
            </a:r>
            <a:r>
              <a:rPr lang="en-US" sz="1600" i="1" dirty="0" smtClean="0"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1600" i="1" baseline="-25000" dirty="0" smtClean="0"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US" sz="1600" dirty="0" smtClean="0">
                <a:latin typeface="Helvetica Light" charset="0"/>
                <a:ea typeface="Helvetica Light" charset="0"/>
                <a:cs typeface="Helvetica Light" charset="0"/>
              </a:rPr>
              <a:t> to 𝛼, </a:t>
            </a:r>
            <a:r>
              <a:rPr lang="en-US" sz="1600" i="1" dirty="0" smtClean="0">
                <a:latin typeface="Helvetica Light" charset="0"/>
                <a:ea typeface="Helvetica Light" charset="0"/>
                <a:cs typeface="Helvetica Light" charset="0"/>
              </a:rPr>
              <a:t>G</a:t>
            </a:r>
            <a:r>
              <a:rPr lang="en-US" sz="1600" i="1" baseline="-25000" dirty="0" smtClean="0">
                <a:latin typeface="Helvetica Light" charset="0"/>
                <a:ea typeface="Helvetica Light" charset="0"/>
                <a:cs typeface="Helvetica Light" charset="0"/>
              </a:rPr>
              <a:t>F</a:t>
            </a:r>
            <a:r>
              <a:rPr lang="en-US" sz="1600" dirty="0" smtClean="0"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600" i="1" dirty="0" smtClean="0"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1600" i="1" baseline="-25000" dirty="0" smtClean="0">
                <a:latin typeface="Helvetica Light" charset="0"/>
                <a:ea typeface="Helvetica Light" charset="0"/>
                <a:cs typeface="Helvetica Light" charset="0"/>
              </a:rPr>
              <a:t>Z</a:t>
            </a:r>
            <a:endParaRPr lang="en-US" sz="1400" i="1" baseline="-250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871" y="1452569"/>
            <a:ext cx="4007153" cy="978272"/>
          </a:xfrm>
          <a:prstGeom prst="rect">
            <a:avLst/>
          </a:prstGeom>
        </p:spPr>
      </p:pic>
      <p:sp>
        <p:nvSpPr>
          <p:cNvPr id="18" name="Oval 17"/>
          <p:cNvSpPr/>
          <p:nvPr/>
        </p:nvSpPr>
        <p:spPr>
          <a:xfrm>
            <a:off x="4151860" y="1591252"/>
            <a:ext cx="432048" cy="432048"/>
          </a:xfrm>
          <a:prstGeom prst="ellipse">
            <a:avLst/>
          </a:prstGeom>
          <a:ln w="28575">
            <a:solidFill>
              <a:srgbClr val="D80017"/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9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08104" y="1965940"/>
            <a:ext cx="1964227" cy="1175028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5"/>
          <a:srcRect t="7963"/>
          <a:stretch>
            <a:fillRect/>
          </a:stretch>
        </p:blipFill>
        <p:spPr bwMode="auto">
          <a:xfrm>
            <a:off x="5601639" y="965864"/>
            <a:ext cx="1870692" cy="954124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sp>
        <p:nvSpPr>
          <p:cNvPr id="21" name="TextBox 20"/>
          <p:cNvSpPr txBox="1"/>
          <p:nvPr/>
        </p:nvSpPr>
        <p:spPr>
          <a:xfrm>
            <a:off x="5770896" y="1447236"/>
            <a:ext cx="43204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smtClean="0">
                <a:latin typeface="Helvetica Light" charset="0"/>
                <a:ea typeface="Helvetica Light" charset="0"/>
                <a:cs typeface="Helvetica Light" charset="0"/>
              </a:rPr>
              <a:t>W</a:t>
            </a:r>
            <a:endParaRPr lang="en-US" sz="12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851016" y="1447236"/>
            <a:ext cx="43204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Helvetica Light" charset="0"/>
                <a:ea typeface="Helvetica Light" charset="0"/>
                <a:cs typeface="Helvetica Light" charset="0"/>
              </a:rPr>
              <a:t>W</a:t>
            </a:r>
            <a:endParaRPr lang="en-US" sz="12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779008" y="2815388"/>
            <a:ext cx="43204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Helvetica Light" charset="0"/>
                <a:ea typeface="Helvetica Light" charset="0"/>
                <a:cs typeface="Helvetica Light" charset="0"/>
              </a:rPr>
              <a:t>W</a:t>
            </a:r>
            <a:endParaRPr lang="en-US" sz="12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842904" y="2815388"/>
            <a:ext cx="43204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smtClean="0">
                <a:latin typeface="Helvetica Light" charset="0"/>
                <a:ea typeface="Helvetica Light" charset="0"/>
                <a:cs typeface="Helvetica Light" charset="0"/>
              </a:rPr>
              <a:t>W</a:t>
            </a:r>
            <a:endParaRPr lang="en-US" sz="12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298702" y="1638667"/>
            <a:ext cx="43204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Helvetica Light" charset="0"/>
                <a:ea typeface="Helvetica Light" charset="0"/>
                <a:cs typeface="Helvetica Light" charset="0"/>
              </a:rPr>
              <a:t>b</a:t>
            </a:r>
            <a:endParaRPr lang="en-US" sz="12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274952" y="846665"/>
            <a:ext cx="43204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smtClean="0">
                <a:latin typeface="Helvetica Light" charset="0"/>
                <a:ea typeface="Helvetica Light" charset="0"/>
                <a:cs typeface="Helvetica Light" charset="0"/>
              </a:rPr>
              <a:t>t</a:t>
            </a:r>
            <a:endParaRPr lang="en-US" sz="12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7" name="Left Brace 26"/>
          <p:cNvSpPr/>
          <p:nvPr/>
        </p:nvSpPr>
        <p:spPr>
          <a:xfrm>
            <a:off x="5005564" y="846666"/>
            <a:ext cx="502540" cy="2245722"/>
          </a:xfrm>
          <a:prstGeom prst="leftBrace">
            <a:avLst>
              <a:gd name="adj1" fmla="val 32613"/>
              <a:gd name="adj2" fmla="val 40944"/>
            </a:avLst>
          </a:prstGeom>
          <a:ln w="3175">
            <a:solidFill>
              <a:srgbClr val="D8001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7770565" y="1231212"/>
            <a:ext cx="7441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~ </a:t>
            </a: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2</a:t>
            </a:r>
            <a:r>
              <a:rPr lang="en-US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top</a:t>
            </a:r>
            <a:endParaRPr lang="en-US" sz="14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770565" y="2564904"/>
            <a:ext cx="9140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~ ln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2</a:t>
            </a:r>
            <a:r>
              <a:rPr lang="en-US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)</a:t>
            </a:r>
            <a:endParaRPr lang="en-US" sz="14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2107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5196" y="2924944"/>
            <a:ext cx="2866884" cy="2780928"/>
          </a:xfrm>
          <a:prstGeom prst="rect">
            <a:avLst/>
          </a:prstGeom>
        </p:spPr>
      </p:pic>
      <p:sp>
        <p:nvSpPr>
          <p:cNvPr id="12" name="Pentagon 11"/>
          <p:cNvSpPr/>
          <p:nvPr/>
        </p:nvSpPr>
        <p:spPr>
          <a:xfrm>
            <a:off x="611560" y="2924944"/>
            <a:ext cx="1800200" cy="833318"/>
          </a:xfrm>
          <a:prstGeom prst="homePlat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3528" y="2132856"/>
            <a:ext cx="4896544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500"/>
              </a:spcBef>
              <a:tabLst>
                <a:tab pos="1235075" algn="l"/>
              </a:tabLst>
            </a:pP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Possible ways to improve </a:t>
            </a:r>
            <a:r>
              <a:rPr lang="en-US" sz="12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(a lot of pioneering work by CMS)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:</a:t>
            </a:r>
          </a:p>
          <a:p>
            <a:pPr marL="285750" lvl="0" indent="-285750">
              <a:spcBef>
                <a:spcPts val="1500"/>
              </a:spcBef>
              <a:buFont typeface="Arial" charset="0"/>
              <a:buChar char="•"/>
              <a:tabLst>
                <a:tab pos="1235075" algn="l"/>
              </a:tabLst>
            </a:pP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Choose more robust observables </a:t>
            </a:r>
            <a:r>
              <a:rPr lang="en-US" sz="11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(</a:t>
            </a:r>
            <a:r>
              <a:rPr lang="en-US" sz="11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eg</a:t>
            </a:r>
            <a:r>
              <a:rPr lang="en-US" sz="11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, wrt. b fragmentation)</a:t>
            </a:r>
            <a:endParaRPr lang="en-US" sz="14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3528" y="188640"/>
            <a:ext cx="8820472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Electroweak precision measurements</a:t>
            </a:r>
            <a:endParaRPr lang="en-GB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US" sz="14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Best top mass from LHC: 172.44 ± 0.13 ± 0.47 GeV (</a:t>
            </a:r>
            <a:r>
              <a:rPr lang="en-US" sz="1400" dirty="0">
                <a:solidFill>
                  <a:srgbClr val="D80017"/>
                </a:solidFill>
                <a:latin typeface="Helvetica Light"/>
                <a:cs typeface="Helvetica Light"/>
              </a:rPr>
              <a:t>CMS), </a:t>
            </a:r>
            <a:r>
              <a:rPr lang="en-US" sz="14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172.84 ± 0.34 ± 0.61 GeV (ATLAS</a:t>
            </a:r>
            <a:r>
              <a:rPr lang="en-US" sz="1050" dirty="0" smtClean="0">
                <a:solidFill>
                  <a:srgbClr val="D80017"/>
                </a:solidFill>
                <a:latin typeface="Helvetica Light"/>
                <a:cs typeface="Helvetica Light"/>
              </a:rPr>
              <a:t>, not yet all 8 TeV</a:t>
            </a:r>
            <a:r>
              <a:rPr lang="en-US" sz="14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)</a:t>
            </a:r>
            <a:r>
              <a:rPr lang="en-US" sz="1050" dirty="0" smtClean="0">
                <a:solidFill>
                  <a:srgbClr val="D80017"/>
                </a:solidFill>
                <a:latin typeface="Helvetica Light"/>
                <a:cs typeface="Helvetica Light"/>
              </a:rPr>
              <a:t> </a:t>
            </a:r>
            <a:endParaRPr lang="en-US" sz="1050" dirty="0">
              <a:solidFill>
                <a:srgbClr val="D80017"/>
              </a:solidFill>
              <a:latin typeface="Helvetica Light"/>
              <a:cs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34265" y="1583214"/>
            <a:ext cx="280557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CMS alternative top mass measurements:</a:t>
            </a:r>
          </a:p>
        </p:txBody>
      </p:sp>
      <p:sp>
        <p:nvSpPr>
          <p:cNvPr id="10" name="Rectangle 9"/>
          <p:cNvSpPr/>
          <p:nvPr/>
        </p:nvSpPr>
        <p:spPr>
          <a:xfrm>
            <a:off x="323528" y="2996952"/>
            <a:ext cx="2160240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ts val="1200"/>
              </a:spcBef>
              <a:buFont typeface="Arial" charset="0"/>
              <a:buChar char="•"/>
              <a:tabLst>
                <a:tab pos="1235075" algn="l"/>
              </a:tabLst>
            </a:pPr>
            <a:r>
              <a:rPr lang="en-US" sz="1400" dirty="0">
                <a:solidFill>
                  <a:srgbClr val="003BB8"/>
                </a:solidFill>
                <a:latin typeface="Helvetica Light"/>
                <a:cs typeface="Helvetica Light"/>
              </a:rPr>
              <a:t>Select charmed 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mesons </a:t>
            </a:r>
            <a:r>
              <a:rPr lang="en-US" sz="12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(rare but very clean signature)</a:t>
            </a:r>
            <a:endParaRPr lang="en-US" sz="14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  <a:p>
            <a:pPr marL="285750" lvl="0" indent="-285750">
              <a:spcBef>
                <a:spcPts val="1800"/>
              </a:spcBef>
              <a:buFont typeface="Arial" charset="0"/>
              <a:buChar char="•"/>
              <a:tabLst>
                <a:tab pos="1235075" algn="l"/>
              </a:tabLst>
            </a:pP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Use dilepton kinematic endpoint </a:t>
            </a:r>
            <a:r>
              <a:rPr lang="en-US" sz="12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(clean but large theoretical uncertainties)</a:t>
            </a:r>
          </a:p>
          <a:p>
            <a:pPr marL="285750" lvl="0" indent="-285750">
              <a:spcBef>
                <a:spcPts val="1800"/>
              </a:spcBef>
              <a:buFont typeface="Arial" charset="0"/>
              <a:buChar char="•"/>
              <a:tabLst>
                <a:tab pos="1235075" algn="l"/>
              </a:tabLst>
            </a:pPr>
            <a:r>
              <a:rPr lang="en-US" sz="1400" dirty="0">
                <a:solidFill>
                  <a:srgbClr val="003BB8"/>
                </a:solidFill>
                <a:latin typeface="Helvetica Light"/>
                <a:cs typeface="Helvetica Light"/>
              </a:rPr>
              <a:t>Use 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cross-sections or differential variables </a:t>
            </a:r>
            <a:r>
              <a:rPr lang="en-US" sz="12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(promising but difficult to achieve competitive precision</a:t>
            </a:r>
            <a:endParaRPr lang="en-US" sz="1600" dirty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1772" y="6021288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ts val="1500"/>
              </a:spcBef>
              <a:tabLst>
                <a:tab pos="1235075" algn="l"/>
              </a:tabLst>
            </a:pPr>
            <a:r>
              <a:rPr lang="en-US" sz="12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Currently best result (CMS): </a:t>
            </a:r>
            <a:r>
              <a:rPr lang="en-US" sz="1200" dirty="0">
                <a:solidFill>
                  <a:srgbClr val="003BB8"/>
                </a:solidFill>
                <a:latin typeface="Helvetica Light"/>
                <a:cs typeface="Helvetica Light"/>
              </a:rPr>
              <a:t>1.7 GeV </a:t>
            </a:r>
            <a:r>
              <a:rPr lang="en-US" sz="12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uncertainty</a:t>
            </a:r>
            <a:endParaRPr lang="en-US" sz="1600" dirty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9" y="1404065"/>
            <a:ext cx="53285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600" dirty="0">
                <a:latin typeface="Helvetica Light"/>
                <a:cs typeface="Helvetica Light"/>
              </a:rPr>
              <a:t>Traditional kinematic top mass measurement method approaches systematic limit of </a:t>
            </a:r>
            <a:r>
              <a:rPr lang="en-US" sz="1600" i="1" dirty="0" smtClean="0">
                <a:latin typeface="Helvetica Light"/>
                <a:cs typeface="Helvetica Light"/>
              </a:rPr>
              <a:t>b</a:t>
            </a:r>
            <a:r>
              <a:rPr lang="en-US" sz="1600" dirty="0" smtClean="0">
                <a:latin typeface="Helvetica Light"/>
                <a:cs typeface="Helvetica Light"/>
              </a:rPr>
              <a:t> modelling</a:t>
            </a:r>
            <a:endParaRPr lang="en-US" sz="1600" dirty="0">
              <a:latin typeface="Helvetica Light"/>
              <a:cs typeface="Helvetica Light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2080" y="1859023"/>
            <a:ext cx="3849376" cy="499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679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9" y="1412776"/>
            <a:ext cx="88204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CDF, D0, and also LHC </a:t>
            </a:r>
            <a:r>
              <a:rPr lang="en-US" sz="1400" dirty="0" smtClean="0">
                <a:latin typeface="Helvetica Light"/>
                <a:cs typeface="Helvetica Light"/>
              </a:rPr>
              <a:t>have extracted weak mixing angle from Z/</a:t>
            </a:r>
            <a:r>
              <a:rPr lang="en-US" sz="1400" dirty="0" err="1" smtClean="0">
                <a:latin typeface="Helvetica Light"/>
                <a:cs typeface="Helvetica Light"/>
              </a:rPr>
              <a:t>γ</a:t>
            </a:r>
            <a:r>
              <a:rPr lang="en-US" sz="1400" dirty="0" smtClean="0">
                <a:latin typeface="Helvetica Light"/>
                <a:cs typeface="Helvetica Light"/>
              </a:rPr>
              <a:t>* asymmetry measurements</a:t>
            </a:r>
          </a:p>
        </p:txBody>
      </p:sp>
      <p:sp>
        <p:nvSpPr>
          <p:cNvPr id="5" name="Rectangle 4"/>
          <p:cNvSpPr/>
          <p:nvPr/>
        </p:nvSpPr>
        <p:spPr>
          <a:xfrm>
            <a:off x="323528" y="2228014"/>
            <a:ext cx="3096344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3000"/>
              </a:spcBef>
            </a:pP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Uncertainties at Tevatron dominated by statistical uncertainties, LHCb equally, ATLAS &amp; CMS by PDF uncertainties.  </a:t>
            </a:r>
          </a:p>
          <a:p>
            <a:pPr lvl="0">
              <a:spcBef>
                <a:spcPts val="1800"/>
              </a:spcBef>
            </a:pP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Data-driven “PDF replica rejection” method applied by CDF</a:t>
            </a:r>
          </a:p>
          <a:p>
            <a:pPr lvl="0">
              <a:spcBef>
                <a:spcPts val="1800"/>
              </a:spcBef>
              <a:tabLst>
                <a:tab pos="1235075" algn="l"/>
              </a:tabLst>
            </a:pP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Complex measurements (in particular physics modelling) that are important to pursue, but precision of hadron colliders not yet competitive with LEP/SLD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Electroweak precision measurements</a:t>
            </a:r>
            <a:endParaRPr lang="en-GB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US" sz="1600" dirty="0" smtClean="0">
                <a:latin typeface="Helvetica Light"/>
                <a:cs typeface="Helvetica Light"/>
              </a:rPr>
              <a:t>sin</a:t>
            </a:r>
            <a:r>
              <a:rPr lang="en-US" sz="1600" baseline="30000" dirty="0" smtClean="0">
                <a:latin typeface="Helvetica Light"/>
                <a:cs typeface="Helvetica Light"/>
              </a:rPr>
              <a:t>2</a:t>
            </a:r>
            <a:r>
              <a:rPr lang="en-US" sz="1600" i="1" dirty="0" smtClean="0">
                <a:latin typeface="Helvetica Light"/>
                <a:cs typeface="Helvetica Light"/>
              </a:rPr>
              <a:t>θ</a:t>
            </a:r>
            <a:r>
              <a:rPr lang="en-US" sz="1600" baseline="-25000" dirty="0" smtClean="0">
                <a:latin typeface="Helvetica Light"/>
                <a:cs typeface="Helvetica Light"/>
              </a:rPr>
              <a:t>W</a:t>
            </a:r>
            <a:r>
              <a:rPr lang="en-US" sz="1600" dirty="0">
                <a:latin typeface="Helvetica Light"/>
                <a:cs typeface="Helvetica Light"/>
              </a:rPr>
              <a:t> </a:t>
            </a:r>
            <a:r>
              <a:rPr lang="en-US" sz="1600" dirty="0" smtClean="0">
                <a:latin typeface="Helvetica Light"/>
                <a:cs typeface="Helvetica Light"/>
              </a:rPr>
              <a:t>and Z asymmetries from hadron colliders</a:t>
            </a:r>
            <a:endParaRPr lang="en-US" sz="1600" baseline="-25000" dirty="0">
              <a:latin typeface="Helvetica Light"/>
              <a:cs typeface="Helvetica Ligh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9872" y="2214736"/>
            <a:ext cx="5726936" cy="38785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292080" y="2011990"/>
            <a:ext cx="284725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>
                <a:latin typeface="Helvetica Light" charset="0"/>
                <a:ea typeface="Helvetica Light" charset="0"/>
                <a:cs typeface="Helvetica Light" charset="0"/>
              </a:rPr>
              <a:t>+ Newest CDF result: </a:t>
            </a:r>
            <a:r>
              <a:rPr lang="is-IS" sz="1100" b="1" dirty="0">
                <a:latin typeface="Helvetica Light" charset="0"/>
                <a:ea typeface="Helvetica Light" charset="0"/>
                <a:cs typeface="Helvetica Light" charset="0"/>
              </a:rPr>
              <a:t>0.23221 ± 0.00046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80312" y="6165304"/>
            <a:ext cx="174919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Figure from </a:t>
            </a:r>
            <a:r>
              <a:rPr 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LHCb </a:t>
            </a:r>
            <a:r>
              <a:rPr lang="da-DK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1509.07645</a:t>
            </a:r>
            <a:endParaRPr lang="en-US" sz="900" dirty="0" smtClean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0081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Electroweak precision measurements</a:t>
            </a:r>
            <a:endParaRPr lang="en-GB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US" sz="1600" dirty="0" smtClean="0">
                <a:latin typeface="Helvetica Light"/>
                <a:cs typeface="Helvetica Light"/>
              </a:rPr>
              <a:t>W mass: towards a first measurement at the LHC via decay to lepton + neutrino</a:t>
            </a:r>
            <a:endParaRPr lang="en-US" sz="1600" dirty="0">
              <a:latin typeface="Helvetica Light"/>
              <a:cs typeface="Helvetica Light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38</a:t>
            </a:fld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323528" y="1412776"/>
            <a:ext cx="463530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Brief history of W mass measurements:</a:t>
            </a:r>
          </a:p>
          <a:p>
            <a:pPr marL="285750" indent="-285750">
              <a:spcBef>
                <a:spcPts val="120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1983 CERN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SPS: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W discovery </a:t>
            </a:r>
            <a:endParaRPr lang="en-US" sz="1400" dirty="0" smtClean="0"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1983 UA1: </a:t>
            </a:r>
            <a:r>
              <a:rPr lang="en-US" sz="1400" i="1" dirty="0" err="1" smtClean="0"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1400" i="1" baseline="-25000" dirty="0" err="1" smtClean="0"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= 81 ± 5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GeV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1992 UA2 </a:t>
            </a:r>
            <a:r>
              <a:rPr lang="en-US" sz="1200" dirty="0">
                <a:latin typeface="Helvetica Light" charset="0"/>
                <a:ea typeface="Helvetica Light" charset="0"/>
                <a:cs typeface="Helvetica Light" charset="0"/>
              </a:rPr>
              <a:t>(with </a:t>
            </a:r>
            <a:r>
              <a:rPr lang="en-US" sz="1200" i="1" dirty="0"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1200" baseline="-25000" dirty="0">
                <a:latin typeface="Helvetica Light" charset="0"/>
                <a:ea typeface="Helvetica Light" charset="0"/>
                <a:cs typeface="Helvetica Light" charset="0"/>
              </a:rPr>
              <a:t>Z</a:t>
            </a:r>
            <a:r>
              <a:rPr lang="en-US" sz="1200" dirty="0">
                <a:latin typeface="Helvetica Light" charset="0"/>
                <a:ea typeface="Helvetica Light" charset="0"/>
                <a:cs typeface="Helvetica Light" charset="0"/>
              </a:rPr>
              <a:t> from LEP</a:t>
            </a:r>
            <a:r>
              <a:rPr lang="en-US" sz="1200" dirty="0" smtClean="0">
                <a:latin typeface="Helvetica Light" charset="0"/>
                <a:ea typeface="Helvetica Light" charset="0"/>
                <a:cs typeface="Helvetica Light" charset="0"/>
              </a:rPr>
              <a:t>)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: 80.35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± 0.37 GeV </a:t>
            </a:r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2013 LEP: 80.376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± 0.033 GeV </a:t>
            </a:r>
            <a:endParaRPr lang="en-US" sz="1400" dirty="0" smtClean="0"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2013 Tevatron: 80.387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± 0.016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G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eV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US" sz="14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World average: 80.385 ± 0.015 GeV</a:t>
            </a:r>
            <a:endParaRPr lang="en-US" sz="1400" dirty="0">
              <a:solidFill>
                <a:srgbClr val="D80017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154" t="10295" r="21764" b="50042"/>
          <a:stretch/>
        </p:blipFill>
        <p:spPr>
          <a:xfrm>
            <a:off x="5700378" y="1700808"/>
            <a:ext cx="3002582" cy="2952328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5679232" y="1480974"/>
            <a:ext cx="29523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Current experimental picture for </a:t>
            </a:r>
            <a:r>
              <a:rPr lang="en-US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1000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W</a:t>
            </a:r>
            <a:endParaRPr lang="en-US" sz="1000" baseline="-25000" dirty="0" smtClean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23528" y="3717032"/>
            <a:ext cx="8807244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Quite a surprise that WA is dominated by hadron collider,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                                                                                    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which was not built with that goal in mind. </a:t>
            </a: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Hardest measurement in HEP: O(7) years to accomplish it</a:t>
            </a: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LHC also not built for W mass, but to discover new particles</a:t>
            </a: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U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nfavorable environment at LHC compared to e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or proton–antiproton colliders</a:t>
            </a: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At Tevatron, W production dominated by valence quarks. At LHC sea &amp; heavy quarks much more important</a:t>
            </a: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This difference affects all aspects of the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measurement: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detector calibration, transfer from Z to W, PDF uncertainties, W </a:t>
            </a:r>
            <a:r>
              <a:rPr lang="en-US" sz="1400" dirty="0" err="1">
                <a:latin typeface="Helvetica Light" charset="0"/>
                <a:ea typeface="Helvetica Light" charset="0"/>
                <a:cs typeface="Helvetica Light" charset="0"/>
              </a:rPr>
              <a:t>polarisation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, modelling of </a:t>
            </a:r>
            <a:r>
              <a:rPr lang="en-US" sz="1400" i="1" dirty="0" err="1"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lang="en-US" sz="1400" i="1" baseline="-25000" dirty="0" err="1"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W </a:t>
            </a: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Very challenging — but also very interesting: </a:t>
            </a:r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a lot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to learn on the way !</a:t>
            </a:r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894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9" y="1412776"/>
            <a:ext cx="77768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ATLAS and CMS </a:t>
            </a:r>
            <a:r>
              <a:rPr lang="en-US" sz="1400" dirty="0" smtClean="0">
                <a:latin typeface="Helvetica Light"/>
                <a:cs typeface="Helvetica Light"/>
              </a:rPr>
              <a:t>are progressing towards the </a:t>
            </a:r>
            <a:r>
              <a:rPr lang="en-US" sz="1400" i="1" dirty="0" err="1" smtClean="0">
                <a:latin typeface="Helvetica Light"/>
                <a:cs typeface="Helvetica Light"/>
              </a:rPr>
              <a:t>m</a:t>
            </a:r>
            <a:r>
              <a:rPr lang="en-US" sz="1400" i="1" baseline="-25000" dirty="0" err="1" smtClean="0">
                <a:latin typeface="Helvetica Light"/>
                <a:cs typeface="Helvetica Light"/>
              </a:rPr>
              <a:t>W</a:t>
            </a:r>
            <a:r>
              <a:rPr lang="en-US" sz="1400" dirty="0" smtClean="0">
                <a:latin typeface="Helvetica Light"/>
                <a:cs typeface="Helvetica Light"/>
              </a:rPr>
              <a:t> </a:t>
            </a:r>
            <a:r>
              <a:rPr lang="en-US" sz="1400" dirty="0" smtClean="0">
                <a:latin typeface="Helvetica Light"/>
                <a:cs typeface="Helvetica Light"/>
              </a:rPr>
              <a:t>measurement at the LHC  </a:t>
            </a:r>
          </a:p>
        </p:txBody>
      </p:sp>
      <p:sp>
        <p:nvSpPr>
          <p:cNvPr id="5" name="Rectangle 4"/>
          <p:cNvSpPr/>
          <p:nvPr/>
        </p:nvSpPr>
        <p:spPr>
          <a:xfrm>
            <a:off x="323528" y="1916832"/>
            <a:ext cx="5760640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3000"/>
              </a:spcBef>
            </a:pPr>
            <a:r>
              <a:rPr lang="en-US" sz="14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Measurement relies on excellent understanding of </a:t>
            </a:r>
            <a:r>
              <a:rPr lang="en-US" sz="1400" b="1" dirty="0" smtClean="0">
                <a:solidFill>
                  <a:srgbClr val="D70128"/>
                </a:solidFill>
                <a:latin typeface="Helvetica Light"/>
                <a:cs typeface="Helvetica Light"/>
              </a:rPr>
              <a:t>final state</a:t>
            </a:r>
            <a:endParaRPr lang="en-US" sz="1100" b="1" dirty="0" smtClean="0">
              <a:solidFill>
                <a:srgbClr val="D70128"/>
              </a:solidFill>
              <a:latin typeface="Helvetica Light"/>
              <a:cs typeface="Helvetica Light"/>
            </a:endParaRPr>
          </a:p>
          <a:p>
            <a:pPr lvl="0">
              <a:spcBef>
                <a:spcPts val="1200"/>
              </a:spcBef>
              <a:tabLst>
                <a:tab pos="1235075" algn="l"/>
              </a:tabLst>
            </a:pPr>
            <a:r>
              <a:rPr lang="en-US" sz="1400" b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Observables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: </a:t>
            </a:r>
            <a:r>
              <a:rPr lang="en-US" sz="1400" i="1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p</a:t>
            </a:r>
            <a:r>
              <a:rPr lang="en-US" sz="1400" i="1" baseline="-250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T</a:t>
            </a:r>
            <a:r>
              <a:rPr lang="en-US" sz="1400" baseline="-250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,𝓁 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, </a:t>
            </a:r>
            <a:r>
              <a:rPr lang="en-US" sz="1400" i="1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p</a:t>
            </a:r>
            <a:r>
              <a:rPr lang="en-US" sz="1400" i="1" baseline="-250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T</a:t>
            </a:r>
            <a:r>
              <a:rPr lang="en-US" sz="1400" baseline="-250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,𝜈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, </a:t>
            </a:r>
            <a:r>
              <a:rPr lang="en-US" sz="1400" i="1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m</a:t>
            </a:r>
            <a:r>
              <a:rPr lang="en-US" sz="1400" i="1" baseline="-250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T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as probes of </a:t>
            </a:r>
            <a:r>
              <a:rPr lang="en-US" sz="1400" i="1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m</a:t>
            </a:r>
            <a:r>
              <a:rPr lang="en-US" sz="1400" i="1" baseline="-250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W</a:t>
            </a:r>
            <a:endParaRPr lang="en-US" sz="1400" i="1" baseline="-250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  <a:p>
            <a:pPr lvl="0">
              <a:spcBef>
                <a:spcPts val="1200"/>
              </a:spcBef>
              <a:tabLst>
                <a:tab pos="1235075" algn="l"/>
              </a:tabLst>
            </a:pPr>
            <a:r>
              <a:rPr lang="en-US" sz="1400" b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Challenges</a:t>
            </a:r>
            <a:r>
              <a:rPr lang="en-US" sz="1400" dirty="0">
                <a:solidFill>
                  <a:srgbClr val="003BB8"/>
                </a:solidFill>
                <a:latin typeface="Helvetica Light"/>
                <a:cs typeface="Helvetica Light"/>
              </a:rPr>
              <a:t>,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high-precision:</a:t>
            </a:r>
          </a:p>
          <a:p>
            <a:pPr marL="285750" lvl="0" indent="-285750">
              <a:spcBef>
                <a:spcPts val="600"/>
              </a:spcBef>
              <a:buFont typeface="Arial" charset="0"/>
              <a:buChar char="•"/>
              <a:tabLst>
                <a:tab pos="1235075" algn="l"/>
              </a:tabLst>
            </a:pPr>
            <a:r>
              <a:rPr lang="en-US" sz="1400" dirty="0" smtClean="0">
                <a:latin typeface="Helvetica Light"/>
                <a:cs typeface="Helvetica Light"/>
              </a:rPr>
              <a:t>Momentum/energy scale (incl. had. recoil) calibration: Z, J/𝜓, Y</a:t>
            </a:r>
          </a:p>
          <a:p>
            <a:pPr marL="285750" lvl="0" indent="-285750">
              <a:spcBef>
                <a:spcPts val="600"/>
              </a:spcBef>
              <a:buFont typeface="Arial" charset="0"/>
              <a:buChar char="•"/>
              <a:tabLst>
                <a:tab pos="1235075" algn="l"/>
              </a:tabLst>
            </a:pPr>
            <a:r>
              <a:rPr lang="en-US" sz="1400" dirty="0" smtClean="0">
                <a:latin typeface="Helvetica Light"/>
                <a:cs typeface="Helvetica Light"/>
              </a:rPr>
              <a:t>Signal efficiency and background modelling</a:t>
            </a:r>
          </a:p>
          <a:p>
            <a:pPr marL="285750" lvl="0" indent="-285750">
              <a:spcBef>
                <a:spcPts val="600"/>
              </a:spcBef>
              <a:buFont typeface="Arial" charset="0"/>
              <a:buChar char="•"/>
              <a:tabLst>
                <a:tab pos="1235075" algn="l"/>
              </a:tabLst>
            </a:pPr>
            <a:r>
              <a:rPr lang="en-US" sz="1400" dirty="0" smtClean="0">
                <a:latin typeface="Helvetica Light"/>
                <a:cs typeface="Helvetica Light"/>
              </a:rPr>
              <a:t>Physics modelling: </a:t>
            </a:r>
          </a:p>
          <a:p>
            <a:pPr marL="742950" lvl="1" indent="-285750">
              <a:spcBef>
                <a:spcPts val="600"/>
              </a:spcBef>
              <a:buFont typeface="Courier New" charset="0"/>
              <a:buChar char="o"/>
              <a:tabLst>
                <a:tab pos="1235075" algn="l"/>
              </a:tabLst>
            </a:pPr>
            <a:r>
              <a:rPr lang="en-US" sz="1400" dirty="0">
                <a:latin typeface="Helvetica Light"/>
                <a:cs typeface="Helvetica Light"/>
              </a:rPr>
              <a:t>P</a:t>
            </a:r>
            <a:r>
              <a:rPr lang="en-US" sz="1400" dirty="0" smtClean="0">
                <a:latin typeface="Helvetica Light"/>
                <a:cs typeface="Helvetica Light"/>
              </a:rPr>
              <a:t>roduction governed by PDF &amp; initial state interactions     (pert &amp; non-pert): use W</a:t>
            </a:r>
            <a:r>
              <a:rPr lang="en-US" sz="1400" baseline="30000" dirty="0" smtClean="0">
                <a:latin typeface="Helvetica Light"/>
                <a:cs typeface="Helvetica Light"/>
              </a:rPr>
              <a:t>+</a:t>
            </a:r>
            <a:r>
              <a:rPr lang="en-US" sz="1400" dirty="0" smtClean="0">
                <a:latin typeface="Helvetica Light"/>
                <a:cs typeface="Helvetica Light"/>
              </a:rPr>
              <a:t>, W</a:t>
            </a:r>
            <a:r>
              <a:rPr lang="en-US" sz="1400" baseline="30000" dirty="0" smtClean="0">
                <a:latin typeface="Helvetica Light"/>
                <a:cs typeface="Helvetica Light"/>
              </a:rPr>
              <a:t>–</a:t>
            </a:r>
            <a:r>
              <a:rPr lang="en-US" sz="1400" dirty="0" smtClean="0">
                <a:latin typeface="Helvetica Light"/>
                <a:cs typeface="Helvetica Light"/>
              </a:rPr>
              <a:t>, Z, </a:t>
            </a:r>
            <a:r>
              <a:rPr lang="en-US" sz="1400" dirty="0" err="1" smtClean="0">
                <a:latin typeface="Helvetica Light"/>
                <a:cs typeface="Helvetica Light"/>
              </a:rPr>
              <a:t>W+c</a:t>
            </a:r>
            <a:r>
              <a:rPr lang="en-US" sz="1400" dirty="0" smtClean="0">
                <a:latin typeface="Helvetica Light"/>
                <a:cs typeface="Helvetica Light"/>
              </a:rPr>
              <a:t> data for calibration, and NNLO QCD calculations + soft gluon </a:t>
            </a:r>
            <a:r>
              <a:rPr lang="en-US" sz="1400" dirty="0" err="1" smtClean="0">
                <a:latin typeface="Helvetica Light"/>
                <a:cs typeface="Helvetica Light"/>
              </a:rPr>
              <a:t>resummation</a:t>
            </a:r>
            <a:endParaRPr lang="en-US" sz="1400" dirty="0" smtClean="0">
              <a:latin typeface="Helvetica Light"/>
              <a:cs typeface="Helvetica Light"/>
            </a:endParaRPr>
          </a:p>
          <a:p>
            <a:pPr marL="742950" lvl="1" indent="-285750">
              <a:spcBef>
                <a:spcPts val="600"/>
              </a:spcBef>
              <a:buFont typeface="Courier New" charset="0"/>
              <a:buChar char="o"/>
              <a:tabLst>
                <a:tab pos="1235075" algn="l"/>
              </a:tabLst>
            </a:pPr>
            <a:r>
              <a:rPr lang="en-US" sz="1400" dirty="0" smtClean="0">
                <a:latin typeface="Helvetica Light"/>
                <a:cs typeface="Helvetica Light"/>
              </a:rPr>
              <a:t>EW corrections well enough known</a:t>
            </a:r>
          </a:p>
          <a:p>
            <a:pPr marL="742950" lvl="1" indent="-285750">
              <a:spcBef>
                <a:spcPts val="600"/>
              </a:spcBef>
              <a:buFont typeface="Courier New" charset="0"/>
              <a:buChar char="o"/>
              <a:tabLst>
                <a:tab pos="1235075" algn="l"/>
              </a:tabLst>
            </a:pPr>
            <a:r>
              <a:rPr lang="en-US" sz="1400" dirty="0" smtClean="0">
                <a:latin typeface="Helvetica Light"/>
                <a:cs typeface="Helvetica Light"/>
              </a:rPr>
              <a:t>Probes very sensitive to W </a:t>
            </a:r>
            <a:r>
              <a:rPr lang="en-US" sz="1400" dirty="0" err="1" smtClean="0">
                <a:latin typeface="Helvetica Light"/>
                <a:cs typeface="Helvetica Light"/>
              </a:rPr>
              <a:t>polarisation</a:t>
            </a:r>
            <a:r>
              <a:rPr lang="en-US" sz="1400" dirty="0" smtClean="0">
                <a:latin typeface="Helvetica Light"/>
                <a:cs typeface="Helvetica Light"/>
              </a:rPr>
              <a:t> (and hence to PDF, including its strange density)</a:t>
            </a:r>
            <a:endParaRPr lang="en-US" sz="1400" dirty="0">
              <a:latin typeface="Helvetica Light"/>
              <a:cs typeface="Helvetica Ligh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Electroweak precision measurements</a:t>
            </a:r>
            <a:endParaRPr lang="en-GB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US" sz="1600" dirty="0" smtClean="0">
                <a:latin typeface="Helvetica Light"/>
                <a:cs typeface="Helvetica Light"/>
              </a:rPr>
              <a:t>W mass: towards a first measurement at the LHC via decay to lepton + neutrino</a:t>
            </a:r>
            <a:endParaRPr lang="en-US" sz="1600" dirty="0">
              <a:latin typeface="Helvetica Light"/>
              <a:cs typeface="Helvetica Ligh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3528" y="5450740"/>
            <a:ext cx="842493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  <a:tabLst>
                <a:tab pos="1235075" algn="l"/>
              </a:tabLst>
            </a:pPr>
            <a:r>
              <a:rPr lang="en-US" sz="1400" b="1" dirty="0">
                <a:solidFill>
                  <a:srgbClr val="003BB8"/>
                </a:solidFill>
                <a:latin typeface="Helvetica Light"/>
                <a:cs typeface="Helvetica Light"/>
              </a:rPr>
              <a:t>Project</a:t>
            </a:r>
            <a:r>
              <a:rPr lang="en-US" sz="1400" dirty="0">
                <a:solidFill>
                  <a:srgbClr val="003BB8"/>
                </a:solidFill>
                <a:latin typeface="Helvetica Light"/>
                <a:cs typeface="Helvetica Light"/>
              </a:rPr>
              <a:t>: </a:t>
            </a:r>
            <a:r>
              <a:rPr lang="en-US" sz="1400" dirty="0">
                <a:latin typeface="Helvetica Light"/>
                <a:cs typeface="Helvetica Light"/>
              </a:rPr>
              <a:t>Experiments are in a vigorous process of </a:t>
            </a:r>
            <a:r>
              <a:rPr lang="en-US" sz="1400" dirty="0" smtClean="0">
                <a:latin typeface="Helvetica Light"/>
                <a:cs typeface="Helvetica Light"/>
              </a:rPr>
              <a:t>addressing the above issues. Many precision measurements (differential Z, W + X cross sections, </a:t>
            </a:r>
            <a:r>
              <a:rPr lang="en-US" sz="1400" dirty="0" err="1" smtClean="0">
                <a:latin typeface="Helvetica Light"/>
                <a:cs typeface="Helvetica Light"/>
              </a:rPr>
              <a:t>polarisation</a:t>
            </a:r>
            <a:r>
              <a:rPr lang="en-US" sz="1400" dirty="0" smtClean="0">
                <a:latin typeface="Helvetica Light"/>
                <a:cs typeface="Helvetica Light"/>
              </a:rPr>
              <a:t> analysis, calibration performance, </a:t>
            </a:r>
            <a:r>
              <a:rPr lang="is-IS" sz="1400" dirty="0" smtClean="0">
                <a:latin typeface="Helvetica Light"/>
                <a:cs typeface="Helvetica Light"/>
              </a:rPr>
              <a:t>…) produced on the way. </a:t>
            </a:r>
            <a:r>
              <a:rPr lang="is-IS" sz="1400" dirty="0">
                <a:solidFill>
                  <a:srgbClr val="003BB8"/>
                </a:solidFill>
                <a:latin typeface="Helvetica Light"/>
                <a:cs typeface="Helvetica Light"/>
              </a:rPr>
              <a:t>A</a:t>
            </a:r>
            <a:r>
              <a:rPr lang="is-I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lso theoretical developments mandatory</a:t>
            </a:r>
            <a:r>
              <a:rPr lang="is-IS" sz="1400" dirty="0" smtClean="0">
                <a:latin typeface="Helvetica Light"/>
                <a:cs typeface="Helvetica Light"/>
              </a:rPr>
              <a:t>. </a:t>
            </a:r>
            <a:r>
              <a:rPr lang="is-IS" sz="1400" b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Long-term effort. </a:t>
            </a:r>
            <a:endParaRPr lang="en-US" sz="1400" b="1" dirty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2469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First search for ttH production at 13 TeV by </a:t>
            </a:r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ATLAS</a:t>
            </a:r>
            <a:endParaRPr lang="en-GB" sz="2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Most interesting of the SM Higgs channels at current luminosity</a:t>
            </a:r>
            <a:endParaRPr lang="en-GB" sz="16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3529" y="1412776"/>
            <a:ext cx="88204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ATLAS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showed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preliminary results for ttH in all major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channels and their combination at ICHEP 2016</a:t>
            </a:r>
            <a:endParaRPr lang="en-GB" sz="1400" b="1" dirty="0" smtClean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4328" y="-27384"/>
            <a:ext cx="1512168" cy="1168494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8233775" y="512688"/>
            <a:ext cx="108000" cy="108000"/>
          </a:xfrm>
          <a:prstGeom prst="ellipse">
            <a:avLst/>
          </a:prstGeom>
          <a:solidFill>
            <a:srgbClr val="D70128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schemeClr val="bg1">
                    <a:lumMod val="75000"/>
                  </a:schemeClr>
                </a:solidFill>
              </a:rPr>
              <a:pPr>
                <a:defRPr/>
              </a:pPr>
              <a:t>4</a:t>
            </a:fld>
            <a:endParaRPr lang="en-GB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2565167"/>
            <a:ext cx="4830936" cy="3476229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5436096" y="2060849"/>
            <a:ext cx="33217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Individual channels and combination</a:t>
            </a:r>
            <a:endParaRPr lang="en-US" sz="1400" b="1" dirty="0" smtClean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227279" y="2060848"/>
            <a:ext cx="18325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ttH </a:t>
            </a:r>
            <a:r>
              <a:rPr lang="en-US" sz="1400" b="1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b="1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multi-leptons</a:t>
            </a:r>
            <a:endParaRPr lang="en-US" sz="1400" b="1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2565648"/>
            <a:ext cx="4301672" cy="3231945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1011664" y="6032851"/>
            <a:ext cx="80021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µ =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2.5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endParaRPr lang="en-US" baseline="-25000" dirty="0">
              <a:solidFill>
                <a:prstClr val="black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921222" y="2523355"/>
            <a:ext cx="129073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mr-IN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ATLAS-CONF-2016-058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616052" y="5974063"/>
            <a:ext cx="460382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50" dirty="0" smtClean="0">
                <a:solidFill>
                  <a:prstClr val="black"/>
                </a:solidFill>
                <a:latin typeface="Helvetica Light"/>
                <a:cs typeface="Helvetica Light"/>
              </a:rPr>
              <a:t>+1.3</a:t>
            </a:r>
            <a:endParaRPr lang="en-GB" sz="1050" dirty="0" smtClean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r>
              <a:rPr lang="en-GB" sz="1050" dirty="0" smtClean="0">
                <a:solidFill>
                  <a:prstClr val="black"/>
                </a:solidFill>
                <a:latin typeface="Helvetica Light"/>
                <a:cs typeface="Helvetica Light"/>
              </a:rPr>
              <a:t>–</a:t>
            </a:r>
            <a:r>
              <a:rPr lang="en-GB" sz="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050" dirty="0" smtClean="0">
                <a:solidFill>
                  <a:prstClr val="black"/>
                </a:solidFill>
                <a:latin typeface="Helvetica Light"/>
                <a:cs typeface="Helvetica Light"/>
              </a:rPr>
              <a:t>1.1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672655" y="2526399"/>
            <a:ext cx="129073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mr-IN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ATLAS-CONF-2016-0</a:t>
            </a:r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6</a:t>
            </a:r>
            <a:r>
              <a:rPr lang="mr-IN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8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2097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9" y="1412776"/>
            <a:ext cx="8712967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ATLAS and CMS </a:t>
            </a:r>
            <a:r>
              <a:rPr lang="en-US" sz="1400" dirty="0" smtClean="0">
                <a:latin typeface="Helvetica Light"/>
                <a:cs typeface="Helvetica Light"/>
              </a:rPr>
              <a:t>use precise measurements of </a:t>
            </a:r>
            <a:r>
              <a:rPr lang="en-US" sz="1400" i="1" dirty="0" err="1" smtClean="0">
                <a:latin typeface="Helvetica Light"/>
                <a:cs typeface="Helvetica Light"/>
              </a:rPr>
              <a:t>p</a:t>
            </a:r>
            <a:r>
              <a:rPr lang="en-US" sz="1400" i="1" baseline="-25000" dirty="0" err="1" smtClean="0">
                <a:latin typeface="Helvetica Light"/>
                <a:cs typeface="Helvetica Light"/>
              </a:rPr>
              <a:t>T</a:t>
            </a:r>
            <a:r>
              <a:rPr lang="en-US" sz="1400" i="1" baseline="-25000" dirty="0" smtClean="0">
                <a:latin typeface="Helvetica Light"/>
                <a:cs typeface="Helvetica Light"/>
              </a:rPr>
              <a:t> </a:t>
            </a:r>
            <a:r>
              <a:rPr lang="en-US" sz="1400" dirty="0" smtClean="0">
                <a:latin typeface="Helvetica Light"/>
                <a:cs typeface="Helvetica Light"/>
              </a:rPr>
              <a:t>(Z) to tune </a:t>
            </a:r>
            <a:r>
              <a:rPr lang="en-US" sz="1400" i="1" dirty="0" err="1" smtClean="0">
                <a:latin typeface="Helvetica Light"/>
                <a:cs typeface="Helvetica Light"/>
              </a:rPr>
              <a:t>p</a:t>
            </a:r>
            <a:r>
              <a:rPr lang="en-US" sz="1400" i="1" baseline="-25000" dirty="0" err="1" smtClean="0">
                <a:latin typeface="Helvetica Light"/>
                <a:cs typeface="Helvetica Light"/>
              </a:rPr>
              <a:t>T</a:t>
            </a:r>
            <a:r>
              <a:rPr lang="en-US" sz="1400" i="1" baseline="-25000" dirty="0" smtClean="0">
                <a:latin typeface="Helvetica Light"/>
                <a:cs typeface="Helvetica Light"/>
              </a:rPr>
              <a:t> </a:t>
            </a:r>
            <a:r>
              <a:rPr lang="en-US" sz="1400" dirty="0" smtClean="0">
                <a:latin typeface="Helvetica Light"/>
                <a:cs typeface="Helvetica Light"/>
              </a:rPr>
              <a:t>(W) modelling, which </a:t>
            </a:r>
            <a:r>
              <a:rPr lang="en-US" sz="1400" dirty="0">
                <a:latin typeface="Helvetica Light"/>
                <a:cs typeface="Helvetica Light"/>
              </a:rPr>
              <a:t>relies </a:t>
            </a:r>
            <a:r>
              <a:rPr lang="en-US" sz="1400" dirty="0" smtClean="0">
                <a:latin typeface="Helvetica Light"/>
                <a:cs typeface="Helvetica Light"/>
              </a:rPr>
              <a:t>on NNLO </a:t>
            </a:r>
            <a:r>
              <a:rPr lang="en-US" sz="1400" dirty="0">
                <a:latin typeface="Helvetica Light"/>
                <a:cs typeface="Helvetica Light"/>
              </a:rPr>
              <a:t>and NNLL/</a:t>
            </a:r>
            <a:r>
              <a:rPr lang="en-US" sz="1400" dirty="0" err="1">
                <a:latin typeface="Helvetica Light"/>
                <a:cs typeface="Helvetica Light"/>
              </a:rPr>
              <a:t>resummed</a:t>
            </a:r>
            <a:r>
              <a:rPr lang="en-US" sz="1400" dirty="0">
                <a:latin typeface="Helvetica Light"/>
                <a:cs typeface="Helvetica Light"/>
              </a:rPr>
              <a:t> </a:t>
            </a:r>
            <a:r>
              <a:rPr lang="en-US" sz="1400" dirty="0" smtClean="0">
                <a:latin typeface="Helvetica Light"/>
                <a:cs typeface="Helvetica Light"/>
              </a:rPr>
              <a:t>calculations. But: different generators predict different transfers from Z to W. </a:t>
            </a:r>
            <a:r>
              <a:rPr lang="en-US" sz="1400" dirty="0" smtClean="0">
                <a:latin typeface="Helvetica Light"/>
                <a:cs typeface="Helvetica Light"/>
              </a:rPr>
              <a:t>         </a:t>
            </a:r>
          </a:p>
          <a:p>
            <a:pPr>
              <a:spcBef>
                <a:spcPts val="600"/>
              </a:spcBef>
            </a:pPr>
            <a:r>
              <a:rPr lang="en-US" sz="1400" dirty="0" smtClean="0">
                <a:latin typeface="Helvetica Light"/>
                <a:cs typeface="Helvetica Light"/>
              </a:rPr>
              <a:t>Also</a:t>
            </a:r>
            <a:r>
              <a:rPr lang="en-US" sz="1400" dirty="0" smtClean="0">
                <a:latin typeface="Helvetica Light"/>
                <a:cs typeface="Helvetica Light"/>
              </a:rPr>
              <a:t>: PDFs play different roles in Z and W production. </a:t>
            </a:r>
            <a:endParaRPr lang="en-US" sz="1400" dirty="0">
              <a:latin typeface="Helvetica Light"/>
              <a:cs typeface="Helvetica Ligh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Electroweak precision measurements</a:t>
            </a:r>
            <a:endParaRPr lang="en-GB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US" sz="1600" dirty="0" smtClean="0">
                <a:latin typeface="Helvetica Light"/>
                <a:cs typeface="Helvetica Light"/>
              </a:rPr>
              <a:t>Comprehensive Z </a:t>
            </a:r>
            <a:r>
              <a:rPr lang="en-US" sz="1600" i="1" dirty="0" err="1" smtClean="0">
                <a:latin typeface="Helvetica Light"/>
                <a:cs typeface="Helvetica Light"/>
              </a:rPr>
              <a:t>p</a:t>
            </a:r>
            <a:r>
              <a:rPr lang="en-US" sz="1600" i="1" baseline="-25000" dirty="0" err="1" smtClean="0">
                <a:latin typeface="Helvetica Light"/>
                <a:cs typeface="Helvetica Light"/>
              </a:rPr>
              <a:t>T</a:t>
            </a:r>
            <a:r>
              <a:rPr lang="en-US" sz="1600" dirty="0" smtClean="0">
                <a:latin typeface="Helvetica Light"/>
                <a:cs typeface="Helvetica Light"/>
              </a:rPr>
              <a:t> and </a:t>
            </a:r>
            <a:r>
              <a:rPr lang="en-US" sz="1600" dirty="0" err="1" smtClean="0">
                <a:latin typeface="Helvetica Light"/>
                <a:cs typeface="Helvetica Light"/>
              </a:rPr>
              <a:t>polarisation</a:t>
            </a:r>
            <a:r>
              <a:rPr lang="en-US" sz="1600" dirty="0" smtClean="0">
                <a:latin typeface="Helvetica Light"/>
                <a:cs typeface="Helvetica Light"/>
              </a:rPr>
              <a:t> measurements done by both CMS and ATLAS</a:t>
            </a:r>
            <a:endParaRPr lang="en-US" sz="1600" dirty="0">
              <a:latin typeface="Helvetica Light"/>
              <a:cs typeface="Helvetica Light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40</a:t>
            </a:fld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692" y="2420888"/>
            <a:ext cx="3359954" cy="23762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2411" y="2543693"/>
            <a:ext cx="5147140" cy="3858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3528" y="5085184"/>
            <a:ext cx="3435118" cy="1054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RESBOS: ISR at approximate NNLO, </a:t>
            </a:r>
            <a:r>
              <a:rPr lang="en-US" sz="105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γ</a:t>
            </a:r>
            <a:r>
              <a:rPr lang="en-US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*–Z interference at NLO, NNLL soft-gluon </a:t>
            </a:r>
            <a:r>
              <a:rPr lang="en-US" sz="105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resummation</a:t>
            </a:r>
            <a:r>
              <a:rPr lang="en-US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no FSR or hadronic event activity, CT14 PDF. </a:t>
            </a:r>
          </a:p>
          <a:p>
            <a:pPr>
              <a:spcBef>
                <a:spcPts val="1200"/>
              </a:spcBef>
            </a:pPr>
            <a:r>
              <a:rPr lang="en-US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DYNNLO: QCD production at NNLO, </a:t>
            </a:r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no soft-gluon </a:t>
            </a:r>
            <a:r>
              <a:rPr lang="en-US" sz="105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resummation</a:t>
            </a:r>
            <a:r>
              <a:rPr lang="en-US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CT10 PDF.</a:t>
            </a:r>
          </a:p>
        </p:txBody>
      </p:sp>
    </p:spTree>
    <p:extLst>
      <p:ext uri="{BB962C8B-B14F-4D97-AF65-F5344CB8AC3E}">
        <p14:creationId xmlns:p14="http://schemas.microsoft.com/office/powerpoint/2010/main" val="1410505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0"/>
            <a:ext cx="9144002" cy="3284984"/>
          </a:xfrm>
          <a:prstGeom prst="rect">
            <a:avLst/>
          </a:prstGeom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1377981"/>
            <a:ext cx="9144000" cy="919331"/>
          </a:xfrm>
          <a:prstGeom prst="rect">
            <a:avLst/>
          </a:prstGeom>
          <a:solidFill>
            <a:srgbClr val="FFFFFF">
              <a:alpha val="96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tIns="72000"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The road to the future</a:t>
            </a:r>
          </a:p>
          <a:p>
            <a:pPr algn="ctr">
              <a:spcBef>
                <a:spcPts val="600"/>
              </a:spcBef>
            </a:pPr>
            <a:r>
              <a:rPr lang="en-US" sz="2800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The LHC Run-2 and beyond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006743"/>
            <a:ext cx="9144000" cy="3878641"/>
          </a:xfrm>
          <a:prstGeom prst="rect">
            <a:avLst/>
          </a:prstGeom>
        </p:spPr>
      </p:pic>
      <p:sp>
        <p:nvSpPr>
          <p:cNvPr id="2" name="Sun 1"/>
          <p:cNvSpPr/>
          <p:nvPr/>
        </p:nvSpPr>
        <p:spPr>
          <a:xfrm>
            <a:off x="2650934" y="5229200"/>
            <a:ext cx="216024" cy="216024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45576" y="5081791"/>
            <a:ext cx="67518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We are here</a:t>
            </a:r>
          </a:p>
        </p:txBody>
      </p:sp>
    </p:spTree>
    <p:extLst>
      <p:ext uri="{BB962C8B-B14F-4D97-AF65-F5344CB8AC3E}">
        <p14:creationId xmlns:p14="http://schemas.microsoft.com/office/powerpoint/2010/main" val="105589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06743"/>
            <a:ext cx="9144000" cy="387864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" y="1"/>
            <a:ext cx="9144001" cy="1340768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2300" y="188640"/>
            <a:ext cx="57583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How can these LHC luminosity improvements be achieved ? </a:t>
            </a:r>
          </a:p>
        </p:txBody>
      </p:sp>
      <p:sp>
        <p:nvSpPr>
          <p:cNvPr id="7" name="Rectangle 6"/>
          <p:cNvSpPr/>
          <p:nvPr/>
        </p:nvSpPr>
        <p:spPr>
          <a:xfrm>
            <a:off x="-1" y="2880320"/>
            <a:ext cx="8604450" cy="1340768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42300" y="700821"/>
            <a:ext cx="2673516" cy="3384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059832" y="692696"/>
            <a:ext cx="3051628" cy="3384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259072" y="692696"/>
            <a:ext cx="2745525" cy="3384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2300" y="692696"/>
            <a:ext cx="2673516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Run-1</a:t>
            </a: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GB" sz="1400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beam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= 0.45–4 TeV</a:t>
            </a:r>
            <a:endParaRPr lang="en-GB" sz="1400" i="1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GB" sz="1400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max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= 0.8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×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10</a:t>
            </a:r>
            <a:r>
              <a:rPr lang="en-GB" sz="1400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34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cm</a:t>
            </a:r>
            <a:r>
              <a:rPr lang="en-GB" sz="1400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–2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GB" sz="1400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–1</a:t>
            </a: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GB" sz="1400" i="1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GB" sz="1400" baseline="-250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bunch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= 50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ns</a:t>
            </a: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</a:t>
            </a:r>
            <a:r>
              <a:rPr lang="en-GB" sz="1400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bunches,max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= 1380</a:t>
            </a:r>
            <a:endParaRPr lang="en-GB" sz="14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𝛽* = 60 cm                             </a:t>
            </a: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[ recall: </a:t>
            </a:r>
            <a:r>
              <a:rPr lang="en-GB" sz="11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∝ (</a:t>
            </a:r>
            <a:r>
              <a:rPr lang="en-GB" sz="11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σ</a:t>
            </a:r>
            <a:r>
              <a:rPr lang="en-GB" sz="1100" i="1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x</a:t>
            </a:r>
            <a:r>
              <a:rPr lang="en-GB" sz="11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σ</a:t>
            </a:r>
            <a:r>
              <a:rPr lang="en-GB" sz="1100" i="1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y</a:t>
            </a: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  <a:r>
              <a:rPr lang="en-GB" sz="1100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= (𝜀</a:t>
            </a:r>
            <a:r>
              <a:rPr lang="en-GB" sz="1100" i="1" baseline="-25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</a:t>
            </a: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1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𝛽</a:t>
            </a: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*/</a:t>
            </a:r>
            <a:r>
              <a:rPr lang="en-GB" sz="11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γ</a:t>
            </a: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  <a:r>
              <a:rPr lang="en-GB" sz="1100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]</a:t>
            </a:r>
            <a:endParaRPr lang="en-GB" sz="11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Norm. emittance</a:t>
            </a:r>
            <a:r>
              <a:rPr lang="en-GB" sz="14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𝜀</a:t>
            </a:r>
            <a:r>
              <a:rPr lang="en-GB" sz="1400" i="1" baseline="-25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~ 2.3 µm</a:t>
            </a:r>
            <a:endParaRPr lang="en-GB" sz="1400" i="1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</a:t>
            </a:r>
            <a:r>
              <a:rPr lang="en-GB" sz="1400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protons</a:t>
            </a:r>
            <a:r>
              <a:rPr lang="en-GB" sz="1400" baseline="-25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/ bunch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≤ 1.7⋅10</a:t>
            </a:r>
            <a:r>
              <a:rPr lang="en-GB" sz="1400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11</a:t>
            </a: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&lt;µ&gt; ~ 21                              </a:t>
            </a: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(note: µ</a:t>
            </a:r>
            <a:r>
              <a:rPr lang="en-GB" sz="1100" baseline="-25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peak</a:t>
            </a: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much larger)</a:t>
            </a:r>
          </a:p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59832" y="692696"/>
            <a:ext cx="3133157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Run 2 &amp; 3 (13–14 TeV)</a:t>
            </a: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GB" sz="1400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beam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=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6.5–7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TeV</a:t>
            </a:r>
            <a:endParaRPr lang="en-GB" sz="1400" i="1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i="1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GB" sz="1400" baseline="-250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max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=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0.7–2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×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10</a:t>
            </a:r>
            <a:r>
              <a:rPr lang="en-GB" sz="1400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34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en-GB" sz="1400" baseline="30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–2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GB" sz="1400" baseline="30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–1</a:t>
            </a: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GB" sz="1400" i="1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GB" sz="1400" baseline="-250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bunch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=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25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ns</a:t>
            </a: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i="1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</a:t>
            </a:r>
            <a:r>
              <a:rPr lang="en-GB" sz="1400" baseline="-250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bunches,max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=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2028~2748</a:t>
            </a: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(?)</a:t>
            </a:r>
            <a:endParaRPr lang="en-GB" sz="14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𝛽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* =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40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cm        </a:t>
            </a:r>
            <a:endParaRPr lang="en-GB" sz="14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𝜀</a:t>
            </a:r>
            <a:r>
              <a:rPr lang="en-GB" sz="1400" i="1" baseline="-25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=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3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.5–2.5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µm </a:t>
            </a: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(2.3 µm with BCMS)</a:t>
            </a: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</a:t>
            </a:r>
            <a:r>
              <a:rPr lang="en-GB" sz="1400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protons</a:t>
            </a:r>
            <a:r>
              <a:rPr lang="en-GB" sz="1400" baseline="-25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baseline="-25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/ bunch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~ 1.2⋅10</a:t>
            </a:r>
            <a:r>
              <a:rPr lang="en-GB" sz="1400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11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              </a:t>
            </a: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&lt;µ&gt; ~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21~50</a:t>
            </a:r>
          </a:p>
          <a:p>
            <a:pPr marL="0" lvl="1">
              <a:spcBef>
                <a:spcPts val="1000"/>
              </a:spcBef>
            </a:pP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LS2: injector upgrade for increased beam brightness (batch compression in PS, new optics in SPS, collimator upgrades)</a:t>
            </a:r>
            <a:endParaRPr lang="en-GB" sz="11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59073" y="692696"/>
            <a:ext cx="2745524" cy="3431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HL-LHC (14 TeV)</a:t>
            </a: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GB" sz="1400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beam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=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7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TeV</a:t>
            </a:r>
            <a:endParaRPr lang="en-GB" sz="1400" i="1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i="1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GB" sz="1400" baseline="-250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max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~ 5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×10</a:t>
            </a:r>
            <a:r>
              <a:rPr lang="en-GB" sz="1400" baseline="30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34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cm</a:t>
            </a:r>
            <a:r>
              <a:rPr lang="en-GB" sz="1400" baseline="30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–2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GB" sz="1400" baseline="30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–1</a:t>
            </a: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GB" sz="1400" i="1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GB" sz="1400" baseline="-250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bunch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= 25 ns</a:t>
            </a: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i="1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</a:t>
            </a:r>
            <a:r>
              <a:rPr lang="en-GB" sz="1400" baseline="-250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bunches,max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= 2748</a:t>
            </a:r>
            <a:endParaRPr lang="en-GB" sz="14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𝛽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* =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15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cm   </a:t>
            </a:r>
            <a:endParaRPr lang="en-GB" sz="14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𝜀</a:t>
            </a:r>
            <a:r>
              <a:rPr lang="en-GB" sz="1400" i="1" baseline="-25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=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2.5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µm</a:t>
            </a: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</a:t>
            </a:r>
            <a:r>
              <a:rPr lang="en-GB" sz="1400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protons</a:t>
            </a:r>
            <a:r>
              <a:rPr lang="en-GB" sz="1400" baseline="-25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baseline="-25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/ bunch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=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2.2⋅10</a:t>
            </a:r>
            <a:r>
              <a:rPr lang="en-GB" sz="1400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11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                   </a:t>
            </a:r>
            <a:endParaRPr lang="en-GB" sz="14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&lt;µ&gt; ~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140</a:t>
            </a:r>
          </a:p>
          <a:p>
            <a:pPr marL="0" lvl="1">
              <a:spcBef>
                <a:spcPts val="1000"/>
              </a:spcBef>
            </a:pP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LS3: new triplet design (low-𝛽* </a:t>
            </a:r>
            <a:r>
              <a:rPr lang="en-GB" sz="11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quadrupoles</a:t>
            </a: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crab cavities), injector upgrades for </a:t>
            </a:r>
            <a:r>
              <a:rPr lang="is-IS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luminosity levelling</a:t>
            </a:r>
            <a:endParaRPr lang="en-GB" sz="105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0019" y="85060"/>
            <a:ext cx="926477" cy="56139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964201" y="116632"/>
            <a:ext cx="1208199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Crab crossing:</a:t>
            </a:r>
          </a:p>
          <a:p>
            <a:pPr>
              <a:spcBef>
                <a:spcPts val="300"/>
              </a:spcBef>
            </a:pP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(deflects head and tail in opposite </a:t>
            </a:r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direction)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endParaRPr lang="en-US" sz="1000" dirty="0" smtClean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4" name="Sun 13"/>
          <p:cNvSpPr/>
          <p:nvPr/>
        </p:nvSpPr>
        <p:spPr>
          <a:xfrm>
            <a:off x="2650934" y="5229200"/>
            <a:ext cx="216024" cy="216024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345576" y="5081791"/>
            <a:ext cx="67518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We are here</a:t>
            </a:r>
          </a:p>
        </p:txBody>
      </p:sp>
    </p:spTree>
    <p:extLst>
      <p:ext uri="{BB962C8B-B14F-4D97-AF65-F5344CB8AC3E}">
        <p14:creationId xmlns:p14="http://schemas.microsoft.com/office/powerpoint/2010/main" val="1853588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06743"/>
            <a:ext cx="9144000" cy="387864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" y="1"/>
            <a:ext cx="9144001" cy="1340768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2300" y="188640"/>
            <a:ext cx="57583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How can these LHC luminosity improvements be achieved ? </a:t>
            </a:r>
          </a:p>
        </p:txBody>
      </p:sp>
      <p:sp>
        <p:nvSpPr>
          <p:cNvPr id="7" name="Rectangle 6"/>
          <p:cNvSpPr/>
          <p:nvPr/>
        </p:nvSpPr>
        <p:spPr>
          <a:xfrm>
            <a:off x="-1" y="2880320"/>
            <a:ext cx="8604450" cy="1340768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42300" y="700821"/>
            <a:ext cx="2673516" cy="3384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059832" y="692696"/>
            <a:ext cx="3051628" cy="3384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259072" y="692696"/>
            <a:ext cx="2745525" cy="3384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2301" y="692696"/>
            <a:ext cx="2385484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Run-1</a:t>
            </a: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GB" sz="1400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beam,max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= 4 TeV</a:t>
            </a:r>
            <a:endParaRPr lang="en-GB" sz="1400" i="1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GB" sz="1400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max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= 7.7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×10</a:t>
            </a:r>
            <a:r>
              <a:rPr lang="en-GB" sz="1400" baseline="30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33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en-GB" sz="1400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–2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GB" sz="1400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–1</a:t>
            </a: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GB" sz="1400" i="1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GB" sz="1400" baseline="-250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bunch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= 50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ns</a:t>
            </a: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</a:t>
            </a:r>
            <a:r>
              <a:rPr lang="en-GB" sz="1400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bunches,max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= 1380</a:t>
            </a:r>
            <a:endParaRPr lang="en-GB" sz="14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𝛽* = 60 cm                        </a:t>
            </a: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[ recall: </a:t>
            </a:r>
            <a:r>
              <a:rPr lang="en-GB" sz="11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∝ (</a:t>
            </a:r>
            <a:r>
              <a:rPr lang="en-GB" sz="11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σ</a:t>
            </a:r>
            <a:r>
              <a:rPr lang="en-GB" sz="1100" i="1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x</a:t>
            </a:r>
            <a:r>
              <a:rPr lang="en-GB" sz="11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σ</a:t>
            </a:r>
            <a:r>
              <a:rPr lang="en-GB" sz="1100" i="1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y</a:t>
            </a: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  <a:r>
              <a:rPr lang="en-GB" sz="1100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= (𝜀 </a:t>
            </a:r>
            <a:r>
              <a:rPr lang="en-GB" sz="11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𝛽</a:t>
            </a: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*)</a:t>
            </a:r>
            <a:r>
              <a:rPr lang="en-GB" sz="1100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]</a:t>
            </a:r>
            <a:endParaRPr lang="en-GB" sz="11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Emittance</a:t>
            </a:r>
            <a:r>
              <a:rPr lang="en-GB" sz="1400" i="1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𝜀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~ 2.3 µm</a:t>
            </a:r>
            <a:endParaRPr lang="en-GB" sz="1400" i="1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</a:t>
            </a:r>
            <a:r>
              <a:rPr lang="en-GB" sz="1400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protons</a:t>
            </a:r>
            <a:r>
              <a:rPr lang="en-GB" sz="1400" baseline="-25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/ bunch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≤ 1.7⋅10</a:t>
            </a:r>
            <a:r>
              <a:rPr lang="en-GB" sz="1400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11</a:t>
            </a: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&lt;µ&gt; ~ 21                              </a:t>
            </a: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(note: µ</a:t>
            </a:r>
            <a:r>
              <a:rPr lang="en-GB" sz="1100" baseline="-25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peak</a:t>
            </a: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much larger)</a:t>
            </a:r>
          </a:p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59832" y="692696"/>
            <a:ext cx="3133157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Run 2 &amp; 3 (13–14 TeV)</a:t>
            </a: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i="1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GB" sz="1400" baseline="-250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beam,max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=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6.5–7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TeV</a:t>
            </a:r>
            <a:endParaRPr lang="en-GB" sz="1400" i="1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i="1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GB" sz="1400" baseline="-250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max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=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0.7–2.0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×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10</a:t>
            </a:r>
            <a:r>
              <a:rPr lang="en-GB" sz="1400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34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en-GB" sz="1400" baseline="30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–2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GB" sz="1400" baseline="30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–1</a:t>
            </a: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GB" sz="1400" i="1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GB" sz="1400" baseline="-250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bunch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=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25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ns</a:t>
            </a: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i="1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</a:t>
            </a:r>
            <a:r>
              <a:rPr lang="en-GB" sz="1400" baseline="-250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bunches,max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=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2028~2748</a:t>
            </a: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(?)</a:t>
            </a:r>
            <a:endParaRPr lang="en-GB" sz="14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𝛽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* =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40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cm        </a:t>
            </a:r>
            <a:endParaRPr lang="en-GB" sz="14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𝜀 = 2.5–3.5 µm </a:t>
            </a: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(2.3 µm with BCMS)</a:t>
            </a: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</a:t>
            </a:r>
            <a:r>
              <a:rPr lang="en-GB" sz="1400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protons</a:t>
            </a:r>
            <a:r>
              <a:rPr lang="en-GB" sz="1400" baseline="-25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baseline="-25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/ bunch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~ 1.2⋅10</a:t>
            </a:r>
            <a:r>
              <a:rPr lang="en-GB" sz="1400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11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              </a:t>
            </a: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&lt;µ&gt; ~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21~50</a:t>
            </a:r>
          </a:p>
          <a:p>
            <a:pPr marL="0" lvl="1">
              <a:spcBef>
                <a:spcPts val="1000"/>
              </a:spcBef>
            </a:pP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LS2: injector upgrade for increased beam brightness (batch compression in PS, new optics in SPS, collimator upgrades)</a:t>
            </a:r>
            <a:endParaRPr lang="en-GB" sz="11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59073" y="692696"/>
            <a:ext cx="2745524" cy="3431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HL-LHC (14 TeV)</a:t>
            </a: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i="1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GB" sz="1400" baseline="-250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beam,max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= 6.5–7 TeV</a:t>
            </a:r>
            <a:endParaRPr lang="en-GB" sz="1400" i="1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i="1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GB" sz="1400" baseline="-250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max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=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5–7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×10</a:t>
            </a:r>
            <a:r>
              <a:rPr lang="en-GB" sz="1400" baseline="30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34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cm</a:t>
            </a:r>
            <a:r>
              <a:rPr lang="en-GB" sz="1400" baseline="30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–2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GB" sz="1400" baseline="30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–1</a:t>
            </a: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GB" sz="1400" i="1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GB" sz="1400" baseline="-250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bunch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= 25 ns</a:t>
            </a: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i="1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</a:t>
            </a:r>
            <a:r>
              <a:rPr lang="en-GB" sz="1400" baseline="-250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bunches,max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= 2604~2748</a:t>
            </a:r>
            <a:endParaRPr lang="en-GB" sz="14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𝛽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* =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15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cm   </a:t>
            </a:r>
            <a:endParaRPr lang="en-GB" sz="14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𝜀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=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2.5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µm</a:t>
            </a: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</a:t>
            </a:r>
            <a:r>
              <a:rPr lang="en-GB" sz="1400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protons</a:t>
            </a:r>
            <a:r>
              <a:rPr lang="en-GB" sz="1400" baseline="-25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baseline="-25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/ bunch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=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2.2⋅10</a:t>
            </a:r>
            <a:r>
              <a:rPr lang="en-GB" sz="1400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11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                   </a:t>
            </a:r>
            <a:endParaRPr lang="en-GB" sz="14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&lt;µ&gt; ~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140–200</a:t>
            </a:r>
          </a:p>
          <a:p>
            <a:pPr marL="0" lvl="1">
              <a:spcBef>
                <a:spcPts val="1000"/>
              </a:spcBef>
            </a:pP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LS3: new triplet design (low-𝛽* </a:t>
            </a:r>
            <a:r>
              <a:rPr lang="en-GB" sz="11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quadrupoles</a:t>
            </a: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crab cavities), injector upgrades for </a:t>
            </a:r>
            <a:r>
              <a:rPr lang="is-IS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luminosity levelling</a:t>
            </a:r>
            <a:endParaRPr lang="en-GB" sz="105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0019" y="85060"/>
            <a:ext cx="926477" cy="56139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964201" y="116632"/>
            <a:ext cx="1208199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Crab crossing:</a:t>
            </a:r>
          </a:p>
          <a:p>
            <a:pPr>
              <a:spcBef>
                <a:spcPts val="300"/>
              </a:spcBef>
            </a:pP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(deflects head and tail in opposite </a:t>
            </a:r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direction)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endParaRPr lang="en-US" sz="1000" dirty="0" smtClean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395536" y="1196752"/>
            <a:ext cx="8208913" cy="2304256"/>
            <a:chOff x="395536" y="2348880"/>
            <a:chExt cx="8208913" cy="2304256"/>
          </a:xfrm>
        </p:grpSpPr>
        <p:sp>
          <p:nvSpPr>
            <p:cNvPr id="16" name="Rounded Rectangle 15"/>
            <p:cNvSpPr/>
            <p:nvPr/>
          </p:nvSpPr>
          <p:spPr>
            <a:xfrm>
              <a:off x="395536" y="2348880"/>
              <a:ext cx="8208913" cy="2304256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chemeClr val="bg1">
                  <a:lumMod val="75000"/>
                </a:schemeClr>
              </a:solidFill>
            </a:ln>
            <a:effectLst>
              <a:glow rad="1346200">
                <a:schemeClr val="bg1"/>
              </a:glow>
            </a:effectLst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63122" y="2672333"/>
              <a:ext cx="7309278" cy="1708160"/>
            </a:xfrm>
            <a:prstGeom prst="rect">
              <a:avLst/>
            </a:prstGeom>
            <a:noFill/>
            <a:ln w="76200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Also significant detector, in particular trigger</a:t>
              </a:r>
              <a:r>
                <a:rPr lang="en-US" sz="1400" dirty="0" smtClean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 (goal: keep current thresholds)</a:t>
              </a:r>
              <a:r>
                <a:rPr lang="en-US" dirty="0" smtClean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 and inner tracker, upgrades to cope with increased LHC luminosity:</a:t>
              </a:r>
            </a:p>
            <a:p>
              <a:pPr marL="742950" lvl="1" indent="-285750">
                <a:spcBef>
                  <a:spcPts val="1200"/>
                </a:spcBef>
                <a:buFont typeface="Arial" charset="0"/>
                <a:buChar char="•"/>
              </a:pPr>
              <a:r>
                <a:rPr lang="en-US" sz="1600" dirty="0" smtClean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Phase-1 during LS2 preparing for high-brightness Run-3</a:t>
              </a:r>
            </a:p>
            <a:p>
              <a:pPr marL="742950" lvl="1" indent="-285750">
                <a:spcBef>
                  <a:spcPts val="600"/>
                </a:spcBef>
                <a:buFont typeface="Arial" charset="0"/>
                <a:buChar char="•"/>
              </a:pPr>
              <a:r>
                <a:rPr lang="en-US" sz="1600" dirty="0" smtClean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Phase-2 during LS3 preparing for HL-LHC</a:t>
              </a:r>
            </a:p>
            <a:p>
              <a:pPr>
                <a:spcBef>
                  <a:spcPts val="1200"/>
                </a:spcBef>
              </a:pPr>
              <a:r>
                <a:rPr lang="en-US" sz="1200" i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Helvetica Light" charset="0"/>
                  <a:ea typeface="Helvetica Light" charset="0"/>
                  <a:cs typeface="Helvetica Light" charset="0"/>
                </a:rPr>
                <a:t>No time for a discussion here, but happy to follow up during discussion sessions</a:t>
              </a:r>
            </a:p>
          </p:txBody>
        </p:sp>
      </p:grpSp>
      <p:sp>
        <p:nvSpPr>
          <p:cNvPr id="18" name="Sun 17"/>
          <p:cNvSpPr/>
          <p:nvPr/>
        </p:nvSpPr>
        <p:spPr>
          <a:xfrm>
            <a:off x="2650934" y="5229200"/>
            <a:ext cx="216024" cy="216024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45576" y="5081791"/>
            <a:ext cx="67518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We are here</a:t>
            </a:r>
          </a:p>
        </p:txBody>
      </p:sp>
    </p:spTree>
    <p:extLst>
      <p:ext uri="{BB962C8B-B14F-4D97-AF65-F5344CB8AC3E}">
        <p14:creationId xmlns:p14="http://schemas.microsoft.com/office/powerpoint/2010/main" val="1491835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06743"/>
            <a:ext cx="9144000" cy="387864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" y="1"/>
            <a:ext cx="9144001" cy="1340768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2" y="2736304"/>
            <a:ext cx="9144001" cy="1340768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42300" y="700822"/>
            <a:ext cx="2673516" cy="31602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2300" y="188640"/>
            <a:ext cx="5493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The main proton–proton physics goals in a nutshell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2300" y="692696"/>
            <a:ext cx="2673516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Run 1 (8 TeV)</a:t>
            </a: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Discovery of Higgs boson</a:t>
            </a: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Searches for additional    new physics (negative)</a:t>
            </a:r>
            <a:endParaRPr lang="en-GB" sz="1400" baseline="300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Observation of rare processes, such as </a:t>
            </a:r>
            <a:r>
              <a:rPr lang="en-GB" sz="14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</a:t>
            </a:r>
            <a:r>
              <a:rPr lang="en-GB" sz="1400" i="1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 smtClean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µµ</a:t>
            </a: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Precision measurements of Standard Model processes</a:t>
            </a: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Study of </a:t>
            </a:r>
            <a:r>
              <a:rPr lang="en-GB" sz="14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CP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asymmetries in </a:t>
            </a:r>
            <a:r>
              <a:rPr lang="en-GB" sz="14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</a:t>
            </a:r>
            <a:r>
              <a:rPr lang="en-GB" sz="1400" i="1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sector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059832" y="692696"/>
            <a:ext cx="3051628" cy="31602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259072" y="692696"/>
            <a:ext cx="2745525" cy="31602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59073" y="692696"/>
            <a:ext cx="2745524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HL-LHC (14 TeV)</a:t>
            </a: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Precision measurements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of Higgs couplings </a:t>
            </a:r>
            <a:endParaRPr lang="en-GB" sz="14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Observation of very rare Higgs modes</a:t>
            </a:r>
            <a:endParaRPr lang="en-GB" sz="1400" baseline="300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Ultimate new physics search reach (on mass &amp; forbidden decays, </a:t>
            </a:r>
            <a:r>
              <a:rPr lang="en-GB" sz="14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eg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FCNC)</a:t>
            </a: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Ultimate SM &amp; HF physics precision for rare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processes (VBS, </a:t>
            </a:r>
            <a:r>
              <a:rPr lang="en-GB" sz="14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aT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/QGC, </a:t>
            </a:r>
            <a:r>
              <a:rPr lang="en-GB" sz="14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etc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  <a:endParaRPr lang="en-GB" sz="14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59832" y="692696"/>
            <a:ext cx="3133157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Run 2 &amp; 3 (13–14 TeV)</a:t>
            </a: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Searches for new physics</a:t>
            </a: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Improved measurements of Higgs couplings in main channels</a:t>
            </a: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onsolidation / observation of Higgs channels </a:t>
            </a:r>
            <a:endParaRPr lang="en-GB" sz="12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Measurement of rare Standard Model processes &amp; more precision</a:t>
            </a: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Improved measurements of rare   </a:t>
            </a:r>
            <a:r>
              <a:rPr lang="en-GB" sz="14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decays and </a:t>
            </a:r>
            <a:r>
              <a:rPr lang="en-GB" sz="14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CP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asymmetries</a:t>
            </a:r>
          </a:p>
        </p:txBody>
      </p:sp>
      <p:sp>
        <p:nvSpPr>
          <p:cNvPr id="15" name="Sun 14"/>
          <p:cNvSpPr/>
          <p:nvPr/>
        </p:nvSpPr>
        <p:spPr>
          <a:xfrm>
            <a:off x="2650934" y="5229200"/>
            <a:ext cx="216024" cy="216024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345576" y="5081791"/>
            <a:ext cx="67518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We are here</a:t>
            </a:r>
          </a:p>
        </p:txBody>
      </p:sp>
    </p:spTree>
    <p:extLst>
      <p:ext uri="{BB962C8B-B14F-4D97-AF65-F5344CB8AC3E}">
        <p14:creationId xmlns:p14="http://schemas.microsoft.com/office/powerpoint/2010/main" val="272962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45</a:t>
            </a:fld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-1" y="1"/>
            <a:ext cx="9144001" cy="1340768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60648"/>
            <a:ext cx="9144000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Helvetica Light" charset="0"/>
                <a:ea typeface="Helvetica Light" charset="0"/>
                <a:cs typeface="Helvetica Light" charset="0"/>
              </a:rPr>
              <a:t>Status of Run-2 (19 Sep 2016)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905" y="1071780"/>
            <a:ext cx="7200900" cy="516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3023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46</a:t>
            </a:fld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-1" y="1"/>
            <a:ext cx="9144001" cy="1340768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60648"/>
            <a:ext cx="9144000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Helvetica Light" charset="0"/>
                <a:ea typeface="Helvetica Light" charset="0"/>
                <a:cs typeface="Helvetica Light" charset="0"/>
              </a:rPr>
              <a:t>Expected integrated luminosity of LHC &amp; HL-LHC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991" t="40550" r="11314" b="11151"/>
          <a:stretch/>
        </p:blipFill>
        <p:spPr>
          <a:xfrm>
            <a:off x="907081" y="1121488"/>
            <a:ext cx="6397486" cy="516288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83768" y="544522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latin typeface="Helvetica" charset="0"/>
                <a:ea typeface="Helvetica" charset="0"/>
                <a:cs typeface="Helvetica" charset="0"/>
              </a:rPr>
              <a:t>2015</a:t>
            </a:r>
            <a:endParaRPr lang="en-US" dirty="0" smtClean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47864" y="544522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Helvetica" charset="0"/>
                <a:ea typeface="Helvetica" charset="0"/>
                <a:cs typeface="Helvetica" charset="0"/>
              </a:rPr>
              <a:t>2019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11960" y="544522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Helvetica" charset="0"/>
                <a:ea typeface="Helvetica" charset="0"/>
                <a:cs typeface="Helvetica" charset="0"/>
              </a:rPr>
              <a:t>2023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04248" y="544522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Helvetica" charset="0"/>
                <a:ea typeface="Helvetica" charset="0"/>
                <a:cs typeface="Helvetica" charset="0"/>
              </a:rPr>
              <a:t>2035</a:t>
            </a:r>
          </a:p>
        </p:txBody>
      </p:sp>
      <p:pic>
        <p:nvPicPr>
          <p:cNvPr id="12" name="Picture 11"/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6695" t="31203" r="24412" b="15306"/>
          <a:stretch/>
        </p:blipFill>
        <p:spPr>
          <a:xfrm rot="16200000">
            <a:off x="2533713" y="4925724"/>
            <a:ext cx="18000" cy="10440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691680" y="1174888"/>
            <a:ext cx="248800" cy="4486359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66806" y="526623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mtClean="0">
                <a:latin typeface="Helvetica" charset="0"/>
                <a:ea typeface="Helvetica" charset="0"/>
                <a:cs typeface="Helvetica" charset="0"/>
              </a:rPr>
              <a:t>0</a:t>
            </a:r>
            <a:endParaRPr lang="en-US" dirty="0" smtClean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19424" y="4581128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>
                <a:latin typeface="Helvetica" charset="0"/>
                <a:ea typeface="Helvetica" charset="0"/>
                <a:cs typeface="Helvetica" charset="0"/>
              </a:rPr>
              <a:t>500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91183" y="3851756"/>
            <a:ext cx="697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>
                <a:latin typeface="Helvetica" charset="0"/>
                <a:ea typeface="Helvetica" charset="0"/>
                <a:cs typeface="Helvetica" charset="0"/>
              </a:rPr>
              <a:t>1000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91183" y="3140968"/>
            <a:ext cx="697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>
                <a:latin typeface="Helvetica" charset="0"/>
                <a:ea typeface="Helvetica" charset="0"/>
                <a:cs typeface="Helvetica" charset="0"/>
              </a:rPr>
              <a:t>1500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91183" y="2442154"/>
            <a:ext cx="697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>
                <a:latin typeface="Helvetica" charset="0"/>
                <a:ea typeface="Helvetica" charset="0"/>
                <a:cs typeface="Helvetica" charset="0"/>
              </a:rPr>
              <a:t>2000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91183" y="1732707"/>
            <a:ext cx="697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>
                <a:latin typeface="Helvetica" charset="0"/>
                <a:ea typeface="Helvetica" charset="0"/>
                <a:cs typeface="Helvetica" charset="0"/>
              </a:rPr>
              <a:t>2500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55405" y="6479758"/>
            <a:ext cx="291778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© </a:t>
            </a: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. Ferreira da </a:t>
            </a: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Silva at Moriond EW, 2016 </a:t>
            </a:r>
            <a:endParaRPr 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3177540" y="5315344"/>
            <a:ext cx="525905" cy="79616"/>
          </a:xfrm>
          <a:custGeom>
            <a:avLst/>
            <a:gdLst>
              <a:gd name="connsiteX0" fmla="*/ 0 w 3891517"/>
              <a:gd name="connsiteY0" fmla="*/ 3646967 h 3646967"/>
              <a:gd name="connsiteX1" fmla="*/ 669852 w 3891517"/>
              <a:gd name="connsiteY1" fmla="*/ 3370521 h 3646967"/>
              <a:gd name="connsiteX2" fmla="*/ 1446028 w 3891517"/>
              <a:gd name="connsiteY2" fmla="*/ 2860158 h 3646967"/>
              <a:gd name="connsiteX3" fmla="*/ 2232838 w 3891517"/>
              <a:gd name="connsiteY3" fmla="*/ 2115879 h 3646967"/>
              <a:gd name="connsiteX4" fmla="*/ 2817628 w 3891517"/>
              <a:gd name="connsiteY4" fmla="*/ 1456660 h 3646967"/>
              <a:gd name="connsiteX5" fmla="*/ 3519377 w 3891517"/>
              <a:gd name="connsiteY5" fmla="*/ 510363 h 3646967"/>
              <a:gd name="connsiteX6" fmla="*/ 3891517 w 3891517"/>
              <a:gd name="connsiteY6" fmla="*/ 0 h 3646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91517" h="3646967">
                <a:moveTo>
                  <a:pt x="0" y="3646967"/>
                </a:moveTo>
                <a:cubicBezTo>
                  <a:pt x="214423" y="3574311"/>
                  <a:pt x="428847" y="3501656"/>
                  <a:pt x="669852" y="3370521"/>
                </a:cubicBezTo>
                <a:cubicBezTo>
                  <a:pt x="910857" y="3239386"/>
                  <a:pt x="1185530" y="3069265"/>
                  <a:pt x="1446028" y="2860158"/>
                </a:cubicBezTo>
                <a:cubicBezTo>
                  <a:pt x="1706526" y="2651051"/>
                  <a:pt x="2004238" y="2349795"/>
                  <a:pt x="2232838" y="2115879"/>
                </a:cubicBezTo>
                <a:cubicBezTo>
                  <a:pt x="2461438" y="1881963"/>
                  <a:pt x="2603205" y="1724246"/>
                  <a:pt x="2817628" y="1456660"/>
                </a:cubicBezTo>
                <a:cubicBezTo>
                  <a:pt x="3032051" y="1189074"/>
                  <a:pt x="3340396" y="753140"/>
                  <a:pt x="3519377" y="510363"/>
                </a:cubicBezTo>
                <a:cubicBezTo>
                  <a:pt x="3698358" y="267586"/>
                  <a:pt x="3891517" y="0"/>
                  <a:pt x="3891517" y="0"/>
                </a:cubicBezTo>
              </a:path>
            </a:pathLst>
          </a:custGeom>
          <a:noFill/>
          <a:ln w="57150">
            <a:solidFill>
              <a:srgbClr val="00B050"/>
            </a:solidFill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9" descr="E:\fppt\template\arrows\arrow7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6991036">
            <a:off x="2902648" y="4872566"/>
            <a:ext cx="303514" cy="50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/>
          <p:cNvSpPr/>
          <p:nvPr/>
        </p:nvSpPr>
        <p:spPr>
          <a:xfrm>
            <a:off x="2158846" y="4587925"/>
            <a:ext cx="177151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rgbClr val="BC010C"/>
                </a:solidFill>
                <a:latin typeface="Chalkduster" charset="0"/>
                <a:ea typeface="Chalkduster" charset="0"/>
                <a:cs typeface="Chalkduster" charset="0"/>
              </a:rPr>
              <a:t>We are here</a:t>
            </a:r>
            <a:endParaRPr lang="en-GB" sz="1050" dirty="0">
              <a:solidFill>
                <a:srgbClr val="BC010C"/>
              </a:solidFill>
              <a:latin typeface="Chalkduster" charset="0"/>
              <a:ea typeface="Chalkduster" charset="0"/>
              <a:cs typeface="Chalkduster" charset="0"/>
            </a:endParaRPr>
          </a:p>
        </p:txBody>
      </p:sp>
      <p:pic>
        <p:nvPicPr>
          <p:cNvPr id="25" name="Picture 9" descr="E:\fppt\template\arrows\arrow7.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872672" flipH="1">
            <a:off x="7285488" y="1234926"/>
            <a:ext cx="418027" cy="512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26"/>
          <p:cNvSpPr/>
          <p:nvPr/>
        </p:nvSpPr>
        <p:spPr>
          <a:xfrm>
            <a:off x="2298736" y="1916832"/>
            <a:ext cx="1265151" cy="211563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7641954" y="1700808"/>
            <a:ext cx="110651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smtClean="0">
                <a:solidFill>
                  <a:srgbClr val="BC010C"/>
                </a:solidFill>
                <a:latin typeface="Chalkduster" charset="0"/>
                <a:ea typeface="Chalkduster" charset="0"/>
                <a:cs typeface="Chalkduster" charset="0"/>
              </a:rPr>
              <a:t>We will be going </a:t>
            </a:r>
            <a:r>
              <a:rPr lang="en-GB" sz="1400" dirty="0" smtClean="0">
                <a:solidFill>
                  <a:srgbClr val="BC010C"/>
                </a:solidFill>
                <a:latin typeface="Chalkduster" charset="0"/>
                <a:ea typeface="Chalkduster" charset="0"/>
                <a:cs typeface="Chalkduster" charset="0"/>
              </a:rPr>
              <a:t>here</a:t>
            </a:r>
            <a:endParaRPr lang="en-GB" sz="1050" dirty="0">
              <a:solidFill>
                <a:srgbClr val="BC010C"/>
              </a:solidFill>
              <a:latin typeface="Chalkduster" charset="0"/>
              <a:ea typeface="Chalkduster" charset="0"/>
              <a:cs typeface="Chalkduster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339752" y="2558385"/>
            <a:ext cx="2181082" cy="510575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234755" y="2350621"/>
            <a:ext cx="3392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  <a:latin typeface="Chalkduster" charset="0"/>
                <a:ea typeface="Chalkduster" charset="0"/>
                <a:cs typeface="Chalkduster" charset="0"/>
              </a:rPr>
              <a:t>LHC physics will hardly look the same again</a:t>
            </a:r>
            <a:r>
              <a:rPr lang="is-IS" dirty="0" smtClean="0">
                <a:solidFill>
                  <a:srgbClr val="0070C0"/>
                </a:solidFill>
                <a:latin typeface="Chalkduster" charset="0"/>
                <a:ea typeface="Chalkduster" charset="0"/>
                <a:cs typeface="Chalkduster" charset="0"/>
              </a:rPr>
              <a:t>…</a:t>
            </a:r>
            <a:endParaRPr lang="en-US" dirty="0" smtClean="0">
              <a:solidFill>
                <a:srgbClr val="0070C0"/>
              </a:solidFill>
              <a:latin typeface="Chalkduster" charset="0"/>
              <a:ea typeface="Chalkduster" charset="0"/>
              <a:cs typeface="Chalkduster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076056" y="544522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Helvetica" charset="0"/>
                <a:ea typeface="Helvetica" charset="0"/>
                <a:cs typeface="Helvetica" charset="0"/>
              </a:rPr>
              <a:t>2027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940152" y="544522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Helvetica" charset="0"/>
                <a:ea typeface="Helvetica" charset="0"/>
                <a:cs typeface="Helvetica" charset="0"/>
              </a:rPr>
              <a:t>2031</a:t>
            </a:r>
          </a:p>
        </p:txBody>
      </p:sp>
      <p:sp>
        <p:nvSpPr>
          <p:cNvPr id="33" name="Freeform 32"/>
          <p:cNvSpPr/>
          <p:nvPr/>
        </p:nvSpPr>
        <p:spPr>
          <a:xfrm>
            <a:off x="4157283" y="5025364"/>
            <a:ext cx="618069" cy="275843"/>
          </a:xfrm>
          <a:custGeom>
            <a:avLst/>
            <a:gdLst>
              <a:gd name="connsiteX0" fmla="*/ 0 w 3891517"/>
              <a:gd name="connsiteY0" fmla="*/ 3646967 h 3646967"/>
              <a:gd name="connsiteX1" fmla="*/ 669852 w 3891517"/>
              <a:gd name="connsiteY1" fmla="*/ 3370521 h 3646967"/>
              <a:gd name="connsiteX2" fmla="*/ 1446028 w 3891517"/>
              <a:gd name="connsiteY2" fmla="*/ 2860158 h 3646967"/>
              <a:gd name="connsiteX3" fmla="*/ 2232838 w 3891517"/>
              <a:gd name="connsiteY3" fmla="*/ 2115879 h 3646967"/>
              <a:gd name="connsiteX4" fmla="*/ 2817628 w 3891517"/>
              <a:gd name="connsiteY4" fmla="*/ 1456660 h 3646967"/>
              <a:gd name="connsiteX5" fmla="*/ 3519377 w 3891517"/>
              <a:gd name="connsiteY5" fmla="*/ 510363 h 3646967"/>
              <a:gd name="connsiteX6" fmla="*/ 3891517 w 3891517"/>
              <a:gd name="connsiteY6" fmla="*/ 0 h 3646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91517" h="3646967">
                <a:moveTo>
                  <a:pt x="0" y="3646967"/>
                </a:moveTo>
                <a:cubicBezTo>
                  <a:pt x="214423" y="3574311"/>
                  <a:pt x="428847" y="3501656"/>
                  <a:pt x="669852" y="3370521"/>
                </a:cubicBezTo>
                <a:cubicBezTo>
                  <a:pt x="910857" y="3239386"/>
                  <a:pt x="1185530" y="3069265"/>
                  <a:pt x="1446028" y="2860158"/>
                </a:cubicBezTo>
                <a:cubicBezTo>
                  <a:pt x="1706526" y="2651051"/>
                  <a:pt x="2004238" y="2349795"/>
                  <a:pt x="2232838" y="2115879"/>
                </a:cubicBezTo>
                <a:cubicBezTo>
                  <a:pt x="2461438" y="1881963"/>
                  <a:pt x="2603205" y="1724246"/>
                  <a:pt x="2817628" y="1456660"/>
                </a:cubicBezTo>
                <a:cubicBezTo>
                  <a:pt x="3032051" y="1189074"/>
                  <a:pt x="3340396" y="753140"/>
                  <a:pt x="3519377" y="510363"/>
                </a:cubicBezTo>
                <a:cubicBezTo>
                  <a:pt x="3698358" y="267586"/>
                  <a:pt x="3891517" y="0"/>
                  <a:pt x="3891517" y="0"/>
                </a:cubicBezTo>
              </a:path>
            </a:pathLst>
          </a:custGeom>
          <a:noFill/>
          <a:ln w="57150">
            <a:solidFill>
              <a:srgbClr val="00B050"/>
            </a:solidFill>
          </a:ln>
        </p:spPr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7" name="Straight Connector 6"/>
          <p:cNvCxnSpPr>
            <a:stCxn id="22" idx="6"/>
          </p:cNvCxnSpPr>
          <p:nvPr/>
        </p:nvCxnSpPr>
        <p:spPr>
          <a:xfrm>
            <a:off x="3703445" y="5315344"/>
            <a:ext cx="453838" cy="0"/>
          </a:xfrm>
          <a:prstGeom prst="line">
            <a:avLst/>
          </a:prstGeom>
          <a:ln>
            <a:solidFill>
              <a:srgbClr val="00B05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4788024" y="5030605"/>
            <a:ext cx="516728" cy="0"/>
          </a:xfrm>
          <a:prstGeom prst="line">
            <a:avLst/>
          </a:prstGeom>
          <a:ln>
            <a:solidFill>
              <a:srgbClr val="00B05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Freeform 37"/>
          <p:cNvSpPr/>
          <p:nvPr/>
        </p:nvSpPr>
        <p:spPr>
          <a:xfrm>
            <a:off x="5292081" y="4070395"/>
            <a:ext cx="720080" cy="947773"/>
          </a:xfrm>
          <a:custGeom>
            <a:avLst/>
            <a:gdLst>
              <a:gd name="connsiteX0" fmla="*/ 0 w 3891517"/>
              <a:gd name="connsiteY0" fmla="*/ 3646967 h 3646967"/>
              <a:gd name="connsiteX1" fmla="*/ 669852 w 3891517"/>
              <a:gd name="connsiteY1" fmla="*/ 3370521 h 3646967"/>
              <a:gd name="connsiteX2" fmla="*/ 1446028 w 3891517"/>
              <a:gd name="connsiteY2" fmla="*/ 2860158 h 3646967"/>
              <a:gd name="connsiteX3" fmla="*/ 2232838 w 3891517"/>
              <a:gd name="connsiteY3" fmla="*/ 2115879 h 3646967"/>
              <a:gd name="connsiteX4" fmla="*/ 2817628 w 3891517"/>
              <a:gd name="connsiteY4" fmla="*/ 1456660 h 3646967"/>
              <a:gd name="connsiteX5" fmla="*/ 3519377 w 3891517"/>
              <a:gd name="connsiteY5" fmla="*/ 510363 h 3646967"/>
              <a:gd name="connsiteX6" fmla="*/ 3891517 w 3891517"/>
              <a:gd name="connsiteY6" fmla="*/ 0 h 3646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91517" h="3646967">
                <a:moveTo>
                  <a:pt x="0" y="3646967"/>
                </a:moveTo>
                <a:cubicBezTo>
                  <a:pt x="214423" y="3574311"/>
                  <a:pt x="428847" y="3501656"/>
                  <a:pt x="669852" y="3370521"/>
                </a:cubicBezTo>
                <a:cubicBezTo>
                  <a:pt x="910857" y="3239386"/>
                  <a:pt x="1185530" y="3069265"/>
                  <a:pt x="1446028" y="2860158"/>
                </a:cubicBezTo>
                <a:cubicBezTo>
                  <a:pt x="1706526" y="2651051"/>
                  <a:pt x="2004238" y="2349795"/>
                  <a:pt x="2232838" y="2115879"/>
                </a:cubicBezTo>
                <a:cubicBezTo>
                  <a:pt x="2461438" y="1881963"/>
                  <a:pt x="2603205" y="1724246"/>
                  <a:pt x="2817628" y="1456660"/>
                </a:cubicBezTo>
                <a:cubicBezTo>
                  <a:pt x="3032051" y="1189074"/>
                  <a:pt x="3340396" y="753140"/>
                  <a:pt x="3519377" y="510363"/>
                </a:cubicBezTo>
                <a:cubicBezTo>
                  <a:pt x="3698358" y="267586"/>
                  <a:pt x="3891517" y="0"/>
                  <a:pt x="3891517" y="0"/>
                </a:cubicBezTo>
              </a:path>
            </a:pathLst>
          </a:custGeom>
          <a:noFill/>
          <a:ln w="57150">
            <a:solidFill>
              <a:srgbClr val="00B050"/>
            </a:solidFill>
          </a:ln>
        </p:spPr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9" name="Straight Connector 38"/>
          <p:cNvCxnSpPr/>
          <p:nvPr/>
        </p:nvCxnSpPr>
        <p:spPr>
          <a:xfrm>
            <a:off x="6012161" y="4077072"/>
            <a:ext cx="360039" cy="0"/>
          </a:xfrm>
          <a:prstGeom prst="line">
            <a:avLst/>
          </a:prstGeom>
          <a:ln>
            <a:solidFill>
              <a:srgbClr val="00B05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Freeform 40"/>
          <p:cNvSpPr/>
          <p:nvPr/>
        </p:nvSpPr>
        <p:spPr>
          <a:xfrm>
            <a:off x="6347787" y="1268761"/>
            <a:ext cx="797292" cy="2801634"/>
          </a:xfrm>
          <a:custGeom>
            <a:avLst/>
            <a:gdLst>
              <a:gd name="connsiteX0" fmla="*/ 0 w 3891517"/>
              <a:gd name="connsiteY0" fmla="*/ 3646967 h 3646967"/>
              <a:gd name="connsiteX1" fmla="*/ 669852 w 3891517"/>
              <a:gd name="connsiteY1" fmla="*/ 3370521 h 3646967"/>
              <a:gd name="connsiteX2" fmla="*/ 1446028 w 3891517"/>
              <a:gd name="connsiteY2" fmla="*/ 2860158 h 3646967"/>
              <a:gd name="connsiteX3" fmla="*/ 2232838 w 3891517"/>
              <a:gd name="connsiteY3" fmla="*/ 2115879 h 3646967"/>
              <a:gd name="connsiteX4" fmla="*/ 2817628 w 3891517"/>
              <a:gd name="connsiteY4" fmla="*/ 1456660 h 3646967"/>
              <a:gd name="connsiteX5" fmla="*/ 3519377 w 3891517"/>
              <a:gd name="connsiteY5" fmla="*/ 510363 h 3646967"/>
              <a:gd name="connsiteX6" fmla="*/ 3891517 w 3891517"/>
              <a:gd name="connsiteY6" fmla="*/ 0 h 3646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91517" h="3646967">
                <a:moveTo>
                  <a:pt x="0" y="3646967"/>
                </a:moveTo>
                <a:cubicBezTo>
                  <a:pt x="214423" y="3574311"/>
                  <a:pt x="428847" y="3501656"/>
                  <a:pt x="669852" y="3370521"/>
                </a:cubicBezTo>
                <a:cubicBezTo>
                  <a:pt x="910857" y="3239386"/>
                  <a:pt x="1185530" y="3069265"/>
                  <a:pt x="1446028" y="2860158"/>
                </a:cubicBezTo>
                <a:cubicBezTo>
                  <a:pt x="1706526" y="2651051"/>
                  <a:pt x="2004238" y="2349795"/>
                  <a:pt x="2232838" y="2115879"/>
                </a:cubicBezTo>
                <a:cubicBezTo>
                  <a:pt x="2461438" y="1881963"/>
                  <a:pt x="2603205" y="1724246"/>
                  <a:pt x="2817628" y="1456660"/>
                </a:cubicBezTo>
                <a:cubicBezTo>
                  <a:pt x="3032051" y="1189074"/>
                  <a:pt x="3340396" y="753140"/>
                  <a:pt x="3519377" y="510363"/>
                </a:cubicBezTo>
                <a:cubicBezTo>
                  <a:pt x="3698358" y="267586"/>
                  <a:pt x="3891517" y="0"/>
                  <a:pt x="3891517" y="0"/>
                </a:cubicBezTo>
              </a:path>
            </a:pathLst>
          </a:custGeom>
          <a:noFill/>
          <a:ln w="57150">
            <a:solidFill>
              <a:srgbClr val="00B050"/>
            </a:solidFill>
          </a:ln>
        </p:spPr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3203848" y="5085184"/>
            <a:ext cx="5613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Run-2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995936" y="4967590"/>
            <a:ext cx="5613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Run-3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234764" y="4319518"/>
            <a:ext cx="5613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Run-4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242876" y="2564904"/>
            <a:ext cx="5613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Run-5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764091" y="3553271"/>
            <a:ext cx="8322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HL-LHC</a:t>
            </a:r>
          </a:p>
        </p:txBody>
      </p:sp>
      <p:cxnSp>
        <p:nvCxnSpPr>
          <p:cNvPr id="49" name="Straight Connector 48"/>
          <p:cNvCxnSpPr/>
          <p:nvPr/>
        </p:nvCxnSpPr>
        <p:spPr>
          <a:xfrm flipH="1">
            <a:off x="4788024" y="3495244"/>
            <a:ext cx="124" cy="1949980"/>
          </a:xfrm>
          <a:prstGeom prst="line">
            <a:avLst/>
          </a:prstGeom>
          <a:ln>
            <a:solidFill>
              <a:srgbClr val="003BB8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1282084" y="1052736"/>
            <a:ext cx="697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>
                <a:solidFill>
                  <a:srgbClr val="D80017"/>
                </a:solidFill>
                <a:latin typeface="Helvetica" charset="0"/>
                <a:ea typeface="Helvetica" charset="0"/>
                <a:cs typeface="Helvetica" charset="0"/>
              </a:rPr>
              <a:t>3000</a:t>
            </a:r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94" t="27493" r="17526" b="17246"/>
          <a:stretch/>
        </p:blipFill>
        <p:spPr>
          <a:xfrm>
            <a:off x="2878098" y="5383530"/>
            <a:ext cx="310872" cy="68580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2881526" y="5252060"/>
            <a:ext cx="90274" cy="1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1398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grayscl/>
            <a:lum bright="52000" contrast="20000"/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47</a:t>
            </a:fld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0" y="5065439"/>
            <a:ext cx="913077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latin typeface="Helvetica Light"/>
                <a:cs typeface="Helvetica Light"/>
              </a:rPr>
              <a:t>VERY brief set of example plots</a:t>
            </a:r>
            <a:endParaRPr lang="en-US" sz="1400" i="1" dirty="0" smtClean="0">
              <a:latin typeface="Helvetica Light"/>
              <a:cs typeface="Helvetica Light"/>
            </a:endParaRPr>
          </a:p>
          <a:p>
            <a:pPr algn="ctr">
              <a:spcBef>
                <a:spcPts val="1200"/>
              </a:spcBef>
            </a:pPr>
            <a:r>
              <a:rPr lang="en-US" sz="1400" i="1" dirty="0" smtClean="0">
                <a:solidFill>
                  <a:srgbClr val="D80017"/>
                </a:solidFill>
                <a:latin typeface="Helvetica Light"/>
                <a:cs typeface="Helvetica Light"/>
              </a:rPr>
              <a:t>Any detection of new physics would likely be a game changer ! 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2" y="0"/>
            <a:ext cx="9144002" cy="3573016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-3" y="4417948"/>
            <a:ext cx="9144000" cy="523220"/>
          </a:xfrm>
          <a:prstGeom prst="rect">
            <a:avLst/>
          </a:prstGeom>
          <a:solidFill>
            <a:schemeClr val="bg1">
              <a:alpha val="92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GB" sz="2800" dirty="0" smtClean="0">
                <a:latin typeface="Helvetica Light"/>
                <a:cs typeface="Helvetica Light"/>
              </a:rPr>
              <a:t>Prospects for the LHC Run-2/3</a:t>
            </a:r>
            <a:r>
              <a:rPr lang="en-US" sz="2800" dirty="0" smtClean="0">
                <a:latin typeface="Helvetica Light"/>
                <a:cs typeface="Helvetica Light"/>
              </a:rPr>
              <a:t> and beyond (HL-LHC)</a:t>
            </a:r>
            <a:endParaRPr lang="en-GB" sz="2800" dirty="0" smtClean="0"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574147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Higgs boson physics</a:t>
            </a:r>
            <a:endParaRPr lang="en-GB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US" sz="1600" dirty="0" smtClean="0">
                <a:latin typeface="Helvetica Light"/>
                <a:cs typeface="Helvetica Light"/>
              </a:rPr>
              <a:t>(Conservative) extrapolation of Higgs coupling measurements</a:t>
            </a:r>
            <a:endParaRPr lang="en-US" sz="1600" dirty="0">
              <a:latin typeface="Helvetica Light"/>
              <a:cs typeface="Helvetica Light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48</a:t>
            </a:fld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323529" y="1412776"/>
            <a:ext cx="87129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dirty="0" smtClean="0">
                <a:solidFill>
                  <a:srgbClr val="003BB8"/>
                </a:solidFill>
                <a:latin typeface="Arial"/>
                <a:cs typeface="Arial"/>
              </a:rPr>
              <a:t>Higgs signal strengths (left) and ratios of coupling modifiers (right)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, compared to current precision (orange)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1573485"/>
            <a:ext cx="3834449" cy="496222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3009" y="1508947"/>
            <a:ext cx="4104040" cy="53111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251405" y="4365104"/>
            <a:ext cx="1785091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Hatched areas indicate impact of theoretical uncertainties on expected cross-sections</a:t>
            </a:r>
          </a:p>
          <a:p>
            <a:endParaRPr lang="en-US" sz="105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05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Theory uncertainty limiting in several cases</a:t>
            </a:r>
          </a:p>
          <a:p>
            <a:endParaRPr lang="en-US" sz="105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050" dirty="0" smtClean="0">
                <a:latin typeface="Helvetica Light" charset="0"/>
                <a:ea typeface="Helvetica Light" charset="0"/>
                <a:cs typeface="Helvetica Light" charset="0"/>
              </a:rPr>
              <a:t>Some uncertainties cancel in ratios</a:t>
            </a:r>
          </a:p>
        </p:txBody>
      </p:sp>
      <p:grpSp>
        <p:nvGrpSpPr>
          <p:cNvPr id="44" name="Group 43"/>
          <p:cNvGrpSpPr/>
          <p:nvPr/>
        </p:nvGrpSpPr>
        <p:grpSpPr>
          <a:xfrm>
            <a:off x="1591315" y="2608425"/>
            <a:ext cx="2638669" cy="3285353"/>
            <a:chOff x="1591315" y="2608425"/>
            <a:chExt cx="2638669" cy="3285353"/>
          </a:xfrm>
        </p:grpSpPr>
        <p:sp>
          <p:nvSpPr>
            <p:cNvPr id="11" name="Rectangle 10"/>
            <p:cNvSpPr/>
            <p:nvPr/>
          </p:nvSpPr>
          <p:spPr>
            <a:xfrm>
              <a:off x="1609039" y="2693484"/>
              <a:ext cx="446400" cy="648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328527" y="2608425"/>
              <a:ext cx="1901457" cy="55399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000" dirty="0" smtClean="0">
                  <a:latin typeface="Helvetica Light" charset="0"/>
                  <a:ea typeface="Helvetica Light" charset="0"/>
                  <a:cs typeface="Helvetica Light" charset="0"/>
                </a:rPr>
                <a:t>Run-1 </a:t>
              </a:r>
            </a:p>
            <a:p>
              <a:r>
                <a:rPr lang="en-US" sz="1000" dirty="0" smtClean="0">
                  <a:latin typeface="Helvetica Light" charset="0"/>
                  <a:ea typeface="Helvetica Light" charset="0"/>
                  <a:cs typeface="Helvetica Light" charset="0"/>
                </a:rPr>
                <a:t>(ATLAS &amp; CMS, </a:t>
              </a:r>
            </a:p>
            <a:p>
              <a:r>
                <a:rPr lang="en-US" sz="1000" dirty="0" smtClean="0">
                  <a:latin typeface="Helvetica Light" charset="0"/>
                  <a:ea typeface="Helvetica Light" charset="0"/>
                  <a:cs typeface="Helvetica Light" charset="0"/>
                </a:rPr>
                <a:t>expected uncertainties)</a:t>
              </a:r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 flipH="1" flipV="1">
              <a:off x="2126512" y="2721934"/>
              <a:ext cx="244547" cy="1482"/>
            </a:xfrm>
            <a:prstGeom prst="straightConnector1">
              <a:avLst/>
            </a:prstGeom>
            <a:ln w="317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4"/>
            <p:cNvSpPr/>
            <p:nvPr/>
          </p:nvSpPr>
          <p:spPr>
            <a:xfrm>
              <a:off x="1601943" y="3218023"/>
              <a:ext cx="579600" cy="648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1591315" y="3696485"/>
              <a:ext cx="417600" cy="648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1605484" y="5241754"/>
              <a:ext cx="594000" cy="648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609027" y="4734938"/>
              <a:ext cx="730799" cy="648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31" name="Right Arrow 30"/>
            <p:cNvSpPr/>
            <p:nvPr/>
          </p:nvSpPr>
          <p:spPr>
            <a:xfrm>
              <a:off x="1609026" y="5700722"/>
              <a:ext cx="1485047" cy="136800"/>
            </a:xfrm>
            <a:prstGeom prst="rightArrow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094074" y="5647557"/>
              <a:ext cx="53176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>
                  <a:latin typeface="Helvetica Light" charset="0"/>
                  <a:ea typeface="Helvetica Light" charset="0"/>
                  <a:cs typeface="Helvetica Light" charset="0"/>
                </a:rPr>
                <a:t>2.4</a:t>
              </a: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4823615" y="2633232"/>
            <a:ext cx="2735795" cy="2839171"/>
            <a:chOff x="4823615" y="2633232"/>
            <a:chExt cx="2735795" cy="2839171"/>
          </a:xfrm>
        </p:grpSpPr>
        <p:sp>
          <p:nvSpPr>
            <p:cNvPr id="36" name="Rectangle 35"/>
            <p:cNvSpPr/>
            <p:nvPr/>
          </p:nvSpPr>
          <p:spPr>
            <a:xfrm>
              <a:off x="4823615" y="2633232"/>
              <a:ext cx="981761" cy="648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4827155" y="3030178"/>
              <a:ext cx="981761" cy="648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4825508" y="3819498"/>
              <a:ext cx="2064390" cy="648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39" name="Right Arrow 38"/>
            <p:cNvSpPr/>
            <p:nvPr/>
          </p:nvSpPr>
          <p:spPr>
            <a:xfrm>
              <a:off x="4825888" y="3385559"/>
              <a:ext cx="2181600" cy="136800"/>
            </a:xfrm>
            <a:prstGeom prst="rightArrow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7027644" y="3341481"/>
              <a:ext cx="53176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>
                  <a:latin typeface="Helvetica Light" charset="0"/>
                  <a:ea typeface="Helvetica Light" charset="0"/>
                  <a:cs typeface="Helvetica Light" charset="0"/>
                </a:rPr>
                <a:t>~0.33</a:t>
              </a: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4825508" y="4223846"/>
              <a:ext cx="1414800" cy="648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4829048" y="4992934"/>
              <a:ext cx="1620000" cy="648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4829050" y="5407603"/>
              <a:ext cx="1080000" cy="648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7887459" y="2612820"/>
                <a:ext cx="861005" cy="10771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sSubSupPr>
                        <m:e>
                          <m:r>
                            <a:rPr lang="en-US" sz="1400" i="1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𝜅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𝑖</m:t>
                          </m:r>
                        </m:sub>
                        <m:sup>
                          <m:r>
                            <a:rPr lang="en-US" sz="14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2</m:t>
                          </m:r>
                        </m:sup>
                      </m:sSubSup>
                      <m:r>
                        <a:rPr lang="en-US" sz="14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=</m:t>
                      </m:r>
                      <m:f>
                        <m:fPr>
                          <m:ctrlPr>
                            <a:rPr lang="bg-BG" sz="14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1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1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sSubSup>
                            <m:sSubSupPr>
                              <m:ctrlPr>
                                <a:rPr lang="en-US" sz="1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en-US" sz="140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1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m:rPr>
                                  <m:sty m:val="p"/>
                                </m:rPr>
                                <a:rPr lang="en-US" sz="1400" b="0" i="0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SM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-US" sz="1400" dirty="0" smtClean="0">
                  <a:latin typeface="Helvetica Light" charset="0"/>
                  <a:ea typeface="Helvetica Light" charset="0"/>
                  <a:cs typeface="Helvetica Light" charset="0"/>
                </a:endParaRPr>
              </a:p>
              <a:p>
                <a:endParaRPr lang="en-US" sz="1400" dirty="0">
                  <a:latin typeface="Helvetica Light" charset="0"/>
                  <a:ea typeface="Helvetica Light" charset="0"/>
                  <a:cs typeface="Helvetica Light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sSubPr>
                        <m:e>
                          <m:r>
                            <a:rPr lang="en-US" sz="140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𝜆</m:t>
                          </m:r>
                        </m:e>
                        <m:sub>
                          <m:r>
                            <a:rPr lang="en-US" sz="1400" i="1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𝑖</m:t>
                          </m:r>
                          <m:r>
                            <a:rPr lang="en-US" sz="14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𝑗</m:t>
                          </m:r>
                        </m:sub>
                      </m:sSub>
                      <m:r>
                        <a:rPr lang="en-US" sz="1400" i="1">
                          <a:latin typeface="Cambria Math" charset="0"/>
                          <a:ea typeface="Cambria Math" charset="0"/>
                          <a:cs typeface="Cambria Math" charset="0"/>
                        </a:rPr>
                        <m:t>=</m:t>
                      </m:r>
                      <m:f>
                        <m:fPr>
                          <m:ctrlPr>
                            <a:rPr lang="bg-BG" sz="1400" i="1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40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𝜅</m:t>
                              </m:r>
                            </m:e>
                            <m:sub>
                              <m:r>
                                <a:rPr lang="en-US" sz="140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140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𝜅</m:t>
                              </m:r>
                            </m:e>
                            <m:sub>
                              <m:r>
                                <a:rPr lang="en-US" sz="1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𝑗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1400" dirty="0"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7459" y="2612820"/>
                <a:ext cx="861005" cy="1077154"/>
              </a:xfrm>
              <a:prstGeom prst="rect">
                <a:avLst/>
              </a:prstGeom>
              <a:blipFill rotWithShape="0">
                <a:blip r:embed="rId4"/>
                <a:stretch>
                  <a:fillRect b="-51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Rounded Rectangle 46"/>
          <p:cNvSpPr/>
          <p:nvPr/>
        </p:nvSpPr>
        <p:spPr>
          <a:xfrm>
            <a:off x="7740352" y="2465838"/>
            <a:ext cx="1152128" cy="1347605"/>
          </a:xfrm>
          <a:prstGeom prst="roundRect">
            <a:avLst>
              <a:gd name="adj" fmla="val 5593"/>
            </a:avLst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819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134" y="2599164"/>
            <a:ext cx="4006834" cy="3886699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Higgs boson physics</a:t>
            </a:r>
            <a:endParaRPr lang="en-GB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US" sz="1600" dirty="0" smtClean="0">
                <a:latin typeface="Helvetica Light"/>
                <a:cs typeface="Helvetica Light"/>
              </a:rPr>
              <a:t>Constraining the Higgs off-shell coupling</a:t>
            </a:r>
            <a:endParaRPr lang="en-US" sz="1600" dirty="0">
              <a:latin typeface="Helvetica Light"/>
              <a:cs typeface="Helvetica Light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49</a:t>
            </a:fld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323528" y="1412776"/>
            <a:ext cx="880724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dirty="0" smtClean="0">
                <a:solidFill>
                  <a:srgbClr val="003BB8"/>
                </a:solidFill>
                <a:latin typeface="Arial"/>
                <a:cs typeface="Arial"/>
              </a:rPr>
              <a:t>Both CMS and ATLAS have constrained the Higgs off-shell coupling and through this obtained upper limits     on the Higgs total width Γ</a:t>
            </a:r>
            <a:r>
              <a:rPr lang="en-US" sz="1400" baseline="-25000" dirty="0" smtClean="0">
                <a:solidFill>
                  <a:srgbClr val="003BB8"/>
                </a:solidFill>
                <a:latin typeface="Arial"/>
                <a:cs typeface="Arial"/>
              </a:rPr>
              <a:t>H</a:t>
            </a:r>
          </a:p>
          <a:p>
            <a:pPr>
              <a:spcBef>
                <a:spcPts val="1200"/>
              </a:spcBef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The method uses the independence of off-shell cross section on Γ</a:t>
            </a:r>
            <a:r>
              <a:rPr lang="en-US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and relies on identical on-shell and off-shell Higgs couplings. One can then determine Γ</a:t>
            </a:r>
            <a:r>
              <a:rPr lang="en-US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00" dirty="0" smtClean="0">
                <a:latin typeface="Helvetica Light" charset="0"/>
                <a:ea typeface="Helvetica Light" charset="0"/>
                <a:cs typeface="Helvetica Light" charset="0"/>
              </a:rPr>
              <a:t>(=</a:t>
            </a:r>
            <a:r>
              <a:rPr lang="en-US" sz="1000" dirty="0">
                <a:latin typeface="Helvetica Light" charset="0"/>
                <a:ea typeface="Helvetica Light" charset="0"/>
                <a:cs typeface="Helvetica Light" charset="0"/>
              </a:rPr>
              <a:t>4.2 </a:t>
            </a:r>
            <a:r>
              <a:rPr lang="en-US" sz="1000" dirty="0" smtClean="0">
                <a:latin typeface="Helvetica Light" charset="0"/>
                <a:ea typeface="Helvetica Light" charset="0"/>
                <a:cs typeface="Helvetica Light" charset="0"/>
              </a:rPr>
              <a:t>MeV in SM)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from the measurements of µ</a:t>
            </a:r>
            <a:r>
              <a:rPr lang="en-US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off-shell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and µ</a:t>
            </a:r>
            <a:r>
              <a:rPr lang="en-US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on-shell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6065" y="2608714"/>
            <a:ext cx="4866847" cy="8022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4568" y="3479779"/>
            <a:ext cx="3725900" cy="76657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 flipV="1">
            <a:off x="1465023" y="3140968"/>
            <a:ext cx="0" cy="2808312"/>
          </a:xfrm>
          <a:prstGeom prst="line">
            <a:avLst/>
          </a:prstGeom>
          <a:ln>
            <a:solidFill>
              <a:srgbClr val="D80017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990005" y="2996952"/>
            <a:ext cx="50405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on-shell</a:t>
            </a:r>
            <a:endParaRPr lang="en-US" sz="1050" dirty="0" smtClean="0">
              <a:solidFill>
                <a:srgbClr val="D80017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475656" y="2996952"/>
            <a:ext cx="50405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off-shell</a:t>
            </a:r>
            <a:endParaRPr lang="en-US" sz="1050" dirty="0" smtClean="0">
              <a:solidFill>
                <a:srgbClr val="D80017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1063256" y="3391786"/>
            <a:ext cx="106326" cy="988828"/>
          </a:xfrm>
          <a:prstGeom prst="straightConnector1">
            <a:avLst/>
          </a:prstGeom>
          <a:ln w="3175">
            <a:solidFill>
              <a:srgbClr val="D80017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4183890" y="4448145"/>
            <a:ext cx="49468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With Run-1, limits of the order of 5 × Γ</a:t>
            </a:r>
            <a:r>
              <a:rPr lang="en-US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SM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 obtained</a:t>
            </a:r>
          </a:p>
          <a:p>
            <a:endParaRPr lang="en-US" sz="1400" dirty="0" smtClean="0"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With </a:t>
            </a: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US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1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= 300 fb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and </a:t>
            </a: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US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2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= 3000 fb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, one may find: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4088" y="5199916"/>
            <a:ext cx="2174668" cy="33828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3035" y="5594890"/>
            <a:ext cx="2174668" cy="35439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20072" y="6053942"/>
            <a:ext cx="2549063" cy="471402"/>
          </a:xfrm>
          <a:prstGeom prst="rect">
            <a:avLst/>
          </a:prstGeom>
        </p:spPr>
      </p:pic>
      <p:sp>
        <p:nvSpPr>
          <p:cNvPr id="30" name="Right Arrow 29"/>
          <p:cNvSpPr/>
          <p:nvPr/>
        </p:nvSpPr>
        <p:spPr>
          <a:xfrm>
            <a:off x="4572000" y="6173725"/>
            <a:ext cx="552893" cy="237708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solidFill>
              <a:srgbClr val="D80017"/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5233218" y="6524530"/>
            <a:ext cx="174759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ATLAS: ATL-PHYS-PUB-2015-024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8" name="Rectangle 37"/>
          <p:cNvSpPr/>
          <p:nvPr/>
        </p:nvSpPr>
        <p:spPr>
          <a:xfrm rot="16200000">
            <a:off x="3416109" y="3155197"/>
            <a:ext cx="1107996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CMS: </a:t>
            </a:r>
            <a:r>
              <a:rPr lang="hr-H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1405.3455 	</a:t>
            </a:r>
          </a:p>
        </p:txBody>
      </p:sp>
    </p:spTree>
    <p:extLst>
      <p:ext uri="{BB962C8B-B14F-4D97-AF65-F5344CB8AC3E}">
        <p14:creationId xmlns:p14="http://schemas.microsoft.com/office/powerpoint/2010/main" val="109896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0"/>
            <a:ext cx="9144001" cy="6857999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2996952"/>
            <a:ext cx="9144000" cy="386104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-13569"/>
            <a:ext cx="9143999" cy="386277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3316487"/>
            <a:ext cx="5148064" cy="523220"/>
          </a:xfrm>
          <a:prstGeom prst="rect">
            <a:avLst/>
          </a:prstGeom>
          <a:solidFill>
            <a:schemeClr val="tx1">
              <a:alpha val="4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800" smtClean="0">
                <a:solidFill>
                  <a:schemeClr val="bg1"/>
                </a:solidFill>
                <a:latin typeface="Helvetica Light"/>
                <a:cs typeface="Helvetica Light"/>
              </a:rPr>
              <a:t> </a:t>
            </a:r>
            <a:r>
              <a:rPr lang="en-GB" sz="2800" smtClean="0">
                <a:solidFill>
                  <a:schemeClr val="bg1"/>
                </a:solidFill>
                <a:latin typeface="Helvetica Light"/>
                <a:cs typeface="Helvetica Light"/>
              </a:rPr>
              <a:t>BSM searches </a:t>
            </a:r>
            <a:r>
              <a:rPr lang="en-GB" sz="2800" dirty="0" smtClean="0">
                <a:solidFill>
                  <a:schemeClr val="bg1"/>
                </a:solidFill>
                <a:latin typeface="Helvetica Light"/>
                <a:cs typeface="Helvetica Light"/>
              </a:rPr>
              <a:t>— a fresh start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 rot="20166930">
            <a:off x="5185278" y="1101651"/>
            <a:ext cx="2916868" cy="217915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39194">
            <a:off x="6221877" y="1219040"/>
            <a:ext cx="2794603" cy="20959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58031" y="404664"/>
            <a:ext cx="7120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LHC-13</a:t>
            </a:r>
            <a:endParaRPr lang="en-US" sz="1200" dirty="0" smtClean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87624" y="4320105"/>
            <a:ext cx="2382383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"/>
              </a:spcBef>
            </a:pPr>
            <a:r>
              <a:rPr lang="en-US" sz="1600" dirty="0" smtClean="0">
                <a:latin typeface="Helvetica Light" charset="0"/>
                <a:ea typeface="Helvetica Light" charset="0"/>
                <a:cs typeface="Helvetica Light" charset="0"/>
              </a:rPr>
              <a:t>Will cover:</a:t>
            </a:r>
          </a:p>
          <a:p>
            <a:pPr marL="285750" indent="-285750">
              <a:spcBef>
                <a:spcPts val="1200"/>
              </a:spcBef>
              <a:buFont typeface="Arial" charset="0"/>
              <a:buChar char="•"/>
            </a:pPr>
            <a:r>
              <a:rPr lang="en-US" sz="1600" dirty="0" smtClean="0">
                <a:latin typeface="Helvetica Light" charset="0"/>
                <a:ea typeface="Helvetica Light" charset="0"/>
                <a:cs typeface="Helvetica Light" charset="0"/>
              </a:rPr>
              <a:t>BSM Higgs (briefly)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600" dirty="0" smtClean="0">
                <a:latin typeface="Helvetica Light" charset="0"/>
                <a:ea typeface="Helvetica Light" charset="0"/>
                <a:cs typeface="Helvetica Light" charset="0"/>
              </a:rPr>
              <a:t>Heavy </a:t>
            </a:r>
            <a:r>
              <a:rPr lang="en-US" sz="1600" dirty="0" smtClean="0">
                <a:latin typeface="Helvetica Light" charset="0"/>
                <a:ea typeface="Helvetica Light" charset="0"/>
                <a:cs typeface="Helvetica Light" charset="0"/>
              </a:rPr>
              <a:t>resonances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600" dirty="0" smtClean="0">
                <a:latin typeface="Helvetica Light" charset="0"/>
                <a:ea typeface="Helvetica Light" charset="0"/>
                <a:cs typeface="Helvetica Light" charset="0"/>
              </a:rPr>
              <a:t>Supersymmetry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600" dirty="0" smtClean="0">
                <a:latin typeface="Helvetica Light" charset="0"/>
                <a:ea typeface="Helvetica Light" charset="0"/>
                <a:cs typeface="Helvetica Light" charset="0"/>
              </a:rPr>
              <a:t>Long-lived particles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600" dirty="0" smtClean="0">
                <a:latin typeface="Helvetica Light" charset="0"/>
                <a:ea typeface="Helvetica Light" charset="0"/>
                <a:cs typeface="Helvetica Light" charset="0"/>
              </a:rPr>
              <a:t>Dark matter (WIMPs)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57631" y="5091509"/>
            <a:ext cx="409884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Heavy resonance searches benefit the most and fastest from increase in </a:t>
            </a:r>
            <a:r>
              <a:rPr lang="en-US" sz="14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centre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-of-mass energy. Slow improvement with increasing luminosity</a:t>
            </a:r>
          </a:p>
        </p:txBody>
      </p:sp>
    </p:spTree>
    <p:extLst>
      <p:ext uri="{BB962C8B-B14F-4D97-AF65-F5344CB8AC3E}">
        <p14:creationId xmlns:p14="http://schemas.microsoft.com/office/powerpoint/2010/main" val="206482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More Standard Model and Flavour physics </a:t>
            </a:r>
            <a:endParaRPr lang="en-GB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US" sz="1600" dirty="0" smtClean="0">
                <a:latin typeface="Helvetica Light"/>
                <a:cs typeface="Helvetica Light"/>
              </a:rPr>
              <a:t>Continuous gain in precision and reach for rare or suppressed processes</a:t>
            </a:r>
            <a:endParaRPr lang="en-US" sz="1600" dirty="0">
              <a:latin typeface="Helvetica Light"/>
              <a:cs typeface="Helvetica Light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50</a:t>
            </a:fld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323529" y="1412776"/>
            <a:ext cx="8640959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GB" sz="1400" dirty="0" smtClean="0">
                <a:solidFill>
                  <a:srgbClr val="D80017"/>
                </a:solidFill>
                <a:latin typeface="Arial"/>
                <a:cs typeface="Arial"/>
              </a:rPr>
              <a:t>High-profile flavour physics measurements </a:t>
            </a: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(slower </a:t>
            </a:r>
            <a:r>
              <a:rPr lang="en-GB" sz="1200" dirty="0">
                <a:latin typeface="Helvetica Light" charset="0"/>
                <a:ea typeface="Helvetica Light" charset="0"/>
                <a:cs typeface="Helvetica Light" charset="0"/>
              </a:rPr>
              <a:t>Run-2 luminosity rise </a:t>
            </a: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for LHCb due to luminosity levelling, but upgrade to 40 MHz trigger readout during LS2 will increase, </a:t>
            </a:r>
            <a:r>
              <a:rPr lang="en-GB" sz="1200" dirty="0" err="1" smtClean="0">
                <a:latin typeface="Helvetica Light" charset="0"/>
                <a:ea typeface="Helvetica Light" charset="0"/>
                <a:cs typeface="Helvetica Light" charset="0"/>
              </a:rPr>
              <a:t>eg</a:t>
            </a: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, the annual </a:t>
            </a:r>
            <a:r>
              <a:rPr lang="en-GB" sz="1200" dirty="0" err="1" smtClean="0">
                <a:latin typeface="Helvetica Light" charset="0"/>
                <a:ea typeface="Helvetica Light" charset="0"/>
                <a:cs typeface="Helvetica Light" charset="0"/>
              </a:rPr>
              <a:t>muonic</a:t>
            </a: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 B rate by factor of ten)</a:t>
            </a:r>
            <a:endParaRPr lang="en-GB" sz="1200" dirty="0" smtClean="0">
              <a:latin typeface="Arial"/>
              <a:cs typeface="Arial"/>
            </a:endParaRPr>
          </a:p>
          <a:p>
            <a:pPr marL="285750" indent="-285750">
              <a:spcBef>
                <a:spcPts val="12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Rare decays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: B</a:t>
            </a:r>
            <a:r>
              <a:rPr lang="en-GB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(s)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 smtClean="0"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 µµ and similar and </a:t>
            </a:r>
            <a:r>
              <a:rPr lang="en-US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b </a:t>
            </a:r>
            <a:r>
              <a:rPr lang="en-US" sz="1400" dirty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s </a:t>
            </a: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transitions: </a:t>
            </a:r>
            <a:r>
              <a:rPr lang="en-GB" sz="1400" dirty="0">
                <a:latin typeface="Helvetica Light" charset="0"/>
                <a:ea typeface="Helvetica Light" charset="0"/>
                <a:cs typeface="Helvetica Light" charset="0"/>
              </a:rPr>
              <a:t>B </a:t>
            </a:r>
            <a:r>
              <a:rPr lang="en-GB" sz="1400" dirty="0"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K*µµ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and similar 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(LHCb, CMS, ATLAS)</a:t>
            </a:r>
          </a:p>
          <a:p>
            <a:pPr marL="285750" indent="-285750">
              <a:spcBef>
                <a:spcPts val="9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CP violation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: </a:t>
            </a:r>
            <a:r>
              <a:rPr lang="en-US" sz="1400" i="1" dirty="0" err="1" smtClean="0">
                <a:latin typeface="Helvetica Light" charset="0"/>
                <a:ea typeface="Helvetica Light" charset="0"/>
                <a:cs typeface="Helvetica Light" charset="0"/>
              </a:rPr>
              <a:t>φ</a:t>
            </a:r>
            <a:r>
              <a:rPr lang="en-US" sz="1400" baseline="-25000" dirty="0" err="1" smtClean="0"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(</a:t>
            </a:r>
            <a:r>
              <a:rPr lang="en-GB" sz="1400" dirty="0">
                <a:latin typeface="Helvetica Light" charset="0"/>
                <a:ea typeface="Helvetica Light" charset="0"/>
                <a:cs typeface="Helvetica Light" charset="0"/>
              </a:rPr>
              <a:t>LHCb, CMS, ATLAS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), </a:t>
            </a:r>
            <a:r>
              <a:rPr lang="en-GB" sz="1400" dirty="0" err="1" smtClean="0">
                <a:latin typeface="Helvetica Light" charset="0"/>
                <a:ea typeface="Helvetica Light" charset="0"/>
                <a:cs typeface="Helvetica Light" charset="0"/>
              </a:rPr>
              <a:t>γ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 and other CKM parameters (LHCb), also CPV in charm sector</a:t>
            </a:r>
            <a:endParaRPr lang="en-US" sz="1400" dirty="0" smtClean="0"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9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Lepton universality tests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(LHCb)</a:t>
            </a:r>
          </a:p>
          <a:p>
            <a:pPr marL="285750" indent="-285750">
              <a:spcBef>
                <a:spcPts val="9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Spectroscopy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(LHCb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, CMS, ATLAS)</a:t>
            </a:r>
          </a:p>
          <a:p>
            <a:pPr marL="285750" indent="-285750">
              <a:spcBef>
                <a:spcPts val="900"/>
              </a:spcBef>
              <a:buFont typeface="Arial" charset="0"/>
              <a:buChar char="•"/>
            </a:pPr>
            <a:endParaRPr lang="en-US" sz="14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755" y="3395016"/>
            <a:ext cx="3387140" cy="32497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7904" y="3398276"/>
            <a:ext cx="3387140" cy="324974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79352" y="3789040"/>
            <a:ext cx="7296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300 fb</a:t>
            </a:r>
            <a:r>
              <a:rPr lang="en-US" sz="1200" baseline="300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–1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43859" y="3789040"/>
            <a:ext cx="8146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3000 fb</a:t>
            </a:r>
            <a:r>
              <a:rPr lang="en-US" sz="1200" baseline="300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–1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948264" y="3727287"/>
            <a:ext cx="2035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Prospective study by CMS for the rare </a:t>
            </a:r>
            <a:r>
              <a:rPr lang="en-GB" sz="12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B</a:t>
            </a:r>
            <a:r>
              <a:rPr lang="en-GB" sz="1200" i="1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µµ decay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948264" y="4293676"/>
            <a:ext cx="120738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pt-BR" sz="8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CMS-PAS-FTR-13-022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037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grayscl/>
            <a:lum bright="52000" contrast="20000"/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51</a:t>
            </a:fld>
            <a:endParaRPr lang="en-GB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2" y="0"/>
            <a:ext cx="9144002" cy="3573016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-3" y="4777988"/>
            <a:ext cx="9144000" cy="523220"/>
          </a:xfrm>
          <a:prstGeom prst="rect">
            <a:avLst/>
          </a:prstGeom>
          <a:solidFill>
            <a:schemeClr val="bg1">
              <a:alpha val="92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dirty="0" smtClean="0">
                <a:latin typeface="Helvetica Light"/>
                <a:cs typeface="Helvetica Light"/>
              </a:rPr>
              <a:t>Conclusions</a:t>
            </a:r>
            <a:endParaRPr lang="en-GB" sz="2800" dirty="0" smtClean="0"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786610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25"/>
          <p:cNvSpPr txBox="1">
            <a:spLocks noChangeArrowheads="1"/>
          </p:cNvSpPr>
          <p:nvPr/>
        </p:nvSpPr>
        <p:spPr bwMode="auto">
          <a:xfrm>
            <a:off x="242638" y="2087616"/>
            <a:ext cx="8505826" cy="191744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The LHC Run-2 is a key period for particle physics</a:t>
            </a:r>
          </a:p>
          <a:p>
            <a:pPr marL="342900" lvl="0" indent="-342900">
              <a:lnSpc>
                <a:spcPct val="110000"/>
              </a:lnSpc>
              <a:spcBef>
                <a:spcPts val="1200"/>
              </a:spcBef>
              <a:buFont typeface="Arial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High CM energy and first 100 fb</a:t>
            </a:r>
            <a:r>
              <a:rPr lang="en-GB" sz="1400" baseline="30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are critical for searches for new physics in all signatures</a:t>
            </a:r>
          </a:p>
          <a:p>
            <a:pPr marL="342900" lvl="0" indent="-342900">
              <a:lnSpc>
                <a:spcPct val="110000"/>
              </a:lnSpc>
              <a:spcBef>
                <a:spcPts val="900"/>
              </a:spcBef>
              <a:buFont typeface="Arial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Further consolidation of Higgs sector with observation and measurement of H </a:t>
            </a:r>
            <a:r>
              <a:rPr lang="en-GB" sz="1400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ττ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&amp; bb, and ttH, as well as much more precise coupling and fiducial &amp; differential cross section measurements</a:t>
            </a:r>
          </a:p>
          <a:p>
            <a:pPr marL="342900" lvl="0" indent="-342900">
              <a:lnSpc>
                <a:spcPct val="110000"/>
              </a:lnSpc>
              <a:spcBef>
                <a:spcPts val="900"/>
              </a:spcBef>
              <a:buFont typeface="Arial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The luminosity of Run-2 will hugely increase the amount of interesting Standard Model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and flavour physics measurements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that can be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performed</a:t>
            </a:r>
            <a:endParaRPr lang="en-GB" sz="14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16016" y="601524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Conclusions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52</a:t>
            </a:fld>
            <a:endParaRPr lang="en-GB" dirty="0"/>
          </a:p>
        </p:txBody>
      </p:sp>
      <p:sp>
        <p:nvSpPr>
          <p:cNvPr id="10" name="Text Box 25"/>
          <p:cNvSpPr txBox="1">
            <a:spLocks noChangeArrowheads="1"/>
          </p:cNvSpPr>
          <p:nvPr/>
        </p:nvSpPr>
        <p:spPr bwMode="auto">
          <a:xfrm>
            <a:off x="242638" y="4221088"/>
            <a:ext cx="8888134" cy="228985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Watch out:</a:t>
            </a:r>
          </a:p>
          <a:p>
            <a:pPr marL="342900" indent="-342900">
              <a:lnSpc>
                <a:spcPct val="110000"/>
              </a:lnSpc>
              <a:spcBef>
                <a:spcPts val="1200"/>
              </a:spcBef>
              <a:buFont typeface="Arial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New physics does not necessarily appear at high mass, need to continue to search everywhere</a:t>
            </a:r>
          </a:p>
          <a:p>
            <a:pPr marL="342900" lvl="0" indent="-342900">
              <a:lnSpc>
                <a:spcPct val="110000"/>
              </a:lnSpc>
              <a:spcBef>
                <a:spcPts val="9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High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precision measurements are key for a better knowledge of the Standard Model</a:t>
            </a:r>
            <a:endParaRPr lang="en-GB" sz="14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342900" lvl="0" indent="-342900">
              <a:lnSpc>
                <a:spcPct val="110000"/>
              </a:lnSpc>
              <a:spcBef>
                <a:spcPts val="9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It is thereby extremely important to measure the detector performance in data as precisely as possible                                    </a:t>
            </a:r>
            <a:r>
              <a:rPr lang="en-GB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(This can often have priority over further improving the performance, example: b-tagging.)</a:t>
            </a:r>
          </a:p>
          <a:p>
            <a:pPr marL="342900" lvl="0" indent="-342900">
              <a:lnSpc>
                <a:spcPct val="110000"/>
              </a:lnSpc>
              <a:spcBef>
                <a:spcPts val="9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Many results are dominated by theoretical uncertainties. Need to produce measurements that allow to test theory, to improve PDFs, and that motivate theorists to improve calculations and event generators </a:t>
            </a:r>
            <a:endParaRPr lang="en-GB" sz="12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1575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25"/>
          <p:cNvSpPr txBox="1">
            <a:spLocks noChangeArrowheads="1"/>
          </p:cNvSpPr>
          <p:nvPr/>
        </p:nvSpPr>
        <p:spPr bwMode="auto">
          <a:xfrm>
            <a:off x="242638" y="2087616"/>
            <a:ext cx="6201570" cy="34286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GB" sz="2000" i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Accurate and minute measurement seems to the non-scientific imagination, a less lofty and dignified work than looking for something new. 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GB" sz="2000" i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But [many of] the grandest discoveries of science have been but the rewards of accurate measurement and patient long-continued labour              in the minute sifting of numerical results.</a:t>
            </a:r>
            <a:endParaRPr lang="en-GB" sz="1400" dirty="0" smtClean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>
              <a:lnSpc>
                <a:spcPct val="110000"/>
              </a:lnSpc>
              <a:spcBef>
                <a:spcPct val="50000"/>
              </a:spcBef>
            </a:pPr>
            <a:endParaRPr lang="en-GB" sz="1100" dirty="0" smtClean="0">
              <a:latin typeface="Helvetica Light" charset="0"/>
              <a:ea typeface="Helvetica Light" charset="0"/>
              <a:cs typeface="Helvetica Light" charset="0"/>
            </a:endParaRP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GB" sz="1100" dirty="0" smtClean="0">
                <a:latin typeface="Helvetica Light" charset="0"/>
                <a:ea typeface="Helvetica Light" charset="0"/>
                <a:cs typeface="Helvetica Light" charset="0"/>
              </a:rPr>
              <a:t>William Thomson Kelvin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GB" sz="1100" dirty="0" smtClean="0">
                <a:latin typeface="Helvetica Light" charset="0"/>
                <a:ea typeface="Helvetica Light" charset="0"/>
                <a:cs typeface="Helvetica Light" charset="0"/>
              </a:rPr>
              <a:t>2 Aug 1871 in a speech to the British Association for the Advancement of Science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16016" y="601524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Conclusions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53</a:t>
            </a:fld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6236" y="2204864"/>
            <a:ext cx="2118866" cy="306588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199712" y="5247598"/>
            <a:ext cx="705642" cy="2174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0000"/>
              </a:lnSpc>
              <a:spcBef>
                <a:spcPct val="50000"/>
              </a:spcBef>
            </a:pPr>
            <a:r>
              <a:rPr lang="en-GB" sz="800" i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Lord Kelvin</a:t>
            </a:r>
            <a:endParaRPr lang="en-GB" sz="800" i="1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1689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575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54</a:t>
            </a:fld>
            <a:endParaRPr lang="en-GB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grayscl/>
            <a:lum bright="52000" contrast="20000"/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0" y="3501008"/>
            <a:ext cx="91307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Extra slides</a:t>
            </a:r>
          </a:p>
        </p:txBody>
      </p:sp>
    </p:spTree>
    <p:extLst>
      <p:ext uri="{BB962C8B-B14F-4D97-AF65-F5344CB8AC3E}">
        <p14:creationId xmlns:p14="http://schemas.microsoft.com/office/powerpoint/2010/main" val="867020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3D-IBL-sensors.pdf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938" t="9427" r="18261" b="56735"/>
          <a:stretch/>
        </p:blipFill>
        <p:spPr>
          <a:xfrm>
            <a:off x="4364182" y="3388054"/>
            <a:ext cx="4600307" cy="339949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23529" y="1412776"/>
            <a:ext cx="7056783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Infrastructure upgrades:</a:t>
            </a:r>
            <a:r>
              <a:rPr lang="en-GB" sz="16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 </a:t>
            </a:r>
            <a:r>
              <a:rPr lang="en-GB" sz="1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magnet &amp; cryogenic systems, additional muon chamber shielding, new beam pipes</a:t>
            </a:r>
            <a:endParaRPr lang="en-GB" sz="11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spcBef>
                <a:spcPts val="3000"/>
              </a:spcBef>
            </a:pP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Detector consolidation:</a:t>
            </a: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</a:t>
            </a:r>
            <a:r>
              <a:rPr lang="en-GB" sz="1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muon chamber completion </a:t>
            </a:r>
            <a:r>
              <a:rPr lang="en-GB" sz="11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(1.0 &lt; |</a:t>
            </a:r>
            <a:r>
              <a:rPr lang="en-GB" sz="1100" i="1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η</a:t>
            </a:r>
            <a:r>
              <a:rPr lang="en-GB" sz="500" i="1" dirty="0" smtClean="0">
                <a:solidFill>
                  <a:srgbClr val="000000"/>
                </a:solidFill>
                <a:latin typeface="Helvetica Light"/>
                <a:cs typeface="Helvetica Light"/>
              </a:rPr>
              <a:t> </a:t>
            </a:r>
            <a:r>
              <a:rPr lang="en-GB" sz="1100" dirty="0" smtClean="0">
                <a:solidFill>
                  <a:srgbClr val="000000"/>
                </a:solidFill>
                <a:latin typeface="Symbol" charset="2"/>
                <a:cs typeface="Symbol" charset="2"/>
              </a:rPr>
              <a:t>|</a:t>
            </a:r>
            <a:r>
              <a:rPr lang="en-GB" sz="11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&lt; 1.3) </a:t>
            </a:r>
            <a:r>
              <a:rPr lang="en-GB" sz="1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&amp; replacements, calorimeter electronics repairs, improved inner detector read-out capability to cope with 100 kHz L1 trigger rate, new pixel detector services and module repairs</a:t>
            </a:r>
            <a:endParaRPr lang="en-GB" sz="1400" dirty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ATLAS improvements for </a:t>
            </a:r>
            <a:r>
              <a:rPr lang="en-GB" sz="2400" dirty="0">
                <a:solidFill>
                  <a:srgbClr val="000000"/>
                </a:solidFill>
                <a:latin typeface="Helvetica Light"/>
                <a:cs typeface="Helvetica Light"/>
              </a:rPr>
              <a:t>Run-2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Huge consolidation &amp; improvement programme for detector, online, offline, computing</a:t>
            </a:r>
            <a:endParaRPr lang="en-GB" sz="1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pic>
        <p:nvPicPr>
          <p:cNvPr id="4" name="Picture 3" descr="Benjamino-LS1-talk.pdf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470" t="18852" r="9484" b="15574"/>
          <a:stretch/>
        </p:blipFill>
        <p:spPr>
          <a:xfrm>
            <a:off x="7647094" y="1533639"/>
            <a:ext cx="1173378" cy="175134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5148064" y="6427508"/>
            <a:ext cx="360040" cy="21602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7380312" y="6390135"/>
            <a:ext cx="360040" cy="21602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5076056" y="3907228"/>
            <a:ext cx="360040" cy="21602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ight Arrow 16"/>
          <p:cNvSpPr/>
          <p:nvPr/>
        </p:nvSpPr>
        <p:spPr>
          <a:xfrm>
            <a:off x="323528" y="4327731"/>
            <a:ext cx="4320480" cy="1152128"/>
          </a:xfrm>
          <a:prstGeom prst="rightArrow">
            <a:avLst>
              <a:gd name="adj1" fmla="val 100000"/>
              <a:gd name="adj2" fmla="val 57159"/>
            </a:avLst>
          </a:prstGeom>
          <a:solidFill>
            <a:srgbClr val="ED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323528" y="3284984"/>
            <a:ext cx="3528392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600"/>
              </a:spcBef>
            </a:pP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New topological </a:t>
            </a:r>
            <a:r>
              <a:rPr lang="en-GB" sz="1600" dirty="0">
                <a:solidFill>
                  <a:srgbClr val="D80017"/>
                </a:solidFill>
                <a:latin typeface="Arial"/>
                <a:cs typeface="Arial"/>
              </a:rPr>
              <a:t>L1 trigger and </a:t>
            </a: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     new central </a:t>
            </a:r>
            <a:r>
              <a:rPr lang="en-GB" sz="1600" dirty="0">
                <a:solidFill>
                  <a:srgbClr val="D80017"/>
                </a:solidFill>
                <a:latin typeface="Arial"/>
                <a:cs typeface="Arial"/>
              </a:rPr>
              <a:t>trigger </a:t>
            </a: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processor</a:t>
            </a:r>
            <a:r>
              <a:rPr lang="en-GB" sz="1600" dirty="0">
                <a:solidFill>
                  <a:srgbClr val="D80017"/>
                </a:solidFill>
                <a:latin typeface="Arial"/>
                <a:cs typeface="Arial"/>
              </a:rPr>
              <a:t>, restructured high-level </a:t>
            </a: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trigger</a:t>
            </a:r>
          </a:p>
          <a:p>
            <a:pPr lvl="0">
              <a:spcBef>
                <a:spcPts val="3000"/>
              </a:spcBef>
            </a:pPr>
            <a:r>
              <a:rPr lang="en-GB" sz="1600" dirty="0">
                <a:solidFill>
                  <a:srgbClr val="D80017"/>
                </a:solidFill>
                <a:latin typeface="Arial"/>
                <a:cs typeface="Arial"/>
              </a:rPr>
              <a:t>New </a:t>
            </a:r>
            <a:r>
              <a:rPr lang="en-GB" sz="1600" i="1" dirty="0" err="1">
                <a:solidFill>
                  <a:srgbClr val="D80017"/>
                </a:solidFill>
                <a:latin typeface="Arial"/>
                <a:cs typeface="Arial"/>
              </a:rPr>
              <a:t>Insertable</a:t>
            </a:r>
            <a:r>
              <a:rPr lang="en-GB" sz="1600" i="1" dirty="0">
                <a:solidFill>
                  <a:srgbClr val="D80017"/>
                </a:solidFill>
                <a:latin typeface="Arial"/>
                <a:cs typeface="Arial"/>
              </a:rPr>
              <a:t> B-</a:t>
            </a:r>
            <a:r>
              <a:rPr lang="en-GB" sz="1600" i="1" dirty="0" smtClean="0">
                <a:solidFill>
                  <a:srgbClr val="D80017"/>
                </a:solidFill>
                <a:latin typeface="Arial"/>
                <a:cs typeface="Arial"/>
              </a:rPr>
              <a:t>layer</a:t>
            </a:r>
            <a:r>
              <a:rPr lang="en-GB" sz="1000" i="1" dirty="0" smtClean="0">
                <a:solidFill>
                  <a:srgbClr val="D80017"/>
                </a:solidFill>
                <a:latin typeface="Arial"/>
                <a:cs typeface="Arial"/>
              </a:rPr>
              <a:t> </a:t>
            </a: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: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fourth pixel layer at 3.3 cm from beam, consisting of planar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&amp; 3D 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(forward) silicon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sensors, smaller pixels</a:t>
            </a:r>
          </a:p>
          <a:p>
            <a:pPr lvl="0">
              <a:spcBef>
                <a:spcPts val="3000"/>
              </a:spcBef>
            </a:pP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New software, new production system, new analysis model, …</a:t>
            </a:r>
            <a:endParaRPr lang="en-GB" dirty="0">
              <a:solidFill>
                <a:srgbClr val="D80017"/>
              </a:solidFill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199720" y="5556872"/>
            <a:ext cx="115212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latin typeface="Helvetica Light"/>
                <a:cs typeface="Helvetica Light"/>
              </a:rPr>
              <a:t>Also new beam pipe: </a:t>
            </a:r>
            <a:r>
              <a:rPr lang="en-GB" sz="1000" i="1" dirty="0" smtClean="0">
                <a:latin typeface="Helvetica Light"/>
                <a:cs typeface="Helvetica Light"/>
              </a:rPr>
              <a:t>r</a:t>
            </a:r>
            <a:r>
              <a:rPr lang="en-GB" sz="1000" dirty="0" smtClean="0">
                <a:latin typeface="Helvetica Light"/>
                <a:cs typeface="Helvetica Light"/>
              </a:rPr>
              <a:t> = 2.5 cm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80471" y="1334651"/>
            <a:ext cx="146706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Replacement of TGC chambers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2278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2"/>
          <p:cNvSpPr txBox="1">
            <a:spLocks noChangeArrowheads="1"/>
          </p:cNvSpPr>
          <p:nvPr/>
        </p:nvSpPr>
        <p:spPr bwMode="auto">
          <a:xfrm>
            <a:off x="323528" y="332656"/>
            <a:ext cx="85689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Helvetica Light"/>
                <a:ea typeface="Trebuchet MS" pitchFamily="-84" charset="0"/>
                <a:cs typeface="Helvetica Light"/>
              </a:rPr>
              <a:t>ATLAS inner tracking performance </a:t>
            </a:r>
            <a:endParaRPr lang="en-US" sz="2400" dirty="0">
              <a:latin typeface="Helvetica Light"/>
              <a:ea typeface="Trebuchet MS" pitchFamily="-84" charset="0"/>
              <a:cs typeface="Helvetica Ligh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3528" y="2218038"/>
            <a:ext cx="34932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latin typeface="Helvetica Light"/>
                <a:cs typeface="Helvetica Light"/>
              </a:rPr>
              <a:t>Sketch of ATLAS inner tracking detectors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498097" y="836712"/>
            <a:ext cx="152798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[ ATL</a:t>
            </a:r>
            <a:r>
              <a:rPr lang="en-GB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-PHYS-PUB-2015-</a:t>
            </a:r>
            <a:r>
              <a:rPr lang="en-GB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018 ] </a:t>
            </a:r>
          </a:p>
        </p:txBody>
      </p:sp>
      <p:sp>
        <p:nvSpPr>
          <p:cNvPr id="11" name="Slide Number Placeholder 2"/>
          <p:cNvSpPr txBox="1">
            <a:spLocks/>
          </p:cNvSpPr>
          <p:nvPr/>
        </p:nvSpPr>
        <p:spPr>
          <a:xfrm>
            <a:off x="6999006" y="654579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611C2F03-9E95-40C9-A99F-3C4F7EE8CF2A}" type="slidenum">
              <a:rPr lang="en-GB" smtClean="0">
                <a:latin typeface="Helvetica Light" charset="0"/>
                <a:ea typeface="Helvetica Light" charset="0"/>
                <a:cs typeface="Helvetica Light" charset="0"/>
              </a:rPr>
              <a:pPr>
                <a:defRPr/>
              </a:pPr>
              <a:t>56</a:t>
            </a:fld>
            <a:endParaRPr lang="en-GB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2" name="Picture 1" descr="fig_0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3" y="2647913"/>
            <a:ext cx="4032447" cy="3269771"/>
          </a:xfrm>
          <a:prstGeom prst="rect">
            <a:avLst/>
          </a:prstGeom>
        </p:spPr>
      </p:pic>
      <p:pic>
        <p:nvPicPr>
          <p:cNvPr id="13" name="Picture 12" descr="fig_03a-3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726742" y="4009989"/>
            <a:ext cx="2261481" cy="3150516"/>
          </a:xfrm>
          <a:prstGeom prst="rect">
            <a:avLst/>
          </a:prstGeom>
        </p:spPr>
      </p:pic>
      <p:pic>
        <p:nvPicPr>
          <p:cNvPr id="14" name="Picture 13" descr="fig_01a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706444" y="1760347"/>
            <a:ext cx="2261483" cy="315051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524328" y="2218038"/>
            <a:ext cx="1297954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Arial"/>
                <a:cs typeface="Arial"/>
              </a:rPr>
              <a:t>Impact parameter resolution improvement from IBL</a:t>
            </a:r>
          </a:p>
          <a:p>
            <a:pPr>
              <a:spcBef>
                <a:spcPts val="1200"/>
              </a:spcBef>
            </a:pPr>
            <a:r>
              <a:rPr lang="en-GB" sz="1200" dirty="0" smtClean="0">
                <a:latin typeface="Helvetica Light"/>
                <a:cs typeface="Helvetica Light"/>
              </a:rPr>
              <a:t>Measured improvement of impact parameter resolution with IBL depending on track </a:t>
            </a:r>
            <a:r>
              <a:rPr lang="en-GB" sz="1200" i="1" dirty="0" err="1" smtClean="0">
                <a:latin typeface="Helvetica Light"/>
                <a:cs typeface="Helvetica Light"/>
              </a:rPr>
              <a:t>p</a:t>
            </a:r>
            <a:r>
              <a:rPr lang="en-GB" sz="1200" i="1" baseline="-25000" dirty="0" err="1" smtClean="0">
                <a:latin typeface="Helvetica Light"/>
                <a:cs typeface="Helvetica Light"/>
              </a:rPr>
              <a:t>T</a:t>
            </a:r>
            <a:endParaRPr lang="en-GB" sz="1200" dirty="0" smtClean="0">
              <a:latin typeface="Helvetica Light"/>
              <a:cs typeface="Helvetica Ligh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3529" y="1404065"/>
            <a:ext cx="88204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sz="1600" dirty="0" smtClean="0">
                <a:solidFill>
                  <a:srgbClr val="003BB8"/>
                </a:solidFill>
                <a:latin typeface="Arial"/>
                <a:cs typeface="Arial"/>
              </a:rPr>
              <a:t>ATLAS tracking in Run-2 features the new IBL, reduced material within acceptance, and algorithmic improvements 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(</a:t>
            </a:r>
            <a:r>
              <a:rPr lang="en-GB" sz="14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eg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, huge speed-up, </a:t>
            </a:r>
            <a:r>
              <a:rPr lang="en-GB" sz="1400" i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tracking in dense environment </a:t>
            </a:r>
            <a:r>
              <a:rPr lang="en-GB" sz="7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[ ATL</a:t>
            </a:r>
            <a:r>
              <a:rPr lang="en-GB" sz="700" dirty="0">
                <a:solidFill>
                  <a:srgbClr val="003BB8"/>
                </a:solidFill>
                <a:latin typeface="Helvetica Light"/>
                <a:cs typeface="Helvetica Light"/>
              </a:rPr>
              <a:t>-</a:t>
            </a:r>
            <a:r>
              <a:rPr lang="en-GB" sz="7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PHYS-PUB</a:t>
            </a:r>
            <a:r>
              <a:rPr lang="en-GB" sz="700" dirty="0">
                <a:solidFill>
                  <a:srgbClr val="003BB8"/>
                </a:solidFill>
                <a:latin typeface="Helvetica Light"/>
                <a:cs typeface="Helvetica Light"/>
              </a:rPr>
              <a:t>-2015-</a:t>
            </a:r>
            <a:r>
              <a:rPr lang="en-GB" sz="7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006 ]</a:t>
            </a:r>
            <a:r>
              <a:rPr lang="en-GB" sz="1400" dirty="0">
                <a:solidFill>
                  <a:srgbClr val="003BB8"/>
                </a:solidFill>
                <a:latin typeface="Helvetica Light"/>
                <a:cs typeface="Helvetica Light"/>
              </a:rPr>
              <a:t> 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)</a:t>
            </a:r>
            <a:endParaRPr lang="en-GB" sz="1400" dirty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80042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CMS improvements </a:t>
            </a:r>
            <a:r>
              <a:rPr lang="en-GB" sz="2400" dirty="0">
                <a:solidFill>
                  <a:srgbClr val="000000"/>
                </a:solidFill>
                <a:latin typeface="Helvetica Light"/>
                <a:cs typeface="Helvetica Light"/>
              </a:rPr>
              <a:t>for Run-2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Also significant updates and improvements</a:t>
            </a:r>
            <a:endParaRPr lang="en-GB" sz="1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113" t="20867" r="5113" b="7062"/>
          <a:stretch/>
        </p:blipFill>
        <p:spPr>
          <a:xfrm>
            <a:off x="367877" y="1412776"/>
            <a:ext cx="7615903" cy="432048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203848" y="1268760"/>
            <a:ext cx="2088232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660232" y="5506661"/>
            <a:ext cx="208823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300"/>
              </a:spcBef>
            </a:pPr>
            <a:r>
              <a:rPr lang="en-US" sz="800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Source: Paolo </a:t>
            </a:r>
            <a:r>
              <a:rPr lang="en-US" sz="800" i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Spagnolo</a:t>
            </a:r>
            <a:r>
              <a:rPr lang="en-US" sz="800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, LHCP 2015</a:t>
            </a:r>
            <a:endParaRPr lang="en-US" sz="800" i="1" dirty="0">
              <a:solidFill>
                <a:prstClr val="black">
                  <a:lumMod val="50000"/>
                  <a:lumOff val="50000"/>
                </a:prstClr>
              </a:solidFill>
              <a:latin typeface="Helvetica Light"/>
              <a:cs typeface="Helvetica Ligh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23528" y="5805264"/>
            <a:ext cx="84249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600"/>
              </a:spcBef>
            </a:pP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Also: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71600" y="5838717"/>
            <a:ext cx="5953564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2250" indent="-222250">
              <a:spcBef>
                <a:spcPts val="600"/>
              </a:spcBef>
              <a:buFont typeface=".AppleSystemUIFont" charset="0"/>
              <a:buChar char="–"/>
            </a:pP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Multithreaded and more efficient reconstruction at CERN and Tier-1</a:t>
            </a:r>
          </a:p>
          <a:p>
            <a:pPr marL="222250" indent="-222250">
              <a:spcBef>
                <a:spcPts val="300"/>
              </a:spcBef>
              <a:buFont typeface=".AppleSystemUIFont" charset="0"/>
              <a:buChar char="–"/>
            </a:pP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New compact mini-AOD format (~10% of AOD)</a:t>
            </a:r>
          </a:p>
          <a:p>
            <a:pPr marL="222250" indent="-222250">
              <a:spcBef>
                <a:spcPts val="300"/>
              </a:spcBef>
              <a:buFont typeface=".AppleSystemUIFont" charset="0"/>
              <a:buChar char="–"/>
            </a:pP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Large efforts on improved (out-of-time) pileup mitigation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02766" y="2481745"/>
            <a:ext cx="12560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solidFill>
                  <a:srgbClr val="00B050"/>
                </a:solidFill>
                <a:latin typeface="Helvetica Light"/>
                <a:cs typeface="Helvetica Light"/>
              </a:rPr>
              <a:t>72 (144) new CSC (RPC) chambers 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120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ight Arrow 18"/>
          <p:cNvSpPr/>
          <p:nvPr/>
        </p:nvSpPr>
        <p:spPr>
          <a:xfrm>
            <a:off x="323528" y="3019254"/>
            <a:ext cx="5472608" cy="2650578"/>
          </a:xfrm>
          <a:prstGeom prst="rightArrow">
            <a:avLst>
              <a:gd name="adj1" fmla="val 100000"/>
              <a:gd name="adj2" fmla="val 32381"/>
            </a:avLst>
          </a:prstGeom>
          <a:solidFill>
            <a:srgbClr val="ED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323529" y="1412776"/>
            <a:ext cx="856895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Detector consolidation:</a:t>
            </a: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</a:t>
            </a:r>
            <a:r>
              <a:rPr lang="en-GB" sz="1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muon HV and grounding, 15% PMTs replace in HCAL, ECAL monitoring fibres replaced, module repairs in OT, HPD exchange in RICH</a:t>
            </a:r>
            <a:r>
              <a:rPr lang="en-GB" sz="1400" dirty="0">
                <a:solidFill>
                  <a:srgbClr val="000000"/>
                </a:solidFill>
                <a:latin typeface="Helvetica Light"/>
                <a:cs typeface="Helvetica Light"/>
              </a:rPr>
              <a:t>, </a:t>
            </a:r>
            <a:r>
              <a:rPr lang="en-GB" sz="1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fixes in cooling</a:t>
            </a:r>
            <a:r>
              <a:rPr lang="en-GB" sz="1400" dirty="0">
                <a:solidFill>
                  <a:srgbClr val="000000"/>
                </a:solidFill>
                <a:latin typeface="Helvetica Light"/>
                <a:cs typeface="Helvetica Light"/>
              </a:rPr>
              <a:t>, gas, power, </a:t>
            </a:r>
            <a:r>
              <a:rPr lang="en-GB" sz="1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shielding, </a:t>
            </a:r>
            <a:r>
              <a:rPr lang="is-IS" sz="1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LHCb improvements </a:t>
            </a:r>
            <a:r>
              <a:rPr lang="en-GB" sz="2400" dirty="0">
                <a:solidFill>
                  <a:srgbClr val="000000"/>
                </a:solidFill>
                <a:latin typeface="Helvetica Light"/>
                <a:cs typeface="Helvetica Light"/>
              </a:rPr>
              <a:t>for Run-2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Big effort in trigger area (among others)</a:t>
            </a:r>
            <a:endParaRPr lang="en-GB" sz="1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148064" y="6078619"/>
            <a:ext cx="360040" cy="21602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7380312" y="6041246"/>
            <a:ext cx="360040" cy="21602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323528" y="2132856"/>
            <a:ext cx="5184576" cy="3503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3200"/>
              </a:spcBef>
            </a:pPr>
            <a:r>
              <a:rPr lang="en-GB" sz="1600" dirty="0" err="1" smtClean="0">
                <a:solidFill>
                  <a:srgbClr val="D80017"/>
                </a:solidFill>
                <a:latin typeface="Arial"/>
                <a:cs typeface="Arial"/>
              </a:rPr>
              <a:t>HeRSCheL</a:t>
            </a: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: </a:t>
            </a:r>
            <a:r>
              <a:rPr lang="en-GB" sz="1600" dirty="0">
                <a:solidFill>
                  <a:srgbClr val="D80017"/>
                </a:solidFill>
                <a:latin typeface="Arial"/>
                <a:cs typeface="Arial"/>
              </a:rPr>
              <a:t>new scintillating counters to </a:t>
            </a: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extend LHCb coverage to high rapidity (CEP, diffraction, </a:t>
            </a:r>
            <a:r>
              <a:rPr lang="is-IS" sz="1600" dirty="0" smtClean="0">
                <a:solidFill>
                  <a:srgbClr val="D80017"/>
                </a:solidFill>
                <a:latin typeface="Arial"/>
                <a:cs typeface="Arial"/>
              </a:rPr>
              <a:t>…</a:t>
            </a: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)</a:t>
            </a:r>
            <a:endParaRPr lang="en-GB" sz="1600" dirty="0">
              <a:solidFill>
                <a:srgbClr val="D80017"/>
              </a:solidFill>
              <a:latin typeface="Arial"/>
              <a:cs typeface="Arial"/>
            </a:endParaRPr>
          </a:p>
          <a:p>
            <a:pPr lvl="0">
              <a:spcBef>
                <a:spcPts val="3200"/>
              </a:spcBef>
            </a:pPr>
            <a:r>
              <a:rPr lang="en-GB" sz="1600" dirty="0">
                <a:solidFill>
                  <a:srgbClr val="D80017"/>
                </a:solidFill>
                <a:latin typeface="Arial"/>
                <a:cs typeface="Arial"/>
              </a:rPr>
              <a:t>Trigger </a:t>
            </a: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upgrade</a:t>
            </a:r>
            <a:r>
              <a:rPr lang="en-GB" sz="1600" dirty="0">
                <a:solidFill>
                  <a:srgbClr val="D80017"/>
                </a:solidFill>
                <a:latin typeface="Arial"/>
                <a:cs typeface="Arial"/>
              </a:rPr>
              <a:t> </a:t>
            </a: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— </a:t>
            </a:r>
            <a:r>
              <a:rPr lang="en-GB" sz="1600" dirty="0">
                <a:solidFill>
                  <a:srgbClr val="D80017"/>
                </a:solidFill>
                <a:latin typeface="Arial"/>
                <a:cs typeface="Arial"/>
              </a:rPr>
              <a:t>split trigger: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</a:p>
          <a:p>
            <a:pPr marL="285750" lvl="0" indent="-285750">
              <a:spcBef>
                <a:spcPts val="1200"/>
              </a:spcBef>
              <a:buFont typeface=".AppleSystemUIFont" charset="0"/>
              <a:buChar char="–"/>
            </a:pP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All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1</a:t>
            </a:r>
            <a:r>
              <a:rPr lang="en-GB" sz="1400" baseline="30000" dirty="0" smtClean="0">
                <a:solidFill>
                  <a:prstClr val="black"/>
                </a:solidFill>
                <a:latin typeface="Helvetica Light"/>
                <a:cs typeface="Helvetica Light"/>
              </a:rPr>
              <a:t>st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stage 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(HLT1) output stored on disk </a:t>
            </a:r>
            <a:endParaRPr lang="en-GB" sz="1400" dirty="0" smtClean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pPr marL="285750" lvl="0" indent="-285750">
              <a:spcBef>
                <a:spcPts val="1200"/>
              </a:spcBef>
              <a:buFont typeface=".AppleSystemUIFont" charset="0"/>
              <a:buChar char="–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Used 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for real-time calibration and alignment </a:t>
            </a:r>
            <a:endParaRPr lang="en-GB" sz="1400" dirty="0" smtClean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pPr marL="285750" lvl="0" indent="-285750">
              <a:spcBef>
                <a:spcPts val="1200"/>
              </a:spcBef>
              <a:buFont typeface=".AppleSystemUIFont" charset="0"/>
              <a:buChar char="–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2</a:t>
            </a:r>
            <a:r>
              <a:rPr lang="en-GB" sz="1400" baseline="30000" dirty="0" smtClean="0">
                <a:solidFill>
                  <a:prstClr val="black"/>
                </a:solidFill>
                <a:latin typeface="Helvetica Light"/>
                <a:cs typeface="Helvetica Light"/>
              </a:rPr>
              <a:t>nd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stage 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(HLT2) uses offline-quality calibration </a:t>
            </a:r>
          </a:p>
          <a:p>
            <a:pPr marL="285750" lvl="0" indent="-285750">
              <a:spcBef>
                <a:spcPts val="1200"/>
              </a:spcBef>
              <a:buFont typeface=".AppleSystemUIFont" charset="0"/>
              <a:buChar char="–"/>
            </a:pP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5 kHz of 12 kHz to Turbo stream: </a:t>
            </a:r>
          </a:p>
          <a:p>
            <a:pPr marL="742950" lvl="1" indent="-285750">
              <a:spcBef>
                <a:spcPts val="600"/>
              </a:spcBef>
              <a:buFont typeface="Arial" charset="0"/>
              <a:buChar char="•"/>
            </a:pP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Objects produced </a:t>
            </a:r>
            <a:r>
              <a:rPr lang="en-GB" sz="1200" dirty="0">
                <a:solidFill>
                  <a:prstClr val="black"/>
                </a:solidFill>
                <a:latin typeface="Helvetica Light"/>
                <a:cs typeface="Helvetica Light"/>
              </a:rPr>
              <a:t>by trigger are stored </a:t>
            </a:r>
            <a:endParaRPr lang="en-GB" sz="1200" dirty="0" smtClean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pPr marL="742950" lvl="1" indent="-285750">
              <a:spcBef>
                <a:spcPts val="600"/>
              </a:spcBef>
              <a:buFont typeface="Arial" charset="0"/>
              <a:buChar char="•"/>
            </a:pP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No </a:t>
            </a:r>
            <a:r>
              <a:rPr lang="en-GB" sz="1200" dirty="0">
                <a:solidFill>
                  <a:prstClr val="black"/>
                </a:solidFill>
                <a:latin typeface="Helvetica Light"/>
                <a:cs typeface="Helvetica Light"/>
              </a:rPr>
              <a:t>raw event </a:t>
            </a:r>
            <a:r>
              <a:rPr lang="en-GB" sz="1200" dirty="0" smtClean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200" dirty="0">
                <a:solidFill>
                  <a:prstClr val="black"/>
                </a:solidFill>
                <a:latin typeface="Helvetica Light"/>
                <a:cs typeface="Helvetica Light"/>
              </a:rPr>
              <a:t>smaller event 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size</a:t>
            </a:r>
          </a:p>
          <a:p>
            <a:pPr marL="742950" lvl="1" indent="-285750">
              <a:spcBef>
                <a:spcPts val="600"/>
              </a:spcBef>
              <a:buFont typeface="Arial" charset="0"/>
              <a:buChar char="•"/>
            </a:pP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Used </a:t>
            </a:r>
            <a:r>
              <a:rPr lang="en-GB" sz="1200" dirty="0">
                <a:solidFill>
                  <a:prstClr val="black"/>
                </a:solidFill>
                <a:latin typeface="Helvetica Light"/>
                <a:cs typeface="Helvetica Light"/>
              </a:rPr>
              <a:t>for high-yield channels (charm, J/</a:t>
            </a:r>
            <a:r>
              <a:rPr lang="en-GB" sz="1200" dirty="0" err="1">
                <a:solidFill>
                  <a:prstClr val="black"/>
                </a:solidFill>
                <a:latin typeface="Helvetica Light"/>
                <a:cs typeface="Helvetica Light"/>
              </a:rPr>
              <a:t>ψ</a:t>
            </a:r>
            <a:r>
              <a:rPr lang="en-GB" sz="1200" dirty="0">
                <a:solidFill>
                  <a:prstClr val="black"/>
                </a:solidFill>
                <a:latin typeface="Helvetica Light"/>
                <a:cs typeface="Helvetica Light"/>
              </a:rPr>
              <a:t>, ...)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992" t="36350" r="63319" b="30050"/>
          <a:stretch/>
        </p:blipFill>
        <p:spPr>
          <a:xfrm>
            <a:off x="6012160" y="2959619"/>
            <a:ext cx="2592288" cy="377059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0577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9" y="1412776"/>
            <a:ext cx="871296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Pileup dependence </a:t>
            </a:r>
            <a:r>
              <a:rPr lang="en-US" sz="1400" dirty="0" smtClean="0">
                <a:latin typeface="Helvetica Light"/>
                <a:cs typeface="Helvetica Light"/>
              </a:rPr>
              <a:t>mitigated by dedicated methods, but expect moderate decrease of electron/photon efficiency and resolution, and increase of fake rate. Muons less affected (main impact on trigger).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Detector performance</a:t>
            </a:r>
            <a:endParaRPr lang="en-GB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US" sz="1600" dirty="0" smtClean="0">
                <a:latin typeface="Helvetica Light"/>
                <a:cs typeface="Helvetica Light"/>
              </a:rPr>
              <a:t>The performance of physics object reconstruction degrades with pileup</a:t>
            </a:r>
            <a:endParaRPr lang="en-US" sz="1600" dirty="0">
              <a:latin typeface="Helvetica Light"/>
              <a:cs typeface="Helvetica Light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59</a:t>
            </a:fld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17" y="2576676"/>
            <a:ext cx="8676456" cy="294055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23528" y="2185119"/>
            <a:ext cx="79928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3000"/>
              </a:spcBef>
            </a:pPr>
            <a:r>
              <a:rPr lang="en-US" sz="1400" dirty="0">
                <a:solidFill>
                  <a:prstClr val="black"/>
                </a:solidFill>
                <a:latin typeface="Helvetica Light"/>
                <a:cs typeface="Helvetica Light"/>
              </a:rPr>
              <a:t>More difficult for </a:t>
            </a: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tau </a:t>
            </a:r>
            <a:r>
              <a:rPr lang="en-US" sz="1100" dirty="0" smtClean="0">
                <a:solidFill>
                  <a:prstClr val="black"/>
                </a:solidFill>
                <a:latin typeface="Helvetica Light"/>
                <a:cs typeface="Helvetica Light"/>
              </a:rPr>
              <a:t>(H </a:t>
            </a:r>
            <a:r>
              <a:rPr lang="en-US" sz="1100" dirty="0" smtClean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1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US" sz="11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ττ</a:t>
            </a:r>
            <a:r>
              <a:rPr lang="en-US" sz="1100" dirty="0" smtClean="0">
                <a:solidFill>
                  <a:prstClr val="black"/>
                </a:solidFill>
                <a:latin typeface="Helvetica Light"/>
                <a:cs typeface="Helvetica Light"/>
              </a:rPr>
              <a:t>)</a:t>
            </a: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, jets </a:t>
            </a:r>
            <a:r>
              <a:rPr lang="en-US" sz="1400" dirty="0">
                <a:solidFill>
                  <a:prstClr val="black"/>
                </a:solidFill>
                <a:latin typeface="Helvetica Light"/>
                <a:cs typeface="Helvetica Light"/>
              </a:rPr>
              <a:t>and missing transverse momentum:</a:t>
            </a:r>
          </a:p>
        </p:txBody>
      </p:sp>
      <p:sp>
        <p:nvSpPr>
          <p:cNvPr id="7" name="Rectangle 6"/>
          <p:cNvSpPr/>
          <p:nvPr/>
        </p:nvSpPr>
        <p:spPr>
          <a:xfrm>
            <a:off x="323528" y="5765774"/>
            <a:ext cx="88204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3000"/>
              </a:spcBef>
            </a:pP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The jet substructure can be resolved (</a:t>
            </a:r>
            <a:r>
              <a:rPr lang="en-US" sz="14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eg</a:t>
            </a: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, jet mass) with “grooming” techniques in high-pileup scenarios  </a:t>
            </a:r>
            <a:endParaRPr lang="en-US" sz="14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3528" y="6145559"/>
            <a:ext cx="88204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3000"/>
              </a:spcBef>
            </a:pP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Overall, no significant performance degradation expected during Run-2, some effects in Run-3</a:t>
            </a:r>
            <a:endParaRPr lang="en-US" sz="14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518236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Beyond the Standard Model Higgs physics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Higgs sector may be non-minimal and/or Higgs boson may couple to new physics</a:t>
            </a:r>
            <a:endParaRPr lang="en-GB" sz="16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5" name="Oval 4"/>
          <p:cNvSpPr/>
          <p:nvPr/>
        </p:nvSpPr>
        <p:spPr>
          <a:xfrm>
            <a:off x="3347864" y="2807788"/>
            <a:ext cx="2232248" cy="2232248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3175">
            <a:solidFill>
              <a:schemeClr val="bg1">
                <a:lumMod val="65000"/>
              </a:schemeClr>
            </a:solidFill>
            <a:prstDash val="sysDot"/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97166" y="3462247"/>
            <a:ext cx="113364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BSM 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Higgs 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searches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71800" y="1988840"/>
            <a:ext cx="3312368" cy="360850"/>
          </a:xfrm>
          <a:prstGeom prst="rect">
            <a:avLst/>
          </a:prstGeom>
          <a:noFill/>
          <a:ln w="635">
            <a:solidFill>
              <a:srgbClr val="0070C0"/>
            </a:solidFill>
            <a:prstDash val="sysDot"/>
          </a:ln>
        </p:spPr>
        <p:txBody>
          <a:bodyPr wrap="square" tIns="72000" bIns="72000" rtlCol="0" anchor="t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70C0"/>
                </a:solidFill>
                <a:latin typeface="Helvetica Light" charset="0"/>
                <a:ea typeface="Helvetica Light" charset="0"/>
                <a:cs typeface="Helvetica Light" charset="0"/>
              </a:rPr>
              <a:t>Light or heavy neutral Higgs bosons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615" y="2807788"/>
            <a:ext cx="2160239" cy="360850"/>
          </a:xfrm>
          <a:prstGeom prst="rect">
            <a:avLst/>
          </a:prstGeom>
          <a:noFill/>
          <a:ln w="635">
            <a:solidFill>
              <a:srgbClr val="0070C0"/>
            </a:solidFill>
            <a:prstDash val="sysDot"/>
          </a:ln>
        </p:spPr>
        <p:txBody>
          <a:bodyPr wrap="square" tIns="72000" bIns="72000" rtlCol="0" anchor="t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70C0"/>
                </a:solidFill>
                <a:latin typeface="Helvetica Light" charset="0"/>
                <a:ea typeface="Helvetica Light" charset="0"/>
                <a:cs typeface="Helvetica Light" charset="0"/>
              </a:rPr>
              <a:t>Charged Higgs boson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504" y="6525344"/>
            <a:ext cx="307327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Taken from: Thibault Guillemin @ SEARCH 2016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5576" y="3770023"/>
            <a:ext cx="2095283" cy="576293"/>
          </a:xfrm>
          <a:prstGeom prst="rect">
            <a:avLst/>
          </a:prstGeom>
          <a:noFill/>
          <a:ln w="635">
            <a:solidFill>
              <a:srgbClr val="0070C0"/>
            </a:solidFill>
            <a:prstDash val="sysDot"/>
          </a:ln>
        </p:spPr>
        <p:txBody>
          <a:bodyPr wrap="square" tIns="72000" bIns="72000" rtlCol="0" anchor="t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70C0"/>
                </a:solidFill>
                <a:latin typeface="Helvetica Light" charset="0"/>
                <a:ea typeface="Helvetica Light" charset="0"/>
                <a:cs typeface="Helvetica Light" charset="0"/>
              </a:rPr>
              <a:t>Di-Higgs production (resonant or not)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1520" y="4732258"/>
            <a:ext cx="3024336" cy="360850"/>
          </a:xfrm>
          <a:prstGeom prst="rect">
            <a:avLst/>
          </a:prstGeom>
          <a:noFill/>
          <a:ln w="635">
            <a:solidFill>
              <a:srgbClr val="0070C0"/>
            </a:solidFill>
            <a:prstDash val="sysDot"/>
          </a:ln>
        </p:spPr>
        <p:txBody>
          <a:bodyPr wrap="square" tIns="72000" bIns="72000" rtlCol="0" anchor="t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70C0"/>
                </a:solidFill>
                <a:latin typeface="Helvetica Light" charset="0"/>
                <a:ea typeface="Helvetica Light" charset="0"/>
                <a:cs typeface="Helvetica Light" charset="0"/>
              </a:rPr>
              <a:t>Higgs as portal </a:t>
            </a:r>
            <a:r>
              <a:rPr lang="en-US" sz="1400" b="1" smtClean="0">
                <a:solidFill>
                  <a:srgbClr val="0070C0"/>
                </a:solidFill>
                <a:latin typeface="Helvetica Light" charset="0"/>
                <a:ea typeface="Helvetica Light" charset="0"/>
                <a:cs typeface="Helvetica Light" charset="0"/>
              </a:rPr>
              <a:t>to hidden sector</a:t>
            </a:r>
            <a:endParaRPr lang="en-US" sz="1400" b="1" dirty="0" smtClean="0">
              <a:solidFill>
                <a:srgbClr val="0070C0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31840" y="5589821"/>
            <a:ext cx="2808313" cy="576293"/>
          </a:xfrm>
          <a:prstGeom prst="rect">
            <a:avLst/>
          </a:prstGeom>
          <a:noFill/>
          <a:ln w="635">
            <a:solidFill>
              <a:srgbClr val="0070C0"/>
            </a:solidFill>
            <a:prstDash val="sysDot"/>
          </a:ln>
        </p:spPr>
        <p:txBody>
          <a:bodyPr wrap="square" tIns="72000" bIns="72000" rtlCol="0" anchor="t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70C0"/>
                </a:solidFill>
                <a:latin typeface="Helvetica Light" charset="0"/>
                <a:ea typeface="Helvetica Light" charset="0"/>
                <a:cs typeface="Helvetica Light" charset="0"/>
              </a:rPr>
              <a:t>BSM constraint from coupling measurements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580112" y="2807278"/>
            <a:ext cx="3433617" cy="360850"/>
          </a:xfrm>
          <a:prstGeom prst="rect">
            <a:avLst/>
          </a:prstGeom>
          <a:noFill/>
          <a:ln w="635">
            <a:solidFill>
              <a:srgbClr val="0070C0"/>
            </a:solidFill>
            <a:prstDash val="sysDot"/>
          </a:ln>
        </p:spPr>
        <p:txBody>
          <a:bodyPr wrap="square" tIns="72000" bIns="72000" rtlCol="0" anchor="t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70C0"/>
                </a:solidFill>
                <a:latin typeface="Helvetica Light" charset="0"/>
                <a:ea typeface="Helvetica Light" charset="0"/>
                <a:cs typeface="Helvetica Light" charset="0"/>
              </a:rPr>
              <a:t>Lepton </a:t>
            </a:r>
            <a:r>
              <a:rPr lang="en-US" sz="1400" b="1" dirty="0" err="1" smtClean="0">
                <a:solidFill>
                  <a:srgbClr val="0070C0"/>
                </a:solidFill>
                <a:latin typeface="Helvetica Light" charset="0"/>
                <a:ea typeface="Helvetica Light" charset="0"/>
                <a:cs typeface="Helvetica Light" charset="0"/>
              </a:rPr>
              <a:t>flavour</a:t>
            </a:r>
            <a:r>
              <a:rPr lang="en-US" sz="1400" b="1" dirty="0" smtClean="0">
                <a:solidFill>
                  <a:srgbClr val="0070C0"/>
                </a:solidFill>
                <a:latin typeface="Helvetica Light" charset="0"/>
                <a:ea typeface="Helvetica Light" charset="0"/>
                <a:cs typeface="Helvetica Light" charset="0"/>
              </a:rPr>
              <a:t> violating Higgs decays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12160" y="3770023"/>
            <a:ext cx="2150553" cy="360850"/>
          </a:xfrm>
          <a:prstGeom prst="rect">
            <a:avLst/>
          </a:prstGeom>
          <a:noFill/>
          <a:ln w="635">
            <a:solidFill>
              <a:srgbClr val="0070C0"/>
            </a:solidFill>
            <a:prstDash val="sysDot"/>
          </a:ln>
        </p:spPr>
        <p:txBody>
          <a:bodyPr wrap="square" tIns="72000" bIns="72000" rtlCol="0" anchor="t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70C0"/>
                </a:solidFill>
                <a:latin typeface="Helvetica Light" charset="0"/>
                <a:ea typeface="Helvetica Light" charset="0"/>
                <a:cs typeface="Helvetica Light" charset="0"/>
              </a:rPr>
              <a:t>Exotic Higgs decays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580113" y="4732259"/>
            <a:ext cx="2699854" cy="360850"/>
          </a:xfrm>
          <a:prstGeom prst="rect">
            <a:avLst/>
          </a:prstGeom>
          <a:noFill/>
          <a:ln w="635">
            <a:solidFill>
              <a:srgbClr val="0070C0"/>
            </a:solidFill>
            <a:prstDash val="sysDot"/>
          </a:ln>
        </p:spPr>
        <p:txBody>
          <a:bodyPr wrap="square" tIns="72000" bIns="72000" rtlCol="0" anchor="t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70C0"/>
                </a:solidFill>
                <a:latin typeface="Helvetica Light" charset="0"/>
                <a:ea typeface="Helvetica Light" charset="0"/>
                <a:cs typeface="Helvetica Light" charset="0"/>
              </a:rPr>
              <a:t>Higgs in BSM decay chains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23529" y="1412776"/>
            <a:ext cx="79928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400" b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Diverse search programme:</a:t>
            </a:r>
          </a:p>
        </p:txBody>
      </p:sp>
    </p:spTree>
    <p:extLst>
      <p:ext uri="{BB962C8B-B14F-4D97-AF65-F5344CB8AC3E}">
        <p14:creationId xmlns:p14="http://schemas.microsoft.com/office/powerpoint/2010/main" val="20943224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9" y="1412776"/>
            <a:ext cx="8712967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400" dirty="0" smtClean="0">
                <a:latin typeface="Arial"/>
                <a:cs typeface="Arial"/>
              </a:rPr>
              <a:t>Higgs mass</a:t>
            </a:r>
            <a:r>
              <a:rPr lang="en-GB" sz="1400" dirty="0" smtClean="0">
                <a:solidFill>
                  <a:srgbClr val="D80017"/>
                </a:solidFill>
                <a:latin typeface="Arial"/>
                <a:cs typeface="Arial"/>
              </a:rPr>
              <a:t> </a:t>
            </a:r>
            <a:r>
              <a:rPr lang="en-US" sz="1400" dirty="0" smtClean="0">
                <a:latin typeface="Helvetica Light"/>
                <a:cs typeface="Helvetica Light"/>
              </a:rPr>
              <a:t>already well known (0.2%), but further improvement and – important – cross-check needed</a:t>
            </a:r>
          </a:p>
          <a:p>
            <a:pPr>
              <a:spcBef>
                <a:spcPts val="1200"/>
              </a:spcBef>
            </a:pPr>
            <a:r>
              <a:rPr lang="en-US" sz="1400" dirty="0" smtClean="0">
                <a:latin typeface="Helvetica" charset="0"/>
                <a:ea typeface="Helvetica" charset="0"/>
                <a:cs typeface="Helvetica" charset="0"/>
              </a:rPr>
              <a:t>Higgs width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(SM: 4.2 MeV) cannot be directly measured;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i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ndirect constraints possible</a:t>
            </a:r>
          </a:p>
          <a:p>
            <a:pPr>
              <a:spcBef>
                <a:spcPts val="1200"/>
              </a:spcBef>
            </a:pPr>
            <a:r>
              <a:rPr lang="en-US" sz="1400" dirty="0" smtClean="0">
                <a:latin typeface="Helvetica" charset="0"/>
                <a:ea typeface="Helvetica" charset="0"/>
                <a:cs typeface="Helvetica" charset="0"/>
              </a:rPr>
              <a:t>Higgs spin &amp; parity </a:t>
            </a:r>
            <a:r>
              <a:rPr lang="en-US" sz="1400" dirty="0" smtClean="0">
                <a:latin typeface="Helvetica Light"/>
                <a:cs typeface="Helvetica Light"/>
              </a:rPr>
              <a:t>established as 0</a:t>
            </a:r>
            <a:r>
              <a:rPr lang="en-US" sz="1400" baseline="30000" dirty="0" smtClean="0">
                <a:latin typeface="Helvetica Light"/>
                <a:cs typeface="Helvetica Light"/>
              </a:rPr>
              <a:t>+</a:t>
            </a:r>
            <a:r>
              <a:rPr lang="en-US" sz="1400" dirty="0" smtClean="0">
                <a:latin typeface="Helvetica Light"/>
                <a:cs typeface="Helvetica Light"/>
              </a:rPr>
              <a:t>, but need to investigate possible </a:t>
            </a:r>
            <a:r>
              <a:rPr lang="en-US" sz="1400" i="1" dirty="0" smtClean="0">
                <a:latin typeface="Helvetica Light"/>
                <a:cs typeface="Helvetica Light"/>
              </a:rPr>
              <a:t>CP</a:t>
            </a:r>
            <a:r>
              <a:rPr lang="en-US" sz="1400" dirty="0" smtClean="0">
                <a:latin typeface="Helvetica Light"/>
                <a:cs typeface="Helvetica Light"/>
              </a:rPr>
              <a:t>-odd admixtures</a:t>
            </a:r>
          </a:p>
          <a:p>
            <a:pPr>
              <a:spcBef>
                <a:spcPts val="1200"/>
              </a:spcBef>
            </a:pPr>
            <a:r>
              <a:rPr lang="en-US" sz="1400" dirty="0" smtClean="0">
                <a:solidFill>
                  <a:srgbClr val="D80017"/>
                </a:solidFill>
                <a:latin typeface="Helvetica" charset="0"/>
                <a:ea typeface="Helvetica" charset="0"/>
                <a:cs typeface="Helvetica" charset="0"/>
              </a:rPr>
              <a:t>Higgs couplings </a:t>
            </a:r>
            <a:r>
              <a:rPr lang="en-US" sz="14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can be </a:t>
            </a:r>
            <a:r>
              <a:rPr lang="en-US" sz="1400" dirty="0" err="1" smtClean="0">
                <a:solidFill>
                  <a:srgbClr val="D80017"/>
                </a:solidFill>
                <a:latin typeface="Helvetica Light"/>
                <a:cs typeface="Helvetica Light"/>
              </a:rPr>
              <a:t>overconstrained</a:t>
            </a:r>
            <a:r>
              <a:rPr lang="en-US" sz="14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 from channel-wise (</a:t>
            </a:r>
            <a:r>
              <a:rPr lang="en-US" sz="1400" dirty="0" err="1" smtClean="0">
                <a:solidFill>
                  <a:srgbClr val="D80017"/>
                </a:solidFill>
                <a:latin typeface="Helvetica Light"/>
                <a:cs typeface="Helvetica Light"/>
              </a:rPr>
              <a:t>categorised</a:t>
            </a:r>
            <a:r>
              <a:rPr lang="en-US" sz="14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) measurements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Higgs boson physics</a:t>
            </a:r>
            <a:endParaRPr lang="en-GB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US" sz="1600" dirty="0" smtClean="0">
                <a:latin typeface="Helvetica Light"/>
                <a:cs typeface="Helvetica Light"/>
              </a:rPr>
              <a:t>Run-2 should increase Higgs sample by factor of ~10</a:t>
            </a:r>
            <a:r>
              <a:rPr lang="en-US" sz="1600" dirty="0">
                <a:latin typeface="Helvetica Light"/>
                <a:cs typeface="Helvetica Light"/>
              </a:rPr>
              <a:t>, </a:t>
            </a:r>
            <a:r>
              <a:rPr lang="en-US" sz="1600" dirty="0" smtClean="0">
                <a:latin typeface="Helvetica Light"/>
                <a:cs typeface="Helvetica Light"/>
              </a:rPr>
              <a:t>ttH by factor of ~20 </a:t>
            </a:r>
            <a:endParaRPr lang="en-US" sz="1600" dirty="0">
              <a:latin typeface="Helvetica Light"/>
              <a:cs typeface="Helvetica Light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60</a:t>
            </a:fld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382308" y="3760584"/>
            <a:ext cx="3469612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ts val="30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Complete observation of H </a:t>
            </a:r>
            <a:r>
              <a:rPr lang="en-US" sz="1400" dirty="0" smtClean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ττ</a:t>
            </a:r>
            <a:endParaRPr lang="en-US" sz="1400" dirty="0" smtClean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Observe </a:t>
            </a:r>
            <a:r>
              <a:rPr lang="en-US" sz="1400" dirty="0">
                <a:solidFill>
                  <a:prstClr val="black"/>
                </a:solidFill>
                <a:latin typeface="Helvetica Light"/>
                <a:cs typeface="Helvetica Light"/>
              </a:rPr>
              <a:t>H </a:t>
            </a:r>
            <a:r>
              <a:rPr lang="en-US" sz="1400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bb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Helvetica Light"/>
                <a:cs typeface="Helvetica Light"/>
              </a:rPr>
              <a:t>Observe </a:t>
            </a: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ttH and W/Z+H production         </a:t>
            </a:r>
            <a:r>
              <a:rPr lang="en-US" sz="1100" dirty="0" smtClean="0">
                <a:solidFill>
                  <a:prstClr val="black"/>
                </a:solidFill>
                <a:latin typeface="Helvetica Light"/>
                <a:cs typeface="Helvetica Light"/>
              </a:rPr>
              <a:t>(at large luminosity H </a:t>
            </a:r>
            <a:r>
              <a:rPr lang="en-US" sz="1100" dirty="0" smtClean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1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US" sz="11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γγ</a:t>
            </a:r>
            <a:r>
              <a:rPr lang="en-US" sz="11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will be best for ttH, </a:t>
            </a:r>
            <a:r>
              <a:rPr lang="de-DE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ATL-PHYS-PUB-2014-012</a:t>
            </a:r>
            <a:r>
              <a:rPr lang="en-US" sz="1100" dirty="0" smtClean="0">
                <a:solidFill>
                  <a:prstClr val="black"/>
                </a:solidFill>
                <a:latin typeface="Helvetica Light"/>
                <a:cs typeface="Helvetica Light"/>
              </a:rPr>
              <a:t>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3529" y="3380799"/>
            <a:ext cx="3384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400" dirty="0" smtClean="0">
                <a:solidFill>
                  <a:srgbClr val="003BB8"/>
                </a:solidFill>
                <a:latin typeface="Arial"/>
                <a:cs typeface="Arial"/>
              </a:rPr>
              <a:t>What is left to complete after Run-1 ? </a:t>
            </a:r>
            <a:endParaRPr lang="en-US" sz="14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382308" y="3084464"/>
            <a:ext cx="8145004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004048" y="3380799"/>
            <a:ext cx="3384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400" dirty="0" smtClean="0">
                <a:solidFill>
                  <a:srgbClr val="003BB8"/>
                </a:solidFill>
                <a:latin typeface="Arial"/>
                <a:cs typeface="Arial"/>
              </a:rPr>
              <a:t>What are long-term developments ?</a:t>
            </a:r>
            <a:endParaRPr lang="en-US" sz="14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062828" y="3760584"/>
            <a:ext cx="382965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Search for H </a:t>
            </a:r>
            <a:r>
              <a:rPr lang="en-US" sz="1400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µµ </a:t>
            </a:r>
            <a:r>
              <a:rPr lang="en-US" sz="1100" dirty="0">
                <a:solidFill>
                  <a:prstClr val="black"/>
                </a:solidFill>
                <a:latin typeface="Helvetica Light"/>
                <a:cs typeface="Helvetica Light"/>
              </a:rPr>
              <a:t>(Run-1 limit: ~</a:t>
            </a:r>
            <a:r>
              <a:rPr lang="en-US" sz="1100" dirty="0" smtClean="0">
                <a:solidFill>
                  <a:prstClr val="black"/>
                </a:solidFill>
                <a:latin typeface="Helvetica Light"/>
                <a:cs typeface="Helvetica Light"/>
              </a:rPr>
              <a:t>7.5 </a:t>
            </a:r>
            <a:r>
              <a:rPr lang="en-US" sz="1100" dirty="0">
                <a:solidFill>
                  <a:prstClr val="black"/>
                </a:solidFill>
                <a:latin typeface="Helvetica Light"/>
                <a:cs typeface="Helvetica Light"/>
              </a:rPr>
              <a:t>× </a:t>
            </a:r>
            <a:r>
              <a:rPr lang="en-US" sz="1100" dirty="0" err="1">
                <a:solidFill>
                  <a:prstClr val="black"/>
                </a:solidFill>
                <a:latin typeface="Helvetica Light"/>
                <a:cs typeface="Helvetica Light"/>
              </a:rPr>
              <a:t>σ</a:t>
            </a:r>
            <a:r>
              <a:rPr lang="en-US" sz="1100" baseline="-25000" dirty="0" err="1">
                <a:solidFill>
                  <a:prstClr val="black"/>
                </a:solidFill>
                <a:latin typeface="Helvetica Light"/>
                <a:cs typeface="Helvetica Light"/>
              </a:rPr>
              <a:t>SM</a:t>
            </a:r>
            <a:r>
              <a:rPr lang="en-US" sz="1100" dirty="0" smtClean="0">
                <a:solidFill>
                  <a:prstClr val="black"/>
                </a:solidFill>
                <a:latin typeface="Helvetica Light"/>
                <a:cs typeface="Helvetica Light"/>
              </a:rPr>
              <a:t>)</a:t>
            </a:r>
            <a:endParaRPr lang="en-US" sz="1400" dirty="0" smtClean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Search for H </a:t>
            </a:r>
            <a:r>
              <a:rPr lang="en-US" sz="1400" dirty="0" smtClean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Zγ</a:t>
            </a: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US" sz="1100" dirty="0" smtClean="0">
                <a:solidFill>
                  <a:prstClr val="black"/>
                </a:solidFill>
                <a:latin typeface="Helvetica Light"/>
                <a:cs typeface="Helvetica Light"/>
              </a:rPr>
              <a:t>(Run-1 limit: ~9.5 × </a:t>
            </a:r>
            <a:r>
              <a:rPr lang="en-US" sz="11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σ</a:t>
            </a:r>
            <a:r>
              <a:rPr lang="en-US" sz="1100" baseline="-25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SM</a:t>
            </a:r>
            <a:r>
              <a:rPr lang="en-US" sz="1100" dirty="0" smtClean="0">
                <a:solidFill>
                  <a:prstClr val="black"/>
                </a:solidFill>
                <a:latin typeface="Helvetica Light"/>
                <a:cs typeface="Helvetica Light"/>
              </a:rPr>
              <a:t>)</a:t>
            </a:r>
            <a:endParaRPr lang="en-US" sz="1100" baseline="-25000" dirty="0" smtClean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Search for di-Higgs production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880320" y="5344760"/>
            <a:ext cx="507605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Helvetica Light"/>
                <a:cs typeface="Helvetica Light"/>
              </a:rPr>
              <a:t>Improve </a:t>
            </a: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global coupling </a:t>
            </a:r>
            <a:r>
              <a:rPr lang="en-US" sz="1400" dirty="0">
                <a:solidFill>
                  <a:prstClr val="black"/>
                </a:solidFill>
                <a:latin typeface="Helvetica Light"/>
                <a:cs typeface="Helvetica Light"/>
              </a:rPr>
              <a:t>constraints</a:t>
            </a:r>
          </a:p>
          <a:p>
            <a:pPr marL="285750" lvl="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Helvetica Light"/>
                <a:cs typeface="Helvetica Light"/>
              </a:rPr>
              <a:t>Fiducial and differential cross-section </a:t>
            </a: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measurements</a:t>
            </a:r>
            <a:endParaRPr lang="en-US" sz="1400" dirty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pPr marL="285750" lvl="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Searches for CPV, and for rare </a:t>
            </a:r>
            <a:r>
              <a:rPr lang="en-US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(</a:t>
            </a:r>
            <a:r>
              <a:rPr lang="en-US" sz="12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eg</a:t>
            </a:r>
            <a:r>
              <a:rPr lang="en-US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, H </a:t>
            </a:r>
            <a:r>
              <a:rPr lang="en-US" sz="1200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J/𝜓 </a:t>
            </a:r>
            <a:r>
              <a:rPr lang="en-US" sz="12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γ</a:t>
            </a:r>
            <a:r>
              <a:rPr lang="en-US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)</a:t>
            </a: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, forbidden </a:t>
            </a:r>
            <a:r>
              <a:rPr lang="en-US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(</a:t>
            </a:r>
            <a:r>
              <a:rPr lang="en-US" sz="12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eg</a:t>
            </a:r>
            <a:r>
              <a:rPr lang="en-US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, H </a:t>
            </a:r>
            <a:r>
              <a:rPr lang="en-US" sz="1200" dirty="0" smtClean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US" sz="12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τ</a:t>
            </a:r>
            <a:r>
              <a:rPr lang="en-US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µ) </a:t>
            </a: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and invisible decays </a:t>
            </a:r>
            <a:r>
              <a:rPr lang="en-US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(</a:t>
            </a:r>
            <a:r>
              <a:rPr lang="en-US" sz="12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eg</a:t>
            </a:r>
            <a:r>
              <a:rPr lang="en-US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, </a:t>
            </a:r>
            <a:r>
              <a:rPr lang="en-US" sz="12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VBF+</a:t>
            </a:r>
            <a:r>
              <a:rPr lang="en-US" sz="1200" i="1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E</a:t>
            </a:r>
            <a:r>
              <a:rPr lang="en-US" sz="1200" i="1" baseline="-25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T</a:t>
            </a:r>
            <a:r>
              <a:rPr lang="en-US" sz="1200" baseline="30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miss</a:t>
            </a:r>
            <a:r>
              <a:rPr lang="en-US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)</a:t>
            </a:r>
            <a:endParaRPr lang="en-US" sz="1200" baseline="-25000" dirty="0" smtClean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43808" y="4968711"/>
            <a:ext cx="3384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400" dirty="0" smtClean="0">
                <a:solidFill>
                  <a:srgbClr val="003BB8"/>
                </a:solidFill>
                <a:latin typeface="Arial"/>
                <a:cs typeface="Arial"/>
              </a:rPr>
              <a:t>And always with high priority: </a:t>
            </a:r>
            <a:endParaRPr lang="en-US" sz="14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606161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2276" y="3353787"/>
            <a:ext cx="4410096" cy="309954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3529" y="1412776"/>
            <a:ext cx="8712967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400" dirty="0" smtClean="0">
                <a:latin typeface="Arial"/>
                <a:cs typeface="Arial"/>
              </a:rPr>
              <a:t>Higgs mass</a:t>
            </a:r>
            <a:r>
              <a:rPr lang="en-GB" sz="1400" dirty="0" smtClean="0">
                <a:solidFill>
                  <a:srgbClr val="D80017"/>
                </a:solidFill>
                <a:latin typeface="Arial"/>
                <a:cs typeface="Arial"/>
              </a:rPr>
              <a:t> </a:t>
            </a:r>
            <a:r>
              <a:rPr lang="en-US" sz="1400" dirty="0" smtClean="0">
                <a:latin typeface="Helvetica Light"/>
                <a:cs typeface="Helvetica Light"/>
              </a:rPr>
              <a:t>already well known (0.2%), but further improvement and – important – cross-check needed</a:t>
            </a:r>
          </a:p>
          <a:p>
            <a:pPr>
              <a:spcBef>
                <a:spcPts val="1200"/>
              </a:spcBef>
            </a:pPr>
            <a:r>
              <a:rPr lang="en-US" sz="1400" dirty="0" smtClean="0">
                <a:latin typeface="Helvetica" charset="0"/>
                <a:ea typeface="Helvetica" charset="0"/>
                <a:cs typeface="Helvetica" charset="0"/>
              </a:rPr>
              <a:t>Higgs width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(SM: 4.2 MeV) cannot be directly measured;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i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ndirect constraints possible</a:t>
            </a:r>
          </a:p>
          <a:p>
            <a:pPr>
              <a:spcBef>
                <a:spcPts val="1200"/>
              </a:spcBef>
            </a:pPr>
            <a:r>
              <a:rPr lang="en-US" sz="1400" dirty="0" smtClean="0">
                <a:latin typeface="Helvetica" charset="0"/>
                <a:ea typeface="Helvetica" charset="0"/>
                <a:cs typeface="Helvetica" charset="0"/>
              </a:rPr>
              <a:t>Higgs spin &amp; parity </a:t>
            </a:r>
            <a:r>
              <a:rPr lang="en-US" sz="1400" dirty="0" smtClean="0">
                <a:latin typeface="Helvetica Light"/>
                <a:cs typeface="Helvetica Light"/>
              </a:rPr>
              <a:t>established as 0</a:t>
            </a:r>
            <a:r>
              <a:rPr lang="en-US" sz="1400" baseline="30000" dirty="0" smtClean="0">
                <a:latin typeface="Helvetica Light"/>
                <a:cs typeface="Helvetica Light"/>
              </a:rPr>
              <a:t>+</a:t>
            </a:r>
            <a:r>
              <a:rPr lang="en-US" sz="1400" dirty="0" smtClean="0">
                <a:latin typeface="Helvetica Light"/>
                <a:cs typeface="Helvetica Light"/>
              </a:rPr>
              <a:t>, but need to investigate possible </a:t>
            </a:r>
            <a:r>
              <a:rPr lang="en-US" sz="1400" i="1" dirty="0" smtClean="0">
                <a:latin typeface="Helvetica Light"/>
                <a:cs typeface="Helvetica Light"/>
              </a:rPr>
              <a:t>CP</a:t>
            </a:r>
            <a:r>
              <a:rPr lang="en-US" sz="1400" dirty="0" smtClean="0">
                <a:latin typeface="Helvetica Light"/>
                <a:cs typeface="Helvetica Light"/>
              </a:rPr>
              <a:t>-odd admixtures</a:t>
            </a:r>
          </a:p>
          <a:p>
            <a:pPr>
              <a:spcBef>
                <a:spcPts val="1200"/>
              </a:spcBef>
            </a:pPr>
            <a:r>
              <a:rPr lang="en-US" sz="1400" dirty="0" smtClean="0">
                <a:solidFill>
                  <a:srgbClr val="D80017"/>
                </a:solidFill>
                <a:latin typeface="Helvetica" charset="0"/>
                <a:ea typeface="Helvetica" charset="0"/>
                <a:cs typeface="Helvetica" charset="0"/>
              </a:rPr>
              <a:t>Higgs couplings </a:t>
            </a:r>
            <a:r>
              <a:rPr lang="en-US" sz="14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can be </a:t>
            </a:r>
            <a:r>
              <a:rPr lang="en-US" sz="1400" dirty="0" err="1" smtClean="0">
                <a:solidFill>
                  <a:srgbClr val="D80017"/>
                </a:solidFill>
                <a:latin typeface="Helvetica Light"/>
                <a:cs typeface="Helvetica Light"/>
              </a:rPr>
              <a:t>overconstrained</a:t>
            </a:r>
            <a:r>
              <a:rPr lang="en-US" sz="14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 from channel-wise (</a:t>
            </a:r>
            <a:r>
              <a:rPr lang="en-US" sz="1400" dirty="0" err="1" smtClean="0">
                <a:solidFill>
                  <a:srgbClr val="D80017"/>
                </a:solidFill>
                <a:latin typeface="Helvetica Light"/>
                <a:cs typeface="Helvetica Light"/>
              </a:rPr>
              <a:t>categorised</a:t>
            </a:r>
            <a:r>
              <a:rPr lang="en-US" sz="14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) measurements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Higgs boson physics</a:t>
            </a:r>
            <a:endParaRPr lang="en-GB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US" sz="1600" dirty="0" smtClean="0">
                <a:latin typeface="Helvetica Light"/>
                <a:cs typeface="Helvetica Light"/>
              </a:rPr>
              <a:t>Run-2 should increase Higgs sample by factor of ~10</a:t>
            </a:r>
            <a:r>
              <a:rPr lang="en-US" sz="1600" dirty="0">
                <a:latin typeface="Helvetica Light"/>
                <a:cs typeface="Helvetica Light"/>
              </a:rPr>
              <a:t>, </a:t>
            </a:r>
            <a:r>
              <a:rPr lang="en-US" sz="1600" dirty="0" smtClean="0">
                <a:latin typeface="Helvetica Light"/>
                <a:cs typeface="Helvetica Light"/>
              </a:rPr>
              <a:t>ttH by factor of ~20 </a:t>
            </a:r>
            <a:endParaRPr lang="en-US" sz="1600" dirty="0">
              <a:latin typeface="Helvetica Light"/>
              <a:cs typeface="Helvetica Light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61</a:t>
            </a:fld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1547664" y="5517232"/>
            <a:ext cx="303292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latin typeface="Helvetica Light" charset="0"/>
                <a:ea typeface="Helvetica Light" charset="0"/>
                <a:cs typeface="Helvetica Light" charset="0"/>
              </a:rPr>
              <a:t>Extrapolated </a:t>
            </a:r>
            <a:r>
              <a:rPr lang="en-US" sz="1050" i="1" dirty="0" err="1" smtClean="0"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1050" baseline="-25000" dirty="0" err="1" smtClean="0">
                <a:latin typeface="Helvetica Light" charset="0"/>
                <a:ea typeface="Helvetica Light" charset="0"/>
                <a:cs typeface="Helvetica Light" charset="0"/>
              </a:rPr>
              <a:t>bb</a:t>
            </a:r>
            <a:r>
              <a:rPr lang="en-US" sz="1050" dirty="0" smtClean="0">
                <a:latin typeface="Helvetica Light" charset="0"/>
                <a:ea typeface="Helvetica Light" charset="0"/>
                <a:cs typeface="Helvetica Light" charset="0"/>
              </a:rPr>
              <a:t> distribution in WH channel     at 300 fb</a:t>
            </a:r>
            <a:r>
              <a:rPr lang="en-US" sz="105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US" sz="1050" dirty="0" smtClean="0">
                <a:latin typeface="Helvetica Light" charset="0"/>
                <a:ea typeface="Helvetica Light" charset="0"/>
                <a:cs typeface="Helvetica Light" charset="0"/>
              </a:rPr>
              <a:t> and &lt;µ&gt; = 60. The (conservatively) estimated significance for this analysis is 3.9σ.</a:t>
            </a:r>
          </a:p>
        </p:txBody>
      </p:sp>
      <p:sp>
        <p:nvSpPr>
          <p:cNvPr id="5" name="Rectangle 4"/>
          <p:cNvSpPr/>
          <p:nvPr/>
        </p:nvSpPr>
        <p:spPr>
          <a:xfrm>
            <a:off x="7192158" y="3270884"/>
            <a:ext cx="137409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ATL-PHYS-PUB-2014-011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382308" y="3084464"/>
            <a:ext cx="8145004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ight Arrow 13"/>
          <p:cNvSpPr/>
          <p:nvPr/>
        </p:nvSpPr>
        <p:spPr>
          <a:xfrm>
            <a:off x="701749" y="3985808"/>
            <a:ext cx="3520844" cy="435935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82308" y="3760584"/>
            <a:ext cx="382965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ts val="30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schemeClr val="bg1">
                    <a:lumMod val="75000"/>
                  </a:schemeClr>
                </a:solidFill>
                <a:latin typeface="Helvetica Light"/>
                <a:cs typeface="Helvetica Light"/>
              </a:rPr>
              <a:t>Complete observation of H </a:t>
            </a:r>
            <a:r>
              <a:rPr lang="en-US" sz="1400" dirty="0" smtClean="0">
                <a:solidFill>
                  <a:schemeClr val="bg1">
                    <a:lumMod val="75000"/>
                  </a:scheme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 smtClean="0">
                <a:solidFill>
                  <a:schemeClr val="bg1">
                    <a:lumMod val="75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en-US" sz="1400" dirty="0" err="1" smtClean="0">
                <a:solidFill>
                  <a:schemeClr val="bg1">
                    <a:lumMod val="75000"/>
                  </a:schemeClr>
                </a:solidFill>
                <a:latin typeface="Helvetica Light"/>
                <a:cs typeface="Helvetica Light"/>
              </a:rPr>
              <a:t>ττ</a:t>
            </a:r>
            <a:endParaRPr lang="en-US" sz="1400" dirty="0" smtClean="0">
              <a:solidFill>
                <a:schemeClr val="bg1">
                  <a:lumMod val="75000"/>
                </a:schemeClr>
              </a:solidFill>
              <a:latin typeface="Helvetica Light"/>
              <a:cs typeface="Helvetica Light"/>
            </a:endParaRP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Observe </a:t>
            </a:r>
            <a:r>
              <a:rPr lang="en-US" sz="1400" dirty="0">
                <a:solidFill>
                  <a:srgbClr val="D80017"/>
                </a:solidFill>
                <a:latin typeface="Helvetica Light"/>
                <a:cs typeface="Helvetica Light"/>
              </a:rPr>
              <a:t>H </a:t>
            </a:r>
            <a:r>
              <a:rPr lang="en-US" sz="1400" dirty="0">
                <a:solidFill>
                  <a:srgbClr val="D80017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>
                <a:solidFill>
                  <a:srgbClr val="D80017"/>
                </a:solidFill>
                <a:latin typeface="Helvetica Light"/>
                <a:cs typeface="Helvetica Light"/>
              </a:rPr>
              <a:t> </a:t>
            </a:r>
            <a:r>
              <a:rPr lang="en-US" sz="14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bb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>
                <a:solidFill>
                  <a:schemeClr val="bg1">
                    <a:lumMod val="75000"/>
                  </a:schemeClr>
                </a:solidFill>
                <a:latin typeface="Helvetica Light"/>
                <a:cs typeface="Helvetica Light"/>
              </a:rPr>
              <a:t>Observe </a:t>
            </a:r>
            <a:r>
              <a:rPr lang="en-US" sz="1400" dirty="0" smtClean="0">
                <a:solidFill>
                  <a:schemeClr val="bg1">
                    <a:lumMod val="75000"/>
                  </a:schemeClr>
                </a:solidFill>
                <a:latin typeface="Helvetica Light"/>
                <a:cs typeface="Helvetica Light"/>
              </a:rPr>
              <a:t>ttH and W/Z+H production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3529" y="3380799"/>
            <a:ext cx="3384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400" dirty="0" smtClean="0">
                <a:solidFill>
                  <a:srgbClr val="003BB8"/>
                </a:solidFill>
                <a:latin typeface="Arial"/>
                <a:cs typeface="Arial"/>
              </a:rPr>
              <a:t>What is left to complete after Run-1 ? </a:t>
            </a:r>
            <a:endParaRPr lang="en-US" sz="14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969162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92191" y="2525704"/>
            <a:ext cx="4798874" cy="3199249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Higgs boson physics</a:t>
            </a:r>
            <a:endParaRPr lang="en-GB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US" sz="1600" dirty="0" smtClean="0">
                <a:latin typeface="Helvetica Light"/>
                <a:cs typeface="Helvetica Light"/>
              </a:rPr>
              <a:t>Can combine LHC measurement with constraints on </a:t>
            </a:r>
            <a:r>
              <a:rPr lang="en-US" sz="1600" dirty="0">
                <a:latin typeface="Helvetica Light" charset="0"/>
                <a:ea typeface="Helvetica Light" charset="0"/>
                <a:cs typeface="Helvetica Light" charset="0"/>
              </a:rPr>
              <a:t>𝜅</a:t>
            </a:r>
            <a:r>
              <a:rPr lang="en-US" sz="1600" baseline="-25000" dirty="0">
                <a:latin typeface="Helvetica Light" charset="0"/>
                <a:ea typeface="Helvetica Light" charset="0"/>
                <a:cs typeface="Helvetica Light" charset="0"/>
              </a:rPr>
              <a:t>V</a:t>
            </a:r>
            <a:r>
              <a:rPr lang="en-US" sz="16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dirty="0" smtClean="0">
                <a:latin typeface="Helvetica Light"/>
                <a:cs typeface="Helvetica Light"/>
              </a:rPr>
              <a:t>from electroweak precision data</a:t>
            </a:r>
            <a:endParaRPr lang="en-US" sz="1600" dirty="0">
              <a:latin typeface="Helvetica Light"/>
              <a:cs typeface="Helvetica Light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62</a:t>
            </a:fld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323529" y="1412776"/>
            <a:ext cx="880724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dirty="0">
                <a:solidFill>
                  <a:srgbClr val="003BB8"/>
                </a:solidFill>
                <a:latin typeface="Arial"/>
                <a:cs typeface="Arial"/>
              </a:rPr>
              <a:t>Constraints on global fermion versus vector-boson coupling </a:t>
            </a:r>
            <a:r>
              <a:rPr lang="en-US" sz="1400" dirty="0" smtClean="0">
                <a:solidFill>
                  <a:srgbClr val="003BB8"/>
                </a:solidFill>
                <a:latin typeface="Arial"/>
                <a:cs typeface="Arial"/>
              </a:rPr>
              <a:t>modifiers</a:t>
            </a:r>
          </a:p>
          <a:p>
            <a:pPr>
              <a:spcBef>
                <a:spcPts val="1200"/>
              </a:spcBef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Constraints from global EW fit through “oblique parameters” </a:t>
            </a: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T </a:t>
            </a:r>
            <a:r>
              <a:rPr lang="en-US" sz="11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(SM: S = T = 0)</a:t>
            </a: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parameterizing new physics contributions to electroweak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observables through loop diagrams involving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massive W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and Z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bosons </a:t>
            </a:r>
            <a:endParaRPr lang="en-US" sz="1400" dirty="0">
              <a:latin typeface="Helvetica Light"/>
              <a:cs typeface="Helvetica Ligh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75431" y="4754125"/>
            <a:ext cx="1944216" cy="5078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Note: nonofficial and outdated ATLAS &amp; CMS combination.</a:t>
            </a:r>
          </a:p>
          <a:p>
            <a:r>
              <a:rPr lang="en-US" sz="9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Shown for illustration purpose only</a:t>
            </a:r>
          </a:p>
        </p:txBody>
      </p:sp>
      <p:cxnSp>
        <p:nvCxnSpPr>
          <p:cNvPr id="24" name="Straight Arrow Connector 23"/>
          <p:cNvCxnSpPr>
            <a:stCxn id="23" idx="0"/>
          </p:cNvCxnSpPr>
          <p:nvPr/>
        </p:nvCxnSpPr>
        <p:spPr>
          <a:xfrm flipV="1">
            <a:off x="2047539" y="4463422"/>
            <a:ext cx="168510" cy="290703"/>
          </a:xfrm>
          <a:prstGeom prst="straightConnector1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472879" y="2420888"/>
            <a:ext cx="67518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80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1407.3792</a:t>
            </a:r>
            <a:endParaRPr lang="en-US" sz="800" dirty="0" smtClean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5949280"/>
            <a:ext cx="6464102" cy="648072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7070332" y="6021288"/>
            <a:ext cx="151964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λ</a:t>
            </a:r>
            <a:r>
              <a:rPr lang="en-US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is cut-off parameter, set arbitrarily to 3 TeV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2160" y="3605467"/>
            <a:ext cx="1664653" cy="923882"/>
          </a:xfrm>
          <a:prstGeom prst="rect">
            <a:avLst/>
          </a:prstGeom>
        </p:spPr>
      </p:pic>
      <p:sp>
        <p:nvSpPr>
          <p:cNvPr id="34" name="Oval 33"/>
          <p:cNvSpPr/>
          <p:nvPr/>
        </p:nvSpPr>
        <p:spPr>
          <a:xfrm>
            <a:off x="1515765" y="6031921"/>
            <a:ext cx="360040" cy="360040"/>
          </a:xfrm>
          <a:prstGeom prst="ellipse">
            <a:avLst/>
          </a:prstGeom>
          <a:ln>
            <a:solidFill>
              <a:srgbClr val="D80017"/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4464530" y="6024830"/>
            <a:ext cx="360040" cy="360040"/>
          </a:xfrm>
          <a:prstGeom prst="ellipse">
            <a:avLst/>
          </a:prstGeom>
          <a:ln>
            <a:solidFill>
              <a:srgbClr val="D80017"/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6" name="Oval 35"/>
          <p:cNvSpPr/>
          <p:nvPr/>
        </p:nvSpPr>
        <p:spPr>
          <a:xfrm>
            <a:off x="6530789" y="6230391"/>
            <a:ext cx="360040" cy="360040"/>
          </a:xfrm>
          <a:prstGeom prst="ellipse">
            <a:avLst/>
          </a:prstGeom>
          <a:ln>
            <a:solidFill>
              <a:srgbClr val="D80017"/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792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Higgs boson physics</a:t>
            </a:r>
            <a:endParaRPr lang="en-GB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US" sz="1600" dirty="0" smtClean="0">
                <a:latin typeface="Helvetica Light"/>
                <a:cs typeface="Helvetica Light"/>
              </a:rPr>
              <a:t>(Conservative) extrapolation of Higgs coupling measurements</a:t>
            </a:r>
            <a:endParaRPr lang="en-US" sz="1600" dirty="0">
              <a:latin typeface="Helvetica Light"/>
              <a:cs typeface="Helvetica Light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63</a:t>
            </a:fld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323529" y="1412776"/>
            <a:ext cx="87129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dirty="0" smtClean="0">
                <a:solidFill>
                  <a:srgbClr val="003BB8"/>
                </a:solidFill>
                <a:latin typeface="Arial"/>
                <a:cs typeface="Arial"/>
              </a:rPr>
              <a:t>Constraints on global fermion versus vector-boson coupling modifiers </a:t>
            </a:r>
            <a:endParaRPr lang="en-US" sz="14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3529" y="2041103"/>
            <a:ext cx="18722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smtClean="0">
                <a:latin typeface="Helvetica Light" charset="0"/>
                <a:ea typeface="Helvetica Light" charset="0"/>
                <a:cs typeface="Helvetica Light" charset="0"/>
              </a:rPr>
              <a:t>Current (Run-1):</a:t>
            </a:r>
            <a:endParaRPr lang="en-US" sz="14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211960" y="2041103"/>
            <a:ext cx="18722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Extrapolation: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2348880"/>
            <a:ext cx="3486018" cy="33446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8950" r="7751"/>
          <a:stretch/>
        </p:blipFill>
        <p:spPr>
          <a:xfrm>
            <a:off x="4171148" y="2478908"/>
            <a:ext cx="4793340" cy="343279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849399" y="5060863"/>
            <a:ext cx="107593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>
                <a:latin typeface="Helvetica" charset="0"/>
                <a:ea typeface="Helvetica" charset="0"/>
                <a:cs typeface="Helvetica" charset="0"/>
              </a:rPr>
              <a:t>68% CL contours</a:t>
            </a:r>
          </a:p>
        </p:txBody>
      </p:sp>
    </p:spTree>
    <p:extLst>
      <p:ext uri="{BB962C8B-B14F-4D97-AF65-F5344CB8AC3E}">
        <p14:creationId xmlns:p14="http://schemas.microsoft.com/office/powerpoint/2010/main" val="225274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Higgs boson physics</a:t>
            </a:r>
            <a:endParaRPr lang="en-GB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US" sz="1600" dirty="0" smtClean="0">
                <a:latin typeface="Helvetica Light"/>
                <a:cs typeface="Helvetica Light"/>
              </a:rPr>
              <a:t>(Conservative) extrapolation of Higgs coupling measurements</a:t>
            </a:r>
            <a:endParaRPr lang="en-US" sz="1600" dirty="0">
              <a:latin typeface="Helvetica Light"/>
              <a:cs typeface="Helvetica Light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64</a:t>
            </a:fld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323529" y="1412776"/>
            <a:ext cx="87129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dirty="0">
                <a:solidFill>
                  <a:srgbClr val="003BB8"/>
                </a:solidFill>
                <a:latin typeface="Arial"/>
                <a:cs typeface="Arial"/>
              </a:rPr>
              <a:t>Constraints on global fermion versus vector-boson coupling modifiers </a:t>
            </a:r>
            <a:endParaRPr lang="en-US" sz="1400" dirty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3529" y="2041103"/>
            <a:ext cx="18722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smtClean="0">
                <a:latin typeface="Helvetica Light" charset="0"/>
                <a:ea typeface="Helvetica Light" charset="0"/>
                <a:cs typeface="Helvetica Light" charset="0"/>
              </a:rPr>
              <a:t>Current (Run-1):</a:t>
            </a:r>
            <a:endParaRPr lang="en-US" sz="14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211960" y="2041103"/>
            <a:ext cx="18722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Extrapolation: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2348880"/>
            <a:ext cx="3486018" cy="33446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8950" r="7751"/>
          <a:stretch/>
        </p:blipFill>
        <p:spPr>
          <a:xfrm>
            <a:off x="4171148" y="2478908"/>
            <a:ext cx="4793340" cy="343279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849399" y="5060863"/>
            <a:ext cx="107593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>
                <a:latin typeface="Helvetica" charset="0"/>
                <a:ea typeface="Helvetica" charset="0"/>
                <a:cs typeface="Helvetica" charset="0"/>
              </a:rPr>
              <a:t>68% CL contours</a:t>
            </a:r>
          </a:p>
        </p:txBody>
      </p:sp>
      <p:sp>
        <p:nvSpPr>
          <p:cNvPr id="13" name="Oval 12"/>
          <p:cNvSpPr/>
          <p:nvPr/>
        </p:nvSpPr>
        <p:spPr>
          <a:xfrm rot="20324938">
            <a:off x="5898249" y="3448160"/>
            <a:ext cx="2983744" cy="1712156"/>
          </a:xfrm>
          <a:prstGeom prst="ellipse">
            <a:avLst/>
          </a:prstGeom>
          <a:solidFill>
            <a:schemeClr val="tx1">
              <a:lumMod val="95000"/>
              <a:lumOff val="5000"/>
              <a:alpha val="8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76256" y="1484784"/>
            <a:ext cx="1944216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Helvetica Light" charset="0"/>
                <a:ea typeface="Helvetica Light" charset="0"/>
                <a:cs typeface="Helvetica Light" charset="0"/>
              </a:rPr>
              <a:t>Run-1 </a:t>
            </a:r>
          </a:p>
          <a:p>
            <a:pPr algn="ctr"/>
            <a:r>
              <a:rPr lang="en-US" sz="1000" dirty="0" smtClean="0">
                <a:latin typeface="Helvetica Light" charset="0"/>
                <a:ea typeface="Helvetica Light" charset="0"/>
                <a:cs typeface="Helvetica Light" charset="0"/>
              </a:rPr>
              <a:t>(ATLAS &amp; CMS, </a:t>
            </a:r>
          </a:p>
          <a:p>
            <a:pPr algn="ctr"/>
            <a:r>
              <a:rPr lang="en-US" sz="1000" dirty="0" smtClean="0">
                <a:latin typeface="Helvetica Light" charset="0"/>
                <a:ea typeface="Helvetica Light" charset="0"/>
                <a:cs typeface="Helvetica Light" charset="0"/>
              </a:rPr>
              <a:t>observed 68% CL contour)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7850784" y="2030796"/>
            <a:ext cx="0" cy="1267374"/>
          </a:xfrm>
          <a:prstGeom prst="straightConnector1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6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9" y="1412776"/>
            <a:ext cx="3672407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GB" sz="1400" dirty="0" smtClean="0">
                <a:solidFill>
                  <a:srgbClr val="D80017"/>
                </a:solidFill>
                <a:latin typeface="Arial"/>
                <a:cs typeface="Arial"/>
              </a:rPr>
              <a:t>High-profile measurements:</a:t>
            </a:r>
          </a:p>
          <a:p>
            <a:pPr marL="285750" indent="-285750">
              <a:spcBef>
                <a:spcPts val="1200"/>
              </a:spcBef>
              <a:buFont typeface="Arial" charset="0"/>
              <a:buChar char="•"/>
            </a:pPr>
            <a:r>
              <a:rPr lang="en-GB" sz="1400" i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GB" sz="1400" i="1" baseline="-250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GB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and sin</a:t>
            </a:r>
            <a:r>
              <a:rPr lang="en-GB" sz="1400" baseline="300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2</a:t>
            </a:r>
            <a:r>
              <a:rPr lang="en-GB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θ</a:t>
            </a:r>
            <a:r>
              <a:rPr lang="en-GB" sz="1400" baseline="-250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: </a:t>
            </a:r>
            <a:r>
              <a:rPr lang="en-GB" sz="1400" i="1" dirty="0" smtClean="0">
                <a:latin typeface="Helvetica Light" charset="0"/>
                <a:ea typeface="Helvetica Light" charset="0"/>
                <a:cs typeface="Helvetica Light" charset="0"/>
              </a:rPr>
              <a:t>discussed before        </a:t>
            </a:r>
            <a:r>
              <a:rPr lang="en-GB" sz="1100" i="1" dirty="0" smtClean="0">
                <a:latin typeface="Helvetica Light" charset="0"/>
                <a:ea typeface="Helvetica Light" charset="0"/>
                <a:cs typeface="Helvetica Light" charset="0"/>
              </a:rPr>
              <a:t>(work on reduction of physics modelling uncertainties required)</a:t>
            </a:r>
          </a:p>
          <a:p>
            <a:pPr marL="285750" indent="-285750">
              <a:spcBef>
                <a:spcPts val="12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Triple (TGC) and quartic (QGC) gauge boson couplings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in diboson and triboson events also via differential cross-section measurements especially at high </a:t>
            </a:r>
            <a:r>
              <a:rPr lang="en-US" sz="1400" i="1" dirty="0" err="1" smtClean="0"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lang="en-US" sz="1400" i="1" baseline="-25000" dirty="0" err="1" smtClean="0"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and mass. This includes VBF and </a:t>
            </a:r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VBS diboson production                    </a:t>
            </a:r>
          </a:p>
          <a:p>
            <a:pPr marL="285750" indent="-285750">
              <a:spcBef>
                <a:spcPts val="12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QCD tests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with further precision differential cross-sections measurements of Z/W/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γ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+ jets, also detailed studies of V + 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qq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VBF production.  </a:t>
            </a:r>
          </a:p>
          <a:p>
            <a:pPr marL="285750" indent="-285750">
              <a:spcBef>
                <a:spcPts val="12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PDF constraints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from high-precision fiducial and differential Z/W/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γ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cross-section measurements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More Standard Model physics </a:t>
            </a:r>
            <a:endParaRPr lang="en-GB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US" sz="1600" dirty="0" smtClean="0">
                <a:latin typeface="Helvetica Light"/>
                <a:cs typeface="Helvetica Light"/>
              </a:rPr>
              <a:t>Continuous gain in precision and reach for rare or suppressed processes</a:t>
            </a:r>
            <a:endParaRPr lang="en-US" sz="1600" dirty="0">
              <a:latin typeface="Helvetica Light"/>
              <a:cs typeface="Helvetica Light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65</a:t>
            </a:fld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159"/>
          <a:stretch/>
        </p:blipFill>
        <p:spPr>
          <a:xfrm>
            <a:off x="4350670" y="1722074"/>
            <a:ext cx="4584571" cy="465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79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9" y="1412776"/>
            <a:ext cx="8807243" cy="1669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GB" sz="1400" dirty="0" smtClean="0">
                <a:solidFill>
                  <a:srgbClr val="D80017"/>
                </a:solidFill>
                <a:latin typeface="Arial"/>
                <a:cs typeface="Arial"/>
              </a:rPr>
              <a:t>High-profile measurements:</a:t>
            </a:r>
          </a:p>
          <a:p>
            <a:pPr marL="285750" indent="-285750">
              <a:spcBef>
                <a:spcPts val="12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Mass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: </a:t>
            </a:r>
            <a:r>
              <a:rPr lang="en-GB" sz="1400" i="1" dirty="0" smtClean="0">
                <a:latin typeface="Helvetica Light" charset="0"/>
                <a:ea typeface="Helvetica Light" charset="0"/>
                <a:cs typeface="Helvetica Light" charset="0"/>
              </a:rPr>
              <a:t>discussed before</a:t>
            </a:r>
          </a:p>
          <a:p>
            <a:pPr marL="285750" indent="-285750">
              <a:spcBef>
                <a:spcPts val="900"/>
              </a:spcBef>
              <a:buFont typeface="Arial" charset="0"/>
              <a:buChar char="•"/>
            </a:pPr>
            <a:r>
              <a:rPr lang="en-GB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D</a:t>
            </a:r>
            <a:r>
              <a:rPr lang="en-GB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ifferential cross-sections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of top charge asymmetry, spin correlations, </a:t>
            </a: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1400" i="1" baseline="-25000" dirty="0" smtClean="0"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,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etc. are important theory tests</a:t>
            </a:r>
          </a:p>
          <a:p>
            <a:pPr marL="285750" indent="-285750">
              <a:spcBef>
                <a:spcPts val="9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Rare processes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such as 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tb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ttZ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ttW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ttγ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inclusively &amp; differentially, constraints on anomalous couplings</a:t>
            </a:r>
          </a:p>
          <a:p>
            <a:pPr marL="285750" indent="-285750">
              <a:spcBef>
                <a:spcPts val="9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Forbidden processes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such as the FCNC transitions t </a:t>
            </a:r>
            <a:r>
              <a:rPr lang="en-US" sz="1400" dirty="0" smtClean="0"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qH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qZ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qγ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qg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(q = 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u,c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), also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t </a:t>
            </a:r>
            <a:r>
              <a:rPr lang="en-US" sz="1400" dirty="0" smtClean="0"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d/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s+W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Top physics</a:t>
            </a:r>
            <a:endParaRPr lang="en-GB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US" sz="1600" dirty="0" smtClean="0">
                <a:latin typeface="Helvetica Light"/>
                <a:cs typeface="Helvetica Light"/>
              </a:rPr>
              <a:t>Continuous gain in precision and reach for rare or suppressed processes</a:t>
            </a:r>
            <a:endParaRPr lang="en-US" sz="1600" dirty="0">
              <a:latin typeface="Helvetica Light"/>
              <a:cs typeface="Helvetica Light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66</a:t>
            </a:fld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4157" r="14584"/>
          <a:stretch/>
        </p:blipFill>
        <p:spPr>
          <a:xfrm>
            <a:off x="323528" y="3401925"/>
            <a:ext cx="4526508" cy="31438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860032" y="5085184"/>
            <a:ext cx="316835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Limit on t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cH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γγ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)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branching ratio estimated for the full HL-LHC: ~0.015% (current 8 TeV: &lt; 0.46%)</a:t>
            </a:r>
          </a:p>
          <a:p>
            <a:pPr>
              <a:spcBef>
                <a:spcPts val="1200"/>
              </a:spcBef>
            </a:pP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CMS for 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t 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cZ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: current/300/3000 fb</a:t>
            </a:r>
            <a:r>
              <a:rPr lang="en-US" sz="12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limit: &lt; 0.10% / 0.027% / 0.010%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353440" y="3361317"/>
            <a:ext cx="247375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pt-B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ATL-PHYS-PUB-2013-012, </a:t>
            </a: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CMS PAS FTR-13-016 </a:t>
            </a:r>
          </a:p>
        </p:txBody>
      </p:sp>
      <p:sp>
        <p:nvSpPr>
          <p:cNvPr id="5" name="Rectangle 4"/>
          <p:cNvSpPr/>
          <p:nvPr/>
        </p:nvSpPr>
        <p:spPr>
          <a:xfrm>
            <a:off x="4932040" y="3356992"/>
            <a:ext cx="396044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200" dirty="0">
                <a:solidFill>
                  <a:srgbClr val="D80017"/>
                </a:solidFill>
                <a:latin typeface="Arial"/>
                <a:cs typeface="Arial"/>
              </a:rPr>
              <a:t>Numbers</a:t>
            </a:r>
            <a:r>
              <a:rPr lang="en-GB" sz="1200" dirty="0">
                <a:latin typeface="Arial"/>
                <a:cs typeface="Arial"/>
              </a:rPr>
              <a:t>: </a:t>
            </a:r>
            <a:r>
              <a:rPr lang="en-GB" sz="1200" dirty="0">
                <a:latin typeface="Helvetica Light" charset="0"/>
                <a:ea typeface="Helvetica Light" charset="0"/>
                <a:cs typeface="Helvetica Light" charset="0"/>
              </a:rPr>
              <a:t>at 100 fb</a:t>
            </a:r>
            <a:r>
              <a:rPr lang="en-GB" sz="1200" baseline="30000" dirty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GB" sz="1200" dirty="0">
                <a:latin typeface="Helvetica Light" charset="0"/>
                <a:ea typeface="Helvetica Light" charset="0"/>
                <a:cs typeface="Helvetica Light" charset="0"/>
              </a:rPr>
              <a:t>, LHC will have </a:t>
            </a: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produced            </a:t>
            </a:r>
            <a:r>
              <a:rPr lang="en-GB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GB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13 TeV numbers, summed over charges</a:t>
            </a:r>
            <a:r>
              <a:rPr lang="en-GB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):</a:t>
            </a: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</a:p>
          <a:p>
            <a:pPr marL="317500" indent="-265113">
              <a:spcBef>
                <a:spcPts val="600"/>
              </a:spcBef>
              <a:buFont typeface=".LucidaGrandeUI" charset="0"/>
              <a:buChar char="→"/>
            </a:pP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83M </a:t>
            </a:r>
            <a:r>
              <a:rPr lang="en-GB" sz="1200" dirty="0">
                <a:latin typeface="Helvetica Light" charset="0"/>
                <a:ea typeface="Helvetica Light" charset="0"/>
                <a:cs typeface="Helvetica Light" charset="0"/>
              </a:rPr>
              <a:t>top pairs, </a:t>
            </a:r>
            <a:endParaRPr lang="en-GB" sz="1200" dirty="0" smtClean="0">
              <a:latin typeface="Helvetica Light" charset="0"/>
              <a:ea typeface="Helvetica Light" charset="0"/>
              <a:cs typeface="Helvetica Light" charset="0"/>
            </a:endParaRPr>
          </a:p>
          <a:p>
            <a:pPr marL="317500" indent="-265113">
              <a:spcBef>
                <a:spcPts val="600"/>
              </a:spcBef>
              <a:buFont typeface=".LucidaGrandeUI" charset="0"/>
              <a:buChar char="→"/>
            </a:pP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22M </a:t>
            </a:r>
            <a:r>
              <a:rPr lang="en-GB" sz="1200" dirty="0">
                <a:latin typeface="Helvetica Light" charset="0"/>
                <a:ea typeface="Helvetica Light" charset="0"/>
                <a:cs typeface="Helvetica Light" charset="0"/>
              </a:rPr>
              <a:t>t-channel top, 7M </a:t>
            </a:r>
            <a:r>
              <a:rPr lang="en-GB" sz="1200" dirty="0" err="1">
                <a:latin typeface="Helvetica Light" charset="0"/>
                <a:ea typeface="Helvetica Light" charset="0"/>
                <a:cs typeface="Helvetica Light" charset="0"/>
              </a:rPr>
              <a:t>Wt</a:t>
            </a:r>
            <a:r>
              <a:rPr lang="en-GB" sz="1200" dirty="0">
                <a:latin typeface="Helvetica Light" charset="0"/>
                <a:ea typeface="Helvetica Light" charset="0"/>
                <a:cs typeface="Helvetica Light" charset="0"/>
              </a:rPr>
              <a:t>, 1M s-channel top, </a:t>
            </a:r>
            <a:endParaRPr lang="en-GB" sz="1200" dirty="0" smtClean="0">
              <a:latin typeface="Helvetica Light" charset="0"/>
              <a:ea typeface="Helvetica Light" charset="0"/>
              <a:cs typeface="Helvetica Light" charset="0"/>
            </a:endParaRPr>
          </a:p>
          <a:p>
            <a:pPr marL="317500" indent="-265113">
              <a:spcBef>
                <a:spcPts val="600"/>
              </a:spcBef>
              <a:buFont typeface=".LucidaGrandeUI" charset="0"/>
              <a:buChar char="→"/>
            </a:pP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70k </a:t>
            </a:r>
            <a:r>
              <a:rPr lang="en-GB" sz="1200" dirty="0" err="1">
                <a:latin typeface="Helvetica Light" charset="0"/>
                <a:ea typeface="Helvetica Light" charset="0"/>
                <a:cs typeface="Helvetica Light" charset="0"/>
              </a:rPr>
              <a:t>tZ</a:t>
            </a:r>
            <a:r>
              <a:rPr lang="en-GB" sz="1200" dirty="0">
                <a:latin typeface="Helvetica Light" charset="0"/>
                <a:ea typeface="Helvetica Light" charset="0"/>
                <a:cs typeface="Helvetica Light" charset="0"/>
              </a:rPr>
              <a:t>, 6k </a:t>
            </a:r>
            <a:r>
              <a:rPr lang="en-GB" sz="1200" dirty="0" err="1">
                <a:latin typeface="Helvetica Light" charset="0"/>
                <a:ea typeface="Helvetica Light" charset="0"/>
                <a:cs typeface="Helvetica Light" charset="0"/>
              </a:rPr>
              <a:t>tH</a:t>
            </a:r>
            <a:r>
              <a:rPr lang="en-GB" sz="1200" dirty="0">
                <a:latin typeface="Helvetica Light" charset="0"/>
                <a:ea typeface="Helvetica Light" charset="0"/>
                <a:cs typeface="Helvetica Light" charset="0"/>
              </a:rPr>
              <a:t>, </a:t>
            </a:r>
            <a:endParaRPr lang="en-GB" sz="1200" dirty="0" smtClean="0">
              <a:latin typeface="Helvetica Light" charset="0"/>
              <a:ea typeface="Helvetica Light" charset="0"/>
              <a:cs typeface="Helvetica Light" charset="0"/>
            </a:endParaRPr>
          </a:p>
          <a:p>
            <a:pPr marL="317500" indent="-265113">
              <a:spcBef>
                <a:spcPts val="600"/>
              </a:spcBef>
              <a:buFont typeface=".LucidaGrandeUI" charset="0"/>
              <a:buChar char="→"/>
            </a:pP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170k </a:t>
            </a:r>
            <a:r>
              <a:rPr lang="en-GB" sz="1200" dirty="0" err="1">
                <a:latin typeface="Helvetica Light" charset="0"/>
                <a:ea typeface="Helvetica Light" charset="0"/>
                <a:cs typeface="Helvetica Light" charset="0"/>
              </a:rPr>
              <a:t>ttγ</a:t>
            </a:r>
            <a:r>
              <a:rPr lang="en-GB" sz="1200" dirty="0">
                <a:latin typeface="Helvetica Light" charset="0"/>
                <a:ea typeface="Helvetica Light" charset="0"/>
                <a:cs typeface="Helvetica Light" charset="0"/>
              </a:rPr>
              <a:t>, 80k </a:t>
            </a:r>
            <a:r>
              <a:rPr lang="en-GB" sz="1200" dirty="0" err="1">
                <a:latin typeface="Helvetica Light" charset="0"/>
                <a:ea typeface="Helvetica Light" charset="0"/>
                <a:cs typeface="Helvetica Light" charset="0"/>
              </a:rPr>
              <a:t>ttZ</a:t>
            </a:r>
            <a:r>
              <a:rPr lang="en-GB" sz="1200" dirty="0">
                <a:latin typeface="Helvetica Light" charset="0"/>
                <a:ea typeface="Helvetica Light" charset="0"/>
                <a:cs typeface="Helvetica Light" charset="0"/>
              </a:rPr>
              <a:t>, 60k </a:t>
            </a:r>
            <a:r>
              <a:rPr lang="en-GB" sz="1200" dirty="0" err="1">
                <a:latin typeface="Helvetica Light" charset="0"/>
                <a:ea typeface="Helvetica Light" charset="0"/>
                <a:cs typeface="Helvetica Light" charset="0"/>
              </a:rPr>
              <a:t>ttW</a:t>
            </a:r>
            <a:r>
              <a:rPr lang="en-GB" sz="1200" dirty="0"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is-IS" sz="1200" dirty="0">
                <a:latin typeface="Helvetica Light" charset="0"/>
                <a:ea typeface="Helvetica Light" charset="0"/>
                <a:cs typeface="Helvetica Light" charset="0"/>
              </a:rPr>
              <a:t>… </a:t>
            </a:r>
            <a:endParaRPr lang="en-GB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07157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67</a:t>
            </a:fld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Higgs boson physics</a:t>
            </a:r>
            <a:endParaRPr lang="en-GB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US" sz="1600" dirty="0" smtClean="0">
                <a:latin typeface="Helvetica Light"/>
                <a:cs typeface="Helvetica Light"/>
              </a:rPr>
              <a:t>Constraints on new physics from coupling measurements</a:t>
            </a:r>
            <a:endParaRPr lang="en-US" sz="1600" dirty="0">
              <a:latin typeface="Helvetica Light"/>
              <a:cs typeface="Helvetica Ligh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538" y="2564904"/>
            <a:ext cx="3700390" cy="36184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030"/>
          <a:stretch/>
        </p:blipFill>
        <p:spPr>
          <a:xfrm>
            <a:off x="3995936" y="2646209"/>
            <a:ext cx="5040560" cy="369096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3529" y="1412776"/>
            <a:ext cx="85689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dirty="0" smtClean="0">
                <a:solidFill>
                  <a:srgbClr val="003BB8"/>
                </a:solidFill>
                <a:latin typeface="Arial"/>
                <a:cs typeface="Arial"/>
              </a:rPr>
              <a:t>Example application for constraint on MSSM Higgs from Higgs coupling fit  </a:t>
            </a:r>
          </a:p>
          <a:p>
            <a:pPr>
              <a:spcBef>
                <a:spcPts val="1200"/>
              </a:spcBef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Constraints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on </a:t>
            </a:r>
            <a:r>
              <a:rPr lang="en-US" sz="1400" i="1" dirty="0"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1400" i="1" baseline="-25000" dirty="0">
                <a:latin typeface="Helvetica Light" charset="0"/>
                <a:ea typeface="Helvetica Light" charset="0"/>
                <a:cs typeface="Helvetica Light" charset="0"/>
              </a:rPr>
              <a:t>A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 and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tanβ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in simplified MSSM model from direct H/A </a:t>
            </a:r>
            <a:r>
              <a:rPr lang="en-US" sz="1400" dirty="0"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ττ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searches (left – current constraint), and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from an extrapolation of global Higgs coupling measurements (right)</a:t>
            </a:r>
            <a:endParaRPr lang="en-US" sz="1400" dirty="0">
              <a:latin typeface="Helvetica Light"/>
              <a:cs typeface="Helvetica Ligh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450879" y="2592761"/>
            <a:ext cx="140294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de-DE" sz="80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ATL-PHYS-PUB-2014-017</a:t>
            </a:r>
            <a:endParaRPr lang="de-DE" sz="80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92717" y="2592761"/>
            <a:ext cx="122501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s-I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CMS PAS HIG-16-006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1520" y="6310481"/>
            <a:ext cx="76328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A </a:t>
            </a:r>
            <a:r>
              <a:rPr lang="en-US" sz="1100" dirty="0" smtClean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err="1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tt</a:t>
            </a:r>
            <a:r>
              <a:rPr lang="en-US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is dominant decay beyond top-pair production threshold and for low tan</a:t>
            </a:r>
            <a:r>
              <a:rPr lang="el-GR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β</a:t>
            </a:r>
            <a:r>
              <a:rPr lang="en-US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.</a:t>
            </a:r>
          </a:p>
          <a:p>
            <a:r>
              <a:rPr lang="en-US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Very difficult channel due </a:t>
            </a:r>
            <a:r>
              <a:rPr lang="en-US" sz="11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to </a:t>
            </a:r>
            <a:r>
              <a:rPr lang="en-US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interference with </a:t>
            </a:r>
            <a:r>
              <a:rPr lang="en-US" sz="11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the continuum top pair </a:t>
            </a:r>
            <a:r>
              <a:rPr lang="en-US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contribution </a:t>
            </a:r>
            <a:r>
              <a:rPr lang="en-US" sz="11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deteriorating </a:t>
            </a:r>
            <a:r>
              <a:rPr lang="en-US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the (broad) </a:t>
            </a:r>
            <a:r>
              <a:rPr lang="en-US" sz="1100" dirty="0" err="1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tt</a:t>
            </a:r>
            <a:r>
              <a:rPr lang="en-US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mass peak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2043510" y="5517233"/>
            <a:ext cx="1" cy="819944"/>
          </a:xfrm>
          <a:prstGeom prst="straightConnector1">
            <a:avLst/>
          </a:prstGeom>
          <a:ln w="3175">
            <a:solidFill>
              <a:srgbClr val="003BB8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9360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9" y="1412776"/>
            <a:ext cx="87129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400" dirty="0">
                <a:latin typeface="Helvetica Light"/>
                <a:cs typeface="Helvetica Light"/>
              </a:rPr>
              <a:t>Still </a:t>
            </a:r>
            <a:r>
              <a:rPr lang="en-US" sz="1400" dirty="0" smtClean="0">
                <a:latin typeface="Helvetica Light"/>
                <a:cs typeface="Helvetica Light"/>
              </a:rPr>
              <a:t>huge sensitivity increase this year, </a:t>
            </a:r>
            <a:r>
              <a:rPr lang="en-US" sz="1400" dirty="0">
                <a:latin typeface="Helvetica Light"/>
                <a:cs typeface="Helvetica Light"/>
              </a:rPr>
              <a:t>but will slow down with the progress of </a:t>
            </a:r>
            <a:r>
              <a:rPr lang="en-US" sz="1400" dirty="0" smtClean="0">
                <a:latin typeface="Helvetica Light"/>
                <a:cs typeface="Helvetica Light"/>
              </a:rPr>
              <a:t>Run-2 and after.       Searches gradually move from highest masses to lower cross-sections and difficult phase space regimes </a:t>
            </a:r>
            <a:endParaRPr lang="en-US" sz="1400" dirty="0">
              <a:latin typeface="Helvetica Light"/>
              <a:cs typeface="Helvetica Ligh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Searches</a:t>
            </a:r>
            <a:endParaRPr lang="en-GB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 smtClean="0">
                <a:latin typeface="Helvetica Light"/>
                <a:cs typeface="Helvetica Light"/>
              </a:rPr>
              <a:t>Will always stay a central piece of the LHC physics programme as a discovery machine</a:t>
            </a:r>
            <a:endParaRPr lang="en-GB" sz="1600" dirty="0">
              <a:latin typeface="Helvetica Light"/>
              <a:cs typeface="Helvetica Light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68</a:t>
            </a:fld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323528" y="2060848"/>
            <a:ext cx="69847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4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Example: dijet resonance search </a:t>
            </a:r>
            <a:r>
              <a:rPr lang="en-US" sz="1200" dirty="0" smtClean="0">
                <a:latin typeface="Helvetica Light"/>
                <a:cs typeface="Helvetica Light"/>
              </a:rPr>
              <a:t>(interpretation with excited u &amp; d quarks q* </a:t>
            </a:r>
            <a:r>
              <a:rPr lang="en-US" sz="1200" dirty="0" smtClean="0"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200" dirty="0" smtClean="0">
                <a:latin typeface="Helvetica Light"/>
                <a:cs typeface="Helvetica Light"/>
              </a:rPr>
              <a:t> </a:t>
            </a:r>
            <a:r>
              <a:rPr lang="en-US" sz="1200" dirty="0" err="1" smtClean="0">
                <a:latin typeface="Helvetica Light"/>
                <a:cs typeface="Helvetica Light"/>
              </a:rPr>
              <a:t>qg</a:t>
            </a:r>
            <a:r>
              <a:rPr lang="en-US" sz="1200" dirty="0" smtClean="0">
                <a:latin typeface="Helvetica Light"/>
                <a:cs typeface="Helvetica Light"/>
              </a:rPr>
              <a:t>)</a:t>
            </a:r>
            <a:r>
              <a:rPr lang="en-US" sz="14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  </a:t>
            </a:r>
            <a:endParaRPr lang="en-US" sz="1400" dirty="0">
              <a:latin typeface="Helvetica Light"/>
              <a:cs typeface="Helvetica Light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3968" y="2428756"/>
            <a:ext cx="4364145" cy="4187116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7145442" y="2420888"/>
            <a:ext cx="137409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ATL-PHYS-PUB-2015-004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57039" y="2749030"/>
            <a:ext cx="94448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latin typeface="Helvetica" charset="0"/>
                <a:ea typeface="Helvetica" charset="0"/>
                <a:cs typeface="Helvetica" charset="0"/>
              </a:rPr>
              <a:t>√s = 14 TeV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715" y="2508943"/>
            <a:ext cx="3977338" cy="38160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2033867" y="6324943"/>
            <a:ext cx="72487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6 TeV q*</a:t>
            </a:r>
            <a:endParaRPr lang="en-US" sz="1100" dirty="0" smtClean="0">
              <a:solidFill>
                <a:srgbClr val="D80017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cxnSp>
        <p:nvCxnSpPr>
          <p:cNvPr id="27" name="Curved Connector 26"/>
          <p:cNvCxnSpPr>
            <a:stCxn id="25" idx="1"/>
          </p:cNvCxnSpPr>
          <p:nvPr/>
        </p:nvCxnSpPr>
        <p:spPr>
          <a:xfrm rot="10800000">
            <a:off x="1786267" y="6113722"/>
            <a:ext cx="247600" cy="342027"/>
          </a:xfrm>
          <a:prstGeom prst="curvedConnector2">
            <a:avLst/>
          </a:prstGeom>
          <a:ln w="3175">
            <a:solidFill>
              <a:srgbClr val="D80017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3845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Searches</a:t>
            </a:r>
            <a:endParaRPr lang="en-GB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 smtClean="0">
                <a:latin typeface="Helvetica Light"/>
                <a:cs typeface="Helvetica Light"/>
              </a:rPr>
              <a:t>Will always stay a central piece of the LHC physics programme as a discovery machine</a:t>
            </a:r>
            <a:endParaRPr lang="en-GB" sz="1600" dirty="0">
              <a:latin typeface="Helvetica Light"/>
              <a:cs typeface="Helvetica Light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69</a:t>
            </a:fld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108" y="2931912"/>
            <a:ext cx="4802727" cy="306629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3023376"/>
            <a:ext cx="4156030" cy="299791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8372" y="1389691"/>
            <a:ext cx="1806036" cy="1467404"/>
          </a:xfrm>
          <a:prstGeom prst="rect">
            <a:avLst/>
          </a:prstGeom>
        </p:spPr>
      </p:pic>
      <p:sp>
        <p:nvSpPr>
          <p:cNvPr id="14" name="Down Arrow 13"/>
          <p:cNvSpPr/>
          <p:nvPr/>
        </p:nvSpPr>
        <p:spPr>
          <a:xfrm>
            <a:off x="7164288" y="2613827"/>
            <a:ext cx="288032" cy="523921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662402" y="2974447"/>
            <a:ext cx="137409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de-DE" sz="80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ATL-PHYS-PUB-2015-032</a:t>
            </a:r>
            <a:endParaRPr lang="de-DE" sz="80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784706" y="2974447"/>
            <a:ext cx="127310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pt-B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CMS-PAS-SUS-14-012 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3529" y="1412776"/>
            <a:ext cx="4536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4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SUSY searches </a:t>
            </a:r>
            <a:r>
              <a:rPr lang="en-US" sz="1400" dirty="0" smtClean="0">
                <a:latin typeface="Helvetica Light"/>
                <a:cs typeface="Helvetica Light"/>
              </a:rPr>
              <a:t>will move to low cross-section electroweak production and compressed scenarios </a:t>
            </a:r>
            <a:endParaRPr lang="en-US" sz="1400" dirty="0"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084217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One word on lepton flavour violation in Higgs decays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Both experiments have finalised their Run-1 LFV analyses</a:t>
            </a:r>
            <a:endParaRPr lang="en-GB" sz="16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3529" y="1412776"/>
            <a:ext cx="7992887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While H </a:t>
            </a:r>
            <a:r>
              <a:rPr lang="en-GB" sz="1400" dirty="0" smtClean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µe is severely constrained from flavour physics, H </a:t>
            </a:r>
            <a:r>
              <a:rPr lang="en-GB" sz="1400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τ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µ, </a:t>
            </a:r>
            <a:r>
              <a:rPr lang="en-GB" sz="14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τe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are not (~10% limits)</a:t>
            </a:r>
          </a:p>
          <a:p>
            <a:pPr>
              <a:spcBef>
                <a:spcPts val="1200"/>
              </a:spcBef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CMS released early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2015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a H </a:t>
            </a:r>
            <a:r>
              <a:rPr lang="en-GB" sz="1400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 </a:t>
            </a:r>
            <a:r>
              <a:rPr lang="en-GB" sz="14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τ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µ search finding a slight (2.4σ) excess</a:t>
            </a:r>
          </a:p>
          <a:p>
            <a:pPr>
              <a:spcBef>
                <a:spcPts val="1200"/>
              </a:spcBef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Not confirmed by ATLAS in the full Run-1 analysis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2636912"/>
            <a:ext cx="3908284" cy="3763533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839576" y="3140968"/>
            <a:ext cx="340483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 </a:t>
            </a:r>
            <a:r>
              <a:rPr lang="en-GB" sz="1400" b="1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b="1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b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τ</a:t>
            </a:r>
            <a:r>
              <a:rPr lang="en-GB" sz="1400" b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µ</a:t>
            </a:r>
            <a:r>
              <a:rPr lang="en-GB" sz="1400" b="1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:</a:t>
            </a:r>
            <a:endParaRPr lang="en-US" sz="1400" b="1" dirty="0" smtClean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endParaRPr lang="en-US" sz="600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ATLAS: </a:t>
            </a:r>
          </a:p>
          <a:p>
            <a:r>
              <a:rPr lang="nb-NO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  BR </a:t>
            </a:r>
            <a:r>
              <a:rPr lang="nb-NO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= </a:t>
            </a:r>
            <a:r>
              <a:rPr lang="nb-NO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0.53 ± 0.51% &lt; 1.43%</a:t>
            </a:r>
            <a:r>
              <a:rPr lang="nb-NO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(95% CL)</a:t>
            </a:r>
            <a:r>
              <a:rPr lang="nb-NO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	</a:t>
            </a:r>
          </a:p>
          <a:p>
            <a:endParaRPr lang="en-US" sz="700" dirty="0" smtClean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4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CMS:</a:t>
            </a:r>
          </a:p>
          <a:p>
            <a:r>
              <a:rPr lang="nb-NO" sz="14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   </a:t>
            </a:r>
            <a:r>
              <a:rPr lang="nb-NO" sz="1400" dirty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BR = </a:t>
            </a:r>
            <a:r>
              <a:rPr lang="nb-NO" sz="14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0.84         % </a:t>
            </a:r>
            <a:r>
              <a:rPr lang="nb-NO" sz="1400" dirty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&lt; </a:t>
            </a:r>
            <a:r>
              <a:rPr lang="nb-NO" sz="14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1.51%</a:t>
            </a:r>
            <a:r>
              <a:rPr lang="nb-NO" sz="11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nb-NO" sz="1100" dirty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(95% CL)</a:t>
            </a:r>
            <a:r>
              <a:rPr lang="nb-NO" sz="1400" dirty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endParaRPr lang="nb-NO" sz="1400" dirty="0" smtClean="0">
              <a:solidFill>
                <a:srgbClr val="D70128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endParaRPr lang="en-GB" sz="1400" b="1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GB" sz="1400" b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 </a:t>
            </a:r>
            <a:r>
              <a:rPr lang="en-GB" sz="1400" b="1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b="1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b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τe</a:t>
            </a:r>
            <a:r>
              <a:rPr lang="en-GB" sz="1400" b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:</a:t>
            </a:r>
            <a:endParaRPr lang="en-US" sz="1400" b="1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endParaRPr lang="en-US" sz="700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ATLAS: </a:t>
            </a:r>
          </a:p>
          <a:p>
            <a:r>
              <a:rPr lang="nb-NO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 </a:t>
            </a:r>
            <a:r>
              <a:rPr lang="nb-NO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BR </a:t>
            </a:r>
            <a:r>
              <a:rPr lang="nb-NO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= </a:t>
            </a:r>
            <a:r>
              <a:rPr lang="nb-NO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–0.3 </a:t>
            </a:r>
            <a:r>
              <a:rPr lang="nb-NO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± </a:t>
            </a:r>
            <a:r>
              <a:rPr lang="nb-NO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0.6% </a:t>
            </a:r>
            <a:r>
              <a:rPr lang="nb-NO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&lt; </a:t>
            </a:r>
            <a:r>
              <a:rPr lang="nb-NO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1.04%</a:t>
            </a:r>
            <a:r>
              <a:rPr lang="nb-NO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nb-NO" sz="11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(95% CL)</a:t>
            </a:r>
            <a:r>
              <a:rPr lang="nb-NO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	</a:t>
            </a:r>
          </a:p>
          <a:p>
            <a:r>
              <a:rPr lang="nb-NO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	</a:t>
            </a:r>
            <a:endParaRPr lang="nb-NO" sz="1400" dirty="0" smtClean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807710" y="4138666"/>
            <a:ext cx="55175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+0.39</a:t>
            </a:r>
          </a:p>
          <a:p>
            <a:r>
              <a:rPr lang="en-US" sz="105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5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5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0.37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960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Searches</a:t>
            </a:r>
            <a:endParaRPr lang="en-GB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 smtClean="0">
                <a:latin typeface="Helvetica Light"/>
                <a:cs typeface="Helvetica Light"/>
              </a:rPr>
              <a:t>Will always stay a central piece of the LHC physics programme as a discovery machine</a:t>
            </a:r>
            <a:endParaRPr lang="en-GB" sz="1600" dirty="0">
              <a:latin typeface="Helvetica Light"/>
              <a:cs typeface="Helvetica Light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70</a:t>
            </a:fld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323528" y="1412776"/>
            <a:ext cx="8424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4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The sensitivity of dark matter </a:t>
            </a:r>
            <a:r>
              <a:rPr lang="en-US" sz="1400" dirty="0" smtClean="0">
                <a:latin typeface="Helvetica Light"/>
                <a:cs typeface="Helvetica Light"/>
              </a:rPr>
              <a:t>searches looking for an excess in the high </a:t>
            </a:r>
            <a:r>
              <a:rPr lang="en-US" sz="1400" i="1" dirty="0" err="1" smtClean="0">
                <a:latin typeface="Helvetica Light"/>
                <a:cs typeface="Helvetica Light"/>
              </a:rPr>
              <a:t>E</a:t>
            </a:r>
            <a:r>
              <a:rPr lang="en-US" sz="1400" i="1" baseline="-25000" dirty="0" err="1" smtClean="0">
                <a:latin typeface="Helvetica Light"/>
                <a:cs typeface="Helvetica Light"/>
              </a:rPr>
              <a:t>T</a:t>
            </a:r>
            <a:r>
              <a:rPr lang="en-US" sz="1400" baseline="30000" dirty="0" err="1" smtClean="0">
                <a:latin typeface="Helvetica Light"/>
                <a:cs typeface="Helvetica Light"/>
              </a:rPr>
              <a:t>miss</a:t>
            </a:r>
            <a:r>
              <a:rPr lang="en-US" sz="1400" dirty="0" smtClean="0">
                <a:latin typeface="Helvetica Light"/>
                <a:cs typeface="Helvetica Light"/>
              </a:rPr>
              <a:t> tail depends strongly on the systematic uncertainty achieved for the irreducible background </a:t>
            </a:r>
            <a:r>
              <a:rPr lang="en-US" sz="1400" dirty="0" smtClean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meets SM analysis efforts</a:t>
            </a:r>
            <a:endParaRPr lang="en-US" sz="1400" dirty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600" y="2887730"/>
            <a:ext cx="4292794" cy="3399408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2822403" y="3844318"/>
            <a:ext cx="792088" cy="216024"/>
          </a:xfrm>
          <a:prstGeom prst="ellipse">
            <a:avLst/>
          </a:prstGeom>
          <a:ln>
            <a:solidFill>
              <a:srgbClr val="D80017"/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974629" y="4918986"/>
            <a:ext cx="792088" cy="216024"/>
          </a:xfrm>
          <a:prstGeom prst="ellipse">
            <a:avLst/>
          </a:prstGeom>
          <a:ln>
            <a:solidFill>
              <a:srgbClr val="D80017"/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0793" y="3477028"/>
            <a:ext cx="2187591" cy="182418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3752563" y="2852936"/>
            <a:ext cx="137409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ATL-PHYS-PUB-2014-007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3528" y="2151632"/>
            <a:ext cx="17844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D5 vector operator: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6812" y="2060848"/>
            <a:ext cx="1361052" cy="4860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alphaModFix amt="5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798043" y="4475389"/>
            <a:ext cx="3055717" cy="55289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785076" y="4443492"/>
            <a:ext cx="871869" cy="1701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51053" y="4901324"/>
            <a:ext cx="65594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>
                <a:latin typeface="Helvetica" charset="0"/>
                <a:ea typeface="Helvetica" charset="0"/>
                <a:cs typeface="Helvetica" charset="0"/>
              </a:rPr>
              <a:t>5% </a:t>
            </a:r>
            <a:r>
              <a:rPr lang="en-US" sz="1050" dirty="0" err="1" smtClean="0">
                <a:latin typeface="Helvetica" charset="0"/>
                <a:ea typeface="Helvetica" charset="0"/>
                <a:cs typeface="Helvetica" charset="0"/>
              </a:rPr>
              <a:t>syst</a:t>
            </a:r>
            <a:endParaRPr lang="en-US" sz="1050" dirty="0" smtClean="0"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6831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71</a:t>
            </a:fld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Higgs boson physics</a:t>
            </a:r>
            <a:endParaRPr lang="en-GB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US" sz="1600" dirty="0" smtClean="0">
                <a:latin typeface="Helvetica Light"/>
                <a:cs typeface="Helvetica Light"/>
              </a:rPr>
              <a:t>Searches for additional Higgs bosons</a:t>
            </a:r>
            <a:endParaRPr lang="en-US" sz="1600" dirty="0">
              <a:latin typeface="Helvetica Light"/>
              <a:cs typeface="Helvetica Ligh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9" y="1412776"/>
            <a:ext cx="864095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The discovery potential for H/A </a:t>
            </a:r>
            <a:r>
              <a:rPr lang="en-US" sz="1400" dirty="0"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ττ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is compromised for large </a:t>
            </a: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1400" i="1" baseline="-25000" dirty="0" smtClean="0">
                <a:latin typeface="Helvetica Light" charset="0"/>
                <a:ea typeface="Helvetica Light" charset="0"/>
                <a:cs typeface="Helvetica Light" charset="0"/>
              </a:rPr>
              <a:t>A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and low tanβ where the H/A decays predominantly to top pairs with a deteriorating interference pattern with the continuum top pair contribution</a:t>
            </a:r>
          </a:p>
          <a:p>
            <a:pPr>
              <a:spcBef>
                <a:spcPts val="1200"/>
              </a:spcBef>
            </a:pPr>
            <a:r>
              <a:rPr lang="en-US" sz="1400" dirty="0" smtClean="0">
                <a:latin typeface="Helvetica Light"/>
                <a:cs typeface="Helvetica Light"/>
              </a:rPr>
              <a:t>Production of </a:t>
            </a:r>
            <a:r>
              <a:rPr lang="en-US" sz="1400" dirty="0" err="1" smtClean="0">
                <a:latin typeface="Helvetica Light"/>
                <a:cs typeface="Helvetica Light"/>
              </a:rPr>
              <a:t>gg</a:t>
            </a:r>
            <a:r>
              <a:rPr lang="en-US" sz="1400" dirty="0" smtClean="0">
                <a:latin typeface="Helvetica Light"/>
                <a:cs typeface="Helvetica Light"/>
              </a:rPr>
              <a:t> </a:t>
            </a:r>
            <a:r>
              <a:rPr lang="en-US" sz="1400" dirty="0" smtClean="0">
                <a:latin typeface="Symbol" charset="2"/>
                <a:ea typeface="Symbol" charset="2"/>
                <a:cs typeface="Symbol" charset="2"/>
              </a:rPr>
              <a:t>® </a:t>
            </a:r>
            <a:r>
              <a:rPr lang="en-US" sz="1400" dirty="0" smtClean="0">
                <a:latin typeface="Helvetica Light"/>
                <a:cs typeface="Helvetica Light"/>
              </a:rPr>
              <a:t>A </a:t>
            </a:r>
            <a:r>
              <a:rPr lang="en-US" sz="1400" dirty="0" smtClean="0">
                <a:latin typeface="Symbol" charset="2"/>
                <a:ea typeface="Symbol" charset="2"/>
                <a:cs typeface="Symbol" charset="2"/>
              </a:rPr>
              <a:t>® </a:t>
            </a:r>
            <a:r>
              <a:rPr lang="en-US" sz="1400" dirty="0" smtClean="0">
                <a:latin typeface="Helvetica Light"/>
                <a:cs typeface="Helvetica Light"/>
              </a:rPr>
              <a:t>Z</a:t>
            </a:r>
            <a:r>
              <a:rPr lang="en-US" sz="1100" dirty="0" smtClean="0">
                <a:solidFill>
                  <a:prstClr val="black"/>
                </a:solidFill>
                <a:latin typeface="Helvetica Light"/>
                <a:cs typeface="Helvetica Light"/>
              </a:rPr>
              <a:t>(</a:t>
            </a:r>
            <a:r>
              <a:rPr lang="en-US" sz="1100" dirty="0" smtClean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100" dirty="0" smtClean="0">
                <a:solidFill>
                  <a:prstClr val="black"/>
                </a:solidFill>
                <a:latin typeface="Helvetica Light"/>
                <a:cs typeface="Helvetica Light"/>
              </a:rPr>
              <a:t>𝓁𝓁)</a:t>
            </a:r>
            <a:r>
              <a:rPr lang="en-US" sz="900" dirty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US" sz="1400" dirty="0" smtClean="0">
                <a:latin typeface="Helvetica Light"/>
                <a:cs typeface="Helvetica Light"/>
              </a:rPr>
              <a:t>h</a:t>
            </a:r>
            <a:r>
              <a:rPr lang="en-US" sz="1100" dirty="0" smtClean="0">
                <a:latin typeface="Helvetica Light"/>
                <a:cs typeface="Helvetica Light"/>
              </a:rPr>
              <a:t>(</a:t>
            </a:r>
            <a:r>
              <a:rPr lang="en-US" sz="1100" dirty="0" smtClean="0"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100" dirty="0" smtClean="0">
                <a:latin typeface="Helvetica Light"/>
                <a:cs typeface="Helvetica Light"/>
              </a:rPr>
              <a:t>bb)</a:t>
            </a:r>
            <a:r>
              <a:rPr lang="en-US" sz="1400" dirty="0" smtClean="0">
                <a:latin typeface="Helvetica Light"/>
                <a:cs typeface="Helvetica Light"/>
              </a:rPr>
              <a:t> in the 2HDM can be discovered for low tan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β</a:t>
            </a:r>
            <a:r>
              <a:rPr lang="en-US" sz="1400" dirty="0" smtClean="0">
                <a:latin typeface="Helvetica Light"/>
                <a:cs typeface="Helvetica Light"/>
              </a:rPr>
              <a:t> and at least moderate |cos(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β </a:t>
            </a:r>
            <a:r>
              <a:rPr lang="en-US" sz="1400" dirty="0" smtClean="0">
                <a:latin typeface="Helvetica Light"/>
                <a:cs typeface="Helvetica Light"/>
              </a:rPr>
              <a:t>– α)| up to and beyond </a:t>
            </a:r>
            <a:r>
              <a:rPr lang="en-US" sz="1400" i="1" dirty="0" smtClean="0">
                <a:latin typeface="Helvetica Light"/>
                <a:cs typeface="Helvetica Light"/>
              </a:rPr>
              <a:t>m</a:t>
            </a:r>
            <a:r>
              <a:rPr lang="en-US" sz="1400" i="1" baseline="-25000" dirty="0" smtClean="0">
                <a:latin typeface="Helvetica Light"/>
                <a:cs typeface="Helvetica Light"/>
              </a:rPr>
              <a:t>A</a:t>
            </a:r>
            <a:r>
              <a:rPr lang="en-US" sz="1400" dirty="0" smtClean="0">
                <a:latin typeface="Helvetica Light"/>
                <a:cs typeface="Helvetica Light"/>
              </a:rPr>
              <a:t> = 700 GeV</a:t>
            </a:r>
            <a:endParaRPr lang="en-US" sz="1400" dirty="0">
              <a:latin typeface="Helvetica Light"/>
              <a:cs typeface="Helvetica Ligh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2150" r="14584"/>
          <a:stretch/>
        </p:blipFill>
        <p:spPr>
          <a:xfrm>
            <a:off x="395536" y="2735129"/>
            <a:ext cx="3691712" cy="3794987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2533558" y="5574087"/>
            <a:ext cx="1485549" cy="263186"/>
          </a:xfrm>
          <a:prstGeom prst="ellipse">
            <a:avLst/>
          </a:prstGeom>
          <a:ln>
            <a:solidFill>
              <a:srgbClr val="D80017"/>
            </a:solidFill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2302" y="6453916"/>
            <a:ext cx="137409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pt-B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ATL-PHYS-PUB-2013-016</a:t>
            </a:r>
            <a:endParaRPr lang="de-DE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000" r="9238" b="1405"/>
          <a:stretch/>
        </p:blipFill>
        <p:spPr>
          <a:xfrm>
            <a:off x="4503530" y="2698287"/>
            <a:ext cx="3956902" cy="392642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953306" y="6453336"/>
            <a:ext cx="137409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pt-B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ATL-PHYS-PUB-2013-016</a:t>
            </a:r>
            <a:endParaRPr lang="de-DE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40402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grayscl/>
            <a:lum bright="52000" contrast="20000"/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72</a:t>
            </a:fld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0" y="5065439"/>
            <a:ext cx="91307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latin typeface="Helvetica Light"/>
                <a:cs typeface="Helvetica Light"/>
              </a:rPr>
              <a:t>Only a very brief enumeration of projects</a:t>
            </a:r>
            <a:endParaRPr lang="en-US" sz="1400" i="1" dirty="0" smtClean="0">
              <a:solidFill>
                <a:srgbClr val="D80017"/>
              </a:solidFill>
              <a:latin typeface="Helvetica Light"/>
              <a:cs typeface="Helvetica Light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2" y="0"/>
            <a:ext cx="9144002" cy="3573016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-3" y="4417948"/>
            <a:ext cx="9144000" cy="523220"/>
          </a:xfrm>
          <a:prstGeom prst="rect">
            <a:avLst/>
          </a:prstGeom>
          <a:solidFill>
            <a:schemeClr val="bg1">
              <a:alpha val="92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dirty="0" smtClean="0">
                <a:latin typeface="Helvetica Light"/>
                <a:cs typeface="Helvetica Light"/>
              </a:rPr>
              <a:t>Beyond the HL-LHC</a:t>
            </a:r>
            <a:endParaRPr lang="en-GB" sz="2800" dirty="0" smtClean="0"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234865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73</a:t>
            </a:fld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0" y="-9046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-27384"/>
            <a:ext cx="9144000" cy="8263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" y="44624"/>
            <a:ext cx="9143999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sz="1800" b="1" dirty="0" smtClean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Future hadron collider projects in a nutshell</a:t>
            </a:r>
          </a:p>
          <a:p>
            <a:pPr algn="ctr">
              <a:spcBef>
                <a:spcPts val="600"/>
              </a:spcBef>
            </a:pP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The next discovery machine</a:t>
            </a:r>
            <a:endParaRPr lang="en-US" sz="1400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6093" y="1052736"/>
            <a:ext cx="76738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HL-LHC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: </a:t>
            </a: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= 14 TeV, 3 ab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, 2026~2035</a:t>
            </a:r>
            <a:r>
              <a:rPr lang="is-IS" sz="1400" dirty="0" smtClean="0">
                <a:latin typeface="Helvetica Light" charset="0"/>
                <a:ea typeface="Helvetica Light" charset="0"/>
                <a:cs typeface="Helvetica Light" charset="0"/>
              </a:rPr>
              <a:t>… (formally approved as </a:t>
            </a:r>
            <a:r>
              <a:rPr lang="is-IS" sz="1400" i="1" dirty="0" smtClean="0">
                <a:latin typeface="Helvetica Light" charset="0"/>
                <a:ea typeface="Helvetica Light" charset="0"/>
                <a:cs typeface="Helvetica Light" charset="0"/>
              </a:rPr>
              <a:t>project</a:t>
            </a:r>
            <a:r>
              <a:rPr lang="is-IS" sz="1400" dirty="0" smtClean="0">
                <a:latin typeface="Helvetica Light" charset="0"/>
                <a:ea typeface="Helvetica Light" charset="0"/>
                <a:cs typeface="Helvetica Light" charset="0"/>
              </a:rPr>
              <a:t> by CERN council)</a:t>
            </a:r>
            <a:endParaRPr lang="en-US" sz="14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3792" y="1628800"/>
            <a:ext cx="461824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Future Circular Collider FCC-</a:t>
            </a:r>
            <a:r>
              <a:rPr lang="en-US" sz="1400" b="1" dirty="0" err="1" smtClean="0">
                <a:latin typeface="Helvetica Light" charset="0"/>
                <a:ea typeface="Helvetica Light" charset="0"/>
                <a:cs typeface="Helvetica Light" charset="0"/>
              </a:rPr>
              <a:t>hh</a:t>
            </a:r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(CERN): </a:t>
            </a:r>
          </a:p>
          <a:p>
            <a:pPr marL="285750" indent="-285750">
              <a:spcBef>
                <a:spcPts val="1200"/>
              </a:spcBef>
              <a:buFont typeface="Arial" charset="0"/>
              <a:buChar char="•"/>
            </a:pP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~ 100 TeV in 100 km ring, </a:t>
            </a: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~ 2 × 10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35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s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–2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~16 T magnets, possibly HE-LHC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400" i="1" dirty="0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400" baseline="-25000" dirty="0"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 ~ 28 TeV)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as intermediate stage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Huge detectors for muon </a:t>
            </a:r>
            <a:r>
              <a:rPr lang="en-US" sz="1400" i="1" dirty="0" err="1" smtClean="0"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lang="en-US" sz="1400" i="1" baseline="-25000" dirty="0" err="1" smtClean="0"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measurement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Possible start of physics ~ 2035 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Includes HE-LHC as project step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416" y="3881768"/>
            <a:ext cx="2148392" cy="240328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220072" y="1632280"/>
            <a:ext cx="392392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US" sz="1400" b="1" dirty="0" err="1" smtClean="0">
                <a:latin typeface="Helvetica Light" charset="0"/>
                <a:ea typeface="Helvetica Light" charset="0"/>
                <a:cs typeface="Helvetica Light" charset="0"/>
              </a:rPr>
              <a:t>ppC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(China):</a:t>
            </a:r>
          </a:p>
          <a:p>
            <a:pPr marL="285750" indent="-285750">
              <a:spcBef>
                <a:spcPts val="1200"/>
              </a:spcBef>
              <a:buFont typeface="Arial" charset="0"/>
              <a:buChar char="•"/>
            </a:pP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~ 71 TeV in 55 km ring,                                            </a:t>
            </a: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~ 1 × 10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35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s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–2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Requires very high gradient dipole magnets ~ 20 T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Possible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start of physics ~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2042</a:t>
            </a:r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19872" y="3861048"/>
            <a:ext cx="5183577" cy="243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81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74</a:t>
            </a:fld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0" y="-9046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dirty="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6093" y="2422336"/>
            <a:ext cx="8720403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Compact Linear Collider CLIC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(CERN)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High-gradient 2-beam scheme*: 100 MV/m gradient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~ 380–3000 GeV, 11–50 km total length, </a:t>
            </a: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~ a few × 10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34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s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–2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, only one interaction region</a:t>
            </a:r>
            <a:endParaRPr lang="en-US" sz="1400" dirty="0" smtClean="0"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0.5 ns bunch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distance, nm beam size, large 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beamstrahlung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, physics ~ 2035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16093" y="5301208"/>
            <a:ext cx="8549611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Circular EP collider CEPC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(China):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~ 240 GeV, </a:t>
            </a: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~ 2 × 10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34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s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–2</a:t>
            </a:r>
          </a:p>
          <a:p>
            <a:pPr marL="285750" lvl="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Single ring, 50 bunches</a:t>
            </a:r>
          </a:p>
          <a:p>
            <a:pPr marL="285750" lvl="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Possible </a:t>
            </a:r>
            <a:r>
              <a:rPr lang="en-US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start of physics ~ </a:t>
            </a:r>
            <a:r>
              <a:rPr lang="en-US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2028</a:t>
            </a:r>
            <a:endParaRPr lang="en-US" sz="14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6093" y="3790488"/>
            <a:ext cx="36798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Future Circular Collider FCC-</a:t>
            </a:r>
            <a:r>
              <a:rPr lang="en-US" sz="1400" b="1" dirty="0" err="1" smtClean="0">
                <a:latin typeface="Helvetica Light" charset="0"/>
                <a:ea typeface="Helvetica Light" charset="0"/>
                <a:cs typeface="Helvetica Light" charset="0"/>
              </a:rPr>
              <a:t>ee</a:t>
            </a:r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(CERN): 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~ 90–350 GeV in 2 rings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(90k bunches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), </a:t>
            </a:r>
            <a:r>
              <a:rPr lang="en-US" sz="1400" i="1" dirty="0"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 ~ 70–1.3 × 10</a:t>
            </a:r>
            <a:r>
              <a:rPr lang="en-US" sz="1400" baseline="30000" dirty="0">
                <a:latin typeface="Helvetica Light" charset="0"/>
                <a:ea typeface="Helvetica Light" charset="0"/>
                <a:cs typeface="Helvetica Light" charset="0"/>
              </a:rPr>
              <a:t>34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 s</a:t>
            </a:r>
            <a:r>
              <a:rPr lang="en-US" sz="1400" baseline="30000" dirty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en-US" sz="1400" baseline="30000" dirty="0">
                <a:latin typeface="Helvetica Light" charset="0"/>
                <a:ea typeface="Helvetica Light" charset="0"/>
                <a:cs typeface="Helvetica Light" charset="0"/>
              </a:rPr>
              <a:t>–2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Synchrotron power (</a:t>
            </a:r>
            <a:r>
              <a:rPr lang="en-US" sz="1400" i="1" dirty="0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900" i="1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baseline="30000" dirty="0">
                <a:latin typeface="Helvetica Light" charset="0"/>
                <a:ea typeface="Helvetica Light" charset="0"/>
                <a:cs typeface="Helvetica Light" charset="0"/>
              </a:rPr>
              <a:t>4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/</a:t>
            </a:r>
            <a:r>
              <a:rPr lang="en-US" sz="1400" i="1" dirty="0">
                <a:latin typeface="Helvetica Light" charset="0"/>
                <a:ea typeface="Helvetica Light" charset="0"/>
                <a:cs typeface="Helvetica Light" charset="0"/>
              </a:rPr>
              <a:t>R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up to 7.5 GeV/turn): 100 MW (LEP-2: 22 MW)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16093" y="1056928"/>
            <a:ext cx="882790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International Linear Collider ILC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(host candidate: Japan)</a:t>
            </a:r>
          </a:p>
          <a:p>
            <a:pPr marL="285750" indent="-285750">
              <a:spcBef>
                <a:spcPts val="1200"/>
              </a:spcBef>
              <a:buFont typeface="Arial" charset="0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20 years of R&amp;D, mature technology, ~32 MV/m accelerating gradient </a:t>
            </a:r>
            <a:r>
              <a:rPr lang="en-US" sz="1100" dirty="0" smtClean="0">
                <a:latin typeface="Helvetica Light" charset="0"/>
                <a:ea typeface="Helvetica Light" charset="0"/>
                <a:cs typeface="Helvetica Light" charset="0"/>
              </a:rPr>
              <a:t>~ </a:t>
            </a:r>
            <a:r>
              <a:rPr lang="en-US" sz="1100" dirty="0" err="1" smtClean="0">
                <a:latin typeface="Helvetica Light" charset="0"/>
                <a:ea typeface="Helvetica Light" charset="0"/>
                <a:cs typeface="Helvetica Light" charset="0"/>
              </a:rPr>
              <a:t>xFEL</a:t>
            </a:r>
            <a:r>
              <a:rPr lang="en-US" sz="1100" dirty="0" smtClean="0">
                <a:latin typeface="Helvetica Light" charset="0"/>
                <a:ea typeface="Helvetica Light" charset="0"/>
                <a:cs typeface="Helvetica Light" charset="0"/>
              </a:rPr>
              <a:t> at DESY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(45 MV/m for 1 TeV)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~ 500–1000 GeV in 31–45 km total length, </a:t>
            </a: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~ 1.8 × 10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34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s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–2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, only one interaction region</a:t>
            </a:r>
            <a:endParaRPr lang="en-US" sz="1400" baseline="30000" dirty="0" smtClean="0"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nm beam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size, possible start of physics ~ 2030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264020" y="2348880"/>
            <a:ext cx="3628460" cy="577081"/>
          </a:xfrm>
          <a:prstGeom prst="rect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105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*A </a:t>
            </a:r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low energy, high current, “drive” beam is decelerated in power extraction structures and the RF power is transferred to the cavities that accelerate the main beam 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952" y="3864090"/>
            <a:ext cx="4826012" cy="244523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0" y="-27384"/>
            <a:ext cx="9144000" cy="8263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" y="44624"/>
            <a:ext cx="9143999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b="1" dirty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Future e</a:t>
            </a:r>
            <a:r>
              <a:rPr lang="en-US" b="1" baseline="30000" dirty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–</a:t>
            </a:r>
            <a:r>
              <a:rPr lang="en-US" b="1" dirty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e</a:t>
            </a:r>
            <a:r>
              <a:rPr lang="en-US" b="1" baseline="30000" dirty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+</a:t>
            </a:r>
            <a:r>
              <a:rPr lang="en-US" b="1" dirty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 collider projects in a nutshell</a:t>
            </a:r>
            <a:endParaRPr lang="en-US" dirty="0">
              <a:solidFill>
                <a:srgbClr val="003BB8"/>
              </a:solidFill>
              <a:latin typeface="Helvetica" charset="0"/>
              <a:ea typeface="Helvetica" charset="0"/>
              <a:cs typeface="Helvetica" charset="0"/>
            </a:endParaRPr>
          </a:p>
          <a:p>
            <a:pPr algn="ctr">
              <a:spcBef>
                <a:spcPts val="600"/>
              </a:spcBef>
            </a:pP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Measure EW &amp; EWSB sector to highest precision</a:t>
            </a:r>
            <a:endParaRPr lang="en-US" sz="1400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659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One word on lepton flavour violation in Higgs decays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Both experiments have finalised their Run-1 LFV analyses</a:t>
            </a:r>
            <a:endParaRPr lang="en-GB" sz="16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3529" y="1412776"/>
            <a:ext cx="7992887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New preliminary result with 13 TeV from CMS </a:t>
            </a:r>
            <a:r>
              <a:rPr lang="en-GB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[ CMS-PAS-HIG-16-005 ]</a:t>
            </a:r>
          </a:p>
          <a:p>
            <a:pPr lvl="0">
              <a:spcBef>
                <a:spcPts val="1200"/>
              </a:spcBef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Six categories considered: (µ</a:t>
            </a:r>
            <a:r>
              <a:rPr lang="en-GB" sz="14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τ</a:t>
            </a:r>
            <a:r>
              <a:rPr lang="en-GB" sz="1400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µ</a:t>
            </a:r>
            <a:r>
              <a:rPr lang="en-GB" sz="14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τ</a:t>
            </a:r>
            <a:r>
              <a:rPr lang="en-GB" sz="1400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) × (0,1,2 jets)</a:t>
            </a:r>
          </a:p>
          <a:p>
            <a:pPr lvl="0">
              <a:spcBef>
                <a:spcPts val="1200"/>
              </a:spcBef>
            </a:pPr>
            <a:r>
              <a:rPr lang="en-GB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No significant excess, combined limit: BR = –0.8 ± 0.8 %  (&lt;1.2% at 95%CL, expected: &lt; 1.6%)</a:t>
            </a:r>
          </a:p>
          <a:p>
            <a:pPr lvl="0">
              <a:spcBef>
                <a:spcPts val="1200"/>
              </a:spcBef>
            </a:pP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Limit on non-diagonal Yukawa couplings: </a:t>
            </a:r>
          </a:p>
          <a:p>
            <a:pPr>
              <a:spcBef>
                <a:spcPts val="3000"/>
              </a:spcBef>
            </a:pPr>
            <a:endParaRPr lang="en-GB" sz="1400" dirty="0" smtClean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341" y="3068960"/>
            <a:ext cx="3709683" cy="359845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3021"/>
          <a:stretch/>
        </p:blipFill>
        <p:spPr>
          <a:xfrm>
            <a:off x="4790813" y="3070903"/>
            <a:ext cx="3597611" cy="359845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8174" y="2433942"/>
            <a:ext cx="2001779" cy="400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709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145" y="3339535"/>
            <a:ext cx="3271923" cy="31392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BSM Higgs boson searches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Single BEH doublet and form of potential simple but Nature may be more complex (</a:t>
            </a:r>
            <a:r>
              <a:rPr lang="en-GB" sz="16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eg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, SUSY)</a:t>
            </a:r>
            <a:endParaRPr lang="en-GB" sz="16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378" y="1628800"/>
            <a:ext cx="9157228" cy="1085943"/>
          </a:xfrm>
          <a:prstGeom prst="rect">
            <a:avLst/>
          </a:prstGeom>
          <a:solidFill>
            <a:srgbClr val="FFFFFF"/>
          </a:solidFill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pic>
        <p:nvPicPr>
          <p:cNvPr id="25" name="Picture 24" descr="LHCPP2014_davey_final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79" t="71212" r="15025" b="15488"/>
          <a:stretch/>
        </p:blipFill>
        <p:spPr>
          <a:xfrm>
            <a:off x="1636278" y="1762472"/>
            <a:ext cx="6078411" cy="869919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2971721" y="1556792"/>
            <a:ext cx="473669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900" dirty="0" smtClean="0">
                <a:solidFill>
                  <a:srgbClr val="7F7F7F"/>
                </a:solidFill>
              </a:rPr>
              <a:t>[ Will Davey, LHCP 2014 ]</a:t>
            </a:r>
            <a:endParaRPr lang="en-GB" sz="900" dirty="0">
              <a:solidFill>
                <a:srgbClr val="7F7F7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30" y="1340768"/>
            <a:ext cx="53285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Beyond the SM “Higgs zoo”</a:t>
            </a:r>
            <a:endParaRPr lang="en-GB" sz="1400" baseline="30000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2730406"/>
            <a:ext cx="8496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 smtClean="0">
                <a:latin typeface="Helvetica Light" charset="0"/>
                <a:ea typeface="Helvetica Light" charset="0"/>
                <a:cs typeface="Helvetica Light" charset="0"/>
              </a:rPr>
              <a:t>Higgs coupling to mass, look for decays to tau leptons or weak bosons, for example:</a:t>
            </a:r>
            <a:endParaRPr lang="en-GB" sz="1400" baseline="300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927" y="3286374"/>
            <a:ext cx="4778657" cy="3430184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198834" y="3179068"/>
            <a:ext cx="74731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1200" dirty="0">
                <a:solidFill>
                  <a:srgbClr val="D70128"/>
                </a:solidFill>
                <a:latin typeface="Helvetica Light"/>
                <a:cs typeface="Helvetica Light"/>
              </a:rPr>
              <a:t>H</a:t>
            </a:r>
            <a:r>
              <a:rPr lang="en-GB" sz="1200" baseline="30000" dirty="0">
                <a:solidFill>
                  <a:srgbClr val="D70128"/>
                </a:solidFill>
                <a:latin typeface="Helvetica Light"/>
                <a:cs typeface="Helvetica Light"/>
              </a:rPr>
              <a:t>+</a:t>
            </a:r>
            <a:r>
              <a:rPr lang="en-GB" sz="1200" dirty="0">
                <a:solidFill>
                  <a:srgbClr val="D70128"/>
                </a:solidFill>
                <a:latin typeface="Helvetica Light"/>
                <a:cs typeface="Helvetica Light"/>
              </a:rPr>
              <a:t> </a:t>
            </a:r>
            <a:r>
              <a:rPr lang="en-GB" sz="1200" dirty="0">
                <a:solidFill>
                  <a:srgbClr val="D7012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200" dirty="0">
                <a:solidFill>
                  <a:srgbClr val="D70128"/>
                </a:solidFill>
                <a:latin typeface="Helvetica Light"/>
                <a:cs typeface="Helvetica Light"/>
              </a:rPr>
              <a:t> </a:t>
            </a:r>
            <a:r>
              <a:rPr lang="en-GB" sz="1200" dirty="0" err="1">
                <a:solidFill>
                  <a:srgbClr val="D70128"/>
                </a:solidFill>
                <a:latin typeface="Helvetica Light"/>
                <a:cs typeface="Helvetica Light"/>
              </a:rPr>
              <a:t>τ</a:t>
            </a:r>
            <a:r>
              <a:rPr lang="en-GB" sz="1200" dirty="0">
                <a:solidFill>
                  <a:srgbClr val="D70128"/>
                </a:solidFill>
                <a:latin typeface="Helvetica Light"/>
                <a:cs typeface="Helvetica Light"/>
              </a:rPr>
              <a:t>𝜈</a:t>
            </a:r>
            <a:endParaRPr lang="en-US" sz="1200" dirty="0">
              <a:solidFill>
                <a:srgbClr val="D70128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31232" y="3179068"/>
            <a:ext cx="90120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12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H / A </a:t>
            </a:r>
            <a:r>
              <a:rPr lang="en-GB" sz="1200" dirty="0">
                <a:solidFill>
                  <a:srgbClr val="D7012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200" dirty="0">
                <a:solidFill>
                  <a:srgbClr val="D70128"/>
                </a:solidFill>
                <a:latin typeface="Helvetica Light"/>
                <a:cs typeface="Helvetica Light"/>
              </a:rPr>
              <a:t> </a:t>
            </a:r>
            <a:r>
              <a:rPr lang="en-GB" sz="1200" dirty="0" err="1" smtClean="0">
                <a:solidFill>
                  <a:srgbClr val="D70128"/>
                </a:solidFill>
                <a:latin typeface="Helvetica Light"/>
                <a:cs typeface="Helvetica Light"/>
              </a:rPr>
              <a:t>ττ</a:t>
            </a:r>
            <a:endParaRPr lang="en-US" sz="1200" dirty="0">
              <a:solidFill>
                <a:srgbClr val="D70128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27584" y="3258407"/>
            <a:ext cx="129073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ATLAS-CONF-2016-088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45369" y="3262351"/>
            <a:ext cx="129073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ATLAS-CONF-2016-085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78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wrap="none" rtlCol="0" anchor="ctr">
        <a:spAutoFit/>
      </a:bodyPr>
      <a:lstStyle>
        <a:defPPr algn="r">
          <a:defRPr sz="1600">
            <a:latin typeface="Helvetica Light" charset="0"/>
            <a:ea typeface="Helvetica Light" charset="0"/>
            <a:cs typeface="Helvetica Light" charset="0"/>
          </a:defRPr>
        </a:defPPr>
      </a:lst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400" dirty="0" smtClean="0">
            <a:latin typeface="Helvetica Light" charset="0"/>
            <a:ea typeface="Helvetica Light" charset="0"/>
            <a:cs typeface="Helvetica Light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1600" dirty="0" smtClean="0">
            <a:latin typeface="Helvetica Light"/>
            <a:cs typeface="Helvetica Light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225947</TotalTime>
  <Words>6134</Words>
  <Application>Microsoft Macintosh PowerPoint</Application>
  <PresentationFormat>Overhead</PresentationFormat>
  <Paragraphs>785</Paragraphs>
  <Slides>74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74</vt:i4>
      </vt:variant>
    </vt:vector>
  </HeadingPairs>
  <TitlesOfParts>
    <vt:vector size="89" baseType="lpstr">
      <vt:lpstr>.AppleSystemUIFont</vt:lpstr>
      <vt:lpstr>.LucidaGrandeUI</vt:lpstr>
      <vt:lpstr>Calibri</vt:lpstr>
      <vt:lpstr>Cambria Math</vt:lpstr>
      <vt:lpstr>Candara</vt:lpstr>
      <vt:lpstr>Casual</vt:lpstr>
      <vt:lpstr>Chalkduster</vt:lpstr>
      <vt:lpstr>Courier New</vt:lpstr>
      <vt:lpstr>Helvetica</vt:lpstr>
      <vt:lpstr>Helvetica Light</vt:lpstr>
      <vt:lpstr>Symbol</vt:lpstr>
      <vt:lpstr>Trebuchet MS</vt:lpstr>
      <vt:lpstr>Arial</vt:lpstr>
      <vt:lpstr>3_Office Theme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CERN</Company>
  <LinksUpToDate>false</LinksUpToDate>
  <SharedDoc>false</SharedDoc>
  <HyperlinkBase/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SUSY subconvenor meeting</dc:title>
  <dc:subject/>
  <dc:creator>Andreas Hoecker</dc:creator>
  <cp:keywords/>
  <dc:description/>
  <cp:lastModifiedBy>andreas.hoecker@cern.ch</cp:lastModifiedBy>
  <cp:revision>4812</cp:revision>
  <cp:lastPrinted>2016-09-27T21:31:01Z</cp:lastPrinted>
  <dcterms:created xsi:type="dcterms:W3CDTF">2013-03-19T21:10:26Z</dcterms:created>
  <dcterms:modified xsi:type="dcterms:W3CDTF">2016-09-28T07:01:27Z</dcterms:modified>
  <cp:category/>
</cp:coreProperties>
</file>