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media/image38.jpg" ContentType="image/tiff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5" r:id="rId3"/>
    <p:sldMasterId id="2147483671" r:id="rId4"/>
  </p:sldMasterIdLst>
  <p:notesMasterIdLst>
    <p:notesMasterId r:id="rId82"/>
  </p:notesMasterIdLst>
  <p:sldIdLst>
    <p:sldId id="2147377770" r:id="rId5"/>
    <p:sldId id="2448" r:id="rId6"/>
    <p:sldId id="2219" r:id="rId7"/>
    <p:sldId id="2147377732" r:id="rId8"/>
    <p:sldId id="2147377730" r:id="rId9"/>
    <p:sldId id="2147377735" r:id="rId10"/>
    <p:sldId id="2147377738" r:id="rId11"/>
    <p:sldId id="2147377739" r:id="rId12"/>
    <p:sldId id="2147377741" r:id="rId13"/>
    <p:sldId id="2147377736" r:id="rId14"/>
    <p:sldId id="2147377737" r:id="rId15"/>
    <p:sldId id="2147377586" r:id="rId16"/>
    <p:sldId id="2147377587" r:id="rId17"/>
    <p:sldId id="2147377626" r:id="rId18"/>
    <p:sldId id="2147377673" r:id="rId19"/>
    <p:sldId id="2147377717" r:id="rId20"/>
    <p:sldId id="2147377705" r:id="rId21"/>
    <p:sldId id="2147377608" r:id="rId22"/>
    <p:sldId id="2147377723" r:id="rId23"/>
    <p:sldId id="2147377708" r:id="rId24"/>
    <p:sldId id="2147377606" r:id="rId25"/>
    <p:sldId id="2147377761" r:id="rId26"/>
    <p:sldId id="2147377749" r:id="rId27"/>
    <p:sldId id="2147377750" r:id="rId28"/>
    <p:sldId id="2147377755" r:id="rId29"/>
    <p:sldId id="2147377753" r:id="rId30"/>
    <p:sldId id="2147377668" r:id="rId31"/>
    <p:sldId id="2147377672" r:id="rId32"/>
    <p:sldId id="2147377630" r:id="rId33"/>
    <p:sldId id="2147377758" r:id="rId34"/>
    <p:sldId id="2147377759" r:id="rId35"/>
    <p:sldId id="2147377760" r:id="rId36"/>
    <p:sldId id="2147377766" r:id="rId37"/>
    <p:sldId id="2147377309" r:id="rId38"/>
    <p:sldId id="2147377269" r:id="rId39"/>
    <p:sldId id="2147377531" r:id="rId40"/>
    <p:sldId id="2147377532" r:id="rId41"/>
    <p:sldId id="2147377724" r:id="rId42"/>
    <p:sldId id="2147377278" r:id="rId43"/>
    <p:sldId id="2147377533" r:id="rId44"/>
    <p:sldId id="2147377273" r:id="rId45"/>
    <p:sldId id="2147377494" r:id="rId46"/>
    <p:sldId id="2147377534" r:id="rId47"/>
    <p:sldId id="2147377535" r:id="rId48"/>
    <p:sldId id="2147377293" r:id="rId49"/>
    <p:sldId id="2147377536" r:id="rId50"/>
    <p:sldId id="2147377647" r:id="rId51"/>
    <p:sldId id="2147377640" r:id="rId52"/>
    <p:sldId id="2147377537" r:id="rId53"/>
    <p:sldId id="2147377650" r:id="rId54"/>
    <p:sldId id="2147377773" r:id="rId55"/>
    <p:sldId id="2147377776" r:id="rId56"/>
    <p:sldId id="2147377777" r:id="rId57"/>
    <p:sldId id="2147377728" r:id="rId58"/>
    <p:sldId id="2147377551" r:id="rId59"/>
    <p:sldId id="2147377539" r:id="rId60"/>
    <p:sldId id="2147377540" r:id="rId61"/>
    <p:sldId id="2147377299" r:id="rId62"/>
    <p:sldId id="2147377306" r:id="rId63"/>
    <p:sldId id="2147377524" r:id="rId64"/>
    <p:sldId id="2147377307" r:id="rId65"/>
    <p:sldId id="2147377520" r:id="rId66"/>
    <p:sldId id="2147377545" r:id="rId67"/>
    <p:sldId id="2147377501" r:id="rId68"/>
    <p:sldId id="2147377522" r:id="rId69"/>
    <p:sldId id="2147377659" r:id="rId70"/>
    <p:sldId id="2147377521" r:id="rId71"/>
    <p:sldId id="2147377286" r:id="rId72"/>
    <p:sldId id="2147377285" r:id="rId73"/>
    <p:sldId id="2147377663" r:id="rId74"/>
    <p:sldId id="2147377719" r:id="rId75"/>
    <p:sldId id="2147377657" r:id="rId76"/>
    <p:sldId id="2147377665" r:id="rId77"/>
    <p:sldId id="2147377602" r:id="rId78"/>
    <p:sldId id="2147377767" r:id="rId79"/>
    <p:sldId id="2147377768" r:id="rId80"/>
    <p:sldId id="2147377725" r:id="rId81"/>
  </p:sldIdLst>
  <p:sldSz cx="12192000" cy="6858000"/>
  <p:notesSz cx="6858000" cy="9144000"/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AA"/>
    <a:srgbClr val="4C4C4C"/>
    <a:srgbClr val="62635B"/>
    <a:srgbClr val="E05835"/>
    <a:srgbClr val="7A93A8"/>
    <a:srgbClr val="89A5BC"/>
    <a:srgbClr val="FFE356"/>
    <a:srgbClr val="278B53"/>
    <a:srgbClr val="3C78B3"/>
    <a:srgbClr val="779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62"/>
    <p:restoredTop sz="95574"/>
  </p:normalViewPr>
  <p:slideViewPr>
    <p:cSldViewPr snapToGrid="0">
      <p:cViewPr varScale="1">
        <p:scale>
          <a:sx n="94" d="100"/>
          <a:sy n="94" d="100"/>
        </p:scale>
        <p:origin x="21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EF4F6-FE73-F445-9B98-9D00D43DE1F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470D8-E1B8-DB49-8B68-D2DFBCE4A47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74300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D5300-B4A6-35B0-6385-AC0789558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FB2D8D-222C-6B3E-BA76-6CA36BBE7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6E1EF3-320F-2F80-9092-4CF44AC511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 (OPTIONAL, TIME PERMITTING)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 innovations in HL-LHC: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Powerful superconducting quadrupole magnets (12 Tesla) will be installed on either side of the ATLAS and CMS experiments to focus the particle bunches. These magnets will be made using niobium-tin (Nb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Sn), used for the first time in an accelerator (instead of niobium-titanium)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Crab cavities for tilting the beams (16 in total) - give the head and tail of the particle bunches opposite-sign transverse momentum before they meet, enlarging the overlap area of the two bunches and thus increasing the probability of collisions.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 One hundred new, more effective collimators will be installed: these devices absorb particles that stray from the beam trajectory and might otherwise damage the machine.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More compact and powerful bending magnets (11 Tesla), also made using the niobium-tin superconductor.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5) Innovative superconducting power lines will connect the power converters to the accelerator; will be able to carry currents of record intensities, up to 100 000 amps!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D5B643-C218-6C7E-E918-9AE7B89E65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49E03-5E61-9344-9F2B-A7AC2BD1FB6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152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C6C64-BC55-DC6E-B899-62B8C944C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4AB75-BFED-5E93-C5BF-1932435164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220A88-D8CE-79AC-6D4A-B08EF703C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WELCOME SLIDE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this slide the speaker: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Introduces him/herself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Describes how this brief presentation aims to give an overview of CERN, as an introduction to the visit that will follow.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C1AF5-FB30-DC26-8FE6-A93475F99C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9E03-5E61-9344-9F2B-A7AC2BD1FB60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17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E65AB-5C1D-82B2-0C0F-4BC5CF149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828F7-B0CA-314D-0A87-2BBDC4765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EDC5B1-2D58-621C-F29A-739880B30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WELCOME SLIDE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this slide the speaker: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Introduces him/herself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Describes how this brief presentation aims to give an overview of CERN, as an introduction to the visit that will follow.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068296-4E34-24E3-DCE8-37E9730497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9E03-5E61-9344-9F2B-A7AC2BD1FB60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678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C23E9-1558-0E5D-DD22-A5A0BF693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0F7B4A-E2A8-52AB-30B4-34FC994BE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FC862-8D6E-A767-8A49-285446B49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WELCOME SLIDE</a:t>
            </a: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this slide the speaker: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Introduces him/herself</a:t>
            </a:r>
          </a:p>
          <a:p>
            <a:pPr lvl="0"/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Describes how this brief presentation aims to give an overview of CERN, as an introduction to the visit that will follow.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33B774-9F46-971A-2B08-21311B5B8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49E03-5E61-9344-9F2B-A7AC2BD1FB60}" type="slidenum">
              <a:rPr lang="fr-FR" smtClean="0"/>
              <a:t>53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1218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69CE-D8F1-958D-3616-61800E91C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7BF01A-9475-70BC-798C-31B63E0E2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9EE31-5C26-49EB-3633-BD57292EE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FBAD56-53AF-EA6B-14AB-6276DFF5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F5391-9284-4623-7FDE-716FF68BA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92263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ACBD1-2953-DB48-4257-59311C8A1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821E5B-5C0F-4981-AC40-E9CDFDC52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21A18-74A7-8315-60DE-451D0025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B0C1-699E-5688-B893-3205A6175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C517FE-1E71-BAEF-40BA-4FE79690E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2867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61E7D2-AAEA-22D5-16BE-767FE07881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4BBF6-EDB1-DCFB-EE2D-7A3B659FDE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56CB5-B3B5-D726-FFCE-DF826207C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A9AC9E-5DE8-022D-0AEB-D4049A90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79CFA-1E3C-4C69-B711-F27237E5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672675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655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032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AD6B-FEC8-94EB-9B18-444AE395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B33ED-26CB-CFB9-032D-166A54975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D9A13-7CBB-03DA-A112-5DC3A29F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7C891-104B-7BFC-0624-1C068A23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29C2-D7C8-AC09-6ADC-B01EBC4A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735522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308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037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sous-titr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xfrm>
            <a:off x="2416969" y="1151931"/>
            <a:ext cx="7358063" cy="2321719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386530">
              <a:defRPr sz="527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Title Text</a:t>
            </a:r>
          </a:p>
        </p:txBody>
      </p:sp>
      <p:sp>
        <p:nvSpPr>
          <p:cNvPr id="1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16969" y="3536157"/>
            <a:ext cx="7358063" cy="794743"/>
          </a:xfrm>
          <a:prstGeom prst="rect">
            <a:avLst/>
          </a:prstGeom>
        </p:spPr>
        <p:txBody>
          <a:bodyPr lIns="71437" tIns="71437" rIns="71437" bIns="71437"/>
          <a:lstStyle>
            <a:lvl1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 algn="ctr" defTabSz="386530">
              <a:spcBef>
                <a:spcPts val="0"/>
              </a:spcBef>
              <a:buSzTx/>
              <a:buFontTx/>
              <a:buNone/>
              <a:defRPr sz="2447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7052" y="6536531"/>
            <a:ext cx="233134" cy="238836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386530">
              <a:defRPr sz="1035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6300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0803349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54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4AD6B-FEC8-94EB-9B18-444AE3950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B33ED-26CB-CFB9-032D-166A54975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4D9A13-7CBB-03DA-A112-5DC3A29FD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7C891-104B-7BFC-0624-1C068A234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329C2-D7C8-AC09-6ADC-B01EBC4A6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646900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949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677780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C36E-4A20-6CE2-0A90-6447BCAF1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DFEB7D-77C5-A080-53F6-A36624CEE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577EDC-9A9D-905F-F3D2-20030DE4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A3EAA-D61C-0AA0-F5B2-B8E011BA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89618-5832-2C91-11C9-E4028B136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9979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62FB-AB63-1B7C-95CE-FA325119F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FF3BF5-4D90-A094-3E21-E6987D6EB2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8EEEF-6933-7778-AF18-5E6605030D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81C67-85AD-3311-541D-35FF77C71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61B39-E8C5-96D9-F8AF-8268E2D4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34D9A7-858E-8B34-D1E2-C60EF1800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12080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C966B-7C0E-1AE9-8E39-2AA70ADB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F0283-8EA5-5913-ED77-007949717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239A3A-E502-FFDA-FB91-CC1ACDC8C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40FB4F-CC17-FE55-F1D0-08BE92A077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BF77C-802D-3931-624D-048EB2C520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0703C1-B4F3-7933-CF15-3A9056BA0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13B9C7-5B3C-4256-B705-7E641E1A8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66B963-CB4C-F4F3-A0FF-C05F8774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79178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D1BBB-549A-5A9A-34E9-7AE884B14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1DF56-C8D5-A3FC-959A-7DFE00B0D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F93265-F32A-A6D5-50F6-46A4D40B9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8A87B4-68EB-751A-DDA0-029E91717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73561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F4A75-3A5B-BE63-E639-77E512C93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205CC6-A064-3638-4D32-5E337FA9E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7BCA1-7BCD-B6C8-A720-30AD7295B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4839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0B09F-4AD8-6E14-6C7B-E0A19DF93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4A4CF-0113-B36F-F5A0-DC9CA4D62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1030C5-2140-DB77-62F1-727A94B69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A6EE8A-DA49-EECD-EF53-590DB0D3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FC573-B9B2-1EAC-D39A-28476E08B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B4E0C-2CD0-18E5-D30B-EBA3A05B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507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4CAFC-9C70-A801-2AEB-E0E760697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0AE338-09FF-5547-7B04-034DDAEDB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556425-E101-D015-AB4A-464C0767BB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80FB6-FA6A-A8C9-575D-461FF6C21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29168-D844-2F3C-D8C7-A9CEA776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2487A-A715-09CA-3E76-A1263AF0B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3273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767E12-E55F-8C82-2DE0-740272FB7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D5E5B-A6FA-5F2C-F336-80DAE77895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F5688-4736-329C-784B-CCFFAF6B06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5ABAD8-CF37-E340-9539-DCD161283E58}" type="datetimeFigureOut">
              <a:rPr lang="en-CH" smtClean="0"/>
              <a:t>20.06.2026</a:t>
            </a:fld>
            <a:endParaRPr lang="en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7949E-A745-6DB6-ED1E-4CA832BE0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CB550-942E-01EE-5917-13A554045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1D8B95-7E6D-004C-9A4D-E8452912A9B2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965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77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6160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" y="1124744"/>
            <a:ext cx="12192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719403" y="908720"/>
            <a:ext cx="11472598" cy="0"/>
          </a:xfrm>
          <a:prstGeom prst="line">
            <a:avLst/>
          </a:prstGeom>
          <a:ln w="63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642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s://cds.cern.ch/record/40946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rxiv.org/abs/2412.03186" TargetMode="External"/><Relationship Id="rId5" Type="http://schemas.openxmlformats.org/officeDocument/2006/relationships/image" Target="../media/image41.emf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rncourier.com/a/who-ordered-all-of-tha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0.png"/><Relationship Id="rId11" Type="http://schemas.openxmlformats.org/officeDocument/2006/relationships/image" Target="../media/image28.png"/><Relationship Id="rId10" Type="http://schemas.openxmlformats.org/officeDocument/2006/relationships/image" Target="../media/image27.png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51.jpeg"/><Relationship Id="rId3" Type="http://schemas.openxmlformats.org/officeDocument/2006/relationships/hyperlink" Target="https://atlas.web.cern.ch/Atlas/GROUPS/PHYSICS/CONFNOTES/ATLAS-CONF-2025-006/" TargetMode="Externa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0.png"/><Relationship Id="rId11" Type="http://schemas.openxmlformats.org/officeDocument/2006/relationships/image" Target="../media/image28.png"/><Relationship Id="rId5" Type="http://schemas.openxmlformats.org/officeDocument/2006/relationships/image" Target="../media/image49.emf"/><Relationship Id="rId10" Type="http://schemas.openxmlformats.org/officeDocument/2006/relationships/image" Target="../media/image27.png"/><Relationship Id="rId4" Type="http://schemas.openxmlformats.org/officeDocument/2006/relationships/hyperlink" Target="https://cms-results.web.cern.ch/cms-results/public-results/publications/HIG-21-018/index.html" TargetMode="External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86-022-04899-4" TargetMode="Externa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7.png"/><Relationship Id="rId3" Type="http://schemas.openxmlformats.org/officeDocument/2006/relationships/image" Target="../media/image53.png"/><Relationship Id="rId12" Type="http://schemas.openxmlformats.org/officeDocument/2006/relationships/image" Target="../media/image85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0.xml"/><Relationship Id="rId11" Type="http://schemas.openxmlformats.org/officeDocument/2006/relationships/image" Target="../media/image84.png"/><Relationship Id="rId10" Type="http://schemas.openxmlformats.org/officeDocument/2006/relationships/image" Target="../media/image86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ms-results.web.cern.ch/cms-results/public-results/preliminary-results/HIG-24-007/index.html" TargetMode="External"/><Relationship Id="rId3" Type="http://schemas.openxmlformats.org/officeDocument/2006/relationships/hyperlink" Target="https://cms-results.web.cern.ch/cms-results/public-results/publications/SMP-23-002/" TargetMode="External"/><Relationship Id="rId7" Type="http://schemas.openxmlformats.org/officeDocument/2006/relationships/hyperlink" Target="https://atlas.web.cern.ch/Atlas/GROUPS/PHYSICS/PAPERS/HIGG-2022-20/" TargetMode="External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lbfence.cern.ch/alcm/public/analysis/full-details/3360/" TargetMode="External"/><Relationship Id="rId5" Type="http://schemas.openxmlformats.org/officeDocument/2006/relationships/hyperlink" Target="https://cms-results.web.cern.ch/cms-results/public-results/publications/SMP-22-010/" TargetMode="External"/><Relationship Id="rId4" Type="http://schemas.openxmlformats.org/officeDocument/2006/relationships/image" Target="../media/image56.emf"/><Relationship Id="rId9" Type="http://schemas.openxmlformats.org/officeDocument/2006/relationships/hyperlink" Target="https://atlas.web.cern.ch/Atlas/GROUPS/PHYSICS/PAPERS/TOPQ-2019-13/index.php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in2p3.fr/event/39055/contributions/170292/attachments/100493/155814/4_RKogler-v2.pdf" TargetMode="External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7" Type="http://schemas.openxmlformats.org/officeDocument/2006/relationships/hyperlink" Target="https://lhcbproject.web.cern.ch/Publications/p/LHCb-PAPER-2021-008.html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1.emf"/><Relationship Id="rId5" Type="http://schemas.openxmlformats.org/officeDocument/2006/relationships/hyperlink" Target="https://atlas.web.cern.ch/Atlas/GROUPS/PHYSICS/PAPERS/SUSY-2023-10/" TargetMode="External"/><Relationship Id="rId4" Type="http://schemas.openxmlformats.org/officeDocument/2006/relationships/image" Target="../media/image60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emf"/><Relationship Id="rId11" Type="http://schemas.openxmlformats.org/officeDocument/2006/relationships/image" Target="../media/image76.png"/><Relationship Id="rId5" Type="http://schemas.openxmlformats.org/officeDocument/2006/relationships/image" Target="../media/image71.png"/><Relationship Id="rId10" Type="http://schemas.openxmlformats.org/officeDocument/2006/relationships/image" Target="../media/image46.emf"/><Relationship Id="rId4" Type="http://schemas.openxmlformats.org/officeDocument/2006/relationships/image" Target="../media/image70.png"/><Relationship Id="rId9" Type="http://schemas.openxmlformats.org/officeDocument/2006/relationships/image" Target="../media/image69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emf"/><Relationship Id="rId11" Type="http://schemas.openxmlformats.org/officeDocument/2006/relationships/hyperlink" Target="https://arxiv.org/abs/2507.03495" TargetMode="External"/><Relationship Id="rId5" Type="http://schemas.openxmlformats.org/officeDocument/2006/relationships/image" Target="../media/image71.png"/><Relationship Id="rId10" Type="http://schemas.openxmlformats.org/officeDocument/2006/relationships/image" Target="../media/image70.emf"/><Relationship Id="rId4" Type="http://schemas.openxmlformats.org/officeDocument/2006/relationships/image" Target="../media/image70.png"/><Relationship Id="rId9" Type="http://schemas.openxmlformats.org/officeDocument/2006/relationships/image" Target="../media/image76.png"/><Relationship Id="rId14" Type="http://schemas.openxmlformats.org/officeDocument/2006/relationships/hyperlink" Target="https://arxiv.org/abs/2602.23991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1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8.emf"/><Relationship Id="rId11" Type="http://schemas.openxmlformats.org/officeDocument/2006/relationships/hyperlink" Target="https://arxiv.org/abs/2504.00672" TargetMode="External"/><Relationship Id="rId5" Type="http://schemas.openxmlformats.org/officeDocument/2006/relationships/image" Target="../media/image71.png"/><Relationship Id="rId10" Type="http://schemas.openxmlformats.org/officeDocument/2006/relationships/image" Target="../media/image71.emf"/><Relationship Id="rId4" Type="http://schemas.openxmlformats.org/officeDocument/2006/relationships/image" Target="../media/image70.png"/><Relationship Id="rId9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312.14363" TargetMode="External"/><Relationship Id="rId3" Type="http://schemas.openxmlformats.org/officeDocument/2006/relationships/image" Target="../media/image73.jpeg"/><Relationship Id="rId7" Type="http://schemas.openxmlformats.org/officeDocument/2006/relationships/hyperlink" Target="https://council.web.cern.ch/sites/default/files/c-e-3997-Council%20Resolution%20on%20the%202026%20update%20of%20the%20European%20Strategy%20for%20Particle%20Physics.pdf" TargetMode="Externa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ds.cern.ch/record/2950671/files/CERN-ESU-2025-002.pdf" TargetMode="External"/><Relationship Id="rId5" Type="http://schemas.openxmlformats.org/officeDocument/2006/relationships/hyperlink" Target="https://indico.cern.ch/event/1534205/" TargetMode="External"/><Relationship Id="rId4" Type="http://schemas.openxmlformats.org/officeDocument/2006/relationships/hyperlink" Target="https://home.cern/cern-releases-report-feasibility-possible-future-circular-collider/" TargetMode="External"/><Relationship Id="rId9" Type="http://schemas.openxmlformats.org/officeDocument/2006/relationships/hyperlink" Target="https://arxiv.org/abs/2510.05260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3.png"/><Relationship Id="rId7" Type="http://schemas.openxmlformats.org/officeDocument/2006/relationships/image" Target="../media/image91.png"/><Relationship Id="rId2" Type="http://schemas.openxmlformats.org/officeDocument/2006/relationships/hyperlink" Target="https://arxiv.org/abs/2505.00274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0.png"/><Relationship Id="rId5" Type="http://schemas.openxmlformats.org/officeDocument/2006/relationships/image" Target="../media/image89.tiff"/><Relationship Id="rId4" Type="http://schemas.openxmlformats.org/officeDocument/2006/relationships/image" Target="../media/image88.png"/><Relationship Id="rId9" Type="http://schemas.openxmlformats.org/officeDocument/2006/relationships/image" Target="../media/image6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4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20.png"/><Relationship Id="rId4" Type="http://schemas.openxmlformats.org/officeDocument/2006/relationships/image" Target="../media/image6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10.05260" TargetMode="External"/><Relationship Id="rId7" Type="http://schemas.openxmlformats.org/officeDocument/2006/relationships/hyperlink" Target="https://cds.cern.ch/record/2697140?ln=en" TargetMode="External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png"/><Relationship Id="rId5" Type="http://schemas.openxmlformats.org/officeDocument/2006/relationships/image" Target="../media/image94.emf"/><Relationship Id="rId4" Type="http://schemas.openxmlformats.org/officeDocument/2006/relationships/hyperlink" Target="https://arxiv.org/pdf/2502.21223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1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9.png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830.png"/><Relationship Id="rId7" Type="http://schemas.openxmlformats.org/officeDocument/2006/relationships/image" Target="../media/image740.pn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pdf/2106.15438" TargetMode="External"/><Relationship Id="rId5" Type="http://schemas.openxmlformats.org/officeDocument/2006/relationships/image" Target="../media/image710.png"/><Relationship Id="rId10" Type="http://schemas.openxmlformats.org/officeDocument/2006/relationships/image" Target="../media/image780.png"/><Relationship Id="rId4" Type="http://schemas.openxmlformats.org/officeDocument/2006/relationships/image" Target="../media/image98.emf"/><Relationship Id="rId9" Type="http://schemas.openxmlformats.org/officeDocument/2006/relationships/image" Target="../media/image7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0672" TargetMode="External"/><Relationship Id="rId7" Type="http://schemas.openxmlformats.org/officeDocument/2006/relationships/image" Target="../media/image940.png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0.png"/><Relationship Id="rId5" Type="http://schemas.openxmlformats.org/officeDocument/2006/relationships/hyperlink" Target="https://arxiv.org/pdf/2505.00272" TargetMode="External"/><Relationship Id="rId4" Type="http://schemas.openxmlformats.org/officeDocument/2006/relationships/image" Target="../media/image9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505.00272" TargetMode="External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3.emf"/><Relationship Id="rId5" Type="http://schemas.openxmlformats.org/officeDocument/2006/relationships/image" Target="../media/image102.png"/><Relationship Id="rId4" Type="http://schemas.openxmlformats.org/officeDocument/2006/relationships/image" Target="../media/image9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5.00272" TargetMode="External"/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2944678" TargetMode="External"/><Relationship Id="rId7" Type="http://schemas.openxmlformats.org/officeDocument/2006/relationships/image" Target="../media/image107.png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6.emf"/><Relationship Id="rId5" Type="http://schemas.openxmlformats.org/officeDocument/2006/relationships/hyperlink" Target="https://github.com/cajohare/DirectDetectionPlots" TargetMode="External"/><Relationship Id="rId4" Type="http://schemas.openxmlformats.org/officeDocument/2006/relationships/hyperlink" Target="https://indico.in2p3.fr/event/39055/contributions/170292/attachments/100493/155814/4_RKogler-v2.pdf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emf"/><Relationship Id="rId3" Type="http://schemas.openxmlformats.org/officeDocument/2006/relationships/hyperlink" Target="https://cds.cern.ch/record/2944678" TargetMode="External"/><Relationship Id="rId7" Type="http://schemas.openxmlformats.org/officeDocument/2006/relationships/image" Target="../media/image107.png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9.emf"/><Relationship Id="rId5" Type="http://schemas.openxmlformats.org/officeDocument/2006/relationships/hyperlink" Target="https://github.com/cajohare/DirectDetectionPlots" TargetMode="External"/><Relationship Id="rId4" Type="http://schemas.openxmlformats.org/officeDocument/2006/relationships/hyperlink" Target="https://indico.in2p3.fr/event/39055/contributions/170292/attachments/100493/155814/4_RKogler-v2.pdf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hyperlink" Target="https://arxiv.org/abs/2505.00272" TargetMode="External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3.png"/><Relationship Id="rId5" Type="http://schemas.openxmlformats.org/officeDocument/2006/relationships/image" Target="../media/image1170.png"/><Relationship Id="rId4" Type="http://schemas.openxmlformats.org/officeDocument/2006/relationships/image" Target="../media/image1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hyperlink" Target="https://www.nobelprize.org/prizes/physics/1984/summary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tif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cds.cern.ch/record/40946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nl.gov/bnlweb/history/nobel/1957.ph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hyperlink" Target="https://cds.cern.ch/record/2957414" TargetMode="Externa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4.00541" TargetMode="External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proceedings.jacow.org/ipac2022/papers/wepost002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hyperlink" Target="https://arxiv.org/abs/2503.19983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9.png"/><Relationship Id="rId4" Type="http://schemas.openxmlformats.org/officeDocument/2006/relationships/hyperlink" Target="https://agenda.infn.it/event/44943/contributions/265338/attachments/137365/206609/jlist_LCVision_Venice_250624.pdf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503.19983" TargetMode="External"/><Relationship Id="rId2" Type="http://schemas.openxmlformats.org/officeDocument/2006/relationships/image" Target="../media/image117.emf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arxiv.org/abs/2503.24168" TargetMode="External"/><Relationship Id="rId4" Type="http://schemas.openxmlformats.org/officeDocument/2006/relationships/hyperlink" Target="https://arxiv.org/pdf/1901.05897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4.tiff"/><Relationship Id="rId7" Type="http://schemas.openxmlformats.org/officeDocument/2006/relationships/hyperlink" Target="https://cds.cern.ch/record/193391" TargetMode="External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5.emf"/><Relationship Id="rId9" Type="http://schemas.openxmlformats.org/officeDocument/2006/relationships/hyperlink" Target="https://cds.cern.ch/record/225936" TargetMode="Externa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503.24168" TargetMode="External"/><Relationship Id="rId3" Type="http://schemas.openxmlformats.org/officeDocument/2006/relationships/image" Target="../media/image120.jpeg"/><Relationship Id="rId7" Type="http://schemas.openxmlformats.org/officeDocument/2006/relationships/hyperlink" Target="https://agenda.infn.it/event/44943/contributions/265336/attachments/137470/207972/LHeC-ESPP-Venice-June2025-v6.pdf" TargetMode="External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arxiv.org/abs/2503.17727" TargetMode="External"/><Relationship Id="rId5" Type="http://schemas.openxmlformats.org/officeDocument/2006/relationships/hyperlink" Target="https://arxiv.org/pdf/1901.05897" TargetMode="External"/><Relationship Id="rId4" Type="http://schemas.openxmlformats.org/officeDocument/2006/relationships/image" Target="../media/image119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3.png"/><Relationship Id="rId4" Type="http://schemas.openxmlformats.org/officeDocument/2006/relationships/hyperlink" Target="https://indico.cern.ch/event/1439855/contributions/6461658/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indico.cern.ch/event/1439855/contributions/6461618/" TargetMode="External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701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rncourier.com/a/the-power-of-polarisation-for-fcc-ee-physics/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10.png"/><Relationship Id="rId5" Type="http://schemas.openxmlformats.org/officeDocument/2006/relationships/image" Target="../media/image1000.png"/><Relationship Id="rId4" Type="http://schemas.openxmlformats.org/officeDocument/2006/relationships/image" Target="../media/image99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hyperlink" Target="https://arxiv.org/abs/2107.02686" TargetMode="External"/><Relationship Id="rId3" Type="http://schemas.openxmlformats.org/officeDocument/2006/relationships/image" Target="../media/image990.png"/><Relationship Id="rId7" Type="http://schemas.openxmlformats.org/officeDocument/2006/relationships/image" Target="../media/image132.emf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0.png"/><Relationship Id="rId11" Type="http://schemas.openxmlformats.org/officeDocument/2006/relationships/image" Target="../media/image1010.png"/><Relationship Id="rId5" Type="http://schemas.openxmlformats.org/officeDocument/2006/relationships/hyperlink" Target="https://arxiv.org/abs/1711.03978" TargetMode="External"/><Relationship Id="rId10" Type="http://schemas.openxmlformats.org/officeDocument/2006/relationships/image" Target="../media/image133.png"/><Relationship Id="rId4" Type="http://schemas.openxmlformats.org/officeDocument/2006/relationships/image" Target="../media/image1000.png"/><Relationship Id="rId9" Type="http://schemas.openxmlformats.org/officeDocument/2006/relationships/image" Target="../media/image10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0653395" TargetMode="Externa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research-and-innovation.ec.europa.eu/document/download/a64d902e-c508-4694-a0da-60504d071f82_en?filename=ec_rtd_mff-moonshots.pdf" TargetMode="Externa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hyperlink" Target="https://indico.cern.ch/event/1650119/" TargetMode="External"/><Relationship Id="rId3" Type="http://schemas.openxmlformats.org/officeDocument/2006/relationships/hyperlink" Target="https://council.web.cern.ch/sites/default/files/c-e-3997-Council%20Resolution%20on%20the%202026%20update%20of%20the%20European%20Strategy%20for%20Particle%20Physics.pdf" TargetMode="External"/><Relationship Id="rId7" Type="http://schemas.openxmlformats.org/officeDocument/2006/relationships/hyperlink" Target="https://europeanstrategyupdate.web.cern.ch/" TargetMode="External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cds.cern.ch/collection/European%20Strategy%20Update?ln=en" TargetMode="External"/><Relationship Id="rId5" Type="http://schemas.openxmlformats.org/officeDocument/2006/relationships/hyperlink" Target="https://arxiv.org/abs/2511.03883" TargetMode="External"/><Relationship Id="rId4" Type="http://schemas.openxmlformats.org/officeDocument/2006/relationships/hyperlink" Target="https://cds.cern.ch/record/2950671/files/CERN-ESU-2025-002.pdf" TargetMode="Externa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image" Target="../media/image141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5.emf"/><Relationship Id="rId5" Type="http://schemas.openxmlformats.org/officeDocument/2006/relationships/image" Target="../media/image144.emf"/><Relationship Id="rId4" Type="http://schemas.openxmlformats.org/officeDocument/2006/relationships/image" Target="../media/image143.emf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412.03186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emf"/><Relationship Id="rId7" Type="http://schemas.openxmlformats.org/officeDocument/2006/relationships/image" Target="../media/image31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F1713-6DDB-E137-DC3D-E44DD012C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oodle pad">
            <a:extLst>
              <a:ext uri="{FF2B5EF4-FFF2-40B4-BE49-F238E27FC236}">
                <a16:creationId xmlns:a16="http://schemas.microsoft.com/office/drawing/2014/main" id="{5349EA4F-A6FF-D806-D57E-F676CD8F2A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6" r="1652" b="2034"/>
          <a:stretch>
            <a:fillRect/>
          </a:stretch>
        </p:blipFill>
        <p:spPr bwMode="auto">
          <a:xfrm>
            <a:off x="-214" y="0"/>
            <a:ext cx="12192214" cy="687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42957C-FF6C-82C4-38BD-DCAF9DB4F3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235" b="26823"/>
          <a:stretch>
            <a:fillRect/>
          </a:stretch>
        </p:blipFill>
        <p:spPr>
          <a:xfrm>
            <a:off x="-214" y="0"/>
            <a:ext cx="12191999" cy="68748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47FEAB-23B6-6AE3-6AF4-8C87AC8827FE}"/>
              </a:ext>
            </a:extLst>
          </p:cNvPr>
          <p:cNvSpPr/>
          <p:nvPr/>
        </p:nvSpPr>
        <p:spPr>
          <a:xfrm>
            <a:off x="-1" y="450377"/>
            <a:ext cx="9553433" cy="2442949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C7C42F-90AC-0C87-EE85-49A0EC2E2D1A}"/>
              </a:ext>
            </a:extLst>
          </p:cNvPr>
          <p:cNvSpPr txBox="1"/>
          <p:nvPr/>
        </p:nvSpPr>
        <p:spPr>
          <a:xfrm>
            <a:off x="429905" y="1863026"/>
            <a:ext cx="833195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solidFill>
                  <a:srgbClr val="0070C0"/>
                </a:solidFill>
                <a:latin typeface="Helvetica" pitchFamily="2" charset="0"/>
              </a:rPr>
              <a:t>Andreas Hoecker (CERN)</a:t>
            </a:r>
          </a:p>
          <a:p>
            <a:pPr algn="l">
              <a:spcBef>
                <a:spcPts val="600"/>
              </a:spcBef>
            </a:pPr>
            <a:r>
              <a:rPr lang="en-GB" sz="1600" dirty="0">
                <a:solidFill>
                  <a:srgbClr val="0070C0"/>
                </a:solidFill>
                <a:latin typeface="Helvetica" pitchFamily="2" charset="0"/>
              </a:rPr>
              <a:t>Shanghai Symposium on Particle Physics and Cosmology: 70</a:t>
            </a:r>
            <a:r>
              <a:rPr lang="en-GB" sz="1600" baseline="30000" dirty="0">
                <a:solidFill>
                  <a:srgbClr val="0070C0"/>
                </a:solidFill>
                <a:latin typeface="Helvetica" pitchFamily="2" charset="0"/>
              </a:rPr>
              <a:t>th</a:t>
            </a:r>
            <a:r>
              <a:rPr lang="en-GB" sz="1600" dirty="0">
                <a:solidFill>
                  <a:srgbClr val="0070C0"/>
                </a:solidFill>
                <a:latin typeface="Helvetica" pitchFamily="2" charset="0"/>
              </a:rPr>
              <a:t> Anniversary of the Discovery of Parity </a:t>
            </a:r>
            <a:r>
              <a:rPr lang="en-GB" sz="1600" dirty="0" err="1">
                <a:solidFill>
                  <a:srgbClr val="0070C0"/>
                </a:solidFill>
                <a:latin typeface="Helvetica" pitchFamily="2" charset="0"/>
              </a:rPr>
              <a:t>Nonconservation</a:t>
            </a:r>
            <a:r>
              <a:rPr lang="en-GB" sz="1600" dirty="0">
                <a:solidFill>
                  <a:srgbClr val="0070C0"/>
                </a:solidFill>
                <a:latin typeface="Helvetica" pitchFamily="2" charset="0"/>
              </a:rPr>
              <a:t> and Prospects in Frontier Physics, 23 June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29EEBD-AED7-47C2-C14B-9F57B1256821}"/>
              </a:ext>
            </a:extLst>
          </p:cNvPr>
          <p:cNvSpPr txBox="1"/>
          <p:nvPr/>
        </p:nvSpPr>
        <p:spPr>
          <a:xfrm>
            <a:off x="-214" y="528612"/>
            <a:ext cx="96691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0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(Precision) probes of fundamental 	interactions at high-energy colliders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42B152-6E79-9607-95C8-0EE5DE23AF3C}"/>
              </a:ext>
            </a:extLst>
          </p:cNvPr>
          <p:cNvSpPr txBox="1"/>
          <p:nvPr/>
        </p:nvSpPr>
        <p:spPr>
          <a:xfrm>
            <a:off x="-214" y="6613284"/>
            <a:ext cx="5936989" cy="261610"/>
          </a:xfrm>
          <a:prstGeom prst="rect">
            <a:avLst/>
          </a:prstGeom>
          <a:solidFill>
            <a:schemeClr val="tx1">
              <a:alpha val="57000"/>
            </a:schemeClr>
          </a:solidFill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T. D. Lee speaking about weak interactions at a neutrino conference at CERN in 1965  [</a:t>
            </a:r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</a:t>
            </a:r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]</a:t>
            </a:r>
            <a:endParaRPr lang="en-GB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C146104D-C711-064A-83C9-40A22333480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956489" y="522548"/>
            <a:ext cx="946110" cy="4181442"/>
            <a:chOff x="4716" y="575"/>
            <a:chExt cx="703" cy="3107"/>
          </a:xfrm>
        </p:grpSpPr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49806E6C-7450-BA19-590C-13572C898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6" y="575"/>
              <a:ext cx="703" cy="3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GB"/>
            </a:p>
          </p:txBody>
        </p:sp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9EDAEC4F-49FD-9AC7-356A-F5F0222BFF5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1" r="5416"/>
            <a:stretch>
              <a:fillRect/>
            </a:stretch>
          </p:blipFill>
          <p:spPr bwMode="auto">
            <a:xfrm>
              <a:off x="4756" y="1616"/>
              <a:ext cx="619" cy="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6">
              <a:extLst>
                <a:ext uri="{FF2B5EF4-FFF2-40B4-BE49-F238E27FC236}">
                  <a16:creationId xmlns:a16="http://schemas.microsoft.com/office/drawing/2014/main" id="{FF5EFB58-5ACF-0B8B-B6AE-2DEE689791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6" y="2614"/>
              <a:ext cx="619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1D1BFD9F-E35A-D545-7C6B-264E82E6892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1" r="5416"/>
            <a:stretch>
              <a:fillRect/>
            </a:stretch>
          </p:blipFill>
          <p:spPr bwMode="auto">
            <a:xfrm>
              <a:off x="4756" y="618"/>
              <a:ext cx="619" cy="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94667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558F1-4049-308F-F577-9C940D85A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FC4917-1078-285E-FED7-BDF38DD4F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EB4E83-A79E-45E3-842D-FDEB0AF63ED9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Late 1980s: the Tevatron at Fermilab climbed at the energy frontier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84B69C-8C8F-7D07-5862-0F478E22EE84}"/>
              </a:ext>
            </a:extLst>
          </p:cNvPr>
          <p:cNvSpPr/>
          <p:nvPr/>
        </p:nvSpPr>
        <p:spPr>
          <a:xfrm>
            <a:off x="641953" y="1147461"/>
            <a:ext cx="1155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Thanks to 4.4 T superconducting dipole magnets, the 6.3-km circumference Tevatron reached 1.8 TeV proton–antiproton collision energy (later up to 1.98 TeV) and quickly overtook the </a:t>
            </a:r>
            <a:r>
              <a:rPr kumimoji="0" lang="en-GB" sz="16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SppS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after physics operation started in 1987 (the antiproton cooling was based on Gersh </a:t>
            </a:r>
            <a:r>
              <a:rPr kumimoji="0" lang="en-GB" sz="16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Budker’s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electron cooling method during Run 2) and ended in 2011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0709AF-525D-50E2-9647-F5D33629E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06" y="2163891"/>
            <a:ext cx="7213630" cy="46941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7B6632-5A92-8B16-FB5C-753BE5FE4383}"/>
              </a:ext>
            </a:extLst>
          </p:cNvPr>
          <p:cNvSpPr txBox="1"/>
          <p:nvPr/>
        </p:nvSpPr>
        <p:spPr>
          <a:xfrm>
            <a:off x="8206800" y="3324442"/>
            <a:ext cx="320179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Aerial view of Fermilab's proton--antiproton accelerator and collider complex in 2011. The Main Injector and Recycler ring is seen in front and the 6.3-kilometre circumference Tevatron collider ring in the background.  On the left the iconic Wilson Hall, Fermilab's central laboratory building. Close-by are the proton source and the Booster. Tevatron's main detectors CDF and D0 are placed to the left and right along the ring, respectively.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F3B2E5-4618-4E87-0175-588B3D14A72D}"/>
              </a:ext>
            </a:extLst>
          </p:cNvPr>
          <p:cNvSpPr txBox="1"/>
          <p:nvPr/>
        </p:nvSpPr>
        <p:spPr>
          <a:xfrm>
            <a:off x="3241313" y="3042159"/>
            <a:ext cx="5533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CDF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969834-CAE2-F930-F4C4-B3B60DA93FCD}"/>
              </a:ext>
            </a:extLst>
          </p:cNvPr>
          <p:cNvSpPr txBox="1"/>
          <p:nvPr/>
        </p:nvSpPr>
        <p:spPr>
          <a:xfrm>
            <a:off x="6205083" y="3265237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2618CC-547B-DCAE-7D0C-3FA7BE74E769}"/>
              </a:ext>
            </a:extLst>
          </p:cNvPr>
          <p:cNvSpPr txBox="1"/>
          <p:nvPr/>
        </p:nvSpPr>
        <p:spPr>
          <a:xfrm>
            <a:off x="2868718" y="5684035"/>
            <a:ext cx="12875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Main Injector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B167CE-1CF3-ACD4-2F10-163ECEEE971E}"/>
              </a:ext>
            </a:extLst>
          </p:cNvPr>
          <p:cNvSpPr txBox="1"/>
          <p:nvPr/>
        </p:nvSpPr>
        <p:spPr>
          <a:xfrm>
            <a:off x="3403073" y="3734201"/>
            <a:ext cx="1612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Tevatron collider</a:t>
            </a:r>
          </a:p>
        </p:txBody>
      </p:sp>
    </p:spTree>
    <p:extLst>
      <p:ext uri="{BB962C8B-B14F-4D97-AF65-F5344CB8AC3E}">
        <p14:creationId xmlns:p14="http://schemas.microsoft.com/office/powerpoint/2010/main" val="39744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73BC5-9DC9-E5A3-8147-5BC03901C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DD9947-B646-56C4-5584-809C7BC728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A8CC8B-85C3-C9C7-5CC8-0D87078B7836}"/>
              </a:ext>
            </a:extLst>
          </p:cNvPr>
          <p:cNvGrpSpPr>
            <a:grpSpLocks noChangeAspect="1"/>
          </p:cNvGrpSpPr>
          <p:nvPr/>
        </p:nvGrpSpPr>
        <p:grpSpPr>
          <a:xfrm>
            <a:off x="755522" y="1887660"/>
            <a:ext cx="9745791" cy="3780151"/>
            <a:chOff x="984125" y="2173408"/>
            <a:chExt cx="8715759" cy="338062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584AC12-CCEC-FDE3-C0B3-A8C049521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4125" y="2197522"/>
              <a:ext cx="3046475" cy="324039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B778989-AB22-F0E8-547F-0A1B45AAF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685494" y="2173408"/>
              <a:ext cx="5014390" cy="338062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E5B8CA3-63F3-879F-CF62-7CD4CEA9B7C7}"/>
                </a:ext>
              </a:extLst>
            </p:cNvPr>
            <p:cNvSpPr/>
            <p:nvPr/>
          </p:nvSpPr>
          <p:spPr>
            <a:xfrm>
              <a:off x="3277347" y="2287604"/>
              <a:ext cx="426363" cy="2311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endParaRPr lang="en-CH" sz="1600" dirty="0">
                <a:solidFill>
                  <a:srgbClr val="000000"/>
                </a:solidFill>
                <a:latin typeface="Helvetica" pitchFamily="2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727EF36-40D9-801E-2A72-417B3825A89D}"/>
              </a:ext>
            </a:extLst>
          </p:cNvPr>
          <p:cNvSpPr txBox="1"/>
          <p:nvPr/>
        </p:nvSpPr>
        <p:spPr>
          <a:xfrm>
            <a:off x="1423121" y="2292749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Times" pitchFamily="2" charset="0"/>
                <a:ea typeface="Helvetica Light" charset="0"/>
                <a:cs typeface="Helvetica Light" charset="0"/>
                <a:sym typeface="Wingdings" pitchFamily="2" charset="2"/>
              </a:rPr>
              <a:t>CDF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1D2C75-920D-B479-7401-01984B84B945}"/>
              </a:ext>
            </a:extLst>
          </p:cNvPr>
          <p:cNvSpPr/>
          <p:nvPr/>
        </p:nvSpPr>
        <p:spPr>
          <a:xfrm>
            <a:off x="3315189" y="2178109"/>
            <a:ext cx="11143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endParaRPr lang="en-CH" sz="160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D113F0-A9C4-A953-D377-18742CCA2784}"/>
              </a:ext>
            </a:extLst>
          </p:cNvPr>
          <p:cNvSpPr/>
          <p:nvPr/>
        </p:nvSpPr>
        <p:spPr>
          <a:xfrm>
            <a:off x="951234" y="5977516"/>
            <a:ext cx="11105964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High-precision top and W mass measurements, </a:t>
            </a:r>
            <a:r>
              <a:rPr lang="en-GB" sz="1600" dirty="0" err="1">
                <a:solidFill>
                  <a:srgbClr val="000000"/>
                </a:solidFill>
                <a:latin typeface="Helvetica" pitchFamily="2" charset="0"/>
              </a:rPr>
              <a:t>σ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</a:t>
            </a:r>
            <a:r>
              <a:rPr lang="en-GB" sz="160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600" baseline="-25000" dirty="0" err="1">
                <a:solidFill>
                  <a:srgbClr val="000000"/>
                </a:solidFill>
                <a:latin typeface="Helvetica" pitchFamily="2" charset="0"/>
              </a:rPr>
              <a:t>top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) = 0.65 GeV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(0.4%)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, </a:t>
            </a:r>
            <a:r>
              <a:rPr lang="en-GB" sz="1600" dirty="0" err="1">
                <a:solidFill>
                  <a:srgbClr val="000000"/>
                </a:solidFill>
                <a:latin typeface="Helvetica" pitchFamily="2" charset="0"/>
              </a:rPr>
              <a:t>σ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</a:t>
            </a:r>
            <a:r>
              <a:rPr lang="en-GB" sz="160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600" baseline="-25000" dirty="0" err="1">
                <a:solidFill>
                  <a:srgbClr val="000000"/>
                </a:solidFill>
                <a:latin typeface="Helvetica" pitchFamily="2" charset="0"/>
              </a:rPr>
              <a:t>W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) = 16 MeV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(0.02%)</a:t>
            </a:r>
          </a:p>
          <a:p>
            <a:pPr marL="285750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Also: first observation of neutral </a:t>
            </a:r>
            <a:r>
              <a:rPr lang="en-GB" sz="1600" i="1" dirty="0">
                <a:solidFill>
                  <a:srgbClr val="000000"/>
                </a:solidFill>
                <a:latin typeface="Helvetica" pitchFamily="2" charset="0"/>
              </a:rPr>
              <a:t>B</a:t>
            </a:r>
            <a:r>
              <a:rPr lang="en-GB" sz="1600" i="1" baseline="-25000" dirty="0">
                <a:solidFill>
                  <a:srgbClr val="000000"/>
                </a:solidFill>
                <a:latin typeface="Helvetica" pitchFamily="2" charset="0"/>
              </a:rPr>
              <a:t>s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 oscillation by CDF in 2006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E9473E8-2BB0-5275-07C0-635B01497AE8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Among the Tevatron legacies: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E4D58-2182-4EFF-BED7-92113B8FEC57}"/>
              </a:ext>
            </a:extLst>
          </p:cNvPr>
          <p:cNvSpPr txBox="1"/>
          <p:nvPr/>
        </p:nvSpPr>
        <p:spPr>
          <a:xfrm>
            <a:off x="1028704" y="1677635"/>
            <a:ext cx="3158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Top-quark discovery by CDF &amp; D0 in 1995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8D1975-C190-86B7-04D9-005DE4C35D0E}"/>
              </a:ext>
            </a:extLst>
          </p:cNvPr>
          <p:cNvSpPr txBox="1"/>
          <p:nvPr/>
        </p:nvSpPr>
        <p:spPr>
          <a:xfrm>
            <a:off x="5461590" y="1673691"/>
            <a:ext cx="4315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Final combined CDF &amp; D0 Higgs boson search result (2012)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0BC0A5-4961-6FC5-75FA-AF04D248C66C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Late 1980s: the Tevatron at Fermilab climbed at the energy frontier </a:t>
            </a:r>
          </a:p>
        </p:txBody>
      </p:sp>
    </p:spTree>
    <p:extLst>
      <p:ext uri="{BB962C8B-B14F-4D97-AF65-F5344CB8AC3E}">
        <p14:creationId xmlns:p14="http://schemas.microsoft.com/office/powerpoint/2010/main" val="418197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F81E1-8828-A03B-4D1B-F653CA626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125C71-CD25-70D2-0E71-A20507ECA678}"/>
              </a:ext>
            </a:extLst>
          </p:cNvPr>
          <p:cNvSpPr/>
          <p:nvPr/>
        </p:nvSpPr>
        <p:spPr>
          <a:xfrm>
            <a:off x="11287125" y="-16292"/>
            <a:ext cx="942978" cy="6874292"/>
          </a:xfrm>
          <a:prstGeom prst="rect">
            <a:avLst/>
          </a:prstGeom>
          <a:solidFill>
            <a:srgbClr val="417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7F2D8A8-AA3B-E801-A0D8-D870596FAE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11C2F03-9E95-40C9-A99F-3C4F7EE8CF2A}" type="slidenum">
              <a:rPr lang="en-GB" smtClean="0"/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GB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pic>
        <p:nvPicPr>
          <p:cNvPr id="21" name="Espace réservé du contenu 10">
            <a:extLst>
              <a:ext uri="{FF2B5EF4-FFF2-40B4-BE49-F238E27FC236}">
                <a16:creationId xmlns:a16="http://schemas.microsoft.com/office/drawing/2014/main" id="{027F4332-5BED-F9E4-A766-33F3741510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174"/>
          <a:stretch>
            <a:fillRect/>
          </a:stretch>
        </p:blipFill>
        <p:spPr>
          <a:xfrm>
            <a:off x="2375" y="-16292"/>
            <a:ext cx="12227728" cy="68742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32A306-D7D6-28D8-EA01-3D018DF6D6FB}"/>
              </a:ext>
            </a:extLst>
          </p:cNvPr>
          <p:cNvSpPr/>
          <p:nvPr/>
        </p:nvSpPr>
        <p:spPr>
          <a:xfrm>
            <a:off x="0" y="0"/>
            <a:ext cx="12227728" cy="1454727"/>
          </a:xfrm>
          <a:prstGeom prst="rect">
            <a:avLst/>
          </a:prstGeom>
          <a:solidFill>
            <a:srgbClr val="1C446B">
              <a:alpha val="47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55DFD02-68E4-08E0-7145-60C891C01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53" y="150743"/>
            <a:ext cx="12014975" cy="120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Large Hadron Collider (LHC) at CERN: the world’s largest accelerator reaching unprecedented energy and intensity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84C71E-489A-A930-102D-CDCD937F2B74}"/>
              </a:ext>
            </a:extLst>
          </p:cNvPr>
          <p:cNvGrpSpPr/>
          <p:nvPr/>
        </p:nvGrpSpPr>
        <p:grpSpPr>
          <a:xfrm>
            <a:off x="8123583" y="3684104"/>
            <a:ext cx="4106522" cy="3226819"/>
            <a:chOff x="8123583" y="3684104"/>
            <a:chExt cx="4106522" cy="3226819"/>
          </a:xfrm>
        </p:grpSpPr>
        <p:sp>
          <p:nvSpPr>
            <p:cNvPr id="5" name="Slide Number Placeholder 5">
              <a:extLst>
                <a:ext uri="{FF2B5EF4-FFF2-40B4-BE49-F238E27FC236}">
                  <a16:creationId xmlns:a16="http://schemas.microsoft.com/office/drawing/2014/main" id="{89D8A11D-C0E5-4B5D-6493-2FEE063659CD}"/>
                </a:ext>
              </a:extLst>
            </p:cNvPr>
            <p:cNvSpPr txBox="1">
              <a:spLocks/>
            </p:cNvSpPr>
            <p:nvPr/>
          </p:nvSpPr>
          <p:spPr>
            <a:xfrm>
              <a:off x="9138835" y="6545798"/>
              <a:ext cx="2677001" cy="365125"/>
            </a:xfrm>
            <a:prstGeom prst="rect">
              <a:avLst/>
            </a:prstGeom>
          </p:spPr>
          <p:txBody>
            <a:bodyPr/>
            <a:lstStyle>
              <a:defPPr>
                <a:defRPr lang="en-CH"/>
              </a:defPPr>
              <a:lvl1pPr marL="0" algn="r" defTabSz="914400" rtl="0" eaLnBrk="1" latinLnBrk="0" hangingPunct="1">
                <a:defRPr sz="1400" b="0" i="0" kern="120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fld id="{611C2F03-9E95-40C9-A99F-3C4F7EE8CF2A}" type="slidenum">
                <a:rPr lang="en-GB" smtClean="0">
                  <a:solidFill>
                    <a:srgbClr val="000000">
                      <a:lumMod val="50000"/>
                      <a:lumOff val="50000"/>
                    </a:srgbClr>
                  </a:solidFill>
                </a:rPr>
                <a:pPr defTabSz="4572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t>12</a:t>
              </a:fld>
              <a:endParaRPr lang="en-GB">
                <a:solidFill>
                  <a:srgbClr val="000000">
                    <a:lumMod val="50000"/>
                    <a:lumOff val="50000"/>
                  </a:srgb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33B20C-2BA1-04A4-CC86-DAE972BFEEB0}"/>
                </a:ext>
              </a:extLst>
            </p:cNvPr>
            <p:cNvSpPr/>
            <p:nvPr/>
          </p:nvSpPr>
          <p:spPr>
            <a:xfrm>
              <a:off x="8123583" y="3684104"/>
              <a:ext cx="4106522" cy="3173895"/>
            </a:xfrm>
            <a:prstGeom prst="rect">
              <a:avLst/>
            </a:prstGeom>
            <a:solidFill>
              <a:srgbClr val="1C446B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>
                <a:ln>
                  <a:noFill/>
                </a:ln>
                <a:solidFill>
                  <a:srgbClr val="0057A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space réservé du contenu 2">
              <a:extLst>
                <a:ext uri="{FF2B5EF4-FFF2-40B4-BE49-F238E27FC236}">
                  <a16:creationId xmlns:a16="http://schemas.microsoft.com/office/drawing/2014/main" id="{0B964140-D1BE-3748-B6C1-C6223CE3DBEC}"/>
                </a:ext>
              </a:extLst>
            </p:cNvPr>
            <p:cNvSpPr txBox="1">
              <a:spLocks/>
            </p:cNvSpPr>
            <p:nvPr/>
          </p:nvSpPr>
          <p:spPr>
            <a:xfrm>
              <a:off x="8490198" y="3930952"/>
              <a:ext cx="3445565" cy="2797408"/>
            </a:xfrm>
            <a:prstGeom prst="rect">
              <a:avLst/>
            </a:prstGeom>
          </p:spPr>
          <p:txBody>
            <a:bodyPr vert="horz" wrap="square" lIns="0" tIns="0" rIns="0" bIns="0" rtlCol="0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/>
                <a:buNone/>
                <a:defRPr sz="28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1pPr>
              <a:lvl2pPr marL="8001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 kern="1200">
                  <a:solidFill>
                    <a:schemeClr val="accent6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26.7 km underground accelerator and collider </a:t>
              </a:r>
            </a:p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Superconducting magnets    </a:t>
              </a:r>
              <a:r>
                <a:rPr lang="en-GB" sz="15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(1.9 K = –271.3 °C)</a:t>
              </a: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 steer the particles around the ring</a:t>
              </a:r>
            </a:p>
            <a:p>
              <a:pPr marL="342900" indent="-342900">
                <a:lnSpc>
                  <a:spcPct val="100000"/>
                </a:lnSpc>
                <a:spcBef>
                  <a:spcPts val="1800"/>
                </a:spcBef>
                <a:buFont typeface="Arial" charset="0"/>
                <a:buChar char="•"/>
              </a:pPr>
              <a:r>
                <a:rPr lang="en-GB" sz="1800" dirty="0">
                  <a:solidFill>
                    <a:srgbClr val="FFFFFF"/>
                  </a:solidFill>
                  <a:latin typeface="Helvetica" pitchFamily="2" charset="0"/>
                  <a:ea typeface="Arial" charset="0"/>
                  <a:cs typeface="Arial" charset="0"/>
                </a:rPr>
                <a:t>Proton and ions are accelerated to multi-TeV scale energies before they collide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510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F91D5-575E-4CF6-8DA3-72AAE624F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A23CB27-9940-74A5-1D4F-33B351D862AC}"/>
              </a:ext>
            </a:extLst>
          </p:cNvPr>
          <p:cNvSpPr/>
          <p:nvPr/>
        </p:nvSpPr>
        <p:spPr>
          <a:xfrm>
            <a:off x="10569958" y="3259723"/>
            <a:ext cx="1348202" cy="338554"/>
          </a:xfrm>
          <a:prstGeom prst="rect">
            <a:avLst/>
          </a:prstGeom>
          <a:solidFill>
            <a:srgbClr val="3D7B96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5F084A7-25F4-4EB6-5503-0322659E8B6F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dirty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AE30D50-D807-5073-EF93-99F81020BE38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52E5D8-88BE-4F24-2B24-A2EE4376EA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A74FC2BA-5D96-26D7-CF03-161423B7589C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28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9097D0-C3C2-68F1-B3F9-CDEC9E1A68AC}"/>
              </a:ext>
            </a:extLst>
          </p:cNvPr>
          <p:cNvGrpSpPr/>
          <p:nvPr/>
        </p:nvGrpSpPr>
        <p:grpSpPr>
          <a:xfrm>
            <a:off x="3391823" y="5128246"/>
            <a:ext cx="1474440" cy="450319"/>
            <a:chOff x="2833888" y="5512558"/>
            <a:chExt cx="1474440" cy="45031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EE061E3-03CA-F50D-5840-347C6857CA73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560331-F0E7-3438-D2F3-33EAFB0C7E68}"/>
                </a:ext>
              </a:extLst>
            </p:cNvPr>
            <p:cNvSpPr txBox="1"/>
            <p:nvPr/>
          </p:nvSpPr>
          <p:spPr>
            <a:xfrm>
              <a:off x="2833888" y="551255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7D82FB3-889F-323B-7A33-599924F323A8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BDF4C22E-4833-E960-6DBC-473514728520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8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37480E-7C16-5DDB-2624-5522520F7958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F167AA2-B4FD-9F56-D7DA-B82587297A1F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04A016E2-AADB-E377-7EB5-0E008645AFD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28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99A648-3AD5-EB25-9BC6-F1F1B24DE46A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chemeClr val="bg1"/>
                  </a:solidFill>
                </a:rPr>
                <a:t>ALICE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FC62951-F08B-719D-A91D-CBB11771FFBE}"/>
              </a:ext>
            </a:extLst>
          </p:cNvPr>
          <p:cNvGrpSpPr/>
          <p:nvPr/>
        </p:nvGrpSpPr>
        <p:grpSpPr>
          <a:xfrm>
            <a:off x="8247860" y="1018872"/>
            <a:ext cx="3670300" cy="1066801"/>
            <a:chOff x="7802563" y="1018871"/>
            <a:chExt cx="3670300" cy="10668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3EC8F8B-1EAE-62F6-9C87-176F3C5FC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02563" y="1018872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5" name="ZoneTexte 45">
              <a:extLst>
                <a:ext uri="{FF2B5EF4-FFF2-40B4-BE49-F238E27FC236}">
                  <a16:creationId xmlns:a16="http://schemas.microsoft.com/office/drawing/2014/main" id="{02F9F8E2-857B-0129-B09B-10B142184412}"/>
                </a:ext>
              </a:extLst>
            </p:cNvPr>
            <p:cNvSpPr txBox="1"/>
            <p:nvPr/>
          </p:nvSpPr>
          <p:spPr>
            <a:xfrm>
              <a:off x="10814438" y="1018871"/>
              <a:ext cx="658425" cy="271473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ATLAS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C02C44E-3C63-3FFC-9567-F7C0D9ECE339}"/>
              </a:ext>
            </a:extLst>
          </p:cNvPr>
          <p:cNvGrpSpPr/>
          <p:nvPr/>
        </p:nvGrpSpPr>
        <p:grpSpPr>
          <a:xfrm>
            <a:off x="8247860" y="3605764"/>
            <a:ext cx="3670300" cy="1066801"/>
            <a:chOff x="7802563" y="3605763"/>
            <a:chExt cx="3670300" cy="106680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25EF23FB-704F-D95B-4952-4D5C099FD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02563" y="3605764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6" name="ZoneTexte 45">
              <a:extLst>
                <a:ext uri="{FF2B5EF4-FFF2-40B4-BE49-F238E27FC236}">
                  <a16:creationId xmlns:a16="http://schemas.microsoft.com/office/drawing/2014/main" id="{5FE59833-4055-B744-1B7D-2FF1ED60B6C8}"/>
                </a:ext>
              </a:extLst>
            </p:cNvPr>
            <p:cNvSpPr txBox="1"/>
            <p:nvPr/>
          </p:nvSpPr>
          <p:spPr>
            <a:xfrm>
              <a:off x="10814437" y="3605763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ALICE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FBC36D7-9B6E-4AAA-6449-0A76C642A71C}"/>
              </a:ext>
            </a:extLst>
          </p:cNvPr>
          <p:cNvGrpSpPr/>
          <p:nvPr/>
        </p:nvGrpSpPr>
        <p:grpSpPr>
          <a:xfrm>
            <a:off x="8247860" y="2312318"/>
            <a:ext cx="3670300" cy="1066801"/>
            <a:chOff x="7802563" y="2312317"/>
            <a:chExt cx="3670300" cy="106680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3043D65-EEE3-7F95-6651-AF910FE75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2563" y="2312318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7" name="ZoneTexte 47">
              <a:extLst>
                <a:ext uri="{FF2B5EF4-FFF2-40B4-BE49-F238E27FC236}">
                  <a16:creationId xmlns:a16="http://schemas.microsoft.com/office/drawing/2014/main" id="{CE68889D-CBB7-6B8F-CF79-2E2F349488F8}"/>
                </a:ext>
              </a:extLst>
            </p:cNvPr>
            <p:cNvSpPr txBox="1"/>
            <p:nvPr/>
          </p:nvSpPr>
          <p:spPr>
            <a:xfrm>
              <a:off x="10814437" y="2312317"/>
              <a:ext cx="65842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CMS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92E475E-E3AA-D37D-96ED-544C7C024815}"/>
              </a:ext>
            </a:extLst>
          </p:cNvPr>
          <p:cNvGrpSpPr/>
          <p:nvPr/>
        </p:nvGrpSpPr>
        <p:grpSpPr>
          <a:xfrm>
            <a:off x="8247860" y="4899211"/>
            <a:ext cx="3670300" cy="1066800"/>
            <a:chOff x="7802563" y="4899211"/>
            <a:chExt cx="3670300" cy="10668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932D6DE-67F8-8610-6666-CDC899DC6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02563" y="4899211"/>
              <a:ext cx="3670300" cy="1066800"/>
            </a:xfrm>
            <a:prstGeom prst="rect">
              <a:avLst/>
            </a:prstGeom>
            <a:ln w="12700">
              <a:solidFill>
                <a:schemeClr val="bg1"/>
              </a:solidFill>
            </a:ln>
          </p:spPr>
        </p:pic>
        <p:sp>
          <p:nvSpPr>
            <p:cNvPr id="28" name="ZoneTexte 48">
              <a:extLst>
                <a:ext uri="{FF2B5EF4-FFF2-40B4-BE49-F238E27FC236}">
                  <a16:creationId xmlns:a16="http://schemas.microsoft.com/office/drawing/2014/main" id="{7DB7061F-E410-C1D2-421A-9E589F089926}"/>
                </a:ext>
              </a:extLst>
            </p:cNvPr>
            <p:cNvSpPr txBox="1"/>
            <p:nvPr/>
          </p:nvSpPr>
          <p:spPr>
            <a:xfrm>
              <a:off x="10830615" y="4899211"/>
              <a:ext cx="642248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LHCb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79AE126-4BFD-41BB-A8B6-A2A522213776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2BD458-4711-16C1-DC18-7797676BD9D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8DD9D2-8126-AB10-E7D3-C2E0BEAE11DE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2F942F0-0574-78C1-4A18-C313E0D4B7CC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ECDA176-E354-8F2E-3896-35AA0F9FA5FE}"/>
              </a:ext>
            </a:extLst>
          </p:cNvPr>
          <p:cNvSpPr txBox="1"/>
          <p:nvPr/>
        </p:nvSpPr>
        <p:spPr>
          <a:xfrm>
            <a:off x="210752" y="310616"/>
            <a:ext cx="3888958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6F4F7F-5569-F250-389E-D3ECFDC38E7F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 view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2BF567E-44C0-0C54-03D8-ED5F106CFFE7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0FF964D-8F45-77E7-3BEE-9D060F25F2FA}"/>
              </a:ext>
            </a:extLst>
          </p:cNvPr>
          <p:cNvSpPr txBox="1"/>
          <p:nvPr/>
        </p:nvSpPr>
        <p:spPr>
          <a:xfrm>
            <a:off x="8195875" y="6053919"/>
            <a:ext cx="35573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Huge, ultra-sophisticated detectors</a:t>
            </a:r>
          </a:p>
          <a:p>
            <a:pPr algn="l"/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Built and operated by global collaborations</a:t>
            </a:r>
          </a:p>
        </p:txBody>
      </p:sp>
    </p:spTree>
    <p:extLst>
      <p:ext uri="{BB962C8B-B14F-4D97-AF65-F5344CB8AC3E}">
        <p14:creationId xmlns:p14="http://schemas.microsoft.com/office/powerpoint/2010/main" val="338520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D323-986B-AF6F-4E0B-0BD3106B0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A472AFA-208C-036E-EE0C-6D84C98D698A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98CDEF2-C11C-BB4A-AA9F-F1708441744D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B3408E-2752-04C8-FDA8-F5E3E8FCF9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9B12B7D9-77AA-7169-3C00-AB086151CA59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60C756-D724-9D8A-B654-E27CF3B1C293}"/>
              </a:ext>
            </a:extLst>
          </p:cNvPr>
          <p:cNvGrpSpPr/>
          <p:nvPr/>
        </p:nvGrpSpPr>
        <p:grpSpPr>
          <a:xfrm>
            <a:off x="3391823" y="5126536"/>
            <a:ext cx="1474440" cy="452029"/>
            <a:chOff x="2833888" y="5510848"/>
            <a:chExt cx="1474440" cy="45202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4D27302B-96C1-7FC8-4B62-1C86E5CEAA9B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792688-99C1-485B-84E6-A66EA55A2815}"/>
                </a:ext>
              </a:extLst>
            </p:cNvPr>
            <p:cNvSpPr txBox="1"/>
            <p:nvPr/>
          </p:nvSpPr>
          <p:spPr>
            <a:xfrm>
              <a:off x="2833888" y="551084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BA74F3-5B91-3264-0054-47FD2226515E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FAEF2274-5869-4784-F63B-CF44242C2DB9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8AF478-F10D-5065-1021-5B0F8B789C7A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3F4913C-F3DD-DD47-091B-A6965E32303C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3C0215FE-BA4E-F214-85E4-AD1C17CE6D18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87CD226-6C09-6CB7-D836-E14453FEA7BB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3DFC4EF-9ADD-1837-7121-4C9A3FE55716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E5D7E0-8C41-C1B9-61C8-47E90DBB213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5074B1-1231-2B37-64CE-E142CC68E426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E99DD0-CAB6-FB17-9536-BFEDBC2A40FF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1CB38BA-DF0E-2AAE-E058-0C3E76FB01B8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</a:t>
            </a:r>
            <a:r>
              <a:rPr lang="en-CH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view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462FD9-23C1-CE26-2236-77C9F60F1282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93E416-348D-8ECA-319C-C1B651AFCB7C}"/>
              </a:ext>
            </a:extLst>
          </p:cNvPr>
          <p:cNvSpPr txBox="1"/>
          <p:nvPr/>
        </p:nvSpPr>
        <p:spPr>
          <a:xfrm>
            <a:off x="4228824" y="5798666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FASER</a:t>
            </a:r>
            <a:r>
              <a:rPr lang="en-GB" sz="10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0B57896-1F13-A0B7-2738-D94ADEF43DC8}"/>
              </a:ext>
            </a:extLst>
          </p:cNvPr>
          <p:cNvSpPr txBox="1"/>
          <p:nvPr/>
        </p:nvSpPr>
        <p:spPr>
          <a:xfrm>
            <a:off x="3360572" y="570158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FE8DD8F-10EA-A647-5D05-7CC46AF5103B}"/>
              </a:ext>
            </a:extLst>
          </p:cNvPr>
          <p:cNvSpPr txBox="1"/>
          <p:nvPr/>
        </p:nvSpPr>
        <p:spPr>
          <a:xfrm>
            <a:off x="6062080" y="5891226"/>
            <a:ext cx="21783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0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MoEDAL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A475F3-AF18-B05E-1F96-41D7B1130B88}"/>
              </a:ext>
            </a:extLst>
          </p:cNvPr>
          <p:cNvSpPr txBox="1"/>
          <p:nvPr/>
        </p:nvSpPr>
        <p:spPr>
          <a:xfrm>
            <a:off x="5243538" y="844404"/>
            <a:ext cx="15973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>
                <a:solidFill>
                  <a:srgbClr val="FFFF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MilliQan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E83C79-6E2A-1491-6D0F-7E8E6CDB4A9F}"/>
              </a:ext>
            </a:extLst>
          </p:cNvPr>
          <p:cNvSpPr txBox="1"/>
          <p:nvPr/>
        </p:nvSpPr>
        <p:spPr>
          <a:xfrm>
            <a:off x="4053759" y="5539898"/>
            <a:ext cx="5421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5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LHCf</a:t>
            </a:r>
            <a:r>
              <a:rPr lang="en-GB" sz="1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432735-7901-6C6A-2952-C263043A3E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665" r="8724" b="8046"/>
          <a:stretch>
            <a:fillRect/>
          </a:stretch>
        </p:blipFill>
        <p:spPr>
          <a:xfrm>
            <a:off x="8247860" y="1029983"/>
            <a:ext cx="3670299" cy="227278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sp>
        <p:nvSpPr>
          <p:cNvPr id="10" name="ZoneTexte 45">
            <a:extLst>
              <a:ext uri="{FF2B5EF4-FFF2-40B4-BE49-F238E27FC236}">
                <a16:creationId xmlns:a16="http://schemas.microsoft.com/office/drawing/2014/main" id="{B9E5DA08-1665-04C3-5F77-BF738EC238E3}"/>
              </a:ext>
            </a:extLst>
          </p:cNvPr>
          <p:cNvSpPr txBox="1"/>
          <p:nvPr/>
        </p:nvSpPr>
        <p:spPr>
          <a:xfrm>
            <a:off x="11139105" y="1018872"/>
            <a:ext cx="779056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FASER</a:t>
            </a:r>
          </a:p>
        </p:txBody>
      </p:sp>
      <p:pic>
        <p:nvPicPr>
          <p:cNvPr id="41" name="Picture 6" descr="Neutrinos @ SND@LHC | Physik-Institut | UZH">
            <a:extLst>
              <a:ext uri="{FF2B5EF4-FFF2-40B4-BE49-F238E27FC236}">
                <a16:creationId xmlns:a16="http://schemas.microsoft.com/office/drawing/2014/main" id="{F47602F8-F6EA-29A4-A146-FEE9E77FD2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41" b="5754"/>
          <a:stretch>
            <a:fillRect/>
          </a:stretch>
        </p:blipFill>
        <p:spPr bwMode="auto">
          <a:xfrm>
            <a:off x="8247598" y="3429437"/>
            <a:ext cx="3670299" cy="2367826"/>
          </a:xfrm>
          <a:prstGeom prst="rect">
            <a:avLst/>
          </a:prstGeom>
          <a:noFill/>
          <a:ln w="127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ZoneTexte 45">
            <a:extLst>
              <a:ext uri="{FF2B5EF4-FFF2-40B4-BE49-F238E27FC236}">
                <a16:creationId xmlns:a16="http://schemas.microsoft.com/office/drawing/2014/main" id="{C3F2A31D-BFFD-0FC4-48D4-EB4038D3576C}"/>
              </a:ext>
            </a:extLst>
          </p:cNvPr>
          <p:cNvSpPr txBox="1"/>
          <p:nvPr/>
        </p:nvSpPr>
        <p:spPr>
          <a:xfrm>
            <a:off x="10998200" y="3426477"/>
            <a:ext cx="919961" cy="2616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SND@LHC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D862749A-D033-CDCC-2A4A-9B5AD0E1C271}"/>
              </a:ext>
            </a:extLst>
          </p:cNvPr>
          <p:cNvSpPr/>
          <p:nvPr/>
        </p:nvSpPr>
        <p:spPr>
          <a:xfrm>
            <a:off x="226390" y="2399911"/>
            <a:ext cx="3751038" cy="2527677"/>
          </a:xfrm>
          <a:prstGeom prst="roundRect">
            <a:avLst>
              <a:gd name="adj" fmla="val 4278"/>
            </a:avLst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06B3E85-45DE-A5DF-909F-B6470A629A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22" t="1485" b="2896"/>
          <a:stretch>
            <a:fillRect/>
          </a:stretch>
        </p:blipFill>
        <p:spPr>
          <a:xfrm>
            <a:off x="300625" y="2505205"/>
            <a:ext cx="3528979" cy="2279738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9663CDD-65D3-9676-B2DE-185DB5DAD711}"/>
              </a:ext>
            </a:extLst>
          </p:cNvPr>
          <p:cNvSpPr txBox="1"/>
          <p:nvPr/>
        </p:nvSpPr>
        <p:spPr>
          <a:xfrm>
            <a:off x="274103" y="4654725"/>
            <a:ext cx="11506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PRL 134 (2025) 21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380276-6F4F-4D8E-8F80-7CDC1ACAFA87}"/>
              </a:ext>
            </a:extLst>
          </p:cNvPr>
          <p:cNvSpPr txBox="1"/>
          <p:nvPr/>
        </p:nvSpPr>
        <p:spPr>
          <a:xfrm>
            <a:off x="210751" y="310617"/>
            <a:ext cx="3919663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</p:spTree>
    <p:extLst>
      <p:ext uri="{BB962C8B-B14F-4D97-AF65-F5344CB8AC3E}">
        <p14:creationId xmlns:p14="http://schemas.microsoft.com/office/powerpoint/2010/main" val="21823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63F9B-5B0B-3C75-9E93-50ACFC76B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A5B8D9-492C-DB95-4ED2-72F6EB20B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  <p:pic>
        <p:nvPicPr>
          <p:cNvPr id="15" name="Picture 14" descr="Higgs10: When spring 2012 turned to summer | CERN">
            <a:extLst>
              <a:ext uri="{FF2B5EF4-FFF2-40B4-BE49-F238E27FC236}">
                <a16:creationId xmlns:a16="http://schemas.microsoft.com/office/drawing/2014/main" id="{DB56346B-8A6A-AF1D-582B-13EB358EE3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14908" r="-54" b="6807"/>
          <a:stretch>
            <a:fillRect/>
          </a:stretch>
        </p:blipFill>
        <p:spPr bwMode="auto">
          <a:xfrm>
            <a:off x="0" y="0"/>
            <a:ext cx="12377530" cy="691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E89DFE-74F4-A965-B9D2-6E851F16F04F}"/>
              </a:ext>
            </a:extLst>
          </p:cNvPr>
          <p:cNvSpPr txBox="1"/>
          <p:nvPr/>
        </p:nvSpPr>
        <p:spPr>
          <a:xfrm>
            <a:off x="17637" y="6604555"/>
            <a:ext cx="54056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Presentation of Higgs boson discovery by ATLAS and CMS at CERN on 4 July 2012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DEF28A-6837-9C79-9D09-DE1F01C8DAA4}"/>
              </a:ext>
            </a:extLst>
          </p:cNvPr>
          <p:cNvSpPr/>
          <p:nvPr/>
        </p:nvSpPr>
        <p:spPr>
          <a:xfrm>
            <a:off x="0" y="212036"/>
            <a:ext cx="5597238" cy="636104"/>
          </a:xfrm>
          <a:prstGeom prst="rect">
            <a:avLst/>
          </a:prstGeom>
          <a:solidFill>
            <a:srgbClr val="171912">
              <a:alpha val="36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530558-D19B-79E6-DFC4-98BAAE4B8AF0}"/>
              </a:ext>
            </a:extLst>
          </p:cNvPr>
          <p:cNvSpPr txBox="1"/>
          <p:nvPr/>
        </p:nvSpPr>
        <p:spPr>
          <a:xfrm>
            <a:off x="214939" y="264651"/>
            <a:ext cx="538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monumental discovery</a:t>
            </a:r>
          </a:p>
        </p:txBody>
      </p:sp>
    </p:spTree>
    <p:extLst>
      <p:ext uri="{BB962C8B-B14F-4D97-AF65-F5344CB8AC3E}">
        <p14:creationId xmlns:p14="http://schemas.microsoft.com/office/powerpoint/2010/main" val="359144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6E242-ECCF-FD40-A2F3-E7D3EAD98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915A5D-F53D-D573-4215-3C9F978F9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  <p:pic>
        <p:nvPicPr>
          <p:cNvPr id="15" name="Picture 14" descr="Higgs10: When spring 2012 turned to summer | CERN">
            <a:extLst>
              <a:ext uri="{FF2B5EF4-FFF2-40B4-BE49-F238E27FC236}">
                <a16:creationId xmlns:a16="http://schemas.microsoft.com/office/drawing/2014/main" id="{B28BDA78-AB60-7503-348C-F16D0E91F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t="14908" r="-54" b="6807"/>
          <a:stretch>
            <a:fillRect/>
          </a:stretch>
        </p:blipFill>
        <p:spPr bwMode="auto">
          <a:xfrm>
            <a:off x="0" y="0"/>
            <a:ext cx="12377530" cy="691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C952805-77E1-C287-B629-46B852739857}"/>
              </a:ext>
            </a:extLst>
          </p:cNvPr>
          <p:cNvSpPr txBox="1"/>
          <p:nvPr/>
        </p:nvSpPr>
        <p:spPr>
          <a:xfrm>
            <a:off x="17637" y="6604555"/>
            <a:ext cx="54056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Presentation of Higgs boson discovery by ATLAS and CMS at CERN on 4 July 2012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F6B362-3F26-34DE-8A41-76DBC05248E0}"/>
              </a:ext>
            </a:extLst>
          </p:cNvPr>
          <p:cNvSpPr/>
          <p:nvPr/>
        </p:nvSpPr>
        <p:spPr>
          <a:xfrm>
            <a:off x="0" y="212036"/>
            <a:ext cx="5597238" cy="636104"/>
          </a:xfrm>
          <a:prstGeom prst="rect">
            <a:avLst/>
          </a:prstGeom>
          <a:solidFill>
            <a:srgbClr val="171912">
              <a:alpha val="36000"/>
            </a:srgb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F4C045-88D9-3677-481A-89D62D1B5D31}"/>
              </a:ext>
            </a:extLst>
          </p:cNvPr>
          <p:cNvSpPr txBox="1"/>
          <p:nvPr/>
        </p:nvSpPr>
        <p:spPr>
          <a:xfrm>
            <a:off x="214939" y="264651"/>
            <a:ext cx="5382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 monumental discovery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BB060E-9ED6-9494-6582-4C664448BF60}"/>
              </a:ext>
            </a:extLst>
          </p:cNvPr>
          <p:cNvSpPr/>
          <p:nvPr/>
        </p:nvSpPr>
        <p:spPr>
          <a:xfrm>
            <a:off x="-22188" y="1570180"/>
            <a:ext cx="12432256" cy="436203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GB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8C3828-0161-623B-BE2B-526BF9BA88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188" y="1790105"/>
            <a:ext cx="7048062" cy="3963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7EC93E-F66D-84F1-EDE4-596A8A056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7" y="5098474"/>
            <a:ext cx="540325" cy="541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4508D4-100B-61FC-4EFD-8DEB1DC5E1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9"/>
          <a:stretch/>
        </p:blipFill>
        <p:spPr>
          <a:xfrm>
            <a:off x="6899517" y="1790105"/>
            <a:ext cx="5510551" cy="3973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7F900C-C5E4-A093-2A50-0FF00B8A4C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11028394" y="5147011"/>
            <a:ext cx="1158636" cy="5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7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0AA5A-9624-75B8-E5CD-D3094A2C9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46F7A5-60AE-5224-FDE2-10A59527A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00E3E-A879-C8A8-A68D-B8E978C59D24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86865A7-A5E4-F41F-A5BF-486F26CD0D79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sub-atomic structure of matter and its interactions is described by the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D5132D60-4E12-8A2C-E902-A3261EFA9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1F5982-634B-E646-9738-3189CBCFBA68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</p:spTree>
    <p:extLst>
      <p:ext uri="{BB962C8B-B14F-4D97-AF65-F5344CB8AC3E}">
        <p14:creationId xmlns:p14="http://schemas.microsoft.com/office/powerpoint/2010/main" val="370938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61F5-721F-B95A-7955-54EEE9FD4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1763B1-847B-1E1E-9AC8-00CDC5BF73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DDA6F1-2824-4F84-282F-553C460485F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EBC3DEA-D363-0BA5-A7CE-05143DC19994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is described by the </a:t>
            </a:r>
            <a:r>
              <a:rPr lang="en-GB" sz="1600" b="1" dirty="0">
                <a:solidFill>
                  <a:srgbClr val="0D7FBF"/>
                </a:solidFill>
                <a:latin typeface="Helvetica" pitchFamily="2" charset="0"/>
              </a:rPr>
              <a:t>Standard Model (SM)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0423A4D-371E-7AD1-109B-9E08DF732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02D996-5E8C-1391-DFD2-6729B90802A9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78D745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E9E6D3-9197-DBF7-2FCF-BAB4E93DEEC6}"/>
              </a:ext>
            </a:extLst>
          </p:cNvPr>
          <p:cNvSpPr txBox="1"/>
          <p:nvPr/>
        </p:nvSpPr>
        <p:spPr>
          <a:xfrm>
            <a:off x="6798113" y="6316949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F48366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38C80-DB3E-A9FB-1343-11EB78D21994}"/>
              </a:ext>
            </a:extLst>
          </p:cNvPr>
          <p:cNvSpPr txBox="1"/>
          <p:nvPr/>
        </p:nvSpPr>
        <p:spPr>
          <a:xfrm>
            <a:off x="7712656" y="6308976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100">
                <a:solidFill>
                  <a:srgbClr val="EEC43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9CED9-4EA7-7676-DACC-B598886A3BA2}"/>
              </a:ext>
            </a:extLst>
          </p:cNvPr>
          <p:cNvSpPr txBox="1"/>
          <p:nvPr/>
        </p:nvSpPr>
        <p:spPr>
          <a:xfrm>
            <a:off x="641952" y="3520350"/>
            <a:ext cx="25046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</a:pPr>
            <a:r>
              <a:rPr lang="en-US" sz="1600" dirty="0">
                <a:latin typeface="Helvetica" pitchFamily="2" charset="0"/>
                <a:cs typeface="Trebuchet MS"/>
              </a:rPr>
              <a:t>Particles discovered through decades of </a:t>
            </a:r>
            <a:r>
              <a:rPr lang="en-US" sz="1600" b="1" dirty="0">
                <a:latin typeface="Helvetica" pitchFamily="2" charset="0"/>
                <a:cs typeface="Trebuchet MS"/>
              </a:rPr>
              <a:t>international, high-technology accelerator-based </a:t>
            </a:r>
            <a:r>
              <a:rPr lang="en-US" sz="1600" dirty="0">
                <a:latin typeface="Helvetica" pitchFamily="2" charset="0"/>
                <a:cs typeface="Trebuchet MS"/>
              </a:rPr>
              <a:t>research</a:t>
            </a:r>
          </a:p>
        </p:txBody>
      </p:sp>
      <p:sp>
        <p:nvSpPr>
          <p:cNvPr id="11" name="Explosion 1 10">
            <a:extLst>
              <a:ext uri="{FF2B5EF4-FFF2-40B4-BE49-F238E27FC236}">
                <a16:creationId xmlns:a16="http://schemas.microsoft.com/office/drawing/2014/main" id="{6F155D26-E237-90CD-BA64-68A27AAF155A}"/>
              </a:ext>
            </a:extLst>
          </p:cNvPr>
          <p:cNvSpPr/>
          <p:nvPr/>
        </p:nvSpPr>
        <p:spPr>
          <a:xfrm>
            <a:off x="5506959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3" name="Explosion 1 12">
            <a:extLst>
              <a:ext uri="{FF2B5EF4-FFF2-40B4-BE49-F238E27FC236}">
                <a16:creationId xmlns:a16="http://schemas.microsoft.com/office/drawing/2014/main" id="{68F71400-96E5-E15E-47C7-8419D76FADEC}"/>
              </a:ext>
            </a:extLst>
          </p:cNvPr>
          <p:cNvSpPr/>
          <p:nvPr/>
        </p:nvSpPr>
        <p:spPr>
          <a:xfrm>
            <a:off x="6387281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5" name="Explosion 1 14">
            <a:extLst>
              <a:ext uri="{FF2B5EF4-FFF2-40B4-BE49-F238E27FC236}">
                <a16:creationId xmlns:a16="http://schemas.microsoft.com/office/drawing/2014/main" id="{0F8F1C64-7910-BC59-80C2-B1D07E9F9A6D}"/>
              </a:ext>
            </a:extLst>
          </p:cNvPr>
          <p:cNvSpPr/>
          <p:nvPr/>
        </p:nvSpPr>
        <p:spPr>
          <a:xfrm>
            <a:off x="7282500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6" name="Explosion 1 15">
            <a:extLst>
              <a:ext uri="{FF2B5EF4-FFF2-40B4-BE49-F238E27FC236}">
                <a16:creationId xmlns:a16="http://schemas.microsoft.com/office/drawing/2014/main" id="{5522F571-9AC4-B2BD-C758-2C8F950A3BDC}"/>
              </a:ext>
            </a:extLst>
          </p:cNvPr>
          <p:cNvSpPr/>
          <p:nvPr/>
        </p:nvSpPr>
        <p:spPr>
          <a:xfrm>
            <a:off x="8215819" y="27006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7" name="Explosion 1 16">
            <a:extLst>
              <a:ext uri="{FF2B5EF4-FFF2-40B4-BE49-F238E27FC236}">
                <a16:creationId xmlns:a16="http://schemas.microsoft.com/office/drawing/2014/main" id="{3A03AB17-3010-874F-C199-29A0D5BEB37E}"/>
              </a:ext>
            </a:extLst>
          </p:cNvPr>
          <p:cNvSpPr/>
          <p:nvPr/>
        </p:nvSpPr>
        <p:spPr>
          <a:xfrm>
            <a:off x="6386553" y="3581155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8" name="Explosion 1 17">
            <a:extLst>
              <a:ext uri="{FF2B5EF4-FFF2-40B4-BE49-F238E27FC236}">
                <a16:creationId xmlns:a16="http://schemas.microsoft.com/office/drawing/2014/main" id="{B6834E49-D507-18AA-8E5E-D61AB66824D6}"/>
              </a:ext>
            </a:extLst>
          </p:cNvPr>
          <p:cNvSpPr/>
          <p:nvPr/>
        </p:nvSpPr>
        <p:spPr>
          <a:xfrm>
            <a:off x="5506231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19" name="Explosion 1 18">
            <a:extLst>
              <a:ext uri="{FF2B5EF4-FFF2-40B4-BE49-F238E27FC236}">
                <a16:creationId xmlns:a16="http://schemas.microsoft.com/office/drawing/2014/main" id="{30AADF45-E1A5-723A-03EC-BEF61EAE3B11}"/>
              </a:ext>
            </a:extLst>
          </p:cNvPr>
          <p:cNvSpPr/>
          <p:nvPr/>
        </p:nvSpPr>
        <p:spPr>
          <a:xfrm>
            <a:off x="6386553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1" name="Explosion 1 20">
            <a:extLst>
              <a:ext uri="{FF2B5EF4-FFF2-40B4-BE49-F238E27FC236}">
                <a16:creationId xmlns:a16="http://schemas.microsoft.com/office/drawing/2014/main" id="{1BCAE2B7-E0AA-C4BA-6AEC-3D6E15A9BC7C}"/>
              </a:ext>
            </a:extLst>
          </p:cNvPr>
          <p:cNvSpPr/>
          <p:nvPr/>
        </p:nvSpPr>
        <p:spPr>
          <a:xfrm>
            <a:off x="7281772" y="4510663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2" name="Explosion 1 21">
            <a:extLst>
              <a:ext uri="{FF2B5EF4-FFF2-40B4-BE49-F238E27FC236}">
                <a16:creationId xmlns:a16="http://schemas.microsoft.com/office/drawing/2014/main" id="{6BD57B2A-ABBA-B32E-0B16-7AA35FA5DD38}"/>
              </a:ext>
            </a:extLst>
          </p:cNvPr>
          <p:cNvSpPr/>
          <p:nvPr/>
        </p:nvSpPr>
        <p:spPr>
          <a:xfrm>
            <a:off x="5499943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3" name="Explosion 1 22">
            <a:extLst>
              <a:ext uri="{FF2B5EF4-FFF2-40B4-BE49-F238E27FC236}">
                <a16:creationId xmlns:a16="http://schemas.microsoft.com/office/drawing/2014/main" id="{AEE4D514-6A00-FEC4-A259-DEE7B91E3946}"/>
              </a:ext>
            </a:extLst>
          </p:cNvPr>
          <p:cNvSpPr/>
          <p:nvPr/>
        </p:nvSpPr>
        <p:spPr>
          <a:xfrm>
            <a:off x="6380265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4" name="Explosion 1 23">
            <a:extLst>
              <a:ext uri="{FF2B5EF4-FFF2-40B4-BE49-F238E27FC236}">
                <a16:creationId xmlns:a16="http://schemas.microsoft.com/office/drawing/2014/main" id="{7EC4FB23-55A0-FF22-9AB9-D09AF973511B}"/>
              </a:ext>
            </a:extLst>
          </p:cNvPr>
          <p:cNvSpPr/>
          <p:nvPr/>
        </p:nvSpPr>
        <p:spPr>
          <a:xfrm>
            <a:off x="7275484" y="5419501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5" name="Explosion 1 24">
            <a:extLst>
              <a:ext uri="{FF2B5EF4-FFF2-40B4-BE49-F238E27FC236}">
                <a16:creationId xmlns:a16="http://schemas.microsoft.com/office/drawing/2014/main" id="{B2DC404D-0ED1-0DE1-0FD5-376F20BB860A}"/>
              </a:ext>
            </a:extLst>
          </p:cNvPr>
          <p:cNvSpPr/>
          <p:nvPr/>
        </p:nvSpPr>
        <p:spPr>
          <a:xfrm>
            <a:off x="3485200" y="3488084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6" name="Explosion 1 25">
            <a:extLst>
              <a:ext uri="{FF2B5EF4-FFF2-40B4-BE49-F238E27FC236}">
                <a16:creationId xmlns:a16="http://schemas.microsoft.com/office/drawing/2014/main" id="{9FE35E7A-7C94-E941-3D6E-C246DEA9DD2E}"/>
              </a:ext>
            </a:extLst>
          </p:cNvPr>
          <p:cNvSpPr/>
          <p:nvPr/>
        </p:nvSpPr>
        <p:spPr>
          <a:xfrm>
            <a:off x="411366" y="3585930"/>
            <a:ext cx="215900" cy="20320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63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53FDB-37FC-607E-9650-6ECE6C6AF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11DBDA-0AC8-4B93-515A-AF6FA03A3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1B4AA3-90C2-BD2A-BDF4-5308706989CF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A016194-19DB-4D43-D52A-BCC4FCFA5E3F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sub-atomic structure of matter and its interactions is described by the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017D2773-434C-2D30-1403-BE75412C8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4AE9FD79-0B30-FFBB-9066-7B3DE9F87416}"/>
              </a:ext>
            </a:extLst>
          </p:cNvPr>
          <p:cNvSpPr/>
          <p:nvPr/>
        </p:nvSpPr>
        <p:spPr>
          <a:xfrm>
            <a:off x="6660107" y="2156346"/>
            <a:ext cx="2472313" cy="4283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370108-A49A-1FF8-74CC-BC655C796AE1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93D83E7-69DC-CF47-FA42-9FB343830F8D}"/>
              </a:ext>
            </a:extLst>
          </p:cNvPr>
          <p:cNvGrpSpPr/>
          <p:nvPr/>
        </p:nvGrpSpPr>
        <p:grpSpPr>
          <a:xfrm>
            <a:off x="4572000" y="2199880"/>
            <a:ext cx="6728349" cy="4109096"/>
            <a:chOff x="4572000" y="2199880"/>
            <a:chExt cx="6728349" cy="4109096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4F41EC0-E810-776A-34EB-5ABE2301AE8B}"/>
                </a:ext>
              </a:extLst>
            </p:cNvPr>
            <p:cNvGrpSpPr/>
            <p:nvPr/>
          </p:nvGrpSpPr>
          <p:grpSpPr>
            <a:xfrm>
              <a:off x="7481042" y="2199880"/>
              <a:ext cx="3819307" cy="4109096"/>
              <a:chOff x="7922155" y="2570434"/>
              <a:chExt cx="3819307" cy="4109096"/>
            </a:xfrm>
          </p:grpSpPr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C346B604-F2E2-B802-D738-94C9FE2248B0}"/>
                  </a:ext>
                </a:extLst>
              </p:cNvPr>
              <p:cNvSpPr/>
              <p:nvPr/>
            </p:nvSpPr>
            <p:spPr>
              <a:xfrm>
                <a:off x="7922155" y="2570434"/>
                <a:ext cx="3819307" cy="4109096"/>
              </a:xfrm>
              <a:prstGeom prst="roundRect">
                <a:avLst>
                  <a:gd name="adj" fmla="val 0"/>
                </a:avLst>
              </a:prstGeom>
              <a:solidFill>
                <a:srgbClr val="E7EBF7"/>
              </a:solidFill>
              <a:ln w="3175"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CH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784DF7F7-042A-B924-E85A-133325AA08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08" r="108"/>
              <a:stretch/>
            </p:blipFill>
            <p:spPr>
              <a:xfrm>
                <a:off x="8104939" y="2727665"/>
                <a:ext cx="3324704" cy="379857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0ED8E6-CA32-64D9-DB1F-3189E5C603B9}"/>
                  </a:ext>
                </a:extLst>
              </p:cNvPr>
              <p:cNvSpPr txBox="1"/>
              <p:nvPr/>
            </p:nvSpPr>
            <p:spPr>
              <a:xfrm>
                <a:off x="7981531" y="2635836"/>
                <a:ext cx="223138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Fermion mass pattern (“flavour problerm”)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BAEBC53-37E0-2483-9AE3-A1A579FECB78}"/>
                  </a:ext>
                </a:extLst>
              </p:cNvPr>
              <p:cNvSpPr txBox="1"/>
              <p:nvPr/>
            </p:nvSpPr>
            <p:spPr>
              <a:xfrm>
                <a:off x="10538721" y="6453503"/>
                <a:ext cx="1164772" cy="2154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8E8F99"/>
                    </a:solidFill>
                    <a:effectLst/>
                    <a:uLnTx/>
                    <a:uFillTx/>
                    <a:latin typeface="Helvetica Light" panose="020B0403020202020204" pitchFamily="34" charset="0"/>
                    <a:ea typeface="+mn-ea"/>
                    <a:cs typeface="+mn-cs"/>
                    <a:hlinkClick r:id="rId4"/>
                  </a:rPr>
                  <a:t>CERN Courier</a:t>
                </a:r>
                <a:endPara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8E8F99"/>
                  </a:solidFill>
                  <a:effectLst/>
                  <a:uLnTx/>
                  <a:uFillTx/>
                  <a:latin typeface="Helvetica Light" panose="020B0403020202020204" pitchFamily="34" charset="0"/>
                  <a:ea typeface="+mn-ea"/>
                  <a:cs typeface="+mn-cs"/>
                </a:endParaRPr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BCAC6C2-D739-0BAD-AEE1-FC6449D48837}"/>
                </a:ext>
              </a:extLst>
            </p:cNvPr>
            <p:cNvCxnSpPr>
              <a:cxnSpLocks/>
            </p:cNvCxnSpPr>
            <p:nvPr/>
          </p:nvCxnSpPr>
          <p:spPr>
            <a:xfrm>
              <a:off x="6346209" y="3039946"/>
              <a:ext cx="4076064" cy="0"/>
            </a:xfrm>
            <a:prstGeom prst="straightConnector1">
              <a:avLst/>
            </a:prstGeom>
            <a:ln>
              <a:solidFill>
                <a:srgbClr val="CF1F27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>
              <a:extLst>
                <a:ext uri="{FF2B5EF4-FFF2-40B4-BE49-F238E27FC236}">
                  <a16:creationId xmlns:a16="http://schemas.microsoft.com/office/drawing/2014/main" id="{766D805F-D6D4-87D1-4A09-2F61F3A2494F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872251"/>
              <a:ext cx="3425588" cy="532262"/>
            </a:xfrm>
            <a:prstGeom prst="bentConnector3">
              <a:avLst>
                <a:gd name="adj1" fmla="val 7769"/>
              </a:avLst>
            </a:prstGeom>
            <a:ln>
              <a:solidFill>
                <a:srgbClr val="F4701E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0DA1A5-5360-3C26-B47D-FD166DAC6CD4}"/>
                </a:ext>
              </a:extLst>
            </p:cNvPr>
            <p:cNvSpPr txBox="1"/>
            <p:nvPr/>
          </p:nvSpPr>
          <p:spPr>
            <a:xfrm>
              <a:off x="7548156" y="3128310"/>
              <a:ext cx="27751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1200" cap="none" spc="0" normalizeH="0" baseline="0" noProof="0">
                  <a:ln>
                    <a:noFill/>
                  </a:ln>
                  <a:solidFill>
                    <a:srgbClr val="CF1F27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top quark 340,000 times heavier than electron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756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563296A-EE83-C55F-4825-80268372FC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10"/>
          <a:stretch>
            <a:fillRect/>
          </a:stretch>
        </p:blipFill>
        <p:spPr>
          <a:xfrm>
            <a:off x="5393434" y="0"/>
            <a:ext cx="6798566" cy="37691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D68FE0-8372-8305-750C-4D6F0D6E1E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016"/>
          <a:stretch>
            <a:fillRect/>
          </a:stretch>
        </p:blipFill>
        <p:spPr>
          <a:xfrm>
            <a:off x="5393434" y="3064256"/>
            <a:ext cx="6798566" cy="3806444"/>
          </a:xfrm>
          <a:prstGeom prst="rect">
            <a:avLst/>
          </a:prstGeom>
          <a:ln>
            <a:noFill/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FFE1A9-C905-1D46-A0D0-62EF84FCC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FAC8DA-37D9-3D63-120C-32BEF16B4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393434" cy="6870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A13A0E-9673-DA40-B56D-4C54D879322A}"/>
              </a:ext>
            </a:extLst>
          </p:cNvPr>
          <p:cNvSpPr txBox="1"/>
          <p:nvPr/>
        </p:nvSpPr>
        <p:spPr>
          <a:xfrm>
            <a:off x="474774" y="285524"/>
            <a:ext cx="6399083" cy="523220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1971 — the first Hadron-Collider </a:t>
            </a:r>
            <a:endParaRPr lang="en-GB" sz="2800">
              <a:solidFill>
                <a:schemeClr val="bg1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41C773-8A0D-5E4D-BD0E-0FA71ADE3E5E}"/>
              </a:ext>
            </a:extLst>
          </p:cNvPr>
          <p:cNvSpPr txBox="1"/>
          <p:nvPr/>
        </p:nvSpPr>
        <p:spPr>
          <a:xfrm>
            <a:off x="474774" y="861667"/>
            <a:ext cx="6399083" cy="646331"/>
          </a:xfrm>
          <a:prstGeom prst="rect">
            <a:avLst/>
          </a:prstGeom>
          <a:solidFill>
            <a:schemeClr val="tx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b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Intersecting Storage Rings at CERN operated as a proton, proton–antiproton and ion collider for physics between 1971 and 1983. 943 m circumference, 1.3 T dipole field, CM energy up to 63 GeV, holding luminosity record for hadron machines until 2004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BBAAB2-894C-DCE6-0F55-76A22432F2B3}"/>
              </a:ext>
            </a:extLst>
          </p:cNvPr>
          <p:cNvSpPr txBox="1"/>
          <p:nvPr/>
        </p:nvSpPr>
        <p:spPr>
          <a:xfrm>
            <a:off x="11638142" y="92331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200" b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IP5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33DAA-54DD-83EF-5299-9FF59A24E838}"/>
                  </a:ext>
                </a:extLst>
              </p:cNvPr>
              <p:cNvSpPr txBox="1"/>
              <p:nvPr/>
            </p:nvSpPr>
            <p:spPr>
              <a:xfrm>
                <a:off x="65344" y="6242563"/>
                <a:ext cx="5315754" cy="577594"/>
              </a:xfrm>
              <a:prstGeom prst="rect">
                <a:avLst/>
              </a:prstGeom>
              <a:solidFill>
                <a:schemeClr val="tx1">
                  <a:alpha val="49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0">
                  <a:spcBef>
                    <a:spcPts val="3000"/>
                  </a:spcBef>
                </a:pPr>
                <a:r>
                  <a:rPr lang="en-CH" sz="1200" b="1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Huge advantage over fixed target; for protons: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𝑬</m:t>
                        </m:r>
                      </m:e>
                      <m:sub>
                        <m:r>
                          <a:rPr lang="en-US" sz="12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𝐂𝐌</m:t>
                        </m:r>
                      </m:sub>
                    </m:sSub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=</m:t>
                    </m:r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𝟏</m:t>
                    </m:r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.</m:t>
                    </m:r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1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radPr>
                      <m:deg/>
                      <m:e>
                        <m:r>
                          <a:rPr lang="en-US" sz="12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𝐆𝐞𝐕</m:t>
                        </m:r>
                      </m:e>
                    </m:rad>
                    <m:rad>
                      <m:radPr>
                        <m:degHide m:val="on"/>
                        <m:ctrlPr>
                          <a:rPr lang="en-US" sz="1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1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sz="12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𝑬</m:t>
                            </m:r>
                          </m:e>
                          <m:sub>
                            <m:r>
                              <a:rPr lang="en-US" sz="1200" b="1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𝐛𝐞𝐚𝐦</m:t>
                            </m:r>
                          </m:sub>
                        </m:sSub>
                      </m:e>
                    </m:rad>
                  </m:oMath>
                </a14:m>
                <a:endParaRPr lang="en-CH" sz="1200" b="1" dirty="0">
                  <a:solidFill>
                    <a:schemeClr val="bg1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CH" sz="1200" b="1" dirty="0">
                    <a:solidFill>
                      <a:schemeClr val="bg1"/>
                    </a:solidFill>
                    <a:latin typeface="Symbol" pitchFamily="2" charset="2"/>
                    <a:ea typeface="Helvetica Light" charset="0"/>
                    <a:cs typeface="Helvetica Light" charset="0"/>
                    <a:sym typeface="Wingdings" pitchFamily="2" charset="2"/>
                  </a:rPr>
                  <a:t>® </a:t>
                </a:r>
                <a:r>
                  <a:rPr lang="en-CH" sz="1200" b="1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𝑬</m:t>
                        </m:r>
                      </m:e>
                      <m:sub>
                        <m:r>
                          <a:rPr lang="en-US" sz="12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𝐂𝐌</m:t>
                        </m:r>
                      </m:sub>
                    </m:sSub>
                    <m:r>
                      <a:rPr lang="en-US" sz="12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=</m:t>
                    </m:r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𝟏𝟒</m:t>
                    </m:r>
                    <m:r>
                      <a:rPr lang="en-US" sz="1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 </m:t>
                    </m:r>
                    <m:r>
                      <a:rPr lang="en-US" sz="1200" b="1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m:t>𝐓𝐞𝐕</m:t>
                    </m:r>
                  </m:oMath>
                </a14:m>
                <a:r>
                  <a:rPr lang="en-CH" sz="1200" b="1" dirty="0">
                    <a:solidFill>
                      <a:schemeClr val="bg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would require a 104,000 TeV = 104 PeV beam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E33DAA-54DD-83EF-5299-9FF59A24E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4" y="6242563"/>
                <a:ext cx="5315754" cy="577594"/>
              </a:xfrm>
              <a:prstGeom prst="rect">
                <a:avLst/>
              </a:prstGeom>
              <a:blipFill>
                <a:blip r:embed="rId5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2CFB59A-48E2-B2C9-4840-23433097A08C}"/>
              </a:ext>
            </a:extLst>
          </p:cNvPr>
          <p:cNvSpPr txBox="1"/>
          <p:nvPr/>
        </p:nvSpPr>
        <p:spPr>
          <a:xfrm>
            <a:off x="5526849" y="3124002"/>
            <a:ext cx="14398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IP7: R702 in 1977</a:t>
            </a:r>
          </a:p>
        </p:txBody>
      </p:sp>
    </p:spTree>
    <p:extLst>
      <p:ext uri="{BB962C8B-B14F-4D97-AF65-F5344CB8AC3E}">
        <p14:creationId xmlns:p14="http://schemas.microsoft.com/office/powerpoint/2010/main" val="236775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435D0-219F-77B8-8545-842AA19F8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BC2629-9F87-5D5E-7624-32F5641ABFB0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070C0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fundamental universe is profoundly strange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8E9FB4-1DB3-3F96-F43E-059B0DC47D30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The sub-atomic structure of matter and its interactions is described by the </a:t>
            </a:r>
            <a:r>
              <a:rPr lang="en-GB" sz="1600" b="1" dirty="0">
                <a:solidFill>
                  <a:srgbClr val="0D7FBF"/>
                </a:solidFill>
                <a:latin typeface="Helvetica" pitchFamily="2" charset="0"/>
              </a:rPr>
              <a:t>Standard Model (SM)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4C19DBC-E369-10EA-91B1-C4C0A14C0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8647" y="1696764"/>
            <a:ext cx="4956014" cy="4743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1463515-25ED-F540-6734-07E8AC79A9B8}"/>
              </a:ext>
            </a:extLst>
          </p:cNvPr>
          <p:cNvSpPr txBox="1"/>
          <p:nvPr/>
        </p:nvSpPr>
        <p:spPr>
          <a:xfrm>
            <a:off x="4918578" y="6316949"/>
            <a:ext cx="702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78D745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1/2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0D0AD3-185F-F692-B68B-1023904FF4BE}"/>
              </a:ext>
            </a:extLst>
          </p:cNvPr>
          <p:cNvSpPr txBox="1"/>
          <p:nvPr/>
        </p:nvSpPr>
        <p:spPr>
          <a:xfrm>
            <a:off x="6798113" y="6316949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F48366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FC7F5-43EF-0066-A7ED-4CE480F644B8}"/>
              </a:ext>
            </a:extLst>
          </p:cNvPr>
          <p:cNvSpPr txBox="1"/>
          <p:nvPr/>
        </p:nvSpPr>
        <p:spPr>
          <a:xfrm>
            <a:off x="7712656" y="6308976"/>
            <a:ext cx="58541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100" b="0" i="0" u="none" strike="noStrike" kern="1200" cap="none" spc="0" normalizeH="0" baseline="0" noProof="0">
                <a:ln>
                  <a:noFill/>
                </a:ln>
                <a:solidFill>
                  <a:srgbClr val="EEC43F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Spin 0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B91B64-16AF-5A73-17EB-E6F40E0D2EC1}"/>
              </a:ext>
            </a:extLst>
          </p:cNvPr>
          <p:cNvGrpSpPr/>
          <p:nvPr/>
        </p:nvGrpSpPr>
        <p:grpSpPr>
          <a:xfrm>
            <a:off x="8525801" y="2683059"/>
            <a:ext cx="3387156" cy="3537437"/>
            <a:chOff x="8594041" y="2683059"/>
            <a:chExt cx="3387156" cy="353743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865FEB0-FDE7-3866-98FD-41B0BD39006C}"/>
                </a:ext>
              </a:extLst>
            </p:cNvPr>
            <p:cNvSpPr/>
            <p:nvPr/>
          </p:nvSpPr>
          <p:spPr>
            <a:xfrm>
              <a:off x="8996622" y="2683059"/>
              <a:ext cx="2984575" cy="3537437"/>
            </a:xfrm>
            <a:prstGeom prst="roundRect">
              <a:avLst>
                <a:gd name="adj" fmla="val 2048"/>
              </a:avLst>
            </a:prstGeom>
            <a:solidFill>
              <a:srgbClr val="FFE356"/>
            </a:solidFill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CBC7964-848F-C799-700E-93EA581B2D92}"/>
                </a:ext>
              </a:extLst>
            </p:cNvPr>
            <p:cNvSpPr txBox="1"/>
            <p:nvPr/>
          </p:nvSpPr>
          <p:spPr>
            <a:xfrm>
              <a:off x="9091862" y="2788703"/>
              <a:ext cx="2749560" cy="33547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Ins="36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New kind of interactions, unlike any known force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A manifestation of a vacuum field that gives elementary particles mass according to their coupling strength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The core conceptual challenges of the SM are tied to the Higgs sector (unstable mass)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The Higgs may also hold clues  to dark matter, matter–antimatter asymmetry, and physics beyond the SM</a:t>
              </a:r>
              <a:endPara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AC61F9D-4A47-F021-90A0-4D94F43079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594041" y="3089678"/>
              <a:ext cx="327254" cy="0"/>
            </a:xfrm>
            <a:prstGeom prst="straightConnector1">
              <a:avLst/>
            </a:prstGeom>
            <a:ln w="12700">
              <a:solidFill>
                <a:srgbClr val="FFC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4376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D0A60-468D-7B9E-08FD-107A7845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2C0FFB-6D89-815C-4896-D495F410B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B56B0C-F980-5BA8-686E-53875D28DD12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Is the 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Brout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-Englert-Higgs mechanism real?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1F741D-692D-5625-B836-3588971A0C65}"/>
              </a:ext>
            </a:extLst>
          </p:cNvPr>
          <p:cNvSpPr txBox="1"/>
          <p:nvPr/>
        </p:nvSpPr>
        <p:spPr>
          <a:xfrm>
            <a:off x="623283" y="1108786"/>
            <a:ext cx="1122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Discovery of Higgs boson enables the direct study of electroweak symmetry breaking and the process of mass generation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5E99D12D-5F8B-1A6E-1E67-BAB4AFB03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1905718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86F1392F-AEAF-6934-B594-0773F9606FF8}"/>
              </a:ext>
            </a:extLst>
          </p:cNvPr>
          <p:cNvSpPr/>
          <p:nvPr/>
        </p:nvSpPr>
        <p:spPr>
          <a:xfrm>
            <a:off x="2617072" y="4184439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82E5795-9660-B87F-E16B-D083D89AB64F}"/>
              </a:ext>
            </a:extLst>
          </p:cNvPr>
          <p:cNvSpPr txBox="1"/>
          <p:nvPr/>
        </p:nvSpPr>
        <p:spPr>
          <a:xfrm>
            <a:off x="3036950" y="5083519"/>
            <a:ext cx="1916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Unpleasant scalar sector (23 parameters) — key to many mysteries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670A309-D56B-4C5D-7FA9-B60606271EB2}"/>
              </a:ext>
            </a:extLst>
          </p:cNvPr>
          <p:cNvSpPr txBox="1"/>
          <p:nvPr/>
        </p:nvSpPr>
        <p:spPr>
          <a:xfrm>
            <a:off x="2447042" y="4983394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alkboard" panose="03050602040202020205" pitchFamily="66" charset="77"/>
                <a:ea typeface="Helvetica Light" charset="0"/>
                <a:cs typeface="Helvetica Light" charset="0"/>
                <a:sym typeface="Wingdings" pitchFamily="2" charset="2"/>
              </a:rPr>
              <a:t>+ ….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A468FC66-B5A5-59F9-68DE-2A741F5257F8}"/>
              </a:ext>
            </a:extLst>
          </p:cNvPr>
          <p:cNvSpPr/>
          <p:nvPr/>
        </p:nvSpPr>
        <p:spPr>
          <a:xfrm>
            <a:off x="4935039" y="4494756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EB1D1D8-0181-209D-2D7E-44D009C7822A}"/>
                  </a:ext>
                </a:extLst>
              </p:cNvPr>
              <p:cNvSpPr txBox="1"/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577B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EB1D1D8-0181-209D-2D7E-44D009C78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4D4E0A0-B532-B36A-A70C-8C77D0E4A32B}"/>
              </a:ext>
            </a:extLst>
          </p:cNvPr>
          <p:cNvCxnSpPr>
            <a:cxnSpLocks/>
          </p:cNvCxnSpPr>
          <p:nvPr/>
        </p:nvCxnSpPr>
        <p:spPr>
          <a:xfrm>
            <a:off x="4115592" y="4740698"/>
            <a:ext cx="88285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08CA1879-2107-BDEB-CF84-6558ADF244A8}"/>
              </a:ext>
            </a:extLst>
          </p:cNvPr>
          <p:cNvGrpSpPr/>
          <p:nvPr/>
        </p:nvGrpSpPr>
        <p:grpSpPr>
          <a:xfrm>
            <a:off x="4944060" y="4747015"/>
            <a:ext cx="1158995" cy="672912"/>
            <a:chOff x="10554418" y="4087784"/>
            <a:chExt cx="1158995" cy="67291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8FD66E4-CB75-B2A2-31E5-53920911615D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44321A12-2394-1782-BCA7-6DBA590F24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C2EB07D-AD6C-845D-C769-045A86F88625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A88E28-FABE-0B20-563E-CDA0DBA30993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A2CA91AF-59D5-B5B5-940C-3268E5A1A762}"/>
              </a:ext>
            </a:extLst>
          </p:cNvPr>
          <p:cNvSpPr txBox="1"/>
          <p:nvPr/>
        </p:nvSpPr>
        <p:spPr>
          <a:xfrm>
            <a:off x="6058273" y="4568273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1107091-8981-1EF9-3502-D9F4E0A588D1}"/>
              </a:ext>
            </a:extLst>
          </p:cNvPr>
          <p:cNvSpPr txBox="1"/>
          <p:nvPr/>
        </p:nvSpPr>
        <p:spPr>
          <a:xfrm>
            <a:off x="6060207" y="5304456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6E66F905-93D8-B515-FA54-C1FCA09725EC}"/>
              </a:ext>
            </a:extLst>
          </p:cNvPr>
          <p:cNvSpPr/>
          <p:nvPr/>
        </p:nvSpPr>
        <p:spPr>
          <a:xfrm>
            <a:off x="4935038" y="3213137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AFB91FB-4685-DB1C-51B6-2D7537290184}"/>
              </a:ext>
            </a:extLst>
          </p:cNvPr>
          <p:cNvCxnSpPr>
            <a:cxnSpLocks/>
            <a:endCxn id="84" idx="1"/>
          </p:cNvCxnSpPr>
          <p:nvPr/>
        </p:nvCxnSpPr>
        <p:spPr>
          <a:xfrm flipV="1">
            <a:off x="3715845" y="3797754"/>
            <a:ext cx="1219193" cy="399305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834267E-FC3D-09F5-3EA6-5613B6D5C621}"/>
                  </a:ext>
                </a:extLst>
              </p:cNvPr>
              <p:cNvSpPr txBox="1"/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4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834267E-FC3D-09F5-3EA6-5613B6D5C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>
            <a:extLst>
              <a:ext uri="{FF2B5EF4-FFF2-40B4-BE49-F238E27FC236}">
                <a16:creationId xmlns:a16="http://schemas.microsoft.com/office/drawing/2014/main" id="{481E119E-3D8E-23B1-459A-7C98ED475857}"/>
              </a:ext>
            </a:extLst>
          </p:cNvPr>
          <p:cNvSpPr/>
          <p:nvPr/>
        </p:nvSpPr>
        <p:spPr>
          <a:xfrm>
            <a:off x="6165790" y="3264658"/>
            <a:ext cx="281672" cy="2180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14209F7-AE2A-690A-515E-A9E8EBDEDBD1}"/>
              </a:ext>
            </a:extLst>
          </p:cNvPr>
          <p:cNvSpPr txBox="1"/>
          <p:nvPr/>
        </p:nvSpPr>
        <p:spPr>
          <a:xfrm>
            <a:off x="6084204" y="3277469"/>
            <a:ext cx="231154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CD35ABB-D380-9EBF-6AA7-38463E3CB6DB}"/>
              </a:ext>
            </a:extLst>
          </p:cNvPr>
          <p:cNvSpPr txBox="1"/>
          <p:nvPr/>
        </p:nvSpPr>
        <p:spPr>
          <a:xfrm>
            <a:off x="6081289" y="4010365"/>
            <a:ext cx="23115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F9923E80-8939-E98D-519A-24FEAB15C728}"/>
              </a:ext>
            </a:extLst>
          </p:cNvPr>
          <p:cNvGrpSpPr/>
          <p:nvPr/>
        </p:nvGrpSpPr>
        <p:grpSpPr>
          <a:xfrm>
            <a:off x="4954428" y="3442703"/>
            <a:ext cx="1158995" cy="672912"/>
            <a:chOff x="10554418" y="4087784"/>
            <a:chExt cx="1158995" cy="672912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8E3C25D7-2F6B-64D5-A344-24430AFADA84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E4000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BD9DB12-6D8F-AA7B-2F78-4B7AF4768D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0E83738F-BB71-9B7B-28A6-E270E71B808F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0B5D187-2F71-F138-DA10-A3B43C45880B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1AC98DF8-FA47-BD9D-92C6-78D3F517519A}"/>
              </a:ext>
            </a:extLst>
          </p:cNvPr>
          <p:cNvSpPr/>
          <p:nvPr/>
        </p:nvSpPr>
        <p:spPr>
          <a:xfrm>
            <a:off x="331024" y="5155215"/>
            <a:ext cx="1803836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40E02DC-A8E5-194C-B233-0C559877F26E}"/>
                  </a:ext>
                </a:extLst>
              </p:cNvPr>
              <p:cNvSpPr txBox="1"/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3A6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𝑊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40E02DC-A8E5-194C-B233-0C559877F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119EDD6-D5B5-2427-B15E-95A49417CB18}"/>
              </a:ext>
            </a:extLst>
          </p:cNvPr>
          <p:cNvCxnSpPr>
            <a:cxnSpLocks/>
          </p:cNvCxnSpPr>
          <p:nvPr/>
        </p:nvCxnSpPr>
        <p:spPr>
          <a:xfrm flipV="1">
            <a:off x="2063710" y="4899722"/>
            <a:ext cx="565577" cy="390134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60BEE385-A313-E949-2225-C7CB619664CC}"/>
              </a:ext>
            </a:extLst>
          </p:cNvPr>
          <p:cNvGrpSpPr/>
          <p:nvPr/>
        </p:nvGrpSpPr>
        <p:grpSpPr>
          <a:xfrm>
            <a:off x="361915" y="5602811"/>
            <a:ext cx="759820" cy="292388"/>
            <a:chOff x="10554418" y="4284962"/>
            <a:chExt cx="759820" cy="292388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D513F332-7252-FDD6-0AFF-B69A9B9FEEA1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03A65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1CD2225-8A7D-64B9-EA64-FCDE3F784CF3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101" name="Freeform 25">
            <a:extLst>
              <a:ext uri="{FF2B5EF4-FFF2-40B4-BE49-F238E27FC236}">
                <a16:creationId xmlns:a16="http://schemas.microsoft.com/office/drawing/2014/main" id="{8C063DC3-A644-2635-5FD7-C2FCAC82B2B7}"/>
              </a:ext>
            </a:extLst>
          </p:cNvPr>
          <p:cNvSpPr>
            <a:spLocks/>
          </p:cNvSpPr>
          <p:nvPr/>
        </p:nvSpPr>
        <p:spPr bwMode="auto">
          <a:xfrm rot="19060017" flipH="1">
            <a:off x="1060243" y="5495208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Freeform 25">
            <a:extLst>
              <a:ext uri="{FF2B5EF4-FFF2-40B4-BE49-F238E27FC236}">
                <a16:creationId xmlns:a16="http://schemas.microsoft.com/office/drawing/2014/main" id="{C52B2BED-2E0B-F963-C6B9-2DD4840E3BA7}"/>
              </a:ext>
            </a:extLst>
          </p:cNvPr>
          <p:cNvSpPr>
            <a:spLocks/>
          </p:cNvSpPr>
          <p:nvPr/>
        </p:nvSpPr>
        <p:spPr bwMode="auto">
          <a:xfrm rot="2539983" flipH="1" flipV="1">
            <a:off x="1065008" y="5914310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15E48FD0-72A4-0884-E5F4-51FD589C049F}"/>
              </a:ext>
            </a:extLst>
          </p:cNvPr>
          <p:cNvSpPr txBox="1"/>
          <p:nvPr/>
        </p:nvSpPr>
        <p:spPr>
          <a:xfrm>
            <a:off x="1562724" y="5217628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B176F73-60DE-0F75-4A60-93542DE40684}"/>
              </a:ext>
            </a:extLst>
          </p:cNvPr>
          <p:cNvSpPr txBox="1"/>
          <p:nvPr/>
        </p:nvSpPr>
        <p:spPr>
          <a:xfrm>
            <a:off x="1564658" y="5953811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0DE2662-3A8C-6E0A-F736-EB0308717C7E}"/>
                  </a:ext>
                </a:extLst>
              </p:cNvPr>
              <p:cNvSpPr txBox="1"/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𝑊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/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0DE2662-3A8C-6E0A-F736-EB0308717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blipFill>
                <a:blip r:embed="rId9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2CB7554C-736E-91B8-64CC-EEF8D1D0DD3F}"/>
              </a:ext>
            </a:extLst>
          </p:cNvPr>
          <p:cNvSpPr/>
          <p:nvPr/>
        </p:nvSpPr>
        <p:spPr>
          <a:xfrm>
            <a:off x="1105810" y="5703711"/>
            <a:ext cx="90000" cy="90183"/>
          </a:xfrm>
          <a:prstGeom prst="ellipse">
            <a:avLst/>
          </a:prstGeom>
          <a:solidFill>
            <a:srgbClr val="03A650"/>
          </a:solidFill>
          <a:ln>
            <a:solidFill>
              <a:srgbClr val="03A65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D2F86B9-B525-95EC-DCE7-AD1E5DD60DE2}"/>
                  </a:ext>
                </a:extLst>
              </p:cNvPr>
              <p:cNvSpPr txBox="1"/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D2F86B9-B525-95EC-DCE7-AD1E5DD60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blipFill>
                <a:blip r:embed="rId10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Oval 107">
            <a:extLst>
              <a:ext uri="{FF2B5EF4-FFF2-40B4-BE49-F238E27FC236}">
                <a16:creationId xmlns:a16="http://schemas.microsoft.com/office/drawing/2014/main" id="{31A3922C-F7A4-FF18-33B4-71111747062A}"/>
              </a:ext>
            </a:extLst>
          </p:cNvPr>
          <p:cNvSpPr/>
          <p:nvPr/>
        </p:nvSpPr>
        <p:spPr>
          <a:xfrm>
            <a:off x="5668862" y="3733506"/>
            <a:ext cx="90000" cy="90183"/>
          </a:xfrm>
          <a:prstGeom prst="ellipse">
            <a:avLst/>
          </a:prstGeom>
          <a:solidFill>
            <a:srgbClr val="E40000"/>
          </a:solidFill>
          <a:ln>
            <a:solidFill>
              <a:srgbClr val="E4000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16583BB-B6EE-511E-19EA-A1F362E0059A}"/>
                  </a:ext>
                </a:extLst>
              </p:cNvPr>
              <p:cNvSpPr txBox="1"/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𝜆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16583BB-B6EE-511E-19EA-A1F362E00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Oval 109">
            <a:extLst>
              <a:ext uri="{FF2B5EF4-FFF2-40B4-BE49-F238E27FC236}">
                <a16:creationId xmlns:a16="http://schemas.microsoft.com/office/drawing/2014/main" id="{F92CA7AC-EDE5-919C-1B9E-305A328667CF}"/>
              </a:ext>
            </a:extLst>
          </p:cNvPr>
          <p:cNvSpPr/>
          <p:nvPr/>
        </p:nvSpPr>
        <p:spPr>
          <a:xfrm>
            <a:off x="5672227" y="5044335"/>
            <a:ext cx="90000" cy="90183"/>
          </a:xfrm>
          <a:prstGeom prst="ellipse">
            <a:avLst/>
          </a:prstGeom>
          <a:solidFill>
            <a:srgbClr val="2577BC"/>
          </a:solidFill>
          <a:ln>
            <a:solidFill>
              <a:srgbClr val="2577BC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2D60D7-2F16-9511-285A-691B1984362A}"/>
                  </a:ext>
                </a:extLst>
              </p:cNvPr>
              <p:cNvSpPr txBox="1"/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CH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sym typeface="Wingdings" pitchFamily="2" charset="2"/>
                  </a:rPr>
                  <a:t>Coupling strength modifiers: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H" sz="11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H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κ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i</m:t>
                        </m:r>
                      </m:sub>
                    </m:sSub>
                    <m:r>
                      <a:rPr lang="en-US" sz="11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sz="11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obs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SM</m:t>
                            </m:r>
                          </m:sup>
                        </m:sSubSup>
                      </m:den>
                    </m:f>
                  </m:oMath>
                </a14:m>
                <a:endParaRPr lang="en-GB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2D60D7-2F16-9511-285A-691B19843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blipFill>
                <a:blip r:embed="rId12"/>
                <a:stretch>
                  <a:fillRect t="-104348" b="-16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1352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D99A5-666E-D78F-8D43-81B088BE8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5343F5-CE7B-E896-1140-58AD9CB39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4D4DC-BD4C-44A9-1817-9CEB80AEF3E4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</a:t>
            </a:r>
            <a:r>
              <a:rPr lang="en-GB" sz="2800" b="1" dirty="0" err="1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Brout</a:t>
            </a: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-Englert-Higgs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mechanism is real !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868660-A13C-90EC-4290-C75CEBBA0287}"/>
              </a:ext>
            </a:extLst>
          </p:cNvPr>
          <p:cNvSpPr txBox="1"/>
          <p:nvPr/>
        </p:nvSpPr>
        <p:spPr>
          <a:xfrm>
            <a:off x="623283" y="1108786"/>
            <a:ext cx="11228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Discovery of Higgs boson enables the direct study of electroweak symmetry breaking and the process of mass generation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C9AB1-0A85-D76F-2C02-CE3D86F516E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>
          <a:xfrm rot="5400000">
            <a:off x="6622566" y="1529943"/>
            <a:ext cx="5163674" cy="529440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F3C4128-DFA9-F510-9018-D21F844F9AA4}"/>
              </a:ext>
            </a:extLst>
          </p:cNvPr>
          <p:cNvSpPr txBox="1"/>
          <p:nvPr/>
        </p:nvSpPr>
        <p:spPr>
          <a:xfrm>
            <a:off x="8282464" y="1661439"/>
            <a:ext cx="3114955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ATLAS: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ATLAS-CONF-2025-006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CMS: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arXiv:2602.18611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862866EA-B373-67FD-D208-5679023D69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" y="1905718"/>
            <a:ext cx="4561565" cy="4024910"/>
          </a:xfrm>
          <a:prstGeom prst="rect">
            <a:avLst/>
          </a:prstGeom>
          <a:effectLst>
            <a:outerShdw blurRad="186035" sx="102000" sy="102000" algn="ctr" rotWithShape="0">
              <a:prstClr val="black">
                <a:alpha val="10603"/>
              </a:prstClr>
            </a:outerShdw>
          </a:effectLst>
        </p:spPr>
      </p:pic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CAA05832-8C6D-EB9E-F1BF-896445BC7D6F}"/>
              </a:ext>
            </a:extLst>
          </p:cNvPr>
          <p:cNvSpPr/>
          <p:nvPr/>
        </p:nvSpPr>
        <p:spPr>
          <a:xfrm>
            <a:off x="2617072" y="4184439"/>
            <a:ext cx="1487821" cy="850694"/>
          </a:xfrm>
          <a:prstGeom prst="roundRect">
            <a:avLst/>
          </a:prstGeom>
          <a:ln w="19050">
            <a:solidFill>
              <a:srgbClr val="FFFF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2C4A809-4068-EA0A-1BA3-4B77CBC2C8FE}"/>
              </a:ext>
            </a:extLst>
          </p:cNvPr>
          <p:cNvSpPr txBox="1"/>
          <p:nvPr/>
        </p:nvSpPr>
        <p:spPr>
          <a:xfrm>
            <a:off x="3036950" y="5083519"/>
            <a:ext cx="1916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Unpleasant scalar sector (23 parameters) — key to many mysteries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0A8DD1A-FAB4-0852-8CEA-FD79A4F08B42}"/>
              </a:ext>
            </a:extLst>
          </p:cNvPr>
          <p:cNvSpPr txBox="1"/>
          <p:nvPr/>
        </p:nvSpPr>
        <p:spPr>
          <a:xfrm>
            <a:off x="2447042" y="4983394"/>
            <a:ext cx="6896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halkboard" panose="03050602040202020205" pitchFamily="66" charset="77"/>
                <a:ea typeface="Helvetica Light" charset="0"/>
                <a:cs typeface="Helvetica Light" charset="0"/>
                <a:sym typeface="Wingdings" pitchFamily="2" charset="2"/>
              </a:rPr>
              <a:t>+ ….</a:t>
            </a: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C9F42349-1372-DB89-5609-380A1CE93431}"/>
              </a:ext>
            </a:extLst>
          </p:cNvPr>
          <p:cNvSpPr/>
          <p:nvPr/>
        </p:nvSpPr>
        <p:spPr>
          <a:xfrm>
            <a:off x="4935039" y="4494756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B199751C-5B42-0B18-02B4-96613C7D42BF}"/>
                  </a:ext>
                </a:extLst>
              </p:cNvPr>
              <p:cNvSpPr txBox="1"/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2577BC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2577BC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5EB1D1D8-0181-209D-2D7E-44D009C78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969" y="4815670"/>
                <a:ext cx="719364" cy="4658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70EE8FD-9FBA-2906-3FCA-F4927430F39F}"/>
              </a:ext>
            </a:extLst>
          </p:cNvPr>
          <p:cNvCxnSpPr>
            <a:cxnSpLocks/>
          </p:cNvCxnSpPr>
          <p:nvPr/>
        </p:nvCxnSpPr>
        <p:spPr>
          <a:xfrm>
            <a:off x="4115592" y="4740698"/>
            <a:ext cx="88285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F396DA4-B19D-A0CE-F9E2-DB8454C72E3B}"/>
              </a:ext>
            </a:extLst>
          </p:cNvPr>
          <p:cNvGrpSpPr/>
          <p:nvPr/>
        </p:nvGrpSpPr>
        <p:grpSpPr>
          <a:xfrm>
            <a:off x="4944060" y="4747015"/>
            <a:ext cx="1158995" cy="672912"/>
            <a:chOff x="10554418" y="4087784"/>
            <a:chExt cx="1158995" cy="67291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842AD2F6-42F5-10CD-94B7-17B055695405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A078828-9ED7-3476-4D2A-3A4EE3B66F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FFABFAD8-A5E2-A4D8-B8DC-E97CE08C1E7B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97302D6-B46D-9D75-CAFB-D5E366D19A3E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92E4E8E7-1E8E-6218-FB3D-6869DDF55424}"/>
              </a:ext>
            </a:extLst>
          </p:cNvPr>
          <p:cNvSpPr txBox="1"/>
          <p:nvPr/>
        </p:nvSpPr>
        <p:spPr>
          <a:xfrm>
            <a:off x="6058273" y="4568273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6036DBB-FEAE-B33C-C891-66E4536B631A}"/>
              </a:ext>
            </a:extLst>
          </p:cNvPr>
          <p:cNvSpPr txBox="1"/>
          <p:nvPr/>
        </p:nvSpPr>
        <p:spPr>
          <a:xfrm>
            <a:off x="6060207" y="5304456"/>
            <a:ext cx="30489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2577BC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</a:t>
            </a:r>
          </a:p>
        </p:txBody>
      </p: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A557F337-432C-0FB0-302A-DF090DFC4008}"/>
              </a:ext>
            </a:extLst>
          </p:cNvPr>
          <p:cNvSpPr/>
          <p:nvPr/>
        </p:nvSpPr>
        <p:spPr>
          <a:xfrm>
            <a:off x="4935038" y="3213137"/>
            <a:ext cx="1487822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1FC7603-21C6-EF63-977F-C1AD43E04905}"/>
              </a:ext>
            </a:extLst>
          </p:cNvPr>
          <p:cNvCxnSpPr>
            <a:cxnSpLocks/>
            <a:endCxn id="84" idx="1"/>
          </p:cNvCxnSpPr>
          <p:nvPr/>
        </p:nvCxnSpPr>
        <p:spPr>
          <a:xfrm flipV="1">
            <a:off x="3715845" y="3797754"/>
            <a:ext cx="1219193" cy="399305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AF55690B-1BBA-671B-BC3A-4462EFE52923}"/>
                  </a:ext>
                </a:extLst>
              </p:cNvPr>
              <p:cNvSpPr txBox="1"/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E4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E4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9834267E-FC3D-09F5-3EA6-5613B6D5C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678" y="3566495"/>
                <a:ext cx="607474" cy="41389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Rectangle 86">
            <a:extLst>
              <a:ext uri="{FF2B5EF4-FFF2-40B4-BE49-F238E27FC236}">
                <a16:creationId xmlns:a16="http://schemas.microsoft.com/office/drawing/2014/main" id="{BD0C77E3-B4DD-2CFD-7D75-635C514E62C8}"/>
              </a:ext>
            </a:extLst>
          </p:cNvPr>
          <p:cNvSpPr/>
          <p:nvPr/>
        </p:nvSpPr>
        <p:spPr>
          <a:xfrm>
            <a:off x="6165790" y="3264658"/>
            <a:ext cx="281672" cy="21800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CDADF1E-C930-7648-C510-4E90F77EBDA4}"/>
              </a:ext>
            </a:extLst>
          </p:cNvPr>
          <p:cNvSpPr txBox="1"/>
          <p:nvPr/>
        </p:nvSpPr>
        <p:spPr>
          <a:xfrm>
            <a:off x="6084204" y="3277469"/>
            <a:ext cx="231154" cy="29238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15B89C1-6E27-1059-7DF1-F1E6D4BFEAC6}"/>
              </a:ext>
            </a:extLst>
          </p:cNvPr>
          <p:cNvSpPr txBox="1"/>
          <p:nvPr/>
        </p:nvSpPr>
        <p:spPr>
          <a:xfrm>
            <a:off x="6081289" y="4010365"/>
            <a:ext cx="23115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3A9DC7B-EA9A-D205-7311-3DB2ADE0ED21}"/>
              </a:ext>
            </a:extLst>
          </p:cNvPr>
          <p:cNvGrpSpPr/>
          <p:nvPr/>
        </p:nvGrpSpPr>
        <p:grpSpPr>
          <a:xfrm>
            <a:off x="4954428" y="3442703"/>
            <a:ext cx="1158995" cy="672912"/>
            <a:chOff x="10554418" y="4087784"/>
            <a:chExt cx="1158995" cy="672912"/>
          </a:xfrm>
        </p:grpSpPr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B8F5A973-03BB-66CC-DACF-8ADE638B5359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E4000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90FA8526-A009-8BDB-C13F-F6CD620B95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14238" y="4087784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B9F8F569-336D-028B-445D-726648249086}"/>
                </a:ext>
              </a:extLst>
            </p:cNvPr>
            <p:cNvCxnSpPr>
              <a:cxnSpLocks/>
            </p:cNvCxnSpPr>
            <p:nvPr/>
          </p:nvCxnSpPr>
          <p:spPr>
            <a:xfrm>
              <a:off x="11310853" y="4423063"/>
              <a:ext cx="399175" cy="337633"/>
            </a:xfrm>
            <a:prstGeom prst="line">
              <a:avLst/>
            </a:prstGeom>
            <a:ln>
              <a:solidFill>
                <a:srgbClr val="E40000"/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0E0DE6D-E225-D669-DE0B-0696E182632C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2B36FCAC-A83A-F7BE-1276-C222952B78F1}"/>
              </a:ext>
            </a:extLst>
          </p:cNvPr>
          <p:cNvSpPr/>
          <p:nvPr/>
        </p:nvSpPr>
        <p:spPr>
          <a:xfrm>
            <a:off x="331024" y="5155215"/>
            <a:ext cx="1803836" cy="1169233"/>
          </a:xfrm>
          <a:prstGeom prst="roundRect">
            <a:avLst>
              <a:gd name="adj" fmla="val 4842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A2663FF-EB91-CF30-F484-5F416AB2EADC}"/>
                  </a:ext>
                </a:extLst>
              </p:cNvPr>
              <p:cNvSpPr txBox="1"/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3A6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∝</m:t>
                      </m:r>
                      <m:f>
                        <m:fPr>
                          <m:ctrlP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SupPr>
                            <m:e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𝑊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/</m:t>
                              </m:r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  <m:sup>
                              <m:r>
                                <a:rPr kumimoji="0" lang="en-GB" sz="1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3A65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0" lang="en-GB" sz="1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halkduster"/>
                  <a:ea typeface="+mn-ea"/>
                  <a:cs typeface="Chalkduster"/>
                </a:endParaRPr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40E02DC-A8E5-194C-B233-0C559877F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059" y="5464277"/>
                <a:ext cx="870045" cy="4832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F417BA5-4212-FE0B-3CFD-6C7F350C931E}"/>
              </a:ext>
            </a:extLst>
          </p:cNvPr>
          <p:cNvCxnSpPr>
            <a:cxnSpLocks/>
          </p:cNvCxnSpPr>
          <p:nvPr/>
        </p:nvCxnSpPr>
        <p:spPr>
          <a:xfrm flipV="1">
            <a:off x="2063710" y="4899722"/>
            <a:ext cx="565577" cy="390134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C9EB53B6-B885-CC2E-806A-F55259244681}"/>
              </a:ext>
            </a:extLst>
          </p:cNvPr>
          <p:cNvGrpSpPr/>
          <p:nvPr/>
        </p:nvGrpSpPr>
        <p:grpSpPr>
          <a:xfrm>
            <a:off x="361915" y="5602811"/>
            <a:ext cx="759820" cy="292388"/>
            <a:chOff x="10554418" y="4284962"/>
            <a:chExt cx="759820" cy="292388"/>
          </a:xfrm>
        </p:grpSpPr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3C6F20C7-039A-BC13-F549-CA96FB5246FB}"/>
                </a:ext>
              </a:extLst>
            </p:cNvPr>
            <p:cNvCxnSpPr/>
            <p:nvPr/>
          </p:nvCxnSpPr>
          <p:spPr>
            <a:xfrm>
              <a:off x="10826558" y="4425414"/>
              <a:ext cx="487680" cy="0"/>
            </a:xfrm>
            <a:prstGeom prst="line">
              <a:avLst/>
            </a:prstGeom>
            <a:ln>
              <a:solidFill>
                <a:srgbClr val="03A650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61818BD-E48B-C30B-0575-7C2AD787998D}"/>
                </a:ext>
              </a:extLst>
            </p:cNvPr>
            <p:cNvSpPr txBox="1"/>
            <p:nvPr/>
          </p:nvSpPr>
          <p:spPr>
            <a:xfrm>
              <a:off x="10554418" y="4284962"/>
              <a:ext cx="304892" cy="2923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101" name="Freeform 25">
            <a:extLst>
              <a:ext uri="{FF2B5EF4-FFF2-40B4-BE49-F238E27FC236}">
                <a16:creationId xmlns:a16="http://schemas.microsoft.com/office/drawing/2014/main" id="{AE226B38-F972-A784-2D39-AEB85FF2ABE4}"/>
              </a:ext>
            </a:extLst>
          </p:cNvPr>
          <p:cNvSpPr>
            <a:spLocks/>
          </p:cNvSpPr>
          <p:nvPr/>
        </p:nvSpPr>
        <p:spPr bwMode="auto">
          <a:xfrm rot="19060017" flipH="1">
            <a:off x="1060243" y="5495208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Freeform 25">
            <a:extLst>
              <a:ext uri="{FF2B5EF4-FFF2-40B4-BE49-F238E27FC236}">
                <a16:creationId xmlns:a16="http://schemas.microsoft.com/office/drawing/2014/main" id="{FFFF9735-EFAC-D87F-DD63-E1B4E912F1EB}"/>
              </a:ext>
            </a:extLst>
          </p:cNvPr>
          <p:cNvSpPr>
            <a:spLocks/>
          </p:cNvSpPr>
          <p:nvPr/>
        </p:nvSpPr>
        <p:spPr bwMode="auto">
          <a:xfrm rot="2539983" flipH="1" flipV="1">
            <a:off x="1065008" y="5914310"/>
            <a:ext cx="637066" cy="71371"/>
          </a:xfrm>
          <a:custGeom>
            <a:avLst/>
            <a:gdLst>
              <a:gd name="T0" fmla="*/ 0 w 2304"/>
              <a:gd name="T1" fmla="*/ 192 h 192"/>
              <a:gd name="T2" fmla="*/ 192 w 2304"/>
              <a:gd name="T3" fmla="*/ 0 h 192"/>
              <a:gd name="T4" fmla="*/ 384 w 2304"/>
              <a:gd name="T5" fmla="*/ 192 h 192"/>
              <a:gd name="T6" fmla="*/ 576 w 2304"/>
              <a:gd name="T7" fmla="*/ 0 h 192"/>
              <a:gd name="T8" fmla="*/ 768 w 2304"/>
              <a:gd name="T9" fmla="*/ 192 h 192"/>
              <a:gd name="T10" fmla="*/ 960 w 2304"/>
              <a:gd name="T11" fmla="*/ 0 h 192"/>
              <a:gd name="T12" fmla="*/ 1152 w 2304"/>
              <a:gd name="T13" fmla="*/ 192 h 192"/>
              <a:gd name="T14" fmla="*/ 1344 w 2304"/>
              <a:gd name="T15" fmla="*/ 0 h 192"/>
              <a:gd name="T16" fmla="*/ 1536 w 2304"/>
              <a:gd name="T17" fmla="*/ 192 h 192"/>
              <a:gd name="T18" fmla="*/ 1728 w 2304"/>
              <a:gd name="T19" fmla="*/ 0 h 192"/>
              <a:gd name="T20" fmla="*/ 1920 w 2304"/>
              <a:gd name="T21" fmla="*/ 192 h 192"/>
              <a:gd name="T22" fmla="*/ 2112 w 2304"/>
              <a:gd name="T23" fmla="*/ 0 h 192"/>
              <a:gd name="T24" fmla="*/ 2304 w 2304"/>
              <a:gd name="T2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8575" cmpd="sng">
            <a:solidFill>
              <a:srgbClr val="03A65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FB51F7-C688-22FE-0FBF-BB6EFEE2758F}"/>
              </a:ext>
            </a:extLst>
          </p:cNvPr>
          <p:cNvSpPr txBox="1"/>
          <p:nvPr/>
        </p:nvSpPr>
        <p:spPr>
          <a:xfrm>
            <a:off x="1562724" y="5217628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9FF13AC-C8BF-F8C4-DE57-6027B39E430E}"/>
              </a:ext>
            </a:extLst>
          </p:cNvPr>
          <p:cNvSpPr txBox="1"/>
          <p:nvPr/>
        </p:nvSpPr>
        <p:spPr>
          <a:xfrm>
            <a:off x="1564658" y="5953811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00" b="0" i="1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W/Z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43FBBE14-6229-FBFF-0C53-F56419A5C761}"/>
                  </a:ext>
                </a:extLst>
              </p:cNvPr>
              <p:cNvSpPr txBox="1"/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𝑊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/</m:t>
                          </m:r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3A6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3A6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60DE2662-3A8C-6E0A-F736-EB0308717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12" y="5329350"/>
                <a:ext cx="600324" cy="360676"/>
              </a:xfrm>
              <a:prstGeom prst="rect">
                <a:avLst/>
              </a:prstGeom>
              <a:blipFill>
                <a:blip r:embed="rId9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Oval 105">
            <a:extLst>
              <a:ext uri="{FF2B5EF4-FFF2-40B4-BE49-F238E27FC236}">
                <a16:creationId xmlns:a16="http://schemas.microsoft.com/office/drawing/2014/main" id="{414CD417-093A-DB9B-6512-027B328660F5}"/>
              </a:ext>
            </a:extLst>
          </p:cNvPr>
          <p:cNvSpPr/>
          <p:nvPr/>
        </p:nvSpPr>
        <p:spPr>
          <a:xfrm>
            <a:off x="1105810" y="5703711"/>
            <a:ext cx="90000" cy="90183"/>
          </a:xfrm>
          <a:prstGeom prst="ellipse">
            <a:avLst/>
          </a:prstGeom>
          <a:solidFill>
            <a:srgbClr val="03A650"/>
          </a:solidFill>
          <a:ln>
            <a:solidFill>
              <a:srgbClr val="03A65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BB75DCAE-887A-633B-C901-1FFA6916745D}"/>
                  </a:ext>
                </a:extLst>
              </p:cNvPr>
              <p:cNvSpPr txBox="1"/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E4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D2F86B9-B525-95EC-DCE7-AD1E5DD60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412" y="3359145"/>
                <a:ext cx="600324" cy="360676"/>
              </a:xfrm>
              <a:prstGeom prst="rect">
                <a:avLst/>
              </a:prstGeom>
              <a:blipFill>
                <a:blip r:embed="rId10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Oval 107">
            <a:extLst>
              <a:ext uri="{FF2B5EF4-FFF2-40B4-BE49-F238E27FC236}">
                <a16:creationId xmlns:a16="http://schemas.microsoft.com/office/drawing/2014/main" id="{00B9AA67-1D36-0F87-F0E2-E886BA14B1A0}"/>
              </a:ext>
            </a:extLst>
          </p:cNvPr>
          <p:cNvSpPr/>
          <p:nvPr/>
        </p:nvSpPr>
        <p:spPr>
          <a:xfrm>
            <a:off x="5668862" y="3733506"/>
            <a:ext cx="90000" cy="90183"/>
          </a:xfrm>
          <a:prstGeom prst="ellipse">
            <a:avLst/>
          </a:prstGeom>
          <a:solidFill>
            <a:srgbClr val="E40000"/>
          </a:solidFill>
          <a:ln>
            <a:solidFill>
              <a:srgbClr val="E40000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2858564E-07D0-D7BD-A1CB-2B93FEBD24A1}"/>
                  </a:ext>
                </a:extLst>
              </p:cNvPr>
              <p:cNvSpPr txBox="1"/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GB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2577BC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𝜆</m:t>
                          </m:r>
                        </m:sub>
                      </m:sSub>
                    </m:oMath>
                  </m:oMathPara>
                </a14:m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577BC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D16583BB-B6EE-511E-19EA-A1F362E005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5394" y="4693339"/>
                <a:ext cx="600324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Oval 109">
            <a:extLst>
              <a:ext uri="{FF2B5EF4-FFF2-40B4-BE49-F238E27FC236}">
                <a16:creationId xmlns:a16="http://schemas.microsoft.com/office/drawing/2014/main" id="{5A2DAD5D-E39B-406A-1076-343681841CEE}"/>
              </a:ext>
            </a:extLst>
          </p:cNvPr>
          <p:cNvSpPr/>
          <p:nvPr/>
        </p:nvSpPr>
        <p:spPr>
          <a:xfrm>
            <a:off x="5672227" y="5044335"/>
            <a:ext cx="90000" cy="90183"/>
          </a:xfrm>
          <a:prstGeom prst="ellipse">
            <a:avLst/>
          </a:prstGeom>
          <a:solidFill>
            <a:srgbClr val="2577BC"/>
          </a:solidFill>
          <a:ln>
            <a:solidFill>
              <a:srgbClr val="2577BC"/>
            </a:solidFill>
          </a:ln>
        </p:spPr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249ED3-AD76-0934-1848-04C63AF7B168}"/>
                  </a:ext>
                </a:extLst>
              </p:cNvPr>
              <p:cNvSpPr txBox="1"/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CH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sym typeface="Wingdings" pitchFamily="2" charset="2"/>
                  </a:rPr>
                  <a:t>Coupling strength modifiers: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H" sz="11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H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κ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100" b="0" i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i</m:t>
                        </m:r>
                      </m:sub>
                    </m:sSub>
                    <m:r>
                      <a:rPr lang="en-US" sz="1100" b="0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sz="11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obs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11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κ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i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1100" b="0" i="0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SM</m:t>
                            </m:r>
                          </m:sup>
                        </m:sSubSup>
                      </m:den>
                    </m:f>
                  </m:oMath>
                </a14:m>
                <a:endParaRPr lang="en-GB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42D60D7-2F16-9511-285A-691B19843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638" y="6002644"/>
                <a:ext cx="3089567" cy="283026"/>
              </a:xfrm>
              <a:prstGeom prst="rect">
                <a:avLst/>
              </a:prstGeom>
              <a:blipFill>
                <a:blip r:embed="rId12"/>
                <a:stretch>
                  <a:fillRect t="-104348" b="-1695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482" name="Picture 2" descr="BREAKTHROUGH PRIZE ANNOUNCES 2025 ...">
            <a:extLst>
              <a:ext uri="{FF2B5EF4-FFF2-40B4-BE49-F238E27FC236}">
                <a16:creationId xmlns:a16="http://schemas.microsoft.com/office/drawing/2014/main" id="{EC803FA4-0771-B833-1828-FC434908A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151" y="1809486"/>
            <a:ext cx="897697" cy="98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D2E324-B2DE-3E6F-BC21-73E647E1E93F}"/>
              </a:ext>
            </a:extLst>
          </p:cNvPr>
          <p:cNvSpPr txBox="1"/>
          <p:nvPr/>
        </p:nvSpPr>
        <p:spPr>
          <a:xfrm>
            <a:off x="5678949" y="2769119"/>
            <a:ext cx="7040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2013, 2025</a:t>
            </a:r>
          </a:p>
        </p:txBody>
      </p:sp>
    </p:spTree>
    <p:extLst>
      <p:ext uri="{BB962C8B-B14F-4D97-AF65-F5344CB8AC3E}">
        <p14:creationId xmlns:p14="http://schemas.microsoft.com/office/powerpoint/2010/main" val="2056051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D7596-65FC-35E4-57D8-58F00EE86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8134C2B-89FC-39EB-C711-8EB8E434767A}"/>
              </a:ext>
            </a:extLst>
          </p:cNvPr>
          <p:cNvSpPr/>
          <p:nvPr/>
        </p:nvSpPr>
        <p:spPr>
          <a:xfrm>
            <a:off x="0" y="-13649"/>
            <a:ext cx="12192000" cy="69109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790215-D516-1739-B34F-681011C8C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6FBA02-44AA-0D43-5106-582DEB61E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 t="372"/>
          <a:stretch>
            <a:fillRect/>
          </a:stretch>
        </p:blipFill>
        <p:spPr>
          <a:xfrm>
            <a:off x="1034716" y="27295"/>
            <a:ext cx="9506152" cy="682891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DFD2300-1F6D-45A0-E41B-593601915911}"/>
              </a:ext>
            </a:extLst>
          </p:cNvPr>
          <p:cNvSpPr/>
          <p:nvPr/>
        </p:nvSpPr>
        <p:spPr>
          <a:xfrm>
            <a:off x="431928" y="3597223"/>
            <a:ext cx="5734345" cy="8345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marR="0" lvl="0" indent="0" algn="l" defTabSz="430225" rtl="0" eaLnBrk="1" fontAlgn="base" latinLnBrk="0" hangingPunct="1">
              <a:lnSpc>
                <a:spcPct val="100000"/>
              </a:lnSpc>
              <a:spcBef>
                <a:spcPts val="16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The new Higgs sector opens up a range of possibilities   and raises a number of important questions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035984-3A60-985A-0147-F61AE0586583}"/>
              </a:ext>
            </a:extLst>
          </p:cNvPr>
          <p:cNvSpPr/>
          <p:nvPr/>
        </p:nvSpPr>
        <p:spPr>
          <a:xfrm>
            <a:off x="-1" y="237794"/>
            <a:ext cx="8294848" cy="63797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D04DA03-44BB-430D-73DA-E5736CC73F83}"/>
              </a:ext>
            </a:extLst>
          </p:cNvPr>
          <p:cNvSpPr/>
          <p:nvPr/>
        </p:nvSpPr>
        <p:spPr>
          <a:xfrm>
            <a:off x="6344143" y="1148337"/>
            <a:ext cx="5231441" cy="5445011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CADDA5-DF9C-4CC2-1324-A34DA5825100}"/>
              </a:ext>
            </a:extLst>
          </p:cNvPr>
          <p:cNvSpPr txBox="1"/>
          <p:nvPr/>
        </p:nvSpPr>
        <p:spPr>
          <a:xfrm>
            <a:off x="214937" y="264651"/>
            <a:ext cx="8765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Brout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-Englert-Higgs  mechanism is real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610224-6FAD-5059-1BFA-E1AD2A26A4FA}"/>
              </a:ext>
            </a:extLst>
          </p:cNvPr>
          <p:cNvSpPr txBox="1"/>
          <p:nvPr/>
        </p:nvSpPr>
        <p:spPr>
          <a:xfrm>
            <a:off x="6358566" y="6304442"/>
            <a:ext cx="3801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See, </a:t>
            </a:r>
            <a:r>
              <a:rPr kumimoji="0" lang="en-GB" sz="11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: 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Salam, Wang, Zanderighi: </a:t>
            </a:r>
            <a:r>
              <a:rPr kumimoji="0" lang="en-GB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Nature 607, 41 (2022)</a:t>
            </a:r>
            <a:endParaRPr kumimoji="0" lang="en-CH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ED7084-2D55-A62F-F9D3-D47D6B52897E}"/>
              </a:ext>
            </a:extLst>
          </p:cNvPr>
          <p:cNvSpPr txBox="1"/>
          <p:nvPr/>
        </p:nvSpPr>
        <p:spPr>
          <a:xfrm>
            <a:off x="6680087" y="1408910"/>
            <a:ext cx="4762445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Higgs boson and open questions in particle physics and cosmology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Why is the Higgs boson so light?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elementary or composite 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 Higgs interactions violate matter-antimatter symmetry?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boson unique?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Does the Higgs boson couple to dark matter?</a:t>
            </a:r>
            <a:endParaRPr kumimoji="0" lang="en-CH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origin of the large mass hierarchy of the fermions in the Standard Model?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What is the form of the Higgs energy potential;              is the vacuum metastable?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Is the Higgs field connected with cosmic inflation?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H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Why is the dark energy in the universe so much smaller than the Higgs vacuum energy?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AA55907-400F-3BD7-BEA7-8D5949174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9563" y="-15764"/>
            <a:ext cx="2287358" cy="118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1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00D6C-0278-D17F-077E-A234A7F1D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5A99E9C-777E-EC6B-891E-A3BC66484192}"/>
              </a:ext>
            </a:extLst>
          </p:cNvPr>
          <p:cNvSpPr/>
          <p:nvPr/>
        </p:nvSpPr>
        <p:spPr>
          <a:xfrm>
            <a:off x="0" y="-13649"/>
            <a:ext cx="12192000" cy="69109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C3B5C4-57AF-BA63-55A2-94C83EDAB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FE1421-459D-66BE-9A10-E7C6CA78EF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 t="372"/>
          <a:stretch>
            <a:fillRect/>
          </a:stretch>
        </p:blipFill>
        <p:spPr>
          <a:xfrm>
            <a:off x="1034716" y="27295"/>
            <a:ext cx="9506152" cy="6828911"/>
          </a:xfrm>
          <a:prstGeom prst="rect">
            <a:avLst/>
          </a:prstGeom>
        </p:spPr>
      </p:pic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8A059CF7-0B21-8F62-7B64-DB875CF89382}"/>
              </a:ext>
            </a:extLst>
          </p:cNvPr>
          <p:cNvSpPr/>
          <p:nvPr/>
        </p:nvSpPr>
        <p:spPr>
          <a:xfrm>
            <a:off x="6344143" y="1148337"/>
            <a:ext cx="5231441" cy="5445011"/>
          </a:xfrm>
          <a:prstGeom prst="roundRect">
            <a:avLst>
              <a:gd name="adj" fmla="val 801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H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9532CF-DD62-F631-B20B-0229C3E5EFE9}"/>
              </a:ext>
            </a:extLst>
          </p:cNvPr>
          <p:cNvSpPr/>
          <p:nvPr/>
        </p:nvSpPr>
        <p:spPr>
          <a:xfrm>
            <a:off x="-1" y="237794"/>
            <a:ext cx="6344143" cy="63797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8CF713-0935-DED6-0ADE-EE30418429E8}"/>
              </a:ext>
            </a:extLst>
          </p:cNvPr>
          <p:cNvSpPr/>
          <p:nvPr/>
        </p:nvSpPr>
        <p:spPr>
          <a:xfrm>
            <a:off x="431928" y="3597223"/>
            <a:ext cx="5741349" cy="10807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tIns="169383" bIns="169383">
            <a:spAutoFit/>
          </a:bodyPr>
          <a:lstStyle/>
          <a:p>
            <a:pPr marL="219595" marR="0" lvl="0" indent="0" algn="l" defTabSz="430225" rtl="0" eaLnBrk="1" fontAlgn="base" latinLnBrk="0" hangingPunct="1">
              <a:lnSpc>
                <a:spcPct val="100000"/>
              </a:lnSpc>
              <a:spcBef>
                <a:spcPts val="16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</a:rPr>
              <a:t>Higgs doublet might emerge as a composite bound state  of a global symmetry that is spontaneously broken by    new strong dynamics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127276-4547-0730-01FB-632ADD4B5D94}"/>
              </a:ext>
            </a:extLst>
          </p:cNvPr>
          <p:cNvSpPr txBox="1"/>
          <p:nvPr/>
        </p:nvSpPr>
        <p:spPr>
          <a:xfrm>
            <a:off x="214937" y="264651"/>
            <a:ext cx="61292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Is the Higgs boson elementary?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C47FE5D-943A-0D44-8123-716632C20D46}"/>
              </a:ext>
            </a:extLst>
          </p:cNvPr>
          <p:cNvGrpSpPr/>
          <p:nvPr/>
        </p:nvGrpSpPr>
        <p:grpSpPr>
          <a:xfrm>
            <a:off x="6597430" y="1773673"/>
            <a:ext cx="4559854" cy="2149564"/>
            <a:chOff x="5759216" y="2816276"/>
            <a:chExt cx="4559854" cy="214956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F919CE4-6ADC-39D0-FB81-35236523F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59216" y="2816276"/>
              <a:ext cx="2280338" cy="1583993"/>
            </a:xfrm>
            <a:prstGeom prst="rect">
              <a:avLst/>
            </a:prstGeom>
          </p:spPr>
        </p:pic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A85FE98-0C7C-27C4-3506-8B6C90296E89}"/>
                </a:ext>
              </a:extLst>
            </p:cNvPr>
            <p:cNvGrpSpPr/>
            <p:nvPr/>
          </p:nvGrpSpPr>
          <p:grpSpPr>
            <a:xfrm>
              <a:off x="7910479" y="2966457"/>
              <a:ext cx="2408591" cy="1999383"/>
              <a:chOff x="532772" y="2878971"/>
              <a:chExt cx="2408591" cy="1999383"/>
            </a:xfrm>
          </p:grpSpPr>
          <p:pic>
            <p:nvPicPr>
              <p:cNvPr id="49" name="Screenshot 2024-01-20 at 10.43.23.png" descr="Screenshot 2024-01-20 at 10.43.23.png">
                <a:extLst>
                  <a:ext uri="{FF2B5EF4-FFF2-40B4-BE49-F238E27FC236}">
                    <a16:creationId xmlns:a16="http://schemas.microsoft.com/office/drawing/2014/main" id="{0F4EDC32-5918-C325-24FF-55276641DD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57650"/>
              <a:stretch>
                <a:fillRect/>
              </a:stretch>
            </p:blipFill>
            <p:spPr>
              <a:xfrm>
                <a:off x="532772" y="2878971"/>
                <a:ext cx="2408591" cy="1687749"/>
              </a:xfrm>
              <a:prstGeom prst="rect">
                <a:avLst/>
              </a:prstGeom>
              <a:ln w="12700">
                <a:miter lim="400000"/>
              </a:ln>
            </p:spPr>
          </p:pic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D8B335E-E20F-23F0-EE82-291F930FFA60}"/>
                  </a:ext>
                </a:extLst>
              </p:cNvPr>
              <p:cNvSpPr/>
              <p:nvPr/>
            </p:nvSpPr>
            <p:spPr>
              <a:xfrm>
                <a:off x="641953" y="3275803"/>
                <a:ext cx="599993" cy="87311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E6941F9-7644-C1E5-981B-CE071D2A63C7}"/>
                  </a:ext>
                </a:extLst>
              </p:cNvPr>
              <p:cNvSpPr/>
              <p:nvPr/>
            </p:nvSpPr>
            <p:spPr>
              <a:xfrm>
                <a:off x="795283" y="3902505"/>
                <a:ext cx="729573" cy="24641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D710C2BC-7ADC-3365-F998-0A3E6CDAC214}"/>
                      </a:ext>
                    </a:extLst>
                  </p:cNvPr>
                  <p:cNvSpPr txBox="1"/>
                  <p:nvPr/>
                </p:nvSpPr>
                <p:spPr>
                  <a:xfrm>
                    <a:off x="631754" y="3377899"/>
                    <a:ext cx="729573" cy="42319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kumimoji="0" lang="en-CH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Helvetica Light" charset="0"/>
                                <a:sym typeface="Wingdings" pitchFamily="2" charset="2"/>
                              </a:rPr>
                              <m:t>𝜆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𝐻</m:t>
                            </m:r>
                          </m:sub>
                        </m:s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~</m:t>
                        </m:r>
                        <m:f>
                          <m:f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  <m:t>∗</m:t>
                                </m:r>
                              </m:sub>
                            </m:sSub>
                          </m:den>
                        </m:f>
                        <m: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 </m:t>
                        </m:r>
                      </m:oMath>
                    </a14:m>
                    <a:r>
                      <a:rPr kumimoji="0" lang="en-CH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B9BB6"/>
                        </a:solidFill>
                        <a:effectLst/>
                        <a:uLnTx/>
                        <a:uFillTx/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  <a:endParaRPr kumimoji="0" lang="en-CH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B9BB6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67DF30D0-3EBA-21F1-5895-46035300AB6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1754" y="3377899"/>
                    <a:ext cx="729573" cy="423193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r="-339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FB26E366-88F8-2CD2-3157-6AD42E460178}"/>
                      </a:ext>
                    </a:extLst>
                  </p:cNvPr>
                  <p:cNvSpPr txBox="1"/>
                  <p:nvPr/>
                </p:nvSpPr>
                <p:spPr>
                  <a:xfrm>
                    <a:off x="1531556" y="4455161"/>
                    <a:ext cx="1217544" cy="423193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 xmlns:m="http://schemas.openxmlformats.org/officeDocument/2006/math">
                        <m:sSub>
                          <m:sSubPr>
                            <m:ctrlPr>
                              <a:rPr kumimoji="0" lang="en-CH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Helvetica Light" charset="0"/>
                                <a:sym typeface="Wingdings" pitchFamily="2" charset="2"/>
                              </a:rPr>
                              <m:t>𝜆</m:t>
                            </m:r>
                          </m:e>
                          <m:sub>
                            <m:r>
                              <a:rPr kumimoji="0" lang="en-US" sz="14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𝐶</m:t>
                            </m:r>
                          </m:sub>
                        </m:s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~</m:t>
                        </m:r>
                        <m:f>
                          <m:f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4B9BB6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4B9BB6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+mn-cs"/>
                                    <a:sym typeface="Wingdings" pitchFamily="2" charset="2"/>
                                  </a:rPr>
                                  <m:t>𝐻</m:t>
                                </m:r>
                              </m:sub>
                            </m:sSub>
                          </m:den>
                        </m:f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~1.6 </m:t>
                        </m:r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am</m:t>
                        </m:r>
                        <m: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4B9BB6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 </m:t>
                        </m:r>
                      </m:oMath>
                    </a14:m>
                    <a:r>
                      <a:rPr kumimoji="0" lang="en-CH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4B9BB6"/>
                        </a:solidFill>
                        <a:effectLst/>
                        <a:uLnTx/>
                        <a:uFillTx/>
                        <a:latin typeface="Helvetica" pitchFamily="2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  <a:endParaRPr kumimoji="0" lang="en-CH" sz="14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4B9BB6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53" name="TextBox 52">
                    <a:extLst>
                      <a:ext uri="{FF2B5EF4-FFF2-40B4-BE49-F238E27FC236}">
                        <a16:creationId xmlns:a16="http://schemas.microsoft.com/office/drawing/2014/main" id="{FB26E366-88F8-2CD2-3157-6AD42E46017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31556" y="4455161"/>
                    <a:ext cx="1217544" cy="423193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r="-18557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77DA7D-9A7F-011A-C35C-D9B1B1F9B4DA}"/>
                </a:ext>
              </a:extLst>
            </p:cNvPr>
            <p:cNvSpPr txBox="1"/>
            <p:nvPr/>
          </p:nvSpPr>
          <p:spPr>
            <a:xfrm>
              <a:off x="6437204" y="3707806"/>
              <a:ext cx="25680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3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Helvetica Light" charset="0"/>
                  <a:cs typeface="Calibri" panose="020F0502020204030204" pitchFamily="34" charset="0"/>
                  <a:sym typeface="Wingdings" pitchFamily="2" charset="2"/>
                </a:rPr>
                <a:t>H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BF2111D6-7D6C-A511-F89A-483A33390744}"/>
              </a:ext>
            </a:extLst>
          </p:cNvPr>
          <p:cNvSpPr txBox="1"/>
          <p:nvPr/>
        </p:nvSpPr>
        <p:spPr>
          <a:xfrm>
            <a:off x="6597430" y="4044388"/>
            <a:ext cx="4559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 strongly interacting light Higgs (SILH) models, strong dynamics modifies the Higgs kinetic term, leading to a universal rescaling of all Higgs couplings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36062E2-B858-610B-C229-3841F7B886EE}"/>
                  </a:ext>
                </a:extLst>
              </p:cNvPr>
              <p:cNvSpPr txBox="1"/>
              <p:nvPr/>
            </p:nvSpPr>
            <p:spPr>
              <a:xfrm>
                <a:off x="6636491" y="4966624"/>
                <a:ext cx="3936466" cy="6505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𝑖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  <a:sym typeface="Wingdings" pitchFamily="2" charset="2"/>
                        </a:rPr>
                        <m:t>→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1−</m:t>
                          </m:r>
                          <m:f>
                            <m:fPr>
                              <m:ctrlPr>
                                <a:rPr kumimoji="0" lang="en-CH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itchFamily="2" charset="2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0" lang="en-CH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𝐻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0" lang="en-CH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CH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  <a:sym typeface="Wingdings" pitchFamily="2" charset="2"/>
                                    </a:rPr>
                                    <m:t>𝜐</m:t>
                                  </m:r>
                                </m:e>
                                <m:sup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Sup>
                                <m:sSubSupPr>
                                  <m:ctrlPr>
                                    <a:rPr kumimoji="0" lang="en-CH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E4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</m:ctrlPr>
                                </m:sSubSup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E4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E4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𝐻</m:t>
                                  </m:r>
                                </m:sub>
                                <m:sup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E4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  <a:sym typeface="Wingdings" pitchFamily="2" charset="2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>
                              <a:lumMod val="75000"/>
                              <a:lumOff val="25000"/>
                            </a:srgb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  <a:sym typeface="Wingdings" pitchFamily="2" charset="2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  <a:sym typeface="Wingdings" pitchFamily="2" charset="2"/>
                            </a:rPr>
                            <m:t>1−</m:t>
                          </m:r>
                          <m:sSub>
                            <m:sSubPr>
                              <m:ctrlPr>
                                <a:rPr kumimoji="0" lang="en-CH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itchFamily="2" charset="2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  <a:sym typeface="Wingdings" pitchFamily="2" charset="2"/>
                                </a:rPr>
                                <m:t>𝐻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E4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  <a:sym typeface="Wingdings" pitchFamily="2" charset="2"/>
                            </a:rPr>
                            <m:t>𝜉</m:t>
                          </m:r>
                        </m:e>
                      </m:d>
                    </m:oMath>
                  </m:oMathPara>
                </a14:m>
                <a:endParaRPr kumimoji="0" lang="en-CH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236062E2-B858-610B-C229-3841F7B88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491" y="4966624"/>
                <a:ext cx="3936466" cy="650563"/>
              </a:xfrm>
              <a:prstGeom prst="rect">
                <a:avLst/>
              </a:prstGeom>
              <a:blipFill>
                <a:blip r:embed="rId12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E848BE45-5DBC-2529-ACDD-7E8A236C6FD2}"/>
              </a:ext>
            </a:extLst>
          </p:cNvPr>
          <p:cNvSpPr txBox="1"/>
          <p:nvPr/>
        </p:nvSpPr>
        <p:spPr>
          <a:xfrm>
            <a:off x="9902577" y="4902056"/>
            <a:ext cx="16553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H" sz="1200" b="0" i="0" u="none" strike="noStrike" kern="1200" cap="none" spc="0" normalizeH="0" baseline="0" noProof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</a:t>
            </a:r>
            <a:r>
              <a:rPr kumimoji="0" lang="en-CH" sz="1200" b="1" i="0" u="none" strike="noStrike" kern="1200" cap="none" spc="0" normalizeH="0" baseline="0" noProof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best measured coupling probes compositness </a:t>
            </a:r>
            <a:r>
              <a:rPr kumimoji="0" lang="en-CH" sz="1200" b="0" i="0" u="none" strike="noStrike" kern="1200" cap="none" spc="0" normalizeH="0" baseline="0" noProof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of   the Higgs boson!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016D7DC-5D25-68E5-1660-C835675F91A3}"/>
                  </a:ext>
                </a:extLst>
              </p:cNvPr>
              <p:cNvSpPr txBox="1"/>
              <p:nvPr/>
            </p:nvSpPr>
            <p:spPr>
              <a:xfrm>
                <a:off x="6597430" y="5856009"/>
                <a:ext cx="44499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CH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5.0 (0.1)% precision on</a:t>
                </a: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0" lang="en-CH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probes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𝑓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𝐻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Wingdings" pitchFamily="2" charset="2"/>
                      </a:rPr>
                      <m:t> ~</m:t>
                    </m:r>
                  </m:oMath>
                </a14:m>
                <a:r>
                  <a:rPr kumimoji="0" lang="en-CH" sz="1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1.1 (7.8) TeV</a:t>
                </a: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016D7DC-5D25-68E5-1660-C835675F91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430" y="5856009"/>
                <a:ext cx="4449965" cy="307777"/>
              </a:xfrm>
              <a:prstGeom prst="rect">
                <a:avLst/>
              </a:prstGeom>
              <a:blipFill>
                <a:blip r:embed="rId13"/>
                <a:stretch>
                  <a:fillRect l="-570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TextBox 60">
            <a:extLst>
              <a:ext uri="{FF2B5EF4-FFF2-40B4-BE49-F238E27FC236}">
                <a16:creationId xmlns:a16="http://schemas.microsoft.com/office/drawing/2014/main" id="{BEA64866-0527-E80D-9DDF-7676276EEBC8}"/>
              </a:ext>
            </a:extLst>
          </p:cNvPr>
          <p:cNvSpPr txBox="1"/>
          <p:nvPr/>
        </p:nvSpPr>
        <p:spPr>
          <a:xfrm>
            <a:off x="6549636" y="1346044"/>
            <a:ext cx="48293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Potential spectrum of putative new strong dynamics</a:t>
            </a:r>
          </a:p>
        </p:txBody>
      </p:sp>
      <p:pic>
        <p:nvPicPr>
          <p:cNvPr id="54" name="Screenshot 2024-01-20 at 10.43.23.png" descr="Screenshot 2024-01-20 at 10.43.23.png">
            <a:extLst>
              <a:ext uri="{FF2B5EF4-FFF2-40B4-BE49-F238E27FC236}">
                <a16:creationId xmlns:a16="http://schemas.microsoft.com/office/drawing/2014/main" id="{CD59E4B5-5400-FFC7-3DBC-11C7D0C549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06" r="54655"/>
          <a:stretch>
            <a:fillRect/>
          </a:stretch>
        </p:blipFill>
        <p:spPr>
          <a:xfrm rot="5400000">
            <a:off x="10179958" y="2597875"/>
            <a:ext cx="110293" cy="168774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7647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80C6-9705-22BE-CB4D-3323CE388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15B4E2-A653-98C4-9FC2-9C29DFE7C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770B73-945F-1EC6-9CBD-435AEF0F56B9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LHC delivers precision physics</a:t>
            </a:r>
            <a:endParaRPr lang="en-GB" sz="2800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880A7B-2AAB-51EC-F4C4-9E37D04BA2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66"/>
          <a:stretch>
            <a:fillRect/>
          </a:stretch>
        </p:blipFill>
        <p:spPr>
          <a:xfrm>
            <a:off x="695176" y="3168203"/>
            <a:ext cx="5770166" cy="36121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40D50B-6771-B3D2-9F57-7BEF7432E7A7}"/>
              </a:ext>
            </a:extLst>
          </p:cNvPr>
          <p:cNvSpPr txBox="1"/>
          <p:nvPr/>
        </p:nvSpPr>
        <p:spPr>
          <a:xfrm>
            <a:off x="5195415" y="2976684"/>
            <a:ext cx="125704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arXiv:2412.13872</a:t>
            </a:r>
            <a:endParaRPr lang="en-CH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1A2685-C45D-62B3-0074-0E2E1072F7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5400000">
            <a:off x="6983230" y="1717190"/>
            <a:ext cx="4801820" cy="50419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938F16-6B8C-5877-3757-259F7E47DBCD}"/>
              </a:ext>
            </a:extLst>
          </p:cNvPr>
          <p:cNvSpPr txBox="1"/>
          <p:nvPr/>
        </p:nvSpPr>
        <p:spPr>
          <a:xfrm>
            <a:off x="7266387" y="2100577"/>
            <a:ext cx="318625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CMS: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5"/>
              </a:rPr>
              <a:t>PLB 866 (2025) 139526</a:t>
            </a:r>
            <a:r>
              <a:rPr lang="en-CH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, LHCb: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6"/>
              </a:rPr>
              <a:t>JHEP 12 (2024) 026</a:t>
            </a:r>
            <a:endParaRPr lang="en-CH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5DAD1F-EB6D-7BDD-F3CB-6346EC6DD7DB}"/>
              </a:ext>
            </a:extLst>
          </p:cNvPr>
          <p:cNvSpPr txBox="1"/>
          <p:nvPr/>
        </p:nvSpPr>
        <p:spPr>
          <a:xfrm>
            <a:off x="10202644" y="5171965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0.23152 ± 0.00031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CC55D0-6E37-340A-9DFD-A7CE7EF83BBA}"/>
              </a:ext>
            </a:extLst>
          </p:cNvPr>
          <p:cNvSpPr txBox="1"/>
          <p:nvPr/>
        </p:nvSpPr>
        <p:spPr>
          <a:xfrm>
            <a:off x="10202644" y="5389581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0.23147 ± 0.00050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8D8CE1-D72D-6977-57F4-0394AB313CB7}"/>
              </a:ext>
            </a:extLst>
          </p:cNvPr>
          <p:cNvSpPr txBox="1"/>
          <p:nvPr/>
        </p:nvSpPr>
        <p:spPr>
          <a:xfrm>
            <a:off x="10209111" y="4952333"/>
            <a:ext cx="11592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0.23140 ± 0.00036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E575E3-9D08-49AC-9F94-752925B4A372}"/>
              </a:ext>
            </a:extLst>
          </p:cNvPr>
          <p:cNvSpPr/>
          <p:nvPr/>
        </p:nvSpPr>
        <p:spPr>
          <a:xfrm>
            <a:off x="641954" y="1147461"/>
            <a:ext cx="9655339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Hadron colliders are discovery </a:t>
            </a:r>
            <a:r>
              <a:rPr lang="en-GB" sz="1600" b="1" i="1" noProof="0" dirty="0">
                <a:solidFill>
                  <a:srgbClr val="000000"/>
                </a:solidFill>
                <a:latin typeface="Helvetica" pitchFamily="2" charset="0"/>
              </a:rPr>
              <a:t>and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precision machines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noProof="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400" baseline="-25000" noProof="0" dirty="0" err="1">
                <a:solidFill>
                  <a:srgbClr val="000000"/>
                </a:solidFill>
                <a:latin typeface="Helvetica" pitchFamily="2" charset="0"/>
              </a:rPr>
              <a:t>H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 = 125.11 ± 0.11 GeV [0.09%, ATLAS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, 4𝓁 + 𝛾𝛾 |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  <a:hlinkClick r:id="rId7"/>
              </a:rPr>
              <a:t>PRL 131 (2023) 251802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],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125.07 ± 0.13 GeV [CMS, 𝛾𝛾 | </a:t>
            </a:r>
            <a:r>
              <a:rPr lang="en-GB" sz="900" noProof="0" dirty="0">
                <a:solidFill>
                  <a:srgbClr val="000000"/>
                </a:solidFill>
                <a:latin typeface="Helvetica Light" panose="020B0403020202020204" pitchFamily="34" charset="0"/>
                <a:hlinkClick r:id="rId8"/>
              </a:rPr>
              <a:t>CMS-PAS-HIG-24-007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]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400" baseline="-25000" dirty="0" err="1">
                <a:solidFill>
                  <a:srgbClr val="000000"/>
                </a:solidFill>
                <a:latin typeface="Helvetica" pitchFamily="2" charset="0"/>
              </a:rPr>
              <a:t>top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= 172.52 ± 0.33 GeV [0.2%, LHC combination | </a:t>
            </a:r>
            <a:r>
              <a:rPr lang="en-GB" sz="900" dirty="0">
                <a:solidFill>
                  <a:srgbClr val="000000"/>
                </a:solidFill>
                <a:latin typeface="Helvetica Light" panose="020B0403020202020204" pitchFamily="34" charset="0"/>
                <a:hlinkClick r:id="rId9"/>
              </a:rPr>
              <a:t>PRL 132 (2024) 261902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]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W mass (bottom)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Weak mixing angle (right)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C443F8-9A30-55A5-F7E5-E684EA93511C}"/>
              </a:ext>
            </a:extLst>
          </p:cNvPr>
          <p:cNvSpPr txBox="1"/>
          <p:nvPr/>
        </p:nvSpPr>
        <p:spPr>
          <a:xfrm>
            <a:off x="4854966" y="5670783"/>
            <a:ext cx="1456055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0.012% precision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F9D60F-CE7D-A1FE-2916-F0482D5EA682}"/>
              </a:ext>
            </a:extLst>
          </p:cNvPr>
          <p:cNvSpPr txBox="1"/>
          <p:nvPr/>
        </p:nvSpPr>
        <p:spPr>
          <a:xfrm>
            <a:off x="2550016" y="2938211"/>
            <a:ext cx="583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CMS</a:t>
            </a:r>
          </a:p>
        </p:txBody>
      </p:sp>
    </p:spTree>
    <p:extLst>
      <p:ext uri="{BB962C8B-B14F-4D97-AF65-F5344CB8AC3E}">
        <p14:creationId xmlns:p14="http://schemas.microsoft.com/office/powerpoint/2010/main" val="28002354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DD85E-8493-6871-86A5-F09007936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27FB06-DEDB-E1F8-9242-AE180EA58BD9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LHC delivers precision physics</a:t>
            </a:r>
            <a:endParaRPr lang="en-GB" sz="2800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17131B-32A5-DC45-E068-5ACE5256F7ED}"/>
              </a:ext>
            </a:extLst>
          </p:cNvPr>
          <p:cNvSpPr/>
          <p:nvPr/>
        </p:nvSpPr>
        <p:spPr>
          <a:xfrm>
            <a:off x="641954" y="1147461"/>
            <a:ext cx="96553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Global Electroweak Fit — Testing the Standard Model</a:t>
            </a:r>
            <a:endParaRPr lang="en-GB" sz="14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DCC71B-2282-4A01-349A-4F77681139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521" t="6172" r="16240" b="7516"/>
          <a:stretch>
            <a:fillRect/>
          </a:stretch>
        </p:blipFill>
        <p:spPr>
          <a:xfrm>
            <a:off x="2332137" y="1756786"/>
            <a:ext cx="7558066" cy="5010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2F7400-800B-1C3E-4274-6F9CCF179A35}"/>
              </a:ext>
            </a:extLst>
          </p:cNvPr>
          <p:cNvSpPr txBox="1"/>
          <p:nvPr/>
        </p:nvSpPr>
        <p:spPr>
          <a:xfrm>
            <a:off x="6852219" y="1654249"/>
            <a:ext cx="28448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Gfitter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group,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latest update Moriond EW, 2026</a:t>
            </a:r>
            <a:endParaRPr lang="en-CH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0006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2238D-FA6A-7FAC-E060-E116D5E11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203781-6638-6896-0348-C104823BF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F1F88-EEB4-44BD-817F-EE067B713C9C}"/>
              </a:ext>
            </a:extLst>
          </p:cNvPr>
          <p:cNvSpPr txBox="1"/>
          <p:nvPr/>
        </p:nvSpPr>
        <p:spPr>
          <a:xfrm>
            <a:off x="214939" y="264651"/>
            <a:ext cx="11959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We have learned so much more at the LHC …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D2D70-06DB-DD9F-E2CF-F2EE6100F6A9}"/>
              </a:ext>
            </a:extLst>
          </p:cNvPr>
          <p:cNvSpPr txBox="1"/>
          <p:nvPr/>
        </p:nvSpPr>
        <p:spPr>
          <a:xfrm>
            <a:off x="623284" y="1108786"/>
            <a:ext cx="6553371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 plethora of measurements, some involving extremely rare and sensitive processes,</a:t>
            </a:r>
            <a:r>
              <a:rPr lang="en-GB" sz="16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confirm the predictive power of the SM and deepen our understanding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82 new hadronic bound states discovered so far (most by LHCb), 28 of which exotic, the heaviest being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toponium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Heavy-ion collisions enabled unprecedented insights into the quark-gluon plasma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Searches for new phenomena have set tight constraints on some of the most popular SM extensions, thus completely changing the field of beyond the SM physics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F1F0FE-E3A5-7FE1-6215-9100E3ABF0F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2190" y="1081079"/>
            <a:ext cx="4300456" cy="32298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EF2961-E821-CE31-31E6-817BE026B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299" y="4364107"/>
            <a:ext cx="4128618" cy="22936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76F10D-668C-7CD9-B2A6-96B0808219C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/>
        </p:blipFill>
        <p:spPr>
          <a:xfrm rot="5400000">
            <a:off x="4388862" y="3690507"/>
            <a:ext cx="2650001" cy="36737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951D62F-6686-689C-23FA-7AE282E4A69F}"/>
              </a:ext>
            </a:extLst>
          </p:cNvPr>
          <p:cNvSpPr txBox="1"/>
          <p:nvPr/>
        </p:nvSpPr>
        <p:spPr>
          <a:xfrm>
            <a:off x="4117571" y="6579353"/>
            <a:ext cx="17244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  <a:hlinkClick r:id="rId5"/>
              </a:rPr>
              <a:t>Phys. Rep. 1116 (2025) 261</a:t>
            </a:r>
            <a:endParaRPr kumimoji="0" lang="en-CH" sz="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AF5547-2B58-6C38-F78D-04008D0AD5D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95433" y="3668533"/>
            <a:ext cx="2548793" cy="37634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77B6CE-FA52-2053-EAAE-087691CE7B48}"/>
              </a:ext>
            </a:extLst>
          </p:cNvPr>
          <p:cNvSpPr txBox="1"/>
          <p:nvPr/>
        </p:nvSpPr>
        <p:spPr>
          <a:xfrm rot="16200000">
            <a:off x="3039690" y="4903158"/>
            <a:ext cx="142977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3980C2"/>
                </a:solidFill>
                <a:effectLst/>
                <a:uLnTx/>
                <a:uFillTx/>
                <a:latin typeface="Helvetica Light" panose="020B0403020202020204" pitchFamily="34" charset="0"/>
                <a:ea typeface="+mn-ea"/>
                <a:cs typeface="+mn-cs"/>
                <a:hlinkClick r:id="rId7"/>
              </a:rPr>
              <a:t>PRD 105 (2022) 012010</a:t>
            </a:r>
            <a:endParaRPr kumimoji="0" lang="en-CH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panose="020B04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859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8D1CE-0F0A-33E3-BE86-0CC46DB70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758344C-6BED-F953-91C1-42A81E3AE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1" u="none" strike="noStrike" kern="1200" cap="none" spc="0" normalizeH="0" baseline="0" noProof="0">
                <a:ln>
                  <a:noFill/>
                </a:ln>
                <a:solidFill>
                  <a:srgbClr val="0033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Presentation - United Kingdom of Great Britain and Northern Ireland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F385DA-499A-63DD-761B-690249B1B632}"/>
              </a:ext>
            </a:extLst>
          </p:cNvPr>
          <p:cNvSpPr/>
          <p:nvPr/>
        </p:nvSpPr>
        <p:spPr>
          <a:xfrm>
            <a:off x="8229601" y="-6626"/>
            <a:ext cx="3962398" cy="6879910"/>
          </a:xfrm>
          <a:prstGeom prst="rect">
            <a:avLst/>
          </a:prstGeom>
          <a:solidFill>
            <a:srgbClr val="002A4D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2167E0-E179-2483-12AE-30A7D69A3E96}"/>
              </a:ext>
            </a:extLst>
          </p:cNvPr>
          <p:cNvSpPr txBox="1"/>
          <p:nvPr/>
        </p:nvSpPr>
        <p:spPr>
          <a:xfrm>
            <a:off x="8612008" y="1867865"/>
            <a:ext cx="346143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The HL-LHC will use new technologies to provide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6 times more collisions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than the LHC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</a:rPr>
              <a:t>Intensities require large-scale detector upgrades</a:t>
            </a:r>
          </a:p>
          <a:p>
            <a:pPr marL="342900" indent="-342900">
              <a:spcBef>
                <a:spcPts val="800"/>
              </a:spcBef>
              <a:spcAft>
                <a:spcPts val="800"/>
              </a:spcAft>
              <a:buSzPct val="100000"/>
              <a:buFont typeface="Arial" charset="0"/>
              <a:buChar char="•"/>
              <a:defRPr/>
            </a:pPr>
            <a:r>
              <a:rPr lang="en-US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It will start operating in 2030 and run until 2041, delivering           3000 fb</a:t>
            </a:r>
            <a:r>
              <a:rPr lang="en-US" baseline="30000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–1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00000"/>
              <a:buFont typeface="Arial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Arial" charset="0"/>
                <a:cs typeface="Arial" charset="0"/>
              </a:rPr>
              <a:t>Complementary in many ways to the </a:t>
            </a:r>
            <a:r>
              <a:rPr lang="en-US" b="1" dirty="0">
                <a:solidFill>
                  <a:srgbClr val="FFFFFF"/>
                </a:solidFill>
                <a:latin typeface="Helvetica" pitchFamily="2" charset="0"/>
                <a:ea typeface="Arial" charset="0"/>
                <a:cs typeface="Arial" charset="0"/>
              </a:rPr>
              <a:t>FCC-ee / CEPC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27531D-C294-9EB7-8A79-A4254C9148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5570"/>
            <a:ext cx="5098142" cy="18109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35E58D8-2CAE-9EE3-F29D-5CB73947FC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93" r="15340"/>
          <a:stretch/>
        </p:blipFill>
        <p:spPr>
          <a:xfrm>
            <a:off x="5906241" y="5084706"/>
            <a:ext cx="2339911" cy="18194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6F1E10-2C71-FB17-E57B-1A2FA7817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372" y="5084706"/>
            <a:ext cx="1130950" cy="181360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4C26B1A-8B2D-D81D-9BD6-F439F464F18D}"/>
              </a:ext>
            </a:extLst>
          </p:cNvPr>
          <p:cNvSpPr txBox="1"/>
          <p:nvPr/>
        </p:nvSpPr>
        <p:spPr>
          <a:xfrm>
            <a:off x="8612008" y="283942"/>
            <a:ext cx="37252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Helvetica" pitchFamily="2" charset="0"/>
              </a:rPr>
              <a:t>Upgrade to the </a:t>
            </a:r>
            <a:br>
              <a:rPr lang="en-GB" sz="2800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en-GB" sz="2800" b="1" dirty="0">
                <a:solidFill>
                  <a:schemeClr val="bg1"/>
                </a:solidFill>
                <a:latin typeface="Helvetica" pitchFamily="2" charset="0"/>
              </a:rPr>
              <a:t>High-Luminosity LHC is under way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C13628-5570-52EB-67C0-9BE1C5FCF8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6692"/>
          <a:stretch>
            <a:fillRect/>
          </a:stretch>
        </p:blipFill>
        <p:spPr>
          <a:xfrm>
            <a:off x="0" y="0"/>
            <a:ext cx="8246152" cy="5084706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D601F1-A47C-9B6B-457F-330613BEC84E}"/>
              </a:ext>
            </a:extLst>
          </p:cNvPr>
          <p:cNvCxnSpPr/>
          <p:nvPr/>
        </p:nvCxnSpPr>
        <p:spPr>
          <a:xfrm>
            <a:off x="0" y="5075570"/>
            <a:ext cx="8229601" cy="9136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78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FB2A-DF6C-D16C-B555-C9B8A7A2F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B28E81-1672-74BE-801C-B039F6BCDCC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HL-LHC Physics prospects — Higgs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23220CB-8821-BBD1-2A4F-B3035509B409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550047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Higgs coupling prospects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|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Coupling strength modifiers </a:t>
                </a:r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𝑖</m:t>
                        </m:r>
                      </m:sub>
                      <m:sup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kumimoji="0" lang="en-GB" sz="105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Wingdings" pitchFamily="2" charset="2"/>
                      </a:rPr>
                      <m:t>≡</m:t>
                    </m:r>
                    <m:f>
                      <m:fPr>
                        <m:type m:val="lin"/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𝜎</m:t>
                            </m:r>
                          </m:e>
                          <m:sub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𝜎</m:t>
                            </m:r>
                          </m:e>
                          <m:sub>
                            <m:r>
                              <a:rPr kumimoji="0" lang="en-GB" sz="105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𝑖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kumimoji="0" lang="en-GB" sz="105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>
                                    <a:lumMod val="75000"/>
                                    <a:lumOff val="25000"/>
                                  </a:srgb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+mn-cs"/>
                                <a:sym typeface="Wingdings" pitchFamily="2" charset="2"/>
                              </a:rPr>
                              <m:t>SM</m:t>
                            </m:r>
                          </m:sup>
                        </m:sSubSup>
                      </m:den>
                    </m:f>
                  </m:oMath>
                </a14:m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assuming SM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kumimoji="0" lang="en-GB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</a:t>
                </a:r>
                <a:endParaRPr kumimoji="0" lang="en-GB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B84DC898-FD0A-AA23-6346-13FAD7F64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550047" cy="338554"/>
              </a:xfrm>
              <a:prstGeom prst="rect">
                <a:avLst/>
              </a:prstGeom>
              <a:blipFill>
                <a:blip r:embed="rId2"/>
                <a:stretch>
                  <a:fillRect l="-220" t="-53571" b="-10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627463E-2F0F-8F3F-E923-9D0215C9D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1" y="1652272"/>
            <a:ext cx="4840746" cy="506272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D931D1C-2562-8363-546F-730A07D18404}"/>
              </a:ext>
            </a:extLst>
          </p:cNvPr>
          <p:cNvSpPr/>
          <p:nvPr/>
        </p:nvSpPr>
        <p:spPr>
          <a:xfrm>
            <a:off x="2869422" y="5503883"/>
            <a:ext cx="4974631" cy="708608"/>
          </a:xfrm>
          <a:prstGeom prst="roundRect">
            <a:avLst>
              <a:gd name="adj" fmla="val 2615"/>
            </a:avLst>
          </a:prstGeom>
          <a:ln w="19050">
            <a:solidFill>
              <a:srgbClr val="03A65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959C7C-B92F-4677-C3A2-2D3A5CC112DC}"/>
              </a:ext>
            </a:extLst>
          </p:cNvPr>
          <p:cNvSpPr txBox="1"/>
          <p:nvPr/>
        </p:nvSpPr>
        <p:spPr>
          <a:xfrm>
            <a:off x="7911502" y="5489019"/>
            <a:ext cx="17731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3A65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Unique sensitivity to rare decays and to top coupling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92D313-FC8E-D9F9-A92E-D91FB76ACC94}"/>
                  </a:ext>
                </a:extLst>
              </p:cNvPr>
              <p:cNvSpPr txBox="1"/>
              <p:nvPr/>
            </p:nvSpPr>
            <p:spPr>
              <a:xfrm>
                <a:off x="7636912" y="1918911"/>
                <a:ext cx="17731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3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In SILH 5.0% (1.6%) precision on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𝜅</m:t>
                        </m:r>
                      </m:e>
                      <m:sub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  <a:sym typeface="Wingdings" pitchFamily="2" charset="2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probes compositeness scale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Helvetica Light" charset="0"/>
                            <a:sym typeface="Wingdings" pitchFamily="2" charset="2"/>
                          </a:rPr>
                          <m:t>𝑓</m:t>
                        </m:r>
                      </m:e>
                      <m:sub>
                        <m:r>
                          <a:rPr kumimoji="0" lang="en-GB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>
                                <a:lumMod val="75000"/>
                                <a:lumOff val="25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  <a:sym typeface="Wingdings" pitchFamily="2" charset="2"/>
                          </a:rPr>
                          <m:t>𝐻</m:t>
                        </m:r>
                      </m:sub>
                    </m:sSub>
                    <m:r>
                      <a:rPr kumimoji="0" lang="en-GB" sz="1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>
                            <a:lumMod val="75000"/>
                            <a:lumOff val="25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  <a:sym typeface="Wingdings" pitchFamily="2" charset="2"/>
                      </a:rPr>
                      <m:t> ~</m:t>
                    </m:r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1.1 (1.9) TeV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92D313-FC8E-D9F9-A92E-D91FB76AC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6912" y="1918911"/>
                <a:ext cx="1773196" cy="830997"/>
              </a:xfrm>
              <a:prstGeom prst="rect">
                <a:avLst/>
              </a:prstGeom>
              <a:blipFill>
                <a:blip r:embed="rId4"/>
                <a:stretch>
                  <a:fillRect t="-1515" r="-37589" b="-30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3349608-C2F4-5A51-9023-47EE03752FDE}"/>
              </a:ext>
            </a:extLst>
          </p:cNvPr>
          <p:cNvSpPr/>
          <p:nvPr/>
        </p:nvSpPr>
        <p:spPr>
          <a:xfrm>
            <a:off x="2869421" y="2891349"/>
            <a:ext cx="4974629" cy="2571166"/>
          </a:xfrm>
          <a:prstGeom prst="roundRect">
            <a:avLst>
              <a:gd name="adj" fmla="val 1069"/>
            </a:avLst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D9097B-2E86-699C-3919-D2A2DEAEBFC9}"/>
              </a:ext>
            </a:extLst>
          </p:cNvPr>
          <p:cNvSpPr txBox="1"/>
          <p:nvPr/>
        </p:nvSpPr>
        <p:spPr>
          <a:xfrm>
            <a:off x="7922960" y="3010888"/>
            <a:ext cx="15598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E4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Even with 2× better theory precision, theoretical uncertainties will be dominant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BCB7039-E7E8-E9CA-46C9-FA910E4579F6}"/>
              </a:ext>
            </a:extLst>
          </p:cNvPr>
          <p:cNvSpPr/>
          <p:nvPr/>
        </p:nvSpPr>
        <p:spPr>
          <a:xfrm>
            <a:off x="2869422" y="4434351"/>
            <a:ext cx="4974628" cy="347683"/>
          </a:xfrm>
          <a:prstGeom prst="roundRect">
            <a:avLst>
              <a:gd name="adj" fmla="val 2615"/>
            </a:avLst>
          </a:prstGeom>
          <a:ln w="19050">
            <a:solidFill>
              <a:srgbClr val="03A65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BF9016F9-325D-9985-F9EA-5B50DE232406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8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1E1135-288B-4B21-150A-18DC43A29B14}"/>
              </a:ext>
            </a:extLst>
          </p:cNvPr>
          <p:cNvSpPr/>
          <p:nvPr/>
        </p:nvSpPr>
        <p:spPr>
          <a:xfrm>
            <a:off x="359570" y="3259723"/>
            <a:ext cx="184731" cy="3385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>
              <a:latin typeface="Helvetica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B54FA6-BC5C-C31F-5AD2-E0AD56E1E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6C74C2-2D79-4771-C019-34E15A399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9"/>
          <a:stretch>
            <a:fillRect/>
          </a:stretch>
        </p:blipFill>
        <p:spPr>
          <a:xfrm>
            <a:off x="-13260" y="0"/>
            <a:ext cx="1220525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929162-9EDC-53B5-CB3B-DEC3B8162B5A}"/>
              </a:ext>
            </a:extLst>
          </p:cNvPr>
          <p:cNvSpPr txBox="1"/>
          <p:nvPr/>
        </p:nvSpPr>
        <p:spPr>
          <a:xfrm>
            <a:off x="141162" y="100014"/>
            <a:ext cx="27187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b="1" dirty="0">
                <a:latin typeface="Helvetica" pitchFamily="2" charset="0"/>
              </a:rPr>
              <a:t>ISR Control Room (early 70s)</a:t>
            </a:r>
          </a:p>
        </p:txBody>
      </p:sp>
    </p:spTree>
    <p:extLst>
      <p:ext uri="{BB962C8B-B14F-4D97-AF65-F5344CB8AC3E}">
        <p14:creationId xmlns:p14="http://schemas.microsoft.com/office/powerpoint/2010/main" val="356629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BA2978-55C2-2571-B028-6B1AD6B895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91D5F9C2-41D8-ACAE-A0D1-16F6686C991E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30</a:t>
            </a:fld>
            <a:endParaRPr lang="en-GB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47B3D9-C9E4-F963-8A36-9E2EB7DAC38F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Cornering the Higgs potential through Higgs self-coupling</a:t>
            </a:r>
            <a:endParaRPr lang="en-GB" sz="2800" b="1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557A0FF-6243-B92F-99A8-C0A5339F688D}"/>
              </a:ext>
            </a:extLst>
          </p:cNvPr>
          <p:cNvSpPr/>
          <p:nvPr/>
        </p:nvSpPr>
        <p:spPr>
          <a:xfrm>
            <a:off x="743473" y="3040591"/>
            <a:ext cx="2469073" cy="424500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0E93143-9F0F-7B8C-2C69-EA00D202B4E8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Higgs self-coupling via Higgs pair production: 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complex final states, eldorado for ML enthusiasts, strongest channels: HH → bb𝛾𝛾, bb𝜏𝜏, </a:t>
                </a:r>
                <a:r>
                  <a:rPr lang="en-GB" sz="1600" dirty="0" err="1">
                    <a:solidFill>
                      <a:srgbClr val="000000"/>
                    </a:solidFill>
                    <a:latin typeface="Helvetica" pitchFamily="2" charset="0"/>
                  </a:rPr>
                  <a:t>bbbb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. Best sensitivity to </a:t>
                </a:r>
                <a14:m>
                  <m:oMath xmlns:m="http://schemas.openxmlformats.org/officeDocument/2006/math">
                    <m:r>
                      <a:rPr lang="en-GB" sz="16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 at low m(HH)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0E93143-9F0F-7B8C-2C69-EA00D202B4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  <a:blipFill>
                <a:blip r:embed="rId2"/>
                <a:stretch>
                  <a:fillRect l="-224" t="-4255" b="-10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5D6F9-EF04-BD18-8CE8-D7014FBAD17C}"/>
                  </a:ext>
                </a:extLst>
              </p:cNvPr>
              <p:cNvSpPr txBox="1"/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GB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5D6F9-EF04-BD18-8CE8-D7014FBAD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6EACE0-60D5-7A2D-6AF8-C67B9836353F}"/>
                  </a:ext>
                </a:extLst>
              </p:cNvPr>
              <p:cNvSpPr txBox="1"/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6EACE0-60D5-7A2D-6AF8-C67B98363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8F14DBF-2589-2354-FA76-667EE80CBC93}"/>
              </a:ext>
            </a:extLst>
          </p:cNvPr>
          <p:cNvSpPr txBox="1"/>
          <p:nvPr/>
        </p:nvSpPr>
        <p:spPr>
          <a:xfrm>
            <a:off x="641953" y="3766382"/>
            <a:ext cx="498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Destructive interferes with box diagram: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018612-0DE4-C9C5-A8C9-D6510F5B4641}"/>
                  </a:ext>
                </a:extLst>
              </p:cNvPr>
              <p:cNvSpPr txBox="1"/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018612-0DE4-C9C5-A8C9-D6510F5B4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F8ED4AC-78F5-3900-0E38-7A1C3FA53450}"/>
              </a:ext>
            </a:extLst>
          </p:cNvPr>
          <p:cNvSpPr txBox="1"/>
          <p:nvPr/>
        </p:nvSpPr>
        <p:spPr>
          <a:xfrm>
            <a:off x="1642549" y="194756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52A838-0273-442A-2A09-A083718BCCD2}"/>
              </a:ext>
            </a:extLst>
          </p:cNvPr>
          <p:cNvSpPr txBox="1"/>
          <p:nvPr/>
        </p:nvSpPr>
        <p:spPr>
          <a:xfrm>
            <a:off x="641953" y="5288658"/>
            <a:ext cx="3903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Very small HH SM cross section of 36 fb at 13.6 TeV, dominated by gluon fusion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B8A276-58D9-CE47-FD0F-E3F89E6EC3D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195"/>
          <a:stretch>
            <a:fillRect/>
          </a:stretch>
        </p:blipFill>
        <p:spPr>
          <a:xfrm>
            <a:off x="868588" y="1889085"/>
            <a:ext cx="2041559" cy="928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4AAD15C-85EE-C64B-EA50-1867A9FD3A3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686"/>
          <a:stretch>
            <a:fillRect/>
          </a:stretch>
        </p:blipFill>
        <p:spPr>
          <a:xfrm>
            <a:off x="902607" y="4164177"/>
            <a:ext cx="1783443" cy="903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C2F168-7700-F02E-A4BC-79BFC3C46BEB}"/>
                  </a:ext>
                </a:extLst>
              </p:cNvPr>
              <p:cNvSpPr txBox="1"/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C2F168-7700-F02E-A4BC-79BFC3C46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B9B554-AC33-E9E4-1824-36FEBD951D7B}"/>
                  </a:ext>
                </a:extLst>
              </p:cNvPr>
              <p:cNvSpPr txBox="1"/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B9B554-AC33-E9E4-1824-36FEBD951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98CC5C95-211B-1871-1CBF-A98C8036C708}"/>
              </a:ext>
            </a:extLst>
          </p:cNvPr>
          <p:cNvSpPr txBox="1"/>
          <p:nvPr/>
        </p:nvSpPr>
        <p:spPr>
          <a:xfrm>
            <a:off x="1623498" y="429519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D21A3B-FBEE-3CF7-ECAC-A4FD7523CEA1}"/>
              </a:ext>
            </a:extLst>
          </p:cNvPr>
          <p:cNvSpPr txBox="1"/>
          <p:nvPr/>
        </p:nvSpPr>
        <p:spPr>
          <a:xfrm>
            <a:off x="1633020" y="4661909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BE4D990-71C1-B73F-7B12-4432A7F2585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3242" r="841" b="6"/>
          <a:stretch/>
        </p:blipFill>
        <p:spPr>
          <a:xfrm>
            <a:off x="5384233" y="1927532"/>
            <a:ext cx="6807767" cy="432363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5397DB7-0845-CC35-B24A-CB9851E0F5E5}"/>
              </a:ext>
            </a:extLst>
          </p:cNvPr>
          <p:cNvSpPr txBox="1"/>
          <p:nvPr/>
        </p:nvSpPr>
        <p:spPr>
          <a:xfrm>
            <a:off x="10095797" y="5920553"/>
            <a:ext cx="203132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CH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A H</a:t>
            </a:r>
            <a:r>
              <a:rPr lang="en-GB" sz="105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H → 𝛾𝛾bb candidate event</a:t>
            </a:r>
            <a:endParaRPr lang="en-CH" sz="105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62121F-776E-5B6B-4BA6-7360B03AFAEF}"/>
              </a:ext>
            </a:extLst>
          </p:cNvPr>
          <p:cNvSpPr/>
          <p:nvPr/>
        </p:nvSpPr>
        <p:spPr>
          <a:xfrm>
            <a:off x="5384233" y="1947736"/>
            <a:ext cx="1757610" cy="1016811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02F1DE2-F1D9-5323-1A32-AFCE91180F4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6576" b="32613"/>
          <a:stretch/>
        </p:blipFill>
        <p:spPr>
          <a:xfrm>
            <a:off x="5476618" y="5612031"/>
            <a:ext cx="1308496" cy="570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8182A8-B6C1-B025-5B68-E840FA44DF2D}"/>
                  </a:ext>
                </a:extLst>
              </p:cNvPr>
              <p:cNvSpPr txBox="1"/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5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15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lang="en-US" sz="15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b="0" i="0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obs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SM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78182A8-B6C1-B025-5B68-E840FA44DF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blipFill>
                <a:blip r:embed="rId11"/>
                <a:stretch>
                  <a:fillRect t="-100000" b="-1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4792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FF7B0-295E-B303-2F2C-5935410C6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6ACE72-72BB-882B-8DF5-821F18E61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DE69EA2-E8A5-B40A-7B46-6129B9E0A995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31</a:t>
            </a:fld>
            <a:endParaRPr lang="en-GB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431616-D39C-E8CF-EE2D-C91D77A1B3AA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Cornering the Higgs potential through Higgs self-coupling</a:t>
            </a:r>
            <a:endParaRPr lang="en-GB" sz="2800" b="1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0B599E2-C67A-9353-D3D9-0E75CC398D03}"/>
              </a:ext>
            </a:extLst>
          </p:cNvPr>
          <p:cNvSpPr/>
          <p:nvPr/>
        </p:nvSpPr>
        <p:spPr>
          <a:xfrm>
            <a:off x="743473" y="3040591"/>
            <a:ext cx="2469073" cy="424500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66A3EEF-780A-B2C2-4D18-E0D069ABE0EB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Higgs self-coupling via Higgs pair production: 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complex final states, eldorado for ML enthusiasts, strongest channels: HH → bb𝛾𝛾, bb𝜏𝜏, </a:t>
                </a:r>
                <a:r>
                  <a:rPr lang="en-GB" sz="1600" dirty="0" err="1">
                    <a:solidFill>
                      <a:srgbClr val="000000"/>
                    </a:solidFill>
                    <a:latin typeface="Helvetica" pitchFamily="2" charset="0"/>
                  </a:rPr>
                  <a:t>bbbb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. Best sensitivity to </a:t>
                </a:r>
                <a14:m>
                  <m:oMath xmlns:m="http://schemas.openxmlformats.org/officeDocument/2006/math">
                    <m:r>
                      <a:rPr lang="en-GB" sz="16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 at low m(HH)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66A3EEF-780A-B2C2-4D18-E0D069ABE0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  <a:blipFill>
                <a:blip r:embed="rId2"/>
                <a:stretch>
                  <a:fillRect l="-224" t="-4255" b="-10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DD19F9-D937-EFFA-2CA1-58FDDCDAAE75}"/>
                  </a:ext>
                </a:extLst>
              </p:cNvPr>
              <p:cNvSpPr txBox="1"/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GB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0DD19F9-D937-EFFA-2CA1-58FDDCDAA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183300-7CA7-2D2B-13E2-4ABE29619B6F}"/>
                  </a:ext>
                </a:extLst>
              </p:cNvPr>
              <p:cNvSpPr txBox="1"/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183300-7CA7-2D2B-13E2-4ABE29619B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E6C23B8-BE2C-2D44-38C2-4CCF5277F6BC}"/>
              </a:ext>
            </a:extLst>
          </p:cNvPr>
          <p:cNvSpPr txBox="1"/>
          <p:nvPr/>
        </p:nvSpPr>
        <p:spPr>
          <a:xfrm>
            <a:off x="641953" y="3766382"/>
            <a:ext cx="498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Destructive interferes with box diagram: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07BCE8-411C-9642-0E73-3FAEC80DA38A}"/>
                  </a:ext>
                </a:extLst>
              </p:cNvPr>
              <p:cNvSpPr txBox="1"/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607BCE8-411C-9642-0E73-3FAEC80DA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14D042B-6AA4-EE32-362B-6B9953C41CDE}"/>
              </a:ext>
            </a:extLst>
          </p:cNvPr>
          <p:cNvSpPr txBox="1"/>
          <p:nvPr/>
        </p:nvSpPr>
        <p:spPr>
          <a:xfrm>
            <a:off x="1642549" y="194756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62780-D210-5368-52F8-13D7C4BD68B9}"/>
              </a:ext>
            </a:extLst>
          </p:cNvPr>
          <p:cNvSpPr txBox="1"/>
          <p:nvPr/>
        </p:nvSpPr>
        <p:spPr>
          <a:xfrm>
            <a:off x="641953" y="5288658"/>
            <a:ext cx="3903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Very small HH SM cross section of 36 fb at 13.6 TeV, dominated by gluon fusion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9238116-D4B4-001B-B970-0B4B25A3739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195"/>
          <a:stretch>
            <a:fillRect/>
          </a:stretch>
        </p:blipFill>
        <p:spPr>
          <a:xfrm>
            <a:off x="868588" y="1889085"/>
            <a:ext cx="2041559" cy="928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C11D1A-0CF9-FCBC-AD3A-C3969FE0B1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686"/>
          <a:stretch>
            <a:fillRect/>
          </a:stretch>
        </p:blipFill>
        <p:spPr>
          <a:xfrm>
            <a:off x="902607" y="4164177"/>
            <a:ext cx="1783443" cy="903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6FE86C2-9DB7-72A8-5DDD-95B4D081E486}"/>
                  </a:ext>
                </a:extLst>
              </p:cNvPr>
              <p:cNvSpPr txBox="1"/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6FE86C2-9DB7-72A8-5DDD-95B4D081E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CF94611-B0EA-10C8-DACB-21F930963339}"/>
                  </a:ext>
                </a:extLst>
              </p:cNvPr>
              <p:cNvSpPr txBox="1"/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CF94611-B0EA-10C8-DACB-21F930963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173B086C-23FF-D317-F218-C0B973195698}"/>
              </a:ext>
            </a:extLst>
          </p:cNvPr>
          <p:cNvSpPr txBox="1"/>
          <p:nvPr/>
        </p:nvSpPr>
        <p:spPr>
          <a:xfrm>
            <a:off x="1623498" y="429519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5C1FA4-FFEE-3F90-65C3-274668D7C2C7}"/>
              </a:ext>
            </a:extLst>
          </p:cNvPr>
          <p:cNvSpPr txBox="1"/>
          <p:nvPr/>
        </p:nvSpPr>
        <p:spPr>
          <a:xfrm>
            <a:off x="1633020" y="4661909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3477CA-A34F-C86D-AD71-5B1C93BFB5D8}"/>
                  </a:ext>
                </a:extLst>
              </p:cNvPr>
              <p:cNvSpPr txBox="1"/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5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15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lang="en-US" sz="15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b="0" i="0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obs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SM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3477CA-A34F-C86D-AD71-5B1C93BFB5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blipFill>
                <a:blip r:embed="rId9"/>
                <a:stretch>
                  <a:fillRect t="-100000" b="-1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>
            <a:extLst>
              <a:ext uri="{FF2B5EF4-FFF2-40B4-BE49-F238E27FC236}">
                <a16:creationId xmlns:a16="http://schemas.microsoft.com/office/drawing/2014/main" id="{E21A0CE4-ED9D-74AA-A6AC-AC7D7016EA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7093283" y="796198"/>
            <a:ext cx="3666714" cy="574316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D349D06-245F-D832-C701-BB58BAE1B471}"/>
              </a:ext>
            </a:extLst>
          </p:cNvPr>
          <p:cNvSpPr txBox="1"/>
          <p:nvPr/>
        </p:nvSpPr>
        <p:spPr>
          <a:xfrm>
            <a:off x="10294111" y="1851426"/>
            <a:ext cx="111440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11"/>
              </a:rPr>
              <a:t>arXiv: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11"/>
              </a:rPr>
              <a:t>2507.03495</a:t>
            </a:r>
            <a:endParaRPr lang="en-CH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FB559C8-8432-BB17-BC84-5A6FBCB11C2D}"/>
                  </a:ext>
                </a:extLst>
              </p:cNvPr>
              <p:cNvSpPr txBox="1"/>
              <p:nvPr/>
            </p:nvSpPr>
            <p:spPr>
              <a:xfrm>
                <a:off x="5834688" y="5607927"/>
                <a:ext cx="3118404" cy="898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US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First Run-2+3 result on HH → bb𝛾𝛾: 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Signal strength: 0.9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sub>
                    </m:sSub>
                    <m:r>
                      <a:rPr lang="en-US" sz="1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1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1.3</m:t>
                        </m:r>
                      </m:e>
                      <m:sub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−1.8</m:t>
                        </m:r>
                      </m:sub>
                      <m:sup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+3.8</m:t>
                        </m:r>
                      </m:sup>
                    </m:sSubSup>
                  </m:oMath>
                </a14:m>
                <a:endParaRPr lang="en-CH" sz="1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FB559C8-8432-BB17-BC84-5A6FBCB11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688" y="5607927"/>
                <a:ext cx="3118404" cy="898323"/>
              </a:xfrm>
              <a:prstGeom prst="rect">
                <a:avLst/>
              </a:prstGeom>
              <a:blipFill>
                <a:blip r:embed="rId12"/>
                <a:stretch>
                  <a:fillRect l="-810" t="-2778" b="-41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B158D2D-8F2E-2EC9-2FA5-77C067FC862C}"/>
                  </a:ext>
                </a:extLst>
              </p:cNvPr>
              <p:cNvSpPr txBox="1"/>
              <p:nvPr/>
            </p:nvSpPr>
            <p:spPr>
              <a:xfrm>
                <a:off x="8924808" y="5611457"/>
                <a:ext cx="3118404" cy="898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US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ATLAS &amp; CMS Run-2 combination: 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Signal strength: 0.8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GB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sub>
                    </m:sSub>
                    <m:r>
                      <a:rPr lang="en-US" sz="1400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140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1.</m:t>
                        </m:r>
                        <m:r>
                          <a:rPr lang="en-US" sz="1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e>
                      <m:sub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−1.</m:t>
                        </m:r>
                        <m:r>
                          <a:rPr lang="en-US" sz="1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1400" b="0" i="1" dirty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2.</m:t>
                        </m:r>
                        <m:r>
                          <a:rPr lang="en-US" sz="1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bSup>
                  </m:oMath>
                </a14:m>
                <a:endParaRPr lang="en-CH" sz="1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B158D2D-8F2E-2EC9-2FA5-77C067FC8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4808" y="5611457"/>
                <a:ext cx="3118404" cy="898323"/>
              </a:xfrm>
              <a:prstGeom prst="rect">
                <a:avLst/>
              </a:prstGeom>
              <a:blipFill>
                <a:blip r:embed="rId13"/>
                <a:stretch>
                  <a:fillRect l="-405" t="-1408" b="-4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42FC37F9-AAFD-DC53-9428-1B1461B73AF9}"/>
              </a:ext>
            </a:extLst>
          </p:cNvPr>
          <p:cNvSpPr txBox="1"/>
          <p:nvPr/>
        </p:nvSpPr>
        <p:spPr>
          <a:xfrm>
            <a:off x="7651788" y="5851884"/>
            <a:ext cx="632982" cy="428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+1.4</a:t>
            </a:r>
          </a:p>
          <a:p>
            <a:pPr>
              <a:spcBef>
                <a:spcPts val="100"/>
              </a:spcBef>
            </a:pPr>
            <a:r>
              <a:rPr lang="en-US" sz="1000" dirty="0">
                <a:solidFill>
                  <a:prstClr val="black"/>
                </a:solidFill>
                <a:latin typeface="Helvetica" pitchFamily="2" charset="0"/>
                <a:sym typeface="Wingdings" pitchFamily="2" charset="2"/>
              </a:rPr>
              <a:t>–1.1</a:t>
            </a:r>
            <a:endParaRPr lang="en-CH" sz="1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7AC763-5C8C-9CA9-9AFC-5F3E639D06BD}"/>
              </a:ext>
            </a:extLst>
          </p:cNvPr>
          <p:cNvSpPr txBox="1"/>
          <p:nvPr/>
        </p:nvSpPr>
        <p:spPr>
          <a:xfrm>
            <a:off x="10741908" y="5851884"/>
            <a:ext cx="632982" cy="428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+0.9</a:t>
            </a:r>
          </a:p>
          <a:p>
            <a:pPr>
              <a:spcBef>
                <a:spcPts val="100"/>
              </a:spcBef>
            </a:pPr>
            <a:r>
              <a:rPr lang="en-US" sz="1000" dirty="0">
                <a:solidFill>
                  <a:prstClr val="black"/>
                </a:solidFill>
                <a:latin typeface="Helvetica" pitchFamily="2" charset="0"/>
                <a:sym typeface="Wingdings" pitchFamily="2" charset="2"/>
              </a:rPr>
              <a:t>–0.7</a:t>
            </a:r>
            <a:endParaRPr lang="en-CH" sz="1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1CB054-DE90-F4F1-649F-FA8AAD96BAE2}"/>
              </a:ext>
            </a:extLst>
          </p:cNvPr>
          <p:cNvSpPr txBox="1"/>
          <p:nvPr/>
        </p:nvSpPr>
        <p:spPr>
          <a:xfrm>
            <a:off x="10257215" y="6271465"/>
            <a:ext cx="11949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H" sz="900" u="none" strike="noStrike" dirty="0">
                <a:solidFill>
                  <a:srgbClr val="3980C2"/>
                </a:solidFill>
                <a:effectLst/>
                <a:latin typeface="Helvetica Light" panose="020B0403020202020204" pitchFamily="34" charset="0"/>
                <a:hlinkClick r:id="rId14"/>
              </a:rPr>
              <a:t>arXiv:2602.23991</a:t>
            </a:r>
            <a:endParaRPr lang="en-GB" sz="9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9118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5BEAA-E119-8688-20D1-10F758F2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9B639A-061E-AB52-1172-8D6D0C965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1584E559-CA64-AFF3-FE20-02214A4C957B}"/>
              </a:ext>
            </a:extLst>
          </p:cNvPr>
          <p:cNvSpPr txBox="1">
            <a:spLocks/>
          </p:cNvSpPr>
          <p:nvPr/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srgbClr val="000000">
                    <a:lumMod val="50000"/>
                    <a:lumOff val="50000"/>
                  </a:srgbClr>
                </a:solidFill>
              </a:rPr>
              <a:pPr>
                <a:defRPr/>
              </a:pPr>
              <a:t>32</a:t>
            </a:fld>
            <a:endParaRPr lang="en-GB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B3621-FAE3-1EFC-11BB-0DAE75DA60AE}"/>
              </a:ext>
            </a:extLst>
          </p:cNvPr>
          <p:cNvSpPr txBox="1"/>
          <p:nvPr/>
        </p:nvSpPr>
        <p:spPr>
          <a:xfrm>
            <a:off x="214938" y="264651"/>
            <a:ext cx="1195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Cornering the Higgs potential through Higgs self-coupling</a:t>
            </a:r>
            <a:endParaRPr lang="en-GB" sz="2800" b="1" dirty="0">
              <a:solidFill>
                <a:srgbClr val="0D7FBF"/>
              </a:solidFill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8324183-6B31-8BF5-02B4-BA19198291AD}"/>
              </a:ext>
            </a:extLst>
          </p:cNvPr>
          <p:cNvSpPr/>
          <p:nvPr/>
        </p:nvSpPr>
        <p:spPr>
          <a:xfrm>
            <a:off x="743473" y="3040591"/>
            <a:ext cx="2469073" cy="424500"/>
          </a:xfrm>
          <a:prstGeom prst="roundRect">
            <a:avLst/>
          </a:prstGeom>
          <a:solidFill>
            <a:srgbClr val="CFF0F4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6111C4E-9983-8AFC-2ACD-338CDB408389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800"/>
                  </a:spcBef>
                  <a:spcAft>
                    <a:spcPct val="0"/>
                  </a:spcAft>
                  <a:defRPr/>
                </a:pPr>
                <a:r>
                  <a:rPr lang="en-GB" sz="1600" b="1" dirty="0">
                    <a:solidFill>
                      <a:srgbClr val="000000"/>
                    </a:solidFill>
                    <a:latin typeface="Helvetica" pitchFamily="2" charset="0"/>
                  </a:rPr>
                  <a:t>Higgs self-coupling via Higgs pair production: 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complex final states, eldorado for ML enthusiasts, strongest channels: HH → bb𝛾𝛾, bb𝜏𝜏, </a:t>
                </a:r>
                <a:r>
                  <a:rPr lang="en-GB" sz="1600" dirty="0" err="1">
                    <a:solidFill>
                      <a:srgbClr val="000000"/>
                    </a:solidFill>
                    <a:latin typeface="Helvetica" pitchFamily="2" charset="0"/>
                  </a:rPr>
                  <a:t>bbbb</a:t>
                </a:r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. Best sensitivity to </a:t>
                </a:r>
                <a14:m>
                  <m:oMath xmlns:m="http://schemas.openxmlformats.org/officeDocument/2006/math">
                    <m:r>
                      <a:rPr lang="en-GB" sz="16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GB" sz="1600" dirty="0">
                    <a:solidFill>
                      <a:srgbClr val="000000"/>
                    </a:solidFill>
                    <a:latin typeface="Helvetica" pitchFamily="2" charset="0"/>
                  </a:rPr>
                  <a:t> at low m(HH) 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6111C4E-9983-8AFC-2ACD-338CDB4083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305525" cy="584775"/>
              </a:xfrm>
              <a:prstGeom prst="rect">
                <a:avLst/>
              </a:prstGeom>
              <a:blipFill>
                <a:blip r:embed="rId2"/>
                <a:stretch>
                  <a:fillRect l="-224" t="-4255" b="-10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B11C79-F3B8-FF0D-2341-E486268817AB}"/>
                  </a:ext>
                </a:extLst>
              </p:cNvPr>
              <p:cNvSpPr txBox="1"/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GB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GB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𝜐</m:t>
                      </m:r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60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</m:den>
                      </m:f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FB11C79-F3B8-FF0D-2341-E48626881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191" y="2042190"/>
                <a:ext cx="1493870" cy="5903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0BE3B6-04AB-A13E-261E-58CD7954B73F}"/>
                  </a:ext>
                </a:extLst>
              </p:cNvPr>
              <p:cNvSpPr txBox="1"/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</m:d>
                        </m:e>
                        <m:sup>
                          <m:r>
                            <a:rPr lang="en-US" sz="1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2000" dirty="0">
                  <a:solidFill>
                    <a:schemeClr val="tx1"/>
                  </a:solidFill>
                  <a:latin typeface="Chalkduster"/>
                  <a:cs typeface="Chalkduster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0BE3B6-04AB-A13E-261E-58CD7954B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473" y="3081547"/>
                <a:ext cx="2469073" cy="338554"/>
              </a:xfrm>
              <a:prstGeom prst="rect">
                <a:avLst/>
              </a:prstGeom>
              <a:blipFill>
                <a:blip r:embed="rId4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0DEEF52-B9E0-B325-896C-B1FC70E472A8}"/>
              </a:ext>
            </a:extLst>
          </p:cNvPr>
          <p:cNvSpPr txBox="1"/>
          <p:nvPr/>
        </p:nvSpPr>
        <p:spPr>
          <a:xfrm>
            <a:off x="641953" y="3766382"/>
            <a:ext cx="498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Destructive interferes with box diagram: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9E40CC-0B11-F558-2588-D653FF672382}"/>
                  </a:ext>
                </a:extLst>
              </p:cNvPr>
              <p:cNvSpPr txBox="1"/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F9E40CC-0B11-F558-2588-D653FF672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875" y="2390135"/>
                <a:ext cx="664369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B2951E0-51E4-14C8-8BDD-107D3D4F9167}"/>
              </a:ext>
            </a:extLst>
          </p:cNvPr>
          <p:cNvSpPr txBox="1"/>
          <p:nvPr/>
        </p:nvSpPr>
        <p:spPr>
          <a:xfrm>
            <a:off x="1642549" y="194756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947A17-DB75-817B-F690-BA0C9F34EA2D}"/>
              </a:ext>
            </a:extLst>
          </p:cNvPr>
          <p:cNvSpPr txBox="1"/>
          <p:nvPr/>
        </p:nvSpPr>
        <p:spPr>
          <a:xfrm>
            <a:off x="641953" y="5288658"/>
            <a:ext cx="3903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Very small HH SM cross section of 36 fb at 13.6 TeV, dominated by gluon fusion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38C49C1-A9B3-6A5C-17DE-D7B3D2F3E2B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195"/>
          <a:stretch>
            <a:fillRect/>
          </a:stretch>
        </p:blipFill>
        <p:spPr>
          <a:xfrm>
            <a:off x="868588" y="1889085"/>
            <a:ext cx="2041559" cy="9286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E42128-727A-F777-2813-5FD9F47267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1686"/>
          <a:stretch>
            <a:fillRect/>
          </a:stretch>
        </p:blipFill>
        <p:spPr>
          <a:xfrm>
            <a:off x="902607" y="4164177"/>
            <a:ext cx="1783443" cy="903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5948B6-136D-C6B9-8426-62D5658D745C}"/>
                  </a:ext>
                </a:extLst>
              </p:cNvPr>
              <p:cNvSpPr txBox="1"/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E5948B6-136D-C6B9-8426-62D5658D7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427" y="4266277"/>
                <a:ext cx="664369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9E31F7-AE40-C879-E724-6CF6C4FF34B4}"/>
                  </a:ext>
                </a:extLst>
              </p:cNvPr>
              <p:cNvSpPr txBox="1"/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H" sz="140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CH" sz="1400" i="1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rgbClr val="E4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CH" sz="1400" dirty="0">
                  <a:solidFill>
                    <a:srgbClr val="E4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9E31F7-AE40-C879-E724-6CF6C4FF3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949" y="4647280"/>
                <a:ext cx="664369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C918EB8-692C-B6A1-6586-B38EB8349158}"/>
              </a:ext>
            </a:extLst>
          </p:cNvPr>
          <p:cNvSpPr txBox="1"/>
          <p:nvPr/>
        </p:nvSpPr>
        <p:spPr>
          <a:xfrm>
            <a:off x="1623498" y="4295194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B0B58B-E07F-7BE8-0D1F-E5D262CF59DF}"/>
              </a:ext>
            </a:extLst>
          </p:cNvPr>
          <p:cNvSpPr txBox="1"/>
          <p:nvPr/>
        </p:nvSpPr>
        <p:spPr>
          <a:xfrm>
            <a:off x="1633020" y="4661909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CH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270CEF-D612-101A-8808-175C843836DF}"/>
                  </a:ext>
                </a:extLst>
              </p:cNvPr>
              <p:cNvSpPr txBox="1"/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5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𝜅</m:t>
                          </m:r>
                        </m:e>
                        <m:sub>
                          <m:r>
                            <a:rPr lang="en-GB" sz="15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sub>
                      </m:sSub>
                      <m:r>
                        <a:rPr lang="en-US" sz="15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lang="en-US" sz="1500" i="1" dirty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b="0" i="0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obs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1500" i="1" dirty="0">
                                  <a:solidFill>
                                    <a:srgbClr val="E4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sz="1500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SM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7270CEF-D612-101A-8808-175C84383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510" y="3078578"/>
                <a:ext cx="1441943" cy="333233"/>
              </a:xfrm>
              <a:prstGeom prst="rect">
                <a:avLst/>
              </a:prstGeom>
              <a:blipFill>
                <a:blip r:embed="rId9"/>
                <a:stretch>
                  <a:fillRect t="-100000" b="-16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9DE3A794-0C6B-6242-ACF0-824B93CD4B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49796" y="1883820"/>
            <a:ext cx="5854700" cy="4394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ED4517D-5E9A-6266-265E-AAE1EE552768}"/>
              </a:ext>
            </a:extLst>
          </p:cNvPr>
          <p:cNvSpPr txBox="1"/>
          <p:nvPr/>
        </p:nvSpPr>
        <p:spPr>
          <a:xfrm>
            <a:off x="10259536" y="1788356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CH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11"/>
              </a:rPr>
              <a:t>arXiv:2504.00672</a:t>
            </a:r>
            <a:endParaRPr lang="en-CH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BC6DF2-BCFC-9AF1-41A2-DE85C92A1A89}"/>
                  </a:ext>
                </a:extLst>
              </p:cNvPr>
              <p:cNvSpPr txBox="1"/>
              <p:nvPr/>
            </p:nvSpPr>
            <p:spPr>
              <a:xfrm>
                <a:off x="5844213" y="6256996"/>
                <a:ext cx="598956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CH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For SM at HL-LHC: expect HH observed &gt; 7σ, and </a:t>
                </a:r>
                <a14:m>
                  <m:oMath xmlns:m="http://schemas.openxmlformats.org/officeDocument/2006/math">
                    <m:r>
                      <a:rPr lang="en-US" sz="14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n-CH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:r>
                  <a:rPr lang="en-CH" sz="1400" b="1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precision &lt; 30%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8BC6DF2-BCFC-9AF1-41A2-DE85C92A1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213" y="6256996"/>
                <a:ext cx="5989566" cy="307777"/>
              </a:xfrm>
              <a:prstGeom prst="rect">
                <a:avLst/>
              </a:prstGeom>
              <a:blipFill>
                <a:blip r:embed="rId12"/>
                <a:stretch>
                  <a:fillRect l="-424" b="-24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1020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F5D1A-D0E2-14C6-195F-AC043AF6F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C95150-D23F-16A2-707C-C3976A4458E3}"/>
              </a:ext>
            </a:extLst>
          </p:cNvPr>
          <p:cNvSpPr/>
          <p:nvPr/>
        </p:nvSpPr>
        <p:spPr>
          <a:xfrm>
            <a:off x="-214" y="-1"/>
            <a:ext cx="12192214" cy="6858001"/>
          </a:xfrm>
          <a:prstGeom prst="rect">
            <a:avLst/>
          </a:prstGeom>
          <a:solidFill>
            <a:srgbClr val="89A5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B5ED99-14F3-4CBF-201C-921612CF1F49}"/>
              </a:ext>
            </a:extLst>
          </p:cNvPr>
          <p:cNvSpPr txBox="1"/>
          <p:nvPr/>
        </p:nvSpPr>
        <p:spPr>
          <a:xfrm>
            <a:off x="-213" y="264651"/>
            <a:ext cx="106444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New facilities to explore the high-precision 	and high-energy frontiers </a:t>
            </a:r>
          </a:p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C0A37F-4DB7-9EFA-3FD9-0038FCBB2E1B}"/>
              </a:ext>
            </a:extLst>
          </p:cNvPr>
          <p:cNvSpPr txBox="1"/>
          <p:nvPr/>
        </p:nvSpPr>
        <p:spPr>
          <a:xfrm>
            <a:off x="445220" y="1481982"/>
            <a:ext cx="939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90–100 km circumference tunnels to host an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and a hadron collider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499062-E7DA-0E78-7B12-945B5C617A4C}"/>
              </a:ext>
            </a:extLst>
          </p:cNvPr>
          <p:cNvSpPr/>
          <p:nvPr/>
        </p:nvSpPr>
        <p:spPr>
          <a:xfrm>
            <a:off x="-215" y="4347613"/>
            <a:ext cx="12192215" cy="2510387"/>
          </a:xfrm>
          <a:prstGeom prst="rect">
            <a:avLst/>
          </a:prstGeom>
          <a:solidFill>
            <a:srgbClr val="7A93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E8CD38-CE8D-B19B-36E2-AAFFBA5FEF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46" b="18786"/>
          <a:stretch>
            <a:fillRect/>
          </a:stretch>
        </p:blipFill>
        <p:spPr>
          <a:xfrm>
            <a:off x="7577137" y="2121028"/>
            <a:ext cx="4614863" cy="2514600"/>
          </a:xfrm>
          <a:prstGeom prst="rect">
            <a:avLst/>
          </a:prstGeom>
        </p:spPr>
      </p:pic>
      <p:pic>
        <p:nvPicPr>
          <p:cNvPr id="7" name="Picture 6" descr="Credit: IHEP">
            <a:extLst>
              <a:ext uri="{FF2B5EF4-FFF2-40B4-BE49-F238E27FC236}">
                <a16:creationId xmlns:a16="http://schemas.microsoft.com/office/drawing/2014/main" id="{4D7FBEF2-0216-4E04-B80D-A1800D5EA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0" r="4547"/>
          <a:stretch>
            <a:fillRect/>
          </a:stretch>
        </p:blipFill>
        <p:spPr bwMode="auto">
          <a:xfrm>
            <a:off x="0" y="2121028"/>
            <a:ext cx="76835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B4EAD3-D1F6-6438-FF6F-E735BC522739}"/>
              </a:ext>
            </a:extLst>
          </p:cNvPr>
          <p:cNvSpPr txBox="1"/>
          <p:nvPr/>
        </p:nvSpPr>
        <p:spPr>
          <a:xfrm>
            <a:off x="6750590" y="4884592"/>
            <a:ext cx="4706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Feasibility study: 3 volumes (physics &amp; experiments, accelerator, civil engineering &amp; sustainability)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(March 2025), </a:t>
            </a:r>
            <a:r>
              <a:rPr kumimoji="0" lang="en-GB" sz="12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documents</a:t>
            </a:r>
            <a:endParaRPr kumimoji="0" lang="en-GB" sz="120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D9B46-9DF6-3DA6-1FB9-DDDD83D580DD}"/>
              </a:ext>
            </a:extLst>
          </p:cNvPr>
          <p:cNvSpPr txBox="1"/>
          <p:nvPr/>
        </p:nvSpPr>
        <p:spPr>
          <a:xfrm>
            <a:off x="142893" y="2171834"/>
            <a:ext cx="14814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CEPC (China)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243C35-71E9-A05C-5782-D3736E4C584B}"/>
              </a:ext>
            </a:extLst>
          </p:cNvPr>
          <p:cNvSpPr txBox="1"/>
          <p:nvPr/>
        </p:nvSpPr>
        <p:spPr>
          <a:xfrm>
            <a:off x="7798900" y="2171834"/>
            <a:ext cx="1378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FCC (CERN)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E84955-C193-9F84-033E-08D64603ABD1}"/>
              </a:ext>
            </a:extLst>
          </p:cNvPr>
          <p:cNvSpPr txBox="1"/>
          <p:nvPr/>
        </p:nvSpPr>
        <p:spPr>
          <a:xfrm>
            <a:off x="6764895" y="5439424"/>
            <a:ext cx="52720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FCC-ee is proposed as CERN’s next flagship collider in the 2026 European Strategy for Particle Physics update 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</a:rPr>
              <a:t>[Link to 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recommendations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</a:rPr>
              <a:t> / 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Council resolution</a:t>
            </a:r>
            <a:r>
              <a:rPr lang="en-GB" sz="1200" dirty="0">
                <a:solidFill>
                  <a:schemeClr val="bg1"/>
                </a:solidFill>
                <a:latin typeface="Helvetica" pitchFamily="2" charset="0"/>
              </a:rPr>
              <a:t>]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. Aiming at go / no-go decision by CERN Council in 2028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0F6D041-12A6-68C2-120D-D25599095C6D}"/>
              </a:ext>
            </a:extLst>
          </p:cNvPr>
          <p:cNvCxnSpPr>
            <a:cxnSpLocks/>
          </p:cNvCxnSpPr>
          <p:nvPr/>
        </p:nvCxnSpPr>
        <p:spPr>
          <a:xfrm>
            <a:off x="6396757" y="4949679"/>
            <a:ext cx="0" cy="1487713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7EA922A-83F5-710E-C9E8-C12BABB2227F}"/>
              </a:ext>
            </a:extLst>
          </p:cNvPr>
          <p:cNvSpPr txBox="1"/>
          <p:nvPr/>
        </p:nvSpPr>
        <p:spPr>
          <a:xfrm>
            <a:off x="445220" y="4883644"/>
            <a:ext cx="23936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CEPC TDR: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arXiv:2312.14363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Detector TDR: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arXiv:2510.05260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2230A5-D514-697B-C186-F6E083E36967}"/>
              </a:ext>
            </a:extLst>
          </p:cNvPr>
          <p:cNvSpPr txBox="1"/>
          <p:nvPr/>
        </p:nvSpPr>
        <p:spPr>
          <a:xfrm>
            <a:off x="458366" y="5447360"/>
            <a:ext cx="5791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CEPC proposal was submitted in 2025 to Chinese Academy of Science for inclusion in 15</a:t>
            </a:r>
            <a:r>
              <a:rPr lang="en-GB" sz="1600" baseline="30000" dirty="0">
                <a:solidFill>
                  <a:schemeClr val="bg1"/>
                </a:solidFill>
                <a:latin typeface="Helvetica" pitchFamily="2" charset="0"/>
              </a:rPr>
              <a:t>th</a:t>
            </a:r>
            <a:r>
              <a:rPr lang="en-GB" sz="1600" dirty="0">
                <a:solidFill>
                  <a:schemeClr val="bg1"/>
                </a:solidFill>
                <a:latin typeface="Helvetica" pitchFamily="2" charset="0"/>
              </a:rPr>
              <a:t> 5-year plan, but not retained. R&amp;D continues, increased collaboration with FCC-ee, and resubmission in 2030 if FCC-ee does not go ahead</a:t>
            </a:r>
          </a:p>
        </p:txBody>
      </p:sp>
    </p:spTree>
    <p:extLst>
      <p:ext uri="{BB962C8B-B14F-4D97-AF65-F5344CB8AC3E}">
        <p14:creationId xmlns:p14="http://schemas.microsoft.com/office/powerpoint/2010/main" val="2622535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9DF3E6-1810-FAAA-0EB6-A66B81AE7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CC2338-514E-6F35-12DE-CDA30EFD5B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81B7EA-0489-783B-EE5B-78C9F9FBCE76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682DDC-557A-8469-80B8-41C7DD3E0D3D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3690941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53B7-5516-DBBA-1E05-417507F7A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817B44-3FC0-51DD-28BE-3568E9702F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ACF5380-8BB1-A209-5745-7EFE59AFBA6A}"/>
              </a:ext>
            </a:extLst>
          </p:cNvPr>
          <p:cNvSpPr/>
          <p:nvPr/>
        </p:nvSpPr>
        <p:spPr>
          <a:xfrm>
            <a:off x="5849471" y="430306"/>
            <a:ext cx="6024282" cy="6172199"/>
          </a:xfrm>
          <a:prstGeom prst="roundRect">
            <a:avLst>
              <a:gd name="adj" fmla="val 697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8ED025-2E94-1C85-EFD6-50BBFFC0ACEE}"/>
              </a:ext>
            </a:extLst>
          </p:cNvPr>
          <p:cNvSpPr/>
          <p:nvPr/>
        </p:nvSpPr>
        <p:spPr>
          <a:xfrm>
            <a:off x="8078514" y="4504764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BB8FA1B-753E-B479-727B-813E9A45B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6730" y="651234"/>
            <a:ext cx="5091953" cy="50919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256B9E-9326-3F97-D628-CB07BABF8E7F}"/>
              </a:ext>
            </a:extLst>
          </p:cNvPr>
          <p:cNvSpPr txBox="1"/>
          <p:nvPr/>
        </p:nvSpPr>
        <p:spPr>
          <a:xfrm>
            <a:off x="6082335" y="5799169"/>
            <a:ext cx="568559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Detailed feasibility study: layout selected from ~100 variants following the EU “Avoid–Reduce–Compensate” principle — 90.7 km ring,              8 surface sites (7 FR, 1 CH), 5.5 m tunnel diameter, 50–560 m depth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8CA9DE-22FD-50BB-39D3-B18490692C68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D4FDDB-BD3E-8AB5-4471-C22536FC1EA4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205742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C4F2F-0EA8-D4A1-097A-CC4519DB1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CC9641F-417F-8EC3-1A26-5DB1FD71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B9DC228-420A-7A97-0F29-C84CD870C876}"/>
              </a:ext>
            </a:extLst>
          </p:cNvPr>
          <p:cNvSpPr/>
          <p:nvPr/>
        </p:nvSpPr>
        <p:spPr>
          <a:xfrm>
            <a:off x="5849471" y="430306"/>
            <a:ext cx="6024282" cy="6172199"/>
          </a:xfrm>
          <a:prstGeom prst="roundRect">
            <a:avLst>
              <a:gd name="adj" fmla="val 697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86E081-312B-B837-7B9C-BAB18791B46D}"/>
              </a:ext>
            </a:extLst>
          </p:cNvPr>
          <p:cNvSpPr/>
          <p:nvPr/>
        </p:nvSpPr>
        <p:spPr>
          <a:xfrm>
            <a:off x="8078514" y="4504764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FF55B5-E6FA-A694-195E-5AB56C29E118}"/>
              </a:ext>
            </a:extLst>
          </p:cNvPr>
          <p:cNvSpPr txBox="1"/>
          <p:nvPr/>
        </p:nvSpPr>
        <p:spPr>
          <a:xfrm>
            <a:off x="6215270" y="5356310"/>
            <a:ext cx="54150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Ring structure: 4 experiments, 1 RF-section / beam,                         1 collimation section, 1 section for injection and dump</a:t>
            </a:r>
          </a:p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Booster is single-beam synchrotron which cycles within a few seconds between accelerating and top-up injecting e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+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and e</a:t>
            </a:r>
            <a:r>
              <a:rPr lang="en-GB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–</a:t>
            </a:r>
          </a:p>
        </p:txBody>
      </p:sp>
      <p:pic>
        <p:nvPicPr>
          <p:cNvPr id="4" name="Picture 3" descr="A diagram of a circular object with text&#10;&#10;AI-generated content may be incorrect.">
            <a:extLst>
              <a:ext uri="{FF2B5EF4-FFF2-40B4-BE49-F238E27FC236}">
                <a16:creationId xmlns:a16="http://schemas.microsoft.com/office/drawing/2014/main" id="{0B28DA1C-CF01-E48F-83DB-4B74E7B2B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573" y="616523"/>
            <a:ext cx="5589794" cy="46198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6BB423-3F6C-61D4-5A45-2CB1F175954B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2179CC-BD33-4A4E-4E11-7BBA99A56063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</p:spTree>
    <p:extLst>
      <p:ext uri="{BB962C8B-B14F-4D97-AF65-F5344CB8AC3E}">
        <p14:creationId xmlns:p14="http://schemas.microsoft.com/office/powerpoint/2010/main" val="142768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C10B5688-6FDD-8E81-9695-4DAF5520BE58}"/>
              </a:ext>
            </a:extLst>
          </p:cNvPr>
          <p:cNvSpPr/>
          <p:nvPr/>
        </p:nvSpPr>
        <p:spPr>
          <a:xfrm>
            <a:off x="5741893" y="747530"/>
            <a:ext cx="6233073" cy="359590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10A33C-00E2-4FCE-F864-046002EE0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5D2CA0-67DA-A5C7-3AED-6518D6E1A929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collider concept for maximum luminosity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07E0325-FE0B-423A-18E0-1ED58DF650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772" t="19804" r="15963" b="56471"/>
          <a:stretch>
            <a:fillRect/>
          </a:stretch>
        </p:blipFill>
        <p:spPr>
          <a:xfrm>
            <a:off x="5909320" y="448727"/>
            <a:ext cx="6233073" cy="33079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ED799F-BED0-102C-88FE-AE7136668E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777" t="9020" r="21236" b="69019"/>
          <a:stretch>
            <a:fillRect/>
          </a:stretch>
        </p:blipFill>
        <p:spPr>
          <a:xfrm>
            <a:off x="6085183" y="3755198"/>
            <a:ext cx="5891632" cy="290688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324696C-D346-25B9-ADAA-5A79D6A79454}"/>
              </a:ext>
            </a:extLst>
          </p:cNvPr>
          <p:cNvSpPr txBox="1"/>
          <p:nvPr/>
        </p:nvSpPr>
        <p:spPr>
          <a:xfrm>
            <a:off x="6855277" y="2015536"/>
            <a:ext cx="23936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FB1D19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Numbers assume 4 experiments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F14C88-68E1-44D0-773C-0C3816400CE1}"/>
              </a:ext>
            </a:extLst>
          </p:cNvPr>
          <p:cNvSpPr/>
          <p:nvPr/>
        </p:nvSpPr>
        <p:spPr>
          <a:xfrm>
            <a:off x="8307113" y="4840939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7CE38-2B7C-2DB0-0902-FE745D8E07FB}"/>
              </a:ext>
            </a:extLst>
          </p:cNvPr>
          <p:cNvSpPr txBox="1"/>
          <p:nvPr/>
        </p:nvSpPr>
        <p:spPr>
          <a:xfrm>
            <a:off x="641954" y="1593042"/>
            <a:ext cx="504579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Double ring collider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many bunches, high current,       like LHC and B factories, different from LEP (CERN)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Top-up injection (booster) during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needed due to short luminosity lifetime (~10–20 min, radiative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Bhabhas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), standard at light sources and used   at PEP-II, KEKB, BEPCII. Booster intensity ~1% of collider; full RF voltage as in collider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Superconducting RF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LEP-proven Nb/Cu 400 MHz cavities; bulk Nb 800 MHz cavities as in ESS/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EuXFEL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; efficient RF sources and simplified energy-switching scheme</a:t>
            </a:r>
          </a:p>
          <a:p>
            <a:pPr marL="28575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Crab-waist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successfully demonstrated at DAΦNE and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SuperKEKB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0E46C-23AE-5851-8AB0-D519AD19448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maximum luminosity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 descr="Crab waist collision scheme. | Download Scientific Diagram">
            <a:extLst>
              <a:ext uri="{FF2B5EF4-FFF2-40B4-BE49-F238E27FC236}">
                <a16:creationId xmlns:a16="http://schemas.microsoft.com/office/drawing/2014/main" id="{2346BA45-2889-131E-8C9F-B6C4BB4CAB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02"/>
          <a:stretch>
            <a:fillRect/>
          </a:stretch>
        </p:blipFill>
        <p:spPr bwMode="auto">
          <a:xfrm>
            <a:off x="954384" y="5162276"/>
            <a:ext cx="3245836" cy="12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7D03D5-2404-4A02-0B5E-55A31029B425}"/>
              </a:ext>
            </a:extLst>
          </p:cNvPr>
          <p:cNvSpPr txBox="1"/>
          <p:nvPr/>
        </p:nvSpPr>
        <p:spPr>
          <a:xfrm>
            <a:off x="4368035" y="5322893"/>
            <a:ext cx="1829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Crab waist scheme: </a:t>
            </a:r>
            <a:r>
              <a:rPr lang="en-GB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sextupoles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near IP rotate vertical waist along the opposing beam’s path (and suppresses beam-beam resonances)</a:t>
            </a:r>
          </a:p>
        </p:txBody>
      </p:sp>
    </p:spTree>
    <p:extLst>
      <p:ext uri="{BB962C8B-B14F-4D97-AF65-F5344CB8AC3E}">
        <p14:creationId xmlns:p14="http://schemas.microsoft.com/office/powerpoint/2010/main" val="16321492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D6188-8EE4-0997-4C72-94E9CBDF0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5221C1-B6DA-AE53-5E87-2F6DC18CB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300E8B-AD8A-2C66-C33E-B5263CD344E1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collider concept for maximum luminosity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339AC3-EB15-3C5C-42EA-CB25D759B7DA}"/>
              </a:ext>
            </a:extLst>
          </p:cNvPr>
          <p:cNvSpPr txBox="1"/>
          <p:nvPr/>
        </p:nvSpPr>
        <p:spPr>
          <a:xfrm>
            <a:off x="641954" y="1593042"/>
            <a:ext cx="5045798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Double ring collider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many bunches, high current,       like LHC and B factories, different from LEP (CERN)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Top-up injection (booster) during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needed due to short luminosity lifetime (~10–20 min, radiative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Bhabhas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), standard at light sources and used   at PEP-II, KEKB, BEPCII. Booster intensity ~1% of collider; full RF voltage as in collider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Superconducting RF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LEP-proven Nb/Cu 400 MHz cavities; bulk Nb 800 MHz cavities as in ESS/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EuXFEL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; efficient RF sources and simplified energy-switching scheme</a:t>
            </a:r>
          </a:p>
          <a:p>
            <a:pPr marL="28575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Crab-waist collisions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: successfully demonstrated at DAΦNE and </a:t>
            </a:r>
            <a:r>
              <a:rPr lang="en-GB" sz="1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SuperKEKB</a:t>
            </a: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E9BA4-847E-11F1-9FC0-8909558A1E66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maximum luminosity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3" name="Picture 2" descr="Crab waist collision scheme. | Download Scientific Diagram">
            <a:extLst>
              <a:ext uri="{FF2B5EF4-FFF2-40B4-BE49-F238E27FC236}">
                <a16:creationId xmlns:a16="http://schemas.microsoft.com/office/drawing/2014/main" id="{E4F5B604-60DA-AB48-4937-A47EDB778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02"/>
          <a:stretch>
            <a:fillRect/>
          </a:stretch>
        </p:blipFill>
        <p:spPr bwMode="auto">
          <a:xfrm>
            <a:off x="954384" y="5162276"/>
            <a:ext cx="3245836" cy="126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C1BFC3-9FFB-F526-9FBA-0130A370DD9D}"/>
              </a:ext>
            </a:extLst>
          </p:cNvPr>
          <p:cNvSpPr txBox="1"/>
          <p:nvPr/>
        </p:nvSpPr>
        <p:spPr>
          <a:xfrm>
            <a:off x="4368035" y="5322893"/>
            <a:ext cx="1829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Crab waist scheme: </a:t>
            </a:r>
            <a:r>
              <a:rPr lang="en-GB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sextupoles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near IP rotate vertical waist along the opposing beam’s path (and suppresses beam-beam resonances)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47CD8E2-5A0A-E1C4-8543-0DC4ACD71D4F}"/>
              </a:ext>
            </a:extLst>
          </p:cNvPr>
          <p:cNvSpPr/>
          <p:nvPr/>
        </p:nvSpPr>
        <p:spPr>
          <a:xfrm>
            <a:off x="8168667" y="4305905"/>
            <a:ext cx="164533" cy="37651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043894-F178-E4B4-1C93-84B6C21CFEE6}"/>
              </a:ext>
            </a:extLst>
          </p:cNvPr>
          <p:cNvSpPr txBox="1"/>
          <p:nvPr/>
        </p:nvSpPr>
        <p:spPr>
          <a:xfrm>
            <a:off x="6621376" y="1147461"/>
            <a:ext cx="5416374" cy="622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lnSpc>
                <a:spcPct val="110000"/>
              </a:lnSpc>
              <a:defRPr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Combining all these concepts results in a giant efficiency step: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10</a:t>
            </a:r>
            <a:r>
              <a:rPr lang="en-US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4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– 10</a:t>
            </a:r>
            <a:r>
              <a:rPr lang="en-US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5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× luminosity / electrical power of LEP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E7D5AC-20D3-8CEB-0580-37F65CBCBB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353" y="1863026"/>
            <a:ext cx="6052755" cy="3197544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1912356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01E25-2A09-48B4-BA39-793F45989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99A62BA-4ACB-C3BD-9495-87ACA0603F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3C63C9-937E-F8C3-8121-213C6F3EEC0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SRF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FA1FF-3E56-B0F9-FA48-07A2332E853B}"/>
              </a:ext>
            </a:extLst>
          </p:cNvPr>
          <p:cNvSpPr/>
          <p:nvPr/>
        </p:nvSpPr>
        <p:spPr>
          <a:xfrm>
            <a:off x="641953" y="1147461"/>
            <a:ext cx="50999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Superconducting RF system — key technology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B2372-E536-FB38-C564-7055464D7871}"/>
              </a:ext>
            </a:extLst>
          </p:cNvPr>
          <p:cNvSpPr txBox="1"/>
          <p:nvPr/>
        </p:nvSpPr>
        <p:spPr>
          <a:xfrm>
            <a:off x="10827877" y="1016136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2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0E729C-A219-4C4F-FD12-FA5E7A79D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301" y="1985954"/>
            <a:ext cx="1868621" cy="11989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F7828D-F1A3-2F05-34D4-813B166ADE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1071" y="1795256"/>
            <a:ext cx="4325936" cy="195330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6FB9365-8369-C725-AAA5-AD707BD2B4CB}"/>
              </a:ext>
            </a:extLst>
          </p:cNvPr>
          <p:cNvSpPr/>
          <p:nvPr/>
        </p:nvSpPr>
        <p:spPr>
          <a:xfrm>
            <a:off x="934336" y="3233672"/>
            <a:ext cx="33785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400 MHz superconducting cavity (6~10 MV/m), copper Nb coated, 1.5 m long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59D9D3-23FF-BCC8-664C-F1281D71F9A7}"/>
              </a:ext>
            </a:extLst>
          </p:cNvPr>
          <p:cNvSpPr/>
          <p:nvPr/>
        </p:nvSpPr>
        <p:spPr>
          <a:xfrm>
            <a:off x="7209604" y="3431505"/>
            <a:ext cx="20061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400 MHz Cryo-module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2402EB-A541-F899-83CC-915686C6B422}"/>
              </a:ext>
            </a:extLst>
          </p:cNvPr>
          <p:cNvSpPr txBox="1"/>
          <p:nvPr/>
        </p:nvSpPr>
        <p:spPr>
          <a:xfrm>
            <a:off x="641953" y="1583678"/>
            <a:ext cx="42931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2-cell* 400 MHz SRF system for Z, W and ZH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5BE79C-8D4A-A1C1-8DA9-D19EB290FF2D}"/>
              </a:ext>
            </a:extLst>
          </p:cNvPr>
          <p:cNvSpPr txBox="1"/>
          <p:nvPr/>
        </p:nvSpPr>
        <p:spPr>
          <a:xfrm>
            <a:off x="641952" y="4107544"/>
            <a:ext cx="92463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Higher gradient 6-cell 800 MHz SRF system for </a:t>
            </a:r>
            <a:r>
              <a:rPr lang="en-GB" sz="1400" dirty="0" err="1">
                <a:latin typeface="Helvetica" pitchFamily="2" charset="0"/>
              </a:rPr>
              <a:t>tt</a:t>
            </a:r>
            <a:r>
              <a:rPr lang="en-GB" sz="1400" dirty="0">
                <a:latin typeface="Helvetica" pitchFamily="2" charset="0"/>
              </a:rPr>
              <a:t> collider operation and booster at all energies</a:t>
            </a:r>
          </a:p>
        </p:txBody>
      </p:sp>
      <p:pic>
        <p:nvPicPr>
          <p:cNvPr id="16" name="Picture 15" descr="A close-up of a silver object&#10;&#10;Description automatically generated">
            <a:extLst>
              <a:ext uri="{FF2B5EF4-FFF2-40B4-BE49-F238E27FC236}">
                <a16:creationId xmlns:a16="http://schemas.microsoft.com/office/drawing/2014/main" id="{B42F7B1D-A094-AA0E-2D33-EA76BBD5C2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2" t="32644" r="10331" b="13335"/>
          <a:stretch/>
        </p:blipFill>
        <p:spPr>
          <a:xfrm>
            <a:off x="710486" y="4571791"/>
            <a:ext cx="3405871" cy="103798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22BC254-90E8-D546-DF32-35AD85A275F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846" y="4315649"/>
            <a:ext cx="4561747" cy="216265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B7D2A85-B43F-FE17-D400-61C3E099A550}"/>
              </a:ext>
            </a:extLst>
          </p:cNvPr>
          <p:cNvSpPr/>
          <p:nvPr/>
        </p:nvSpPr>
        <p:spPr>
          <a:xfrm>
            <a:off x="934337" y="5911426"/>
            <a:ext cx="3356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Compact 800 MHz cavity (~20 MV/m), 6-cell,                bulk Nb, Nb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3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Sn if R&amp;D is successful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E8C2E21-9FC3-88D7-4044-1A119D45AA89}"/>
              </a:ext>
            </a:extLst>
          </p:cNvPr>
          <p:cNvSpPr/>
          <p:nvPr/>
        </p:nvSpPr>
        <p:spPr>
          <a:xfrm>
            <a:off x="7213690" y="5915640"/>
            <a:ext cx="200618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800 MHz Cryo-module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DE56CE-482F-57E1-00D6-2E6768C35C13}"/>
              </a:ext>
            </a:extLst>
          </p:cNvPr>
          <p:cNvSpPr txBox="1"/>
          <p:nvPr/>
        </p:nvSpPr>
        <p:spPr>
          <a:xfrm>
            <a:off x="934337" y="3665234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264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7B4795-E487-D4CF-2569-B841B704632B}"/>
              </a:ext>
            </a:extLst>
          </p:cNvPr>
          <p:cNvSpPr txBox="1"/>
          <p:nvPr/>
        </p:nvSpPr>
        <p:spPr>
          <a:xfrm>
            <a:off x="7209602" y="3638134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66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77A6FF-096C-0799-4EA0-C20C185F3C48}"/>
              </a:ext>
            </a:extLst>
          </p:cNvPr>
          <p:cNvSpPr txBox="1"/>
          <p:nvPr/>
        </p:nvSpPr>
        <p:spPr>
          <a:xfrm>
            <a:off x="936039" y="6339807"/>
            <a:ext cx="16722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(408 + 448 booster)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8AEEF6-6C4A-EBB1-7B52-BE2D959EAE95}"/>
              </a:ext>
            </a:extLst>
          </p:cNvPr>
          <p:cNvSpPr txBox="1"/>
          <p:nvPr/>
        </p:nvSpPr>
        <p:spPr>
          <a:xfrm>
            <a:off x="7213689" y="6142728"/>
            <a:ext cx="1660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(102 + 112 booster)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E5328-9A3F-C184-2674-C96EBA2A4DCE}"/>
              </a:ext>
            </a:extLst>
          </p:cNvPr>
          <p:cNvSpPr txBox="1"/>
          <p:nvPr/>
        </p:nvSpPr>
        <p:spPr>
          <a:xfrm>
            <a:off x="9033760" y="1587593"/>
            <a:ext cx="3181387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de-DE"/>
            </a:defPPr>
            <a:lvl1pPr marL="285750" indent="-285750">
              <a:buFont typeface="Wingdings" panose="05000000000000000000" pitchFamily="2" charset="2"/>
              <a:buChar char="§"/>
              <a:defRPr sz="1800"/>
            </a:lvl1pPr>
            <a:lvl2pPr marL="243000" indent="-243000" defTabSz="685800">
              <a:lnSpc>
                <a:spcPts val="1388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200"/>
            </a:lvl2pPr>
            <a:lvl3pPr marL="486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3pPr>
            <a:lvl4pPr marL="729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4pPr>
            <a:lvl5pPr marL="972000" indent="-243000" defTabSz="685800">
              <a:lnSpc>
                <a:spcPts val="1388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  <a:defRPr sz="120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pPr marL="0" indent="0" defTabSz="685710">
              <a:buNone/>
              <a:defRPr/>
            </a:pPr>
            <a:r>
              <a:rPr lang="en-GB" sz="1400" b="1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Power source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: 380 kW Klystron prototype built (HL-LHC)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* = 70%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      → two-stage Klystrons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= 86%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             → multibeam </a:t>
            </a:r>
            <a:r>
              <a:rPr lang="en-GB" sz="14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Tristrons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  <a:r>
              <a:rPr lang="en-GB" sz="1200" dirty="0" err="1">
                <a:latin typeface="Helvetica" pitchFamily="2" charset="0"/>
                <a:ea typeface="Verdana" panose="020B0604030504040204" pitchFamily="34" charset="0"/>
                <a:sym typeface="Helvetica Neue"/>
              </a:rPr>
              <a:t>η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&gt; 90%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  <a:r>
              <a:rPr lang="en-GB" sz="12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(R&amp;D)</a:t>
            </a:r>
            <a:r>
              <a:rPr lang="en-GB" sz="1400" dirty="0">
                <a:latin typeface="Helvetica" pitchFamily="2" charset="0"/>
                <a:ea typeface="Verdana" panose="020B0604030504040204" pitchFamily="34" charset="0"/>
                <a:sym typeface="Helvetica Neue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91A404-CE6A-F878-6B5C-97E434CB9681}"/>
              </a:ext>
            </a:extLst>
          </p:cNvPr>
          <p:cNvSpPr txBox="1"/>
          <p:nvPr/>
        </p:nvSpPr>
        <p:spPr>
          <a:xfrm>
            <a:off x="9033760" y="2557953"/>
            <a:ext cx="5838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264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EE32FC-831D-5469-5B2B-F7A2E8F81708}"/>
              </a:ext>
            </a:extLst>
          </p:cNvPr>
          <p:cNvSpPr txBox="1"/>
          <p:nvPr/>
        </p:nvSpPr>
        <p:spPr>
          <a:xfrm>
            <a:off x="9215791" y="6153728"/>
            <a:ext cx="1960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× 204 </a:t>
            </a:r>
            <a:r>
              <a:rPr lang="en-GB" sz="1200" dirty="0" err="1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Tristons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+</a:t>
            </a:r>
          </a:p>
          <a:p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448 × 10 kW SSA booster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19FAF27-7F37-2295-69A1-996A1E0EA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2000" contrast="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8342" y="2638707"/>
            <a:ext cx="1420148" cy="3018356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C4D9311-773F-D120-7BCF-76EC7D76D2FD}"/>
              </a:ext>
            </a:extLst>
          </p:cNvPr>
          <p:cNvSpPr/>
          <p:nvPr/>
        </p:nvSpPr>
        <p:spPr>
          <a:xfrm>
            <a:off x="9791942" y="5674405"/>
            <a:ext cx="15744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710">
              <a:defRPr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Verdana" panose="020B0604030504040204" pitchFamily="34" charset="0"/>
              </a:rPr>
              <a:t>Klystron prototype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DA67AC-525D-5B82-228E-F4C1D9C8E87D}"/>
                  </a:ext>
                </a:extLst>
              </p:cNvPr>
              <p:cNvSpPr txBox="1"/>
              <p:nvPr/>
            </p:nvSpPr>
            <p:spPr>
              <a:xfrm>
                <a:off x="10994168" y="260609"/>
                <a:ext cx="762773" cy="3769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𝜂</m:t>
                      </m:r>
                      <m:r>
                        <a:rPr lang="en-GB" sz="1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RF</m:t>
                              </m:r>
                              <m: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out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 pitchFamily="2" charset="2"/>
                                </a:rPr>
                                <m:t>beam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2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9DA67AC-525D-5B82-228E-F4C1D9C8E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4168" y="260609"/>
                <a:ext cx="762773" cy="376963"/>
              </a:xfrm>
              <a:prstGeom prst="rect">
                <a:avLst/>
              </a:prstGeom>
              <a:blipFill>
                <a:blip r:embed="rId9"/>
                <a:stretch>
                  <a:fillRect l="-3279" r="-1639" b="-96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66DF2B04-9C3F-CFD3-179D-FA9FBA05540A}"/>
              </a:ext>
            </a:extLst>
          </p:cNvPr>
          <p:cNvSpPr txBox="1"/>
          <p:nvPr/>
        </p:nvSpPr>
        <p:spPr>
          <a:xfrm>
            <a:off x="10874572" y="322730"/>
            <a:ext cx="23916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3F1B96-A17E-8894-2A9E-1942FF061C86}"/>
              </a:ext>
            </a:extLst>
          </p:cNvPr>
          <p:cNvSpPr/>
          <p:nvPr/>
        </p:nvSpPr>
        <p:spPr>
          <a:xfrm>
            <a:off x="10900038" y="233715"/>
            <a:ext cx="933373" cy="4655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87BA2E-6331-FD8C-3FB0-798E05812031}"/>
              </a:ext>
            </a:extLst>
          </p:cNvPr>
          <p:cNvSpPr txBox="1"/>
          <p:nvPr/>
        </p:nvSpPr>
        <p:spPr>
          <a:xfrm>
            <a:off x="6189784" y="242607"/>
            <a:ext cx="4548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*A cell is one resonant section of the cavity where acceleration occurs (half a wavelength long = 38 cm for 400 MHz)</a:t>
            </a:r>
          </a:p>
        </p:txBody>
      </p:sp>
    </p:spTree>
    <p:extLst>
      <p:ext uri="{BB962C8B-B14F-4D97-AF65-F5344CB8AC3E}">
        <p14:creationId xmlns:p14="http://schemas.microsoft.com/office/powerpoint/2010/main" val="124430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e Super Proton Synchrotron – Home | CERN">
            <a:extLst>
              <a:ext uri="{FF2B5EF4-FFF2-40B4-BE49-F238E27FC236}">
                <a16:creationId xmlns:a16="http://schemas.microsoft.com/office/drawing/2014/main" id="{1D5C369D-9CB9-FAAC-C581-E0DAA5D16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02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1FC495-60E7-D8AB-4318-5F72004EE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2855" y="3805236"/>
            <a:ext cx="4579145" cy="30527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AF573E-E4F1-1E77-961A-710C6FD8BFC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11233" b="16901"/>
          <a:stretch>
            <a:fillRect/>
          </a:stretch>
        </p:blipFill>
        <p:spPr>
          <a:xfrm>
            <a:off x="7612854" y="-514349"/>
            <a:ext cx="4579145" cy="43195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79B5B5-A0B7-4B34-5C47-EB4EF1EA9C51}"/>
              </a:ext>
            </a:extLst>
          </p:cNvPr>
          <p:cNvSpPr txBox="1"/>
          <p:nvPr/>
        </p:nvSpPr>
        <p:spPr>
          <a:xfrm>
            <a:off x="57151" y="6353470"/>
            <a:ext cx="709901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</a:rPr>
              <a:t>SPS: 6.9-km proton synchrotron and </a:t>
            </a:r>
            <a:r>
              <a:rPr lang="en-GB" sz="1200" b="1" dirty="0" err="1">
                <a:solidFill>
                  <a:schemeClr val="bg1"/>
                </a:solidFill>
                <a:latin typeface="Helvetica" pitchFamily="2" charset="0"/>
              </a:rPr>
              <a:t>ppbar</a:t>
            </a:r>
            <a:r>
              <a:rPr lang="en-GB" sz="1200" b="1" dirty="0">
                <a:solidFill>
                  <a:schemeClr val="bg1"/>
                </a:solidFill>
                <a:latin typeface="Helvetica" pitchFamily="2" charset="0"/>
              </a:rPr>
              <a:t> collider, (900 GeV) with UA1 and UA2 detectors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100" dirty="0">
                <a:solidFill>
                  <a:schemeClr val="bg1"/>
                </a:solidFill>
                <a:latin typeface="Helvetica" pitchFamily="2" charset="0"/>
              </a:rPr>
              <a:t>Both experiments were approved in 1978, first data taking in 1981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079404-8389-CB13-7386-EA99DF0D8BFB}"/>
              </a:ext>
            </a:extLst>
          </p:cNvPr>
          <p:cNvCxnSpPr/>
          <p:nvPr/>
        </p:nvCxnSpPr>
        <p:spPr>
          <a:xfrm>
            <a:off x="7612854" y="3805235"/>
            <a:ext cx="457914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00144B-C233-A9EC-3D52-A98D2FFBB6A0}"/>
              </a:ext>
            </a:extLst>
          </p:cNvPr>
          <p:cNvCxnSpPr>
            <a:cxnSpLocks/>
          </p:cNvCxnSpPr>
          <p:nvPr/>
        </p:nvCxnSpPr>
        <p:spPr>
          <a:xfrm>
            <a:off x="7641430" y="0"/>
            <a:ext cx="0" cy="685800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0967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E01D0-62C0-3138-E712-FA9CA7A2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DAEDDF-3363-23FE-4980-6426F04EE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93BBF-790D-989F-65C4-ED006C899B0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parameters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2085B9-B82D-D410-2B27-F96E85FFB2B2}"/>
              </a:ext>
            </a:extLst>
          </p:cNvPr>
          <p:cNvSpPr/>
          <p:nvPr/>
        </p:nvSpPr>
        <p:spPr>
          <a:xfrm>
            <a:off x="641953" y="1147461"/>
            <a:ext cx="60901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main parameters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(assuming 4 IPs / experiments)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5A8E843-6E54-4EF5-C973-D062925994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7103679"/>
                  </p:ext>
                </p:extLst>
              </p:nvPr>
            </p:nvGraphicFramePr>
            <p:xfrm>
              <a:off x="736082" y="1718114"/>
              <a:ext cx="10878510" cy="4163224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6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6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6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WW</a:t>
                          </a:r>
                        </a:p>
                        <a:p>
                          <a:pPr algn="ctr"/>
                          <a:r>
                            <a:rPr kumimoji="0" lang="en-GB" sz="12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(incl. WW at higher √s)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65k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600" b="0" dirty="0" smtClean="0">
                                  <a:solidFill>
                                    <a:schemeClr val="tx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600" b="0" dirty="0" smtClean="0">
                                      <a:solidFill>
                                        <a:schemeClr val="tx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 +  370k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+  92k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95A8E843-6E54-4EF5-C973-D0629259945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7103679"/>
                  </p:ext>
                </p:extLst>
              </p:nvPr>
            </p:nvGraphicFramePr>
            <p:xfrm>
              <a:off x="736082" y="1718114"/>
              <a:ext cx="10878510" cy="4163224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3030" r="-581" b="-90909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772" t="-560000" r="-42772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9420" t="-560000" r="-21304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466942" t="-560000" r="-142975" b="-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560000" r="-581" b="-8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9EE54CE-0BFD-C13D-7F3A-6D5A5BB31B07}"/>
              </a:ext>
            </a:extLst>
          </p:cNvPr>
          <p:cNvSpPr txBox="1"/>
          <p:nvPr/>
        </p:nvSpPr>
        <p:spPr>
          <a:xfrm>
            <a:off x="10389129" y="1498488"/>
            <a:ext cx="131959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Ref: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arXiv:2505.00274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52819-C465-74A1-6B5A-661FE2A97DC3}"/>
              </a:ext>
            </a:extLst>
          </p:cNvPr>
          <p:cNvSpPr txBox="1"/>
          <p:nvPr/>
        </p:nvSpPr>
        <p:spPr>
          <a:xfrm>
            <a:off x="4067034" y="6019730"/>
            <a:ext cx="22819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~350,000 × LEP-1 (~6 years)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3E118-C03E-9516-474B-6F2F28CF199E}"/>
              </a:ext>
            </a:extLst>
          </p:cNvPr>
          <p:cNvSpPr txBox="1"/>
          <p:nvPr/>
        </p:nvSpPr>
        <p:spPr>
          <a:xfrm>
            <a:off x="6506819" y="6019730"/>
            <a:ext cx="1325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~5,000 × LEP-2     (~5 years)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365AE6-F833-B55E-52B5-86A7194EE1FD}"/>
                  </a:ext>
                </a:extLst>
              </p:cNvPr>
              <p:cNvSpPr txBox="1"/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0" lang="en-CH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SR</m:t>
                        </m:r>
                        <m:r>
                          <a:rPr kumimoji="0" lang="en-US" sz="1400" b="0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kumimoji="0" lang="en-US" sz="14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loss</m:t>
                        </m:r>
                      </m:sub>
                    </m:sSub>
                    <m:r>
                      <a:rPr kumimoji="0" lang="en-CH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f>
                      <m:fPr>
                        <m:type m:val="lin"/>
                        <m:ctrlPr>
                          <a:rPr kumimoji="0" lang="en-CH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sz="1400" b="0" i="0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beam</m:t>
                            </m:r>
                          </m:sub>
                          <m:sup>
                            <m: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</m:num>
                      <m:den>
                        <m:d>
                          <m:dPr>
                            <m:ctrlPr>
                              <a:rPr kumimoji="0" lang="en-US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kumimoji="0" lang="en-CH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kumimoji="0" lang="en-US" sz="14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  <m:sup>
                                <m:r>
                                  <a:rPr kumimoji="0" lang="en-US" sz="14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sup>
                            </m:sSubSup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kumimoji="0" lang="en-CH" sz="14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𝜚</m:t>
                            </m:r>
                          </m:e>
                        </m:d>
                      </m:den>
                    </m:f>
                  </m:oMath>
                </a14:m>
                <a:r>
                  <a:rPr lang="en-GB" sz="1400" dirty="0"/>
                  <a:t>,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A365AE6-F833-B55E-52B5-86A7194EE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615" y="307932"/>
                <a:ext cx="2333904" cy="320857"/>
              </a:xfrm>
              <a:prstGeom prst="rect">
                <a:avLst/>
              </a:prstGeom>
              <a:blipFill>
                <a:blip r:embed="rId4"/>
                <a:stretch>
                  <a:fillRect t="-96154" b="-15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F84E3817-2F5F-2F52-3414-5C0236D4C547}"/>
              </a:ext>
            </a:extLst>
          </p:cNvPr>
          <p:cNvSpPr/>
          <p:nvPr/>
        </p:nvSpPr>
        <p:spPr>
          <a:xfrm>
            <a:off x="7832037" y="234551"/>
            <a:ext cx="4145024" cy="46553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A8BBA6-C96A-D305-41D0-561DD3FA5B6A}"/>
                  </a:ext>
                </a:extLst>
              </p:cNvPr>
              <p:cNvSpPr txBox="1"/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𝑃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SR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=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𝐼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,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sym typeface="Wingdings" pitchFamily="2" charset="2"/>
                        </a:rPr>
                        <m:t> </m:t>
                      </m:r>
                      <m:sSub>
                        <m:sSub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𝑈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0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∝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𝐸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A8BBA6-C96A-D305-41D0-561DD3FA5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8766" y="321012"/>
                <a:ext cx="2292434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0822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C40D-7A70-3415-A367-BC4125FE6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4B20EAA-3B3A-34B3-8ABC-09A76FBC3419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detectors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E78A9-68E9-4B72-515D-26E975AF10B6}"/>
              </a:ext>
            </a:extLst>
          </p:cNvPr>
          <p:cNvSpPr/>
          <p:nvPr/>
        </p:nvSpPr>
        <p:spPr>
          <a:xfrm>
            <a:off x="641953" y="1147461"/>
            <a:ext cx="115500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Helvetica" pitchFamily="2" charset="0"/>
              </a:rPr>
              <a:t>Event rates and radiation are modest compared to HL-LHC, but Tera-Z precision demands unprecedented stability, resolution, luminosity control and acceptance knowledge; most measurements will ultimately be systematics- and theory-limited</a:t>
            </a:r>
            <a:endParaRPr lang="en-US" sz="1400" baseline="300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E27A39-713C-DB32-1380-856505A624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694" t="21212" r="13407" b="38788"/>
          <a:stretch>
            <a:fillRect/>
          </a:stretch>
        </p:blipFill>
        <p:spPr>
          <a:xfrm>
            <a:off x="7987295" y="2648888"/>
            <a:ext cx="3999320" cy="31930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C3FFE8-5E2E-FF95-797A-CCFB0B242721}"/>
              </a:ext>
            </a:extLst>
          </p:cNvPr>
          <p:cNvSpPr txBox="1"/>
          <p:nvPr/>
        </p:nvSpPr>
        <p:spPr>
          <a:xfrm>
            <a:off x="641953" y="1874937"/>
            <a:ext cx="11344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Detector concepts use high-granularity particle-flow calorimetry, close-to-beam MAPS* vertex detectors, low-material central trackers, PID, a 2~3 T solenoids, and muon tagging.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CEPC also has an innovative and ambitious reference detector design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[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Ref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  <a:endParaRPr lang="en-GB" sz="14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BF275F-F784-37F6-9731-64ACA2988A81}"/>
              </a:ext>
            </a:extLst>
          </p:cNvPr>
          <p:cNvSpPr txBox="1"/>
          <p:nvPr/>
        </p:nvSpPr>
        <p:spPr>
          <a:xfrm>
            <a:off x="7987295" y="5856046"/>
            <a:ext cx="41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IDEA detector concept around dual-readout (scintillation (all) &amp; Cherenkov (relativistic – e/𝛾) light) </a:t>
            </a:r>
            <a:r>
              <a:rPr lang="en-GB" sz="11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fiber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/Cu calorimeters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746EF4-6403-41C3-3596-06D43672A11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974" t="25051" r="53144" b="54747"/>
          <a:stretch>
            <a:fillRect/>
          </a:stretch>
        </p:blipFill>
        <p:spPr>
          <a:xfrm>
            <a:off x="355371" y="2634735"/>
            <a:ext cx="4043094" cy="32213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F5B206E-E7F6-00D6-9B1A-A9BB3D6FE6F5}"/>
              </a:ext>
            </a:extLst>
          </p:cNvPr>
          <p:cNvSpPr txBox="1"/>
          <p:nvPr/>
        </p:nvSpPr>
        <p:spPr>
          <a:xfrm>
            <a:off x="677334" y="5865639"/>
            <a:ext cx="29280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ALLEGRO detector concept around noble-liquid EM calorimeter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pic>
        <p:nvPicPr>
          <p:cNvPr id="1026" name="Picture 2" descr="CLD - A Detector Concept for the FCC-ee - CERN Document Server">
            <a:extLst>
              <a:ext uri="{FF2B5EF4-FFF2-40B4-BE49-F238E27FC236}">
                <a16:creationId xmlns:a16="http://schemas.microsoft.com/office/drawing/2014/main" id="{80E5B570-60E6-DC78-B656-1118E15CD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091" y="2665754"/>
            <a:ext cx="2878502" cy="2976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43DAE90-FAE7-C343-56D7-E9FD201D8DC3}"/>
              </a:ext>
            </a:extLst>
          </p:cNvPr>
          <p:cNvSpPr txBox="1"/>
          <p:nvPr/>
        </p:nvSpPr>
        <p:spPr>
          <a:xfrm>
            <a:off x="4793240" y="5867688"/>
            <a:ext cx="27759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CLD detector concept silicon-tungsten EM calorimeter and tracker  [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Ref</a:t>
            </a:r>
            <a:r>
              <a:rPr lang="en-GB" sz="11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F9E73F-30E2-83A7-04B4-8673E606208B}"/>
              </a:ext>
            </a:extLst>
          </p:cNvPr>
          <p:cNvSpPr txBox="1"/>
          <p:nvPr/>
        </p:nvSpPr>
        <p:spPr>
          <a:xfrm>
            <a:off x="6332561" y="287957"/>
            <a:ext cx="584180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*A too-strong detector solenoid (≥ 4 T) would distort the beam trajectories, induce transverse coupling, and blow up the vertical emittance — drastically reducing luminosity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FF14BF-2ACE-8EAE-A10A-6C208376E4C4}"/>
              </a:ext>
            </a:extLst>
          </p:cNvPr>
          <p:cNvSpPr txBox="1"/>
          <p:nvPr/>
        </p:nvSpPr>
        <p:spPr>
          <a:xfrm>
            <a:off x="8987049" y="3458536"/>
            <a:ext cx="3163388" cy="738664"/>
          </a:xfrm>
          <a:prstGeom prst="rect">
            <a:avLst/>
          </a:prstGeom>
          <a:solidFill>
            <a:schemeClr val="bg1">
              <a:alpha val="71692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050" dirty="0">
                <a:latin typeface="Helvetica" pitchFamily="2" charset="0"/>
              </a:rPr>
              <a:t>Dual-readout (DR) technique can in principle distinguish between EM and HAD responses in single CAL. Nevertheless, newest IDEA design proposes DR crystal ECAL and DR fibre HCAL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31337E-940D-6D9D-73F8-E66164D3E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ACD125-3A01-D5FA-4DE3-4B7A8FE2B1BC}"/>
              </a:ext>
            </a:extLst>
          </p:cNvPr>
          <p:cNvSpPr txBox="1"/>
          <p:nvPr/>
        </p:nvSpPr>
        <p:spPr>
          <a:xfrm>
            <a:off x="37514" y="6586742"/>
            <a:ext cx="26468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*MAPS = Monolithic Active Pixel Sensors</a:t>
            </a:r>
          </a:p>
        </p:txBody>
      </p:sp>
    </p:spTree>
    <p:extLst>
      <p:ext uri="{BB962C8B-B14F-4D97-AF65-F5344CB8AC3E}">
        <p14:creationId xmlns:p14="http://schemas.microsoft.com/office/powerpoint/2010/main" val="37472617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C76BD-0022-A3A4-58B7-4B2EEFE6E7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>
            <a:extLst>
              <a:ext uri="{FF2B5EF4-FFF2-40B4-BE49-F238E27FC236}">
                <a16:creationId xmlns:a16="http://schemas.microsoft.com/office/drawing/2014/main" id="{41702ACE-B76C-386B-B7D2-BC38FF4D7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100" y="1175437"/>
            <a:ext cx="4935538" cy="558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652626-EEB1-F20C-C388-381EF9BF9C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DB7B69-0ECD-A66A-2BB4-3B3F295B573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B578EF-5520-09A0-D5DB-A6C703A2D704}"/>
              </a:ext>
            </a:extLst>
          </p:cNvPr>
          <p:cNvSpPr/>
          <p:nvPr/>
        </p:nvSpPr>
        <p:spPr>
          <a:xfrm>
            <a:off x="641953" y="1147461"/>
            <a:ext cx="11532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Primary goal: Higgs precision measurements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1DE5905-7DC7-8440-9A4C-F688661144D0}"/>
              </a:ext>
            </a:extLst>
          </p:cNvPr>
          <p:cNvSpPr txBox="1"/>
          <p:nvPr/>
        </p:nvSpPr>
        <p:spPr>
          <a:xfrm>
            <a:off x="7843804" y="1073579"/>
            <a:ext cx="3177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X cross sections versus CM energy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501BA56-B8AD-21B9-6604-851CFF3090BA}"/>
                  </a:ext>
                </a:extLst>
              </p:cNvPr>
              <p:cNvSpPr txBox="1"/>
              <p:nvPr/>
            </p:nvSpPr>
            <p:spPr>
              <a:xfrm>
                <a:off x="4147483" y="3190606"/>
                <a:ext cx="2875616" cy="911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W-boson fusion (6.7 fb)</a:t>
                </a:r>
              </a:p>
              <a:p>
                <a:pPr marL="0">
                  <a:spcBef>
                    <a:spcPts val="3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(Z-boson fusion 0.63 fb)</a:t>
                </a:r>
              </a:p>
              <a:p>
                <a:pPr>
                  <a:spcBef>
                    <a:spcPts val="300"/>
                  </a:spcBef>
                </a:pP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WBF: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𝜎</m:t>
                    </m:r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sSup>
                      <m:sSupPr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sz="12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ln</m:t>
                        </m:r>
                      </m:e>
                      <m:sup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dPr>
                      <m:e>
                        <m:f>
                          <m:fPr>
                            <m:type m:val="lin"/>
                            <m:ctrlPr>
                              <a:rPr lang="en-GB" sz="120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r>
                              <a:rPr lang="en-GB" sz="12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𝑠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GB" sz="12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SupPr>
                              <m:e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𝑉</m:t>
                                </m:r>
                              </m:sub>
                              <m:sup>
                                <m:r>
                                  <a:rPr lang="en-GB" sz="1200" b="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d>
                  </m:oMath>
                </a14:m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— e</a:t>
                </a:r>
                <a:r>
                  <a:rPr lang="en-GB" sz="1200" baseline="300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+</a:t>
                </a: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/e</a:t>
                </a:r>
                <a:r>
                  <a:rPr lang="en-GB" sz="1200" baseline="300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</a:t>
                </a:r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radiate W/Z, which increases with energy</a:t>
                </a: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4501BA56-B8AD-21B9-6604-851CFF3090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483" y="3190606"/>
                <a:ext cx="2875616" cy="911660"/>
              </a:xfrm>
              <a:prstGeom prst="rect">
                <a:avLst/>
              </a:prstGeom>
              <a:blipFill>
                <a:blip r:embed="rId3"/>
                <a:stretch>
                  <a:fillRect b="-260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Picture 47">
            <a:extLst>
              <a:ext uri="{FF2B5EF4-FFF2-40B4-BE49-F238E27FC236}">
                <a16:creationId xmlns:a16="http://schemas.microsoft.com/office/drawing/2014/main" id="{129877EC-E6FC-6638-C7DB-B65B4F3B4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8804" y="1661497"/>
            <a:ext cx="2515923" cy="149212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62436A2-A067-E312-1797-96A1DDE332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52" y="1712297"/>
            <a:ext cx="2809991" cy="1361430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2402E53-B3CA-CE68-A1E8-CCF4DC38BA9E}"/>
              </a:ext>
            </a:extLst>
          </p:cNvPr>
          <p:cNvCxnSpPr>
            <a:cxnSpLocks/>
          </p:cNvCxnSpPr>
          <p:nvPr/>
        </p:nvCxnSpPr>
        <p:spPr>
          <a:xfrm>
            <a:off x="9493349" y="2171378"/>
            <a:ext cx="0" cy="3963460"/>
          </a:xfrm>
          <a:prstGeom prst="line">
            <a:avLst/>
          </a:prstGeom>
          <a:ln w="9525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AF267C9-8A91-2554-C16E-A259E33999EA}"/>
              </a:ext>
            </a:extLst>
          </p:cNvPr>
          <p:cNvSpPr txBox="1"/>
          <p:nvPr/>
        </p:nvSpPr>
        <p:spPr>
          <a:xfrm>
            <a:off x="9140585" y="1950360"/>
            <a:ext cx="832527" cy="2210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36000" tIns="18000" rIns="36000" bIns="18000" rtlCol="0">
            <a:spAutoFit/>
          </a:bodyPr>
          <a:lstStyle/>
          <a:p>
            <a:pPr marL="0">
              <a:spcBef>
                <a:spcPts val="3000"/>
              </a:spcBef>
            </a:pPr>
            <a:r>
              <a:rPr lang="en-GB" sz="1200" b="1" dirty="0">
                <a:solidFill>
                  <a:schemeClr val="tx2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HZ factory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875D26AD-4EEE-E561-CE8E-AB80776A0BE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334" r="20842"/>
          <a:stretch>
            <a:fillRect/>
          </a:stretch>
        </p:blipFill>
        <p:spPr>
          <a:xfrm>
            <a:off x="732953" y="3833770"/>
            <a:ext cx="3151658" cy="2713857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1F37CE7A-7DC8-785E-C38F-7FE7374AAA75}"/>
              </a:ext>
            </a:extLst>
          </p:cNvPr>
          <p:cNvSpPr txBox="1"/>
          <p:nvPr/>
        </p:nvSpPr>
        <p:spPr>
          <a:xfrm>
            <a:off x="4189694" y="4895014"/>
            <a:ext cx="2284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Simulated 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→ ZH event at √s = 240 GeV in IDEA detector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105604C-DCBF-A9B4-E29F-8A60DF7CEACC}"/>
                  </a:ext>
                </a:extLst>
              </p:cNvPr>
              <p:cNvSpPr txBox="1"/>
              <p:nvPr/>
            </p:nvSpPr>
            <p:spPr>
              <a:xfrm>
                <a:off x="676682" y="3190606"/>
                <a:ext cx="3207929" cy="4770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Higgsstrahlung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</a:t>
                </a:r>
                <a:r>
                  <a:rPr lang="en-GB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σ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232 fb at √s = 240 GeV)</a:t>
                </a:r>
              </a:p>
              <a:p>
                <a:pPr marL="0" algn="l"/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s-channel: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𝜎</m:t>
                    </m:r>
                    <m:r>
                      <a:rPr lang="en-GB" sz="12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f>
                      <m:fPr>
                        <m:type m:val="lin"/>
                        <m:ctrlPr>
                          <a:rPr lang="en-GB" sz="1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1</m:t>
                        </m:r>
                      </m:num>
                      <m:den>
                        <m:r>
                          <a:rPr lang="en-GB" sz="12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GB" sz="1200" dirty="0">
                    <a:solidFill>
                      <a:srgbClr val="0070C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— falling off a resonance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7105604C-DCBF-A9B4-E29F-8A60DF7CEA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682" y="3190606"/>
                <a:ext cx="3207929" cy="477054"/>
              </a:xfrm>
              <a:prstGeom prst="rect">
                <a:avLst/>
              </a:prstGeom>
              <a:blipFill>
                <a:blip r:embed="rId7"/>
                <a:stretch>
                  <a:fillRect t="-15789" b="-8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56604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1BE08-0892-1C7F-F3E7-6F00E11F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4BA5F7-D2C5-EBB8-39C6-9DF9D20B75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166" t="56411" r="9381" b="23394"/>
          <a:stretch>
            <a:fillRect/>
          </a:stretch>
        </p:blipFill>
        <p:spPr>
          <a:xfrm>
            <a:off x="464323" y="3185891"/>
            <a:ext cx="5326879" cy="358593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A7756C-BEF6-F76A-179D-63F8AA35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2A50DB-881E-0A21-16BF-C07A457AA14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9C32BB-21E8-AFA2-B7F5-0D4E74B0DF51}"/>
                  </a:ext>
                </a:extLst>
              </p:cNvPr>
              <p:cNvSpPr/>
              <p:nvPr/>
            </p:nvSpPr>
            <p:spPr>
              <a:xfrm>
                <a:off x="641953" y="1147461"/>
                <a:ext cx="1153241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Bef>
                    <a:spcPts val="3000"/>
                  </a:spcBef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Absolute coupling strengths 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— difficult at LHC due to weak constraint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lang="en-GB" sz="15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(current precision ~50%, HL-LHC &lt; 25%)</a:t>
                </a: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49C32BB-21E8-AFA2-B7F5-0D4E74B0DF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1147461"/>
                <a:ext cx="11532410" cy="338554"/>
              </a:xfrm>
              <a:prstGeom prst="rect">
                <a:avLst/>
              </a:prstGeom>
              <a:blipFill>
                <a:blip r:embed="rId3"/>
                <a:stretch>
                  <a:fillRect l="-220" t="-7143" b="-1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831BC7FC-CC9F-6B9C-1C88-FDAAB83ECA5F}"/>
              </a:ext>
            </a:extLst>
          </p:cNvPr>
          <p:cNvSpPr txBox="1"/>
          <p:nvPr/>
        </p:nvSpPr>
        <p:spPr>
          <a:xfrm>
            <a:off x="676682" y="3190606"/>
            <a:ext cx="32079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Higgsstrahlung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</a:t>
            </a:r>
            <a:r>
              <a:rPr lang="en-GB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σ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232 fb at √s = 240 GeV)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86EF1B59-F50C-9ECF-8EA2-99A84A3C1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52" y="1712297"/>
            <a:ext cx="2809991" cy="13614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C29CBE-FE13-C4AE-98B6-55165F72D5CC}"/>
                  </a:ext>
                </a:extLst>
              </p:cNvPr>
              <p:cNvSpPr txBox="1"/>
              <p:nvPr/>
            </p:nvSpPr>
            <p:spPr>
              <a:xfrm>
                <a:off x="3642837" y="2196582"/>
                <a:ext cx="1851276" cy="2496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𝜎</m:t>
                          </m:r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(</m:t>
                          </m:r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pPr>
                        <m:e>
                          <m:r>
                            <a:rPr lang="en-GB" sz="1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𝑒</m:t>
                          </m:r>
                        </m:e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−</m:t>
                          </m:r>
                        </m:sup>
                      </m:sSup>
                      <m:r>
                        <a:rPr lang="en-GB" sz="1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→</m:t>
                      </m:r>
                      <m:r>
                        <a:rPr lang="en-GB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𝑍𝐻</m:t>
                      </m:r>
                      <m:r>
                        <a:rPr lang="en-GB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)∝</m:t>
                      </m:r>
                      <m:sSubSup>
                        <m:sSubSupPr>
                          <m:ctrlP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𝑍</m:t>
                          </m:r>
                        </m:sub>
                        <m:sup>
                          <m:r>
                            <a:rPr lang="en-GB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16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7C29CBE-FE13-C4AE-98B6-55165F72D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37" y="2196582"/>
                <a:ext cx="1851276" cy="249684"/>
              </a:xfrm>
              <a:prstGeom prst="rect">
                <a:avLst/>
              </a:prstGeom>
              <a:blipFill>
                <a:blip r:embed="rId5"/>
                <a:stretch>
                  <a:fillRect l="-685" b="-33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E6C7E2B-944C-4853-2E44-532952061D44}"/>
              </a:ext>
            </a:extLst>
          </p:cNvPr>
          <p:cNvSpPr txBox="1"/>
          <p:nvPr/>
        </p:nvSpPr>
        <p:spPr>
          <a:xfrm rot="16200000">
            <a:off x="5045344" y="3965808"/>
            <a:ext cx="108234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6"/>
              </a:rPr>
              <a:t>arXiv:2106.15438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22EB789-1BA1-0553-0392-7080B566A5E1}"/>
              </a:ext>
            </a:extLst>
          </p:cNvPr>
          <p:cNvGrpSpPr/>
          <p:nvPr/>
        </p:nvGrpSpPr>
        <p:grpSpPr>
          <a:xfrm>
            <a:off x="6095999" y="4550393"/>
            <a:ext cx="5387977" cy="870787"/>
            <a:chOff x="676682" y="4024829"/>
            <a:chExt cx="5387977" cy="8707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1EA0512-680E-9B09-7A4C-C7C5ABE16AE7}"/>
                </a:ext>
              </a:extLst>
            </p:cNvPr>
            <p:cNvSpPr txBox="1"/>
            <p:nvPr/>
          </p:nvSpPr>
          <p:spPr>
            <a:xfrm>
              <a:off x="676682" y="4170762"/>
              <a:ext cx="38554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3000"/>
                </a:spcBef>
              </a:pPr>
              <a:r>
                <a: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Combination with measurement of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A3C950-C1AC-40C0-C5BE-97C7AEF53321}"/>
                    </a:ext>
                  </a:extLst>
                </p:cNvPr>
                <p:cNvSpPr txBox="1"/>
                <p:nvPr/>
              </p:nvSpPr>
              <p:spPr>
                <a:xfrm>
                  <a:off x="3477092" y="4024829"/>
                  <a:ext cx="2587567" cy="537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𝜎</m:t>
                            </m:r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(</m:t>
                            </m:r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𝑒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−</m:t>
                            </m:r>
                          </m:sup>
                        </m:sSup>
                        <m:r>
                          <a:rPr lang="en-GB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→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𝑍𝐻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(→</m:t>
                        </m:r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𝑍</m:t>
                        </m:r>
                        <m:sSup>
                          <m:sSupPr>
                            <m:ctrlP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𝑍</m:t>
                            </m:r>
                          </m:e>
                          <m:sup>
                            <m: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∗</m:t>
                            </m:r>
                          </m:sup>
                        </m:sSup>
                        <m:r>
                          <a:rPr lang="en-GB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))∝</m:t>
                        </m:r>
                        <m:f>
                          <m:fPr>
                            <m:ctrlPr>
                              <a:rPr lang="en-GB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SupPr>
                              <m:e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𝜅</m:t>
                                </m:r>
                              </m:e>
                              <m:sub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𝑍</m:t>
                                </m:r>
                              </m:sub>
                              <m:sup>
                                <m:r>
                                  <a:rPr lang="en-GB" sz="1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4</m:t>
                                </m:r>
                              </m:sup>
                            </m:sSubSup>
                          </m:num>
                          <m:den>
                            <m:sSub>
                              <m:sSubPr>
                                <m:ctrlP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Γ</m:t>
                                </m:r>
                              </m:e>
                              <m:sub>
                                <m:r>
                                  <a:rPr lang="en-GB" sz="16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sym typeface="Wingdings" pitchFamily="2" charset="2"/>
                                  </a:rPr>
                                  <m:t>𝐻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A3C950-C1AC-40C0-C5BE-97C7AEF533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77092" y="4024829"/>
                  <a:ext cx="2587567" cy="537263"/>
                </a:xfrm>
                <a:prstGeom prst="rect">
                  <a:avLst/>
                </a:prstGeom>
                <a:blipFill>
                  <a:blip r:embed="rId7"/>
                  <a:stretch>
                    <a:fillRect l="-488" b="-930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8254586-A54D-1B85-2080-A5C8BA8FC5AA}"/>
                    </a:ext>
                  </a:extLst>
                </p:cNvPr>
                <p:cNvSpPr txBox="1"/>
                <p:nvPr/>
              </p:nvSpPr>
              <p:spPr>
                <a:xfrm>
                  <a:off x="676682" y="4577772"/>
                  <a:ext cx="4713468" cy="3178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allows to determine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Γ</m:t>
                          </m:r>
                        </m:e>
                        <m:sub>
                          <m:r>
                            <a:rPr lang="en-GB" sz="15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𝐻</m:t>
                          </m:r>
                        </m:sub>
                      </m:sSub>
                    </m:oMath>
                  </a14:m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 to 0.8% precision (30 × HL-LHC)</a:t>
                  </a: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8254586-A54D-1B85-2080-A5C8BA8FC5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6682" y="4577772"/>
                  <a:ext cx="4713468" cy="317844"/>
                </a:xfrm>
                <a:prstGeom prst="rect">
                  <a:avLst/>
                </a:prstGeom>
                <a:blipFill>
                  <a:blip r:embed="rId8"/>
                  <a:stretch>
                    <a:fillRect l="-538" b="-2307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E70B75-8F0D-E3EE-E3E4-690C008DC0E1}"/>
              </a:ext>
            </a:extLst>
          </p:cNvPr>
          <p:cNvGrpSpPr/>
          <p:nvPr/>
        </p:nvGrpSpPr>
        <p:grpSpPr>
          <a:xfrm>
            <a:off x="6095999" y="1663510"/>
            <a:ext cx="5631678" cy="1785104"/>
            <a:chOff x="6095999" y="1788205"/>
            <a:chExt cx="5631678" cy="178510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70A03C6-AA8C-E8F6-5B40-6848D0C87765}"/>
                    </a:ext>
                  </a:extLst>
                </p:cNvPr>
                <p:cNvSpPr txBox="1"/>
                <p:nvPr/>
              </p:nvSpPr>
              <p:spPr>
                <a:xfrm>
                  <a:off x="6095999" y="1788205"/>
                  <a:ext cx="5631678" cy="17851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Can measure total HZ cross section and hence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Pr>
                        <m:e>
                          <m: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𝜅</m:t>
                          </m:r>
                        </m:e>
                        <m:sub>
                          <m:r>
                            <a:rPr lang="en-GB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sym typeface="Wingdings" pitchFamily="2" charset="2"/>
                            </a:rPr>
                            <m:t>𝑍</m:t>
                          </m:r>
                        </m:sub>
                      </m:sSub>
                    </m:oMath>
                  </a14:m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 (0.1% precision) independently of Higgs decays via recoil mass (</a:t>
                  </a:r>
                  <a:r>
                    <a:rPr lang="en-GB" sz="1400" dirty="0" err="1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M</a:t>
                  </a:r>
                  <a:r>
                    <a:rPr lang="en-GB" sz="1400" baseline="-25000" dirty="0" err="1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recoil</a:t>
                  </a: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) by counting events with an identified Z → 𝓁𝓁</a:t>
                  </a:r>
                </a:p>
                <a:p>
                  <a:pPr>
                    <a:spcBef>
                      <a:spcPts val="4800"/>
                    </a:spcBef>
                  </a:pPr>
                  <a:r>
                    <a:rPr lang="en-GB" sz="1400" b="1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Standard reference </a:t>
                  </a:r>
                  <a:r>
                    <a:rPr lang="en-GB" sz="1400" dirty="0">
                      <a:solidFill>
                        <a:prstClr val="black"/>
                      </a:solidFill>
                      <a:latin typeface="Helvetica" pitchFamily="2" charset="0"/>
                      <a:ea typeface="Helvetica Light" charset="0"/>
                      <a:cs typeface="Helvetica Light" charset="0"/>
                      <a:sym typeface="Wingdings" pitchFamily="2" charset="2"/>
                    </a:rPr>
                    <a:t>to be used by all other Higgs coupling measurements</a:t>
                  </a: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F70A03C6-AA8C-E8F6-5B40-6848D0C877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5999" y="1788205"/>
                  <a:ext cx="5631678" cy="1785104"/>
                </a:xfrm>
                <a:prstGeom prst="rect">
                  <a:avLst/>
                </a:prstGeom>
                <a:blipFill>
                  <a:blip r:embed="rId9"/>
                  <a:stretch>
                    <a:fillRect l="-450" t="-709" b="-283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96697-C6D1-D3A1-F9C1-F89531F8D830}"/>
                    </a:ext>
                  </a:extLst>
                </p:cNvPr>
                <p:cNvSpPr txBox="1"/>
                <p:nvPr/>
              </p:nvSpPr>
              <p:spPr>
                <a:xfrm>
                  <a:off x="6807287" y="2632755"/>
                  <a:ext cx="3363870" cy="2296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>
                    <a:spcBef>
                      <a:spcPts val="3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SupPr>
                          <m:e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𝑀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recoil</m:t>
                            </m:r>
                          </m:sub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b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=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𝑠</m:t>
                                    </m:r>
                                  </m:e>
                                </m:rad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𝐸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𝐸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−</m:t>
                        </m:r>
                        <m:sSup>
                          <m:sSupPr>
                            <m:ctrlP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1400" b="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1" i="0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𝐩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+</m:t>
                                        </m:r>
                                      </m:sup>
                                    </m:sSup>
                                  </m:sub>
                                </m:sSub>
                                <m:r>
                                  <a:rPr lang="en-GB" sz="1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sym typeface="Wingdings" pitchFamily="2" charset="2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sz="1400" i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400" b="1" smtClean="0">
                                        <a:solidFill>
                                          <a:prstClr val="black"/>
                                        </a:solidFill>
                                        <a:latin typeface="Cambria Math" panose="02040503050406030204" pitchFamily="18" charset="0"/>
                                        <a:sym typeface="Wingdings" pitchFamily="2" charset="2"/>
                                      </a:rPr>
                                      <m:t>𝐩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sym typeface="Wingdings" pitchFamily="2" charset="2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140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ℓ</m:t>
                                        </m:r>
                                      </m:e>
                                      <m:sup>
                                        <m:r>
                                          <a:rPr lang="en-GB" sz="1400" b="0" i="1" smtClean="0">
                                            <a:solidFill>
                                              <a:prstClr val="black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sym typeface="Wingdings" pitchFamily="2" charset="2"/>
                                          </a:rPr>
                                          <m:t>−</m:t>
                                        </m:r>
                                      </m:sup>
                                    </m:sSup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sz="1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6096697-C6D1-D3A1-F9C1-F89531F8D8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07287" y="2632755"/>
                  <a:ext cx="3363870" cy="229678"/>
                </a:xfrm>
                <a:prstGeom prst="rect">
                  <a:avLst/>
                </a:prstGeom>
                <a:blipFill>
                  <a:blip r:embed="rId10"/>
                  <a:stretch>
                    <a:fillRect l="-755" t="-5263" b="-2631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269349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F045B-D52F-CD0D-B867-BCB4B4CD7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F407A04-6C50-B602-8974-BF27DBC41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44</a:t>
            </a:fld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79A052-F494-072E-D0E4-50C24BD940E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451F76-7C7E-0AA8-1D60-0C8255E0471D}"/>
              </a:ext>
            </a:extLst>
          </p:cNvPr>
          <p:cNvSpPr/>
          <p:nvPr/>
        </p:nvSpPr>
        <p:spPr>
          <a:xfrm>
            <a:off x="641952" y="1147461"/>
            <a:ext cx="115324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Why “factory”?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2.2M Higgs (FCC-ee) vs 350M (HL-LHC), production through Higgsstrahlung rather than s-channel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A809B-DBEF-0D54-86BC-4B49225DDD53}"/>
              </a:ext>
            </a:extLst>
          </p:cNvPr>
          <p:cNvSpPr txBox="1"/>
          <p:nvPr/>
        </p:nvSpPr>
        <p:spPr>
          <a:xfrm>
            <a:off x="641951" y="1453808"/>
            <a:ext cx="115324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collisions offer exceptionally clean Higgs reconstruction, unmatched precision on decays with large branching ratios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FB0C48-1362-5BE0-73A9-60C371E61C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80" t="26111" r="19601" b="46667"/>
          <a:stretch>
            <a:fillRect/>
          </a:stretch>
        </p:blipFill>
        <p:spPr>
          <a:xfrm>
            <a:off x="1468664" y="1984747"/>
            <a:ext cx="6535264" cy="45102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8A0E76-C537-4627-C2D9-2C37BA9717A5}"/>
                  </a:ext>
                </a:extLst>
              </p:cNvPr>
              <p:cNvSpPr txBox="1"/>
              <p:nvPr/>
            </p:nvSpPr>
            <p:spPr>
              <a:xfrm>
                <a:off x="127432" y="6453569"/>
                <a:ext cx="9308317" cy="302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HL-LHC numbers updated from </a:t>
                </a: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  <a:hlinkClick r:id="rId3"/>
                  </a:rPr>
                  <a:t>arXiv:2504.00672</a:t>
                </a:r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; they assume SM value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Γ</m:t>
                        </m:r>
                      </m:e>
                      <m:sub>
                        <m:r>
                          <a:rPr lang="en-GB" sz="1400" b="0" i="1" noProof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noProof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and incl. theoretical uncertainties (mostly dominant)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8A0E76-C537-4627-C2D9-2C37BA971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32" y="6453569"/>
                <a:ext cx="9308317" cy="302840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916DF2F-AB6C-6814-D535-D766E95ABA3E}"/>
              </a:ext>
            </a:extLst>
          </p:cNvPr>
          <p:cNvSpPr txBox="1"/>
          <p:nvPr/>
        </p:nvSpPr>
        <p:spPr>
          <a:xfrm>
            <a:off x="0" y="4082309"/>
            <a:ext cx="185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2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current uncertainties on Higgs branching fraction predictions O(1.5%)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997C151-2EC5-B964-2BCB-B879972A26A5}"/>
              </a:ext>
            </a:extLst>
          </p:cNvPr>
          <p:cNvSpPr/>
          <p:nvPr/>
        </p:nvSpPr>
        <p:spPr>
          <a:xfrm>
            <a:off x="3485322" y="5737042"/>
            <a:ext cx="1181928" cy="54448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89D927-F854-D8DB-D1ED-27FA21619C7D}"/>
              </a:ext>
            </a:extLst>
          </p:cNvPr>
          <p:cNvSpPr txBox="1"/>
          <p:nvPr/>
        </p:nvSpPr>
        <p:spPr>
          <a:xfrm>
            <a:off x="3782744" y="2551045"/>
            <a:ext cx="689612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2.4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1.9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 4</a:t>
            </a: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6.8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833949-78D5-5986-AEF8-FA7529A13385}"/>
              </a:ext>
            </a:extLst>
          </p:cNvPr>
          <p:cNvSpPr txBox="1"/>
          <p:nvPr/>
        </p:nvSpPr>
        <p:spPr>
          <a:xfrm>
            <a:off x="5208104" y="1888767"/>
            <a:ext cx="27366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FCC-ee feasibility </a:t>
            </a:r>
            <a:r>
              <a:rPr lang="en-GB" sz="9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stydu</a:t>
            </a: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(Vol 1): </a:t>
            </a: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5"/>
              </a:rPr>
              <a:t>arXiv:2505.00272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FA06E9-EE26-AEBC-640D-79AFE1F6CCB0}"/>
              </a:ext>
            </a:extLst>
          </p:cNvPr>
          <p:cNvSpPr txBox="1"/>
          <p:nvPr/>
        </p:nvSpPr>
        <p:spPr>
          <a:xfrm>
            <a:off x="8603429" y="2551045"/>
            <a:ext cx="580608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7.3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4.1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</a:t>
            </a: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 44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1.1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0.9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 30</a:t>
            </a:r>
            <a:endParaRPr lang="en-GB" sz="1700" noProof="0" dirty="0">
              <a:solidFill>
                <a:srgbClr val="0070C0"/>
              </a:solidFill>
              <a:latin typeface="Times New Roman" panose="02020603050405020304" pitchFamily="18" charset="0"/>
              <a:ea typeface="Helvetica Light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7399F2-9F40-A5CC-7BF7-91077E4F8AB6}"/>
              </a:ext>
            </a:extLst>
          </p:cNvPr>
          <p:cNvSpPr txBox="1"/>
          <p:nvPr/>
        </p:nvSpPr>
        <p:spPr>
          <a:xfrm>
            <a:off x="5745700" y="305104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4BAB2E-587E-E160-A6A1-81115CBB07BE}"/>
              </a:ext>
            </a:extLst>
          </p:cNvPr>
          <p:cNvSpPr txBox="1"/>
          <p:nvPr/>
        </p:nvSpPr>
        <p:spPr>
          <a:xfrm>
            <a:off x="641951" y="3157970"/>
            <a:ext cx="12123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11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*Incl. SM parametric uncertainties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01578D-78F7-2E7E-1089-DEBA1C4D937C}"/>
              </a:ext>
            </a:extLst>
          </p:cNvPr>
          <p:cNvSpPr txBox="1"/>
          <p:nvPr/>
        </p:nvSpPr>
        <p:spPr>
          <a:xfrm>
            <a:off x="8049371" y="1970943"/>
            <a:ext cx="1830950" cy="47705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4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Uncertainty</a:t>
            </a:r>
          </a:p>
          <a:p>
            <a:pPr marL="0" algn="ctr"/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HL-LHC / FCC-ee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D5EAC0-D61D-1A66-14EF-32692300B560}"/>
                  </a:ext>
                </a:extLst>
              </p:cNvPr>
              <p:cNvSpPr txBox="1"/>
              <p:nvPr/>
            </p:nvSpPr>
            <p:spPr>
              <a:xfrm>
                <a:off x="9940000" y="2490578"/>
                <a:ext cx="19726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noProof="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Most precise coupling, probes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GB" sz="1200" b="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𝑓</m:t>
                        </m:r>
                      </m:e>
                      <m:sub>
                        <m:r>
                          <a:rPr lang="en-GB" sz="1200" b="0" i="1" noProof="0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𝐻</m:t>
                        </m:r>
                      </m:sub>
                    </m:sSub>
                    <m:r>
                      <a:rPr lang="en-GB" sz="1200" b="0" i="1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~ 8</m:t>
                    </m:r>
                    <m:r>
                      <a:rPr lang="en-GB" sz="1200" b="0" i="0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  <m:r>
                      <m:rPr>
                        <m:sty m:val="p"/>
                      </m:rPr>
                      <a:rPr lang="en-GB" sz="1200" b="0" i="0" noProof="0" smtClean="0">
                        <a:solidFill>
                          <a:srgbClr val="E40000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TeV</m:t>
                    </m:r>
                  </m:oMath>
                </a14:m>
                <a:endParaRPr lang="en-GB" sz="1200" noProof="0" dirty="0">
                  <a:solidFill>
                    <a:srgbClr val="E4000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D5EAC0-D61D-1A66-14EF-32692300B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2490578"/>
                <a:ext cx="1972600" cy="461665"/>
              </a:xfrm>
              <a:prstGeom prst="rect">
                <a:avLst/>
              </a:prstGeom>
              <a:blipFill>
                <a:blip r:embed="rId6"/>
                <a:stretch>
                  <a:fillRect t="-2703"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07C980E-3A1E-A738-1449-2BE24C653743}"/>
              </a:ext>
            </a:extLst>
          </p:cNvPr>
          <p:cNvSpPr/>
          <p:nvPr/>
        </p:nvSpPr>
        <p:spPr>
          <a:xfrm>
            <a:off x="2043596" y="2552700"/>
            <a:ext cx="7776266" cy="283265"/>
          </a:xfrm>
          <a:prstGeom prst="roundRect">
            <a:avLst/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859F56B-3C1B-0F1E-7624-7944C5FAE76C}"/>
              </a:ext>
            </a:extLst>
          </p:cNvPr>
          <p:cNvSpPr/>
          <p:nvPr/>
        </p:nvSpPr>
        <p:spPr>
          <a:xfrm>
            <a:off x="1568894" y="5742174"/>
            <a:ext cx="8250968" cy="2844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ACE5001-1532-621D-E693-DF0B03B22825}"/>
              </a:ext>
            </a:extLst>
          </p:cNvPr>
          <p:cNvSpPr/>
          <p:nvPr/>
        </p:nvSpPr>
        <p:spPr>
          <a:xfrm>
            <a:off x="2043596" y="3870656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19BD3F2-F924-4942-C27B-C395EA4FDE17}"/>
              </a:ext>
            </a:extLst>
          </p:cNvPr>
          <p:cNvSpPr/>
          <p:nvPr/>
        </p:nvSpPr>
        <p:spPr>
          <a:xfrm>
            <a:off x="2043596" y="3068319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6C67B2C-7D30-7597-A3B8-DB870A927718}"/>
              </a:ext>
            </a:extLst>
          </p:cNvPr>
          <p:cNvSpPr txBox="1"/>
          <p:nvPr/>
        </p:nvSpPr>
        <p:spPr>
          <a:xfrm>
            <a:off x="9940000" y="3796290"/>
            <a:ext cx="2193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Particularly large</a:t>
            </a:r>
            <a:r>
              <a:rPr lang="en-GB" sz="1200" noProof="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improvement over HL-LHC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CCB8102-7033-C587-20AB-202AB70179BB}"/>
              </a:ext>
            </a:extLst>
          </p:cNvPr>
          <p:cNvSpPr/>
          <p:nvPr/>
        </p:nvSpPr>
        <p:spPr>
          <a:xfrm>
            <a:off x="2043596" y="5454298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8F420-FDD6-2786-E242-59C7A7370990}"/>
                  </a:ext>
                </a:extLst>
              </p:cNvPr>
              <p:cNvSpPr txBox="1"/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BR(H → 4𝜈) = 10.6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∙</m:t>
                    </m:r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10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–4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38F420-FDD6-2786-E242-59C7A7370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blipFill>
                <a:blip r:embed="rId7"/>
                <a:stretch>
                  <a:fillRect t="-4348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871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9FD5E-A877-EB91-4493-94DDA27C5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17B1E4-7ABC-B809-6CEC-E97BA4BAD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45</a:t>
            </a:fld>
            <a:endParaRPr lang="en-GB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540528-5EA5-D4D9-4B7E-CCF9F99641D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34B3BF-3C8A-02BC-D54C-BAA74FC47D03}"/>
              </a:ext>
            </a:extLst>
          </p:cNvPr>
          <p:cNvSpPr/>
          <p:nvPr/>
        </p:nvSpPr>
        <p:spPr>
          <a:xfrm>
            <a:off x="641952" y="1147461"/>
            <a:ext cx="115324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Why “factory”?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2.2M Higgs (FCC-ee) vs 350M (HL-LHC), production through Higgsstrahlung rather than s-channel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E4358-AAC0-0E11-5EBE-632EF73BFD4E}"/>
              </a:ext>
            </a:extLst>
          </p:cNvPr>
          <p:cNvSpPr txBox="1"/>
          <p:nvPr/>
        </p:nvSpPr>
        <p:spPr>
          <a:xfrm>
            <a:off x="641951" y="1453808"/>
            <a:ext cx="1153241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400" b="1" baseline="30000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400" b="1" noProof="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collisions offer exceptionally clean Higgs reconstruction, unmatched precision on decays with large BR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37445A-1082-5DCB-68DB-E31205BF10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580" t="26111" r="19601" b="46667"/>
          <a:stretch>
            <a:fillRect/>
          </a:stretch>
        </p:blipFill>
        <p:spPr>
          <a:xfrm>
            <a:off x="1468664" y="1984747"/>
            <a:ext cx="6535264" cy="45102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F78D97-8FC6-CDC1-A75B-706E4418CE49}"/>
              </a:ext>
            </a:extLst>
          </p:cNvPr>
          <p:cNvSpPr/>
          <p:nvPr/>
        </p:nvSpPr>
        <p:spPr>
          <a:xfrm>
            <a:off x="3485322" y="5737042"/>
            <a:ext cx="1181928" cy="544488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5CBFB4-7617-FFCA-05E4-35646082AFAA}"/>
              </a:ext>
            </a:extLst>
          </p:cNvPr>
          <p:cNvSpPr txBox="1"/>
          <p:nvPr/>
        </p:nvSpPr>
        <p:spPr>
          <a:xfrm>
            <a:off x="3782744" y="2551045"/>
            <a:ext cx="689612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2.4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1.9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 4</a:t>
            </a: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6.8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3.0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0.025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0.04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D76EFA-47EB-6E7D-19AE-1E18CD201A38}"/>
              </a:ext>
            </a:extLst>
          </p:cNvPr>
          <p:cNvSpPr txBox="1"/>
          <p:nvPr/>
        </p:nvSpPr>
        <p:spPr>
          <a:xfrm>
            <a:off x="5194852" y="1888767"/>
            <a:ext cx="273664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FCC-ee feasibility </a:t>
            </a:r>
            <a:r>
              <a:rPr lang="en-GB" sz="900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stydu</a:t>
            </a:r>
            <a:r>
              <a:rPr lang="en-GB" sz="9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(Vol 1): </a:t>
            </a: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arXiv:2505.00272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852475-AE53-9F8A-F04C-E56BC63BA66A}"/>
              </a:ext>
            </a:extLst>
          </p:cNvPr>
          <p:cNvSpPr txBox="1"/>
          <p:nvPr/>
        </p:nvSpPr>
        <p:spPr>
          <a:xfrm>
            <a:off x="8603429" y="2551045"/>
            <a:ext cx="580608" cy="3748014"/>
          </a:xfrm>
          <a:prstGeom prst="rect">
            <a:avLst/>
          </a:prstGeom>
          <a:solidFill>
            <a:schemeClr val="bg1"/>
          </a:solidFill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5.5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7.3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4.1</a:t>
            </a:r>
          </a:p>
          <a:p>
            <a:pPr marL="0" algn="ctr">
              <a:lnSpc>
                <a:spcPct val="103000"/>
              </a:lnSpc>
            </a:pPr>
            <a:r>
              <a:rPr lang="en-GB" sz="170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~</a:t>
            </a: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 44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1.6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1.1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0.9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–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&lt; 32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50</a:t>
            </a:r>
          </a:p>
          <a:p>
            <a:pPr marL="0" algn="ctr">
              <a:lnSpc>
                <a:spcPct val="103000"/>
              </a:lnSpc>
            </a:pPr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5.9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2173DD-4A55-FA69-DDBC-F62CD5B81D8C}"/>
              </a:ext>
            </a:extLst>
          </p:cNvPr>
          <p:cNvSpPr txBox="1"/>
          <p:nvPr/>
        </p:nvSpPr>
        <p:spPr>
          <a:xfrm>
            <a:off x="5732448" y="3051046"/>
            <a:ext cx="2551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9272A6B-9261-B63F-17DE-09DB375672CC}"/>
              </a:ext>
            </a:extLst>
          </p:cNvPr>
          <p:cNvSpPr txBox="1"/>
          <p:nvPr/>
        </p:nvSpPr>
        <p:spPr>
          <a:xfrm>
            <a:off x="8036119" y="1970943"/>
            <a:ext cx="1830950" cy="477054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GB" sz="14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Uncertainty</a:t>
            </a:r>
          </a:p>
          <a:p>
            <a:pPr marL="0" algn="ctr"/>
            <a:r>
              <a:rPr lang="en-GB" sz="1700" noProof="0" dirty="0">
                <a:solidFill>
                  <a:srgbClr val="0070C0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HL-LHC / FCC-ee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C3CBF9F-33D4-06C4-CFC2-D1B70BEB82D4}"/>
              </a:ext>
            </a:extLst>
          </p:cNvPr>
          <p:cNvSpPr/>
          <p:nvPr/>
        </p:nvSpPr>
        <p:spPr>
          <a:xfrm>
            <a:off x="2030344" y="2552700"/>
            <a:ext cx="7776266" cy="283265"/>
          </a:xfrm>
          <a:prstGeom prst="roundRect">
            <a:avLst/>
          </a:prstGeom>
          <a:ln w="19050">
            <a:solidFill>
              <a:srgbClr val="E4000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60E31EC-4847-4F55-B358-1362E1AECF07}"/>
              </a:ext>
            </a:extLst>
          </p:cNvPr>
          <p:cNvSpPr/>
          <p:nvPr/>
        </p:nvSpPr>
        <p:spPr>
          <a:xfrm>
            <a:off x="1568894" y="5742174"/>
            <a:ext cx="8250968" cy="284400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A77536DB-66C9-1828-CE38-89B1E002A317}"/>
              </a:ext>
            </a:extLst>
          </p:cNvPr>
          <p:cNvSpPr/>
          <p:nvPr/>
        </p:nvSpPr>
        <p:spPr>
          <a:xfrm>
            <a:off x="2030344" y="3870656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28A8B038-AAA4-ECEF-44C4-1EBDDCAB2943}"/>
              </a:ext>
            </a:extLst>
          </p:cNvPr>
          <p:cNvSpPr/>
          <p:nvPr/>
        </p:nvSpPr>
        <p:spPr>
          <a:xfrm>
            <a:off x="2030344" y="3068319"/>
            <a:ext cx="7776266" cy="283265"/>
          </a:xfrm>
          <a:prstGeom prst="roundRect">
            <a:avLst/>
          </a:prstGeom>
          <a:ln w="190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noProof="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D64962-9D23-E3B7-D076-FF18210D1468}"/>
                  </a:ext>
                </a:extLst>
              </p:cNvPr>
              <p:cNvSpPr txBox="1"/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BR(H → 4𝜈) = 10.6 </a:t>
                </a:r>
                <a14:m>
                  <m:oMath xmlns:m="http://schemas.openxmlformats.org/officeDocument/2006/math">
                    <m:r>
                      <a:rPr lang="en-GB" sz="120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∙</m:t>
                    </m:r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10</a:t>
                </a:r>
                <a:r>
                  <a:rPr lang="en-GB" sz="12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–4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D64962-9D23-E3B7-D076-FF18210D14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000" y="5743607"/>
                <a:ext cx="1904689" cy="276999"/>
              </a:xfrm>
              <a:prstGeom prst="rect">
                <a:avLst/>
              </a:prstGeom>
              <a:blipFill>
                <a:blip r:embed="rId4"/>
                <a:stretch>
                  <a:fillRect t="-4348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3997AE07-8819-2EEA-AD28-7F7E266A17A2}"/>
              </a:ext>
            </a:extLst>
          </p:cNvPr>
          <p:cNvSpPr/>
          <p:nvPr/>
        </p:nvSpPr>
        <p:spPr>
          <a:xfrm>
            <a:off x="1568894" y="1907636"/>
            <a:ext cx="8346313" cy="3821772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808A4F9-C646-3ED9-5B94-ABB90CEF9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655" y="2380927"/>
            <a:ext cx="2761898" cy="234160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A3A17F4-F1A7-ABE1-C1F4-27696D9813EE}"/>
              </a:ext>
            </a:extLst>
          </p:cNvPr>
          <p:cNvSpPr/>
          <p:nvPr/>
        </p:nvSpPr>
        <p:spPr>
          <a:xfrm>
            <a:off x="1346200" y="6045977"/>
            <a:ext cx="8940800" cy="33033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F7C03A-62D7-2D19-2360-9D3370F4EAE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936" t="32077" r="21287" b="45507"/>
          <a:stretch>
            <a:fillRect/>
          </a:stretch>
        </p:blipFill>
        <p:spPr>
          <a:xfrm>
            <a:off x="4020072" y="1864633"/>
            <a:ext cx="6273071" cy="37703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47E4EB3-12B0-1C95-B497-3CEE81804B53}"/>
              </a:ext>
            </a:extLst>
          </p:cNvPr>
          <p:cNvSpPr txBox="1"/>
          <p:nvPr/>
        </p:nvSpPr>
        <p:spPr>
          <a:xfrm>
            <a:off x="10117727" y="3139583"/>
            <a:ext cx="143550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Collider limits overlaid onto direct detection (Higgs portal assuming Majorana DM)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4ABBD33-DE0B-DB98-2453-BF1D519CB2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686" t="27171" r="19601" b="70431"/>
          <a:stretch>
            <a:fillRect/>
          </a:stretch>
        </p:blipFill>
        <p:spPr>
          <a:xfrm>
            <a:off x="3588572" y="6121565"/>
            <a:ext cx="4415356" cy="39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779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8A764-2633-9F80-CE2D-8F48C3C00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9FC115-6420-7FEC-6993-993400C8A08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1A7C1D-BB6A-ADFC-7DEE-0BB2136F38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46</a:t>
            </a:fld>
            <a:endParaRPr lang="en-GB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A40EC4-CD64-C5AB-054B-1BFE3CB42A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22894" r="9429" b="38125"/>
          <a:stretch>
            <a:fillRect/>
          </a:stretch>
        </p:blipFill>
        <p:spPr>
          <a:xfrm>
            <a:off x="245935" y="1554693"/>
            <a:ext cx="6108590" cy="43874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77631B-19F9-422D-2DAD-38310BFD2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61733" r="9429" b="8136"/>
          <a:stretch>
            <a:fillRect/>
          </a:stretch>
        </p:blipFill>
        <p:spPr>
          <a:xfrm>
            <a:off x="6152803" y="2002010"/>
            <a:ext cx="6108590" cy="33914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A99D01-F808-0B87-4EE9-3163DAF393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9" t="22894" r="9429" b="72981"/>
          <a:stretch>
            <a:fillRect/>
          </a:stretch>
        </p:blipFill>
        <p:spPr>
          <a:xfrm>
            <a:off x="6152803" y="1553176"/>
            <a:ext cx="6108592" cy="4642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18FF65-657F-C4C4-3C41-57C363613A46}"/>
              </a:ext>
            </a:extLst>
          </p:cNvPr>
          <p:cNvSpPr txBox="1"/>
          <p:nvPr/>
        </p:nvSpPr>
        <p:spPr>
          <a:xfrm>
            <a:off x="641951" y="6179786"/>
            <a:ext cx="8813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600" dirty="0"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Input to global electroweak fit: </a:t>
            </a:r>
            <a:r>
              <a:rPr lang="en-GB" sz="1600" b="1" dirty="0">
                <a:solidFill>
                  <a:srgbClr val="E05835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requires significant improvements in theoretical predictions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C24361-46D5-294A-1BF9-4BDA528519AD}"/>
              </a:ext>
            </a:extLst>
          </p:cNvPr>
          <p:cNvSpPr txBox="1"/>
          <p:nvPr/>
        </p:nvSpPr>
        <p:spPr>
          <a:xfrm>
            <a:off x="6816959" y="5532951"/>
            <a:ext cx="4873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Improvements up to × 300 over current knowledge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C2C034-E7EF-DF18-F9CC-D2C668A3A24A}"/>
              </a:ext>
            </a:extLst>
          </p:cNvPr>
          <p:cNvSpPr txBox="1"/>
          <p:nvPr/>
        </p:nvSpPr>
        <p:spPr>
          <a:xfrm>
            <a:off x="10953750" y="1421331"/>
            <a:ext cx="11874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 Light" panose="020B0403020202020204" pitchFamily="34" charset="0"/>
                <a:hlinkClick r:id="rId3"/>
              </a:rPr>
              <a:t>arXiv:2505.00272</a:t>
            </a:r>
            <a:endParaRPr lang="en-GB" sz="900" dirty="0">
              <a:latin typeface="Helvetica Light" panose="020B0403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5B44B6B-0FCD-6A8A-AE81-61EA3F27AB1D}"/>
                  </a:ext>
                </a:extLst>
              </p:cNvPr>
              <p:cNvSpPr/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 luminosity on Z pole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: 140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34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cm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–2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s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/ IP, 205 ab</a:t>
                </a:r>
                <a:r>
                  <a:rPr lang="en-GB" sz="1600" baseline="30000" noProof="0" dirty="0">
                    <a:solidFill>
                      <a:srgbClr val="000000"/>
                    </a:solidFill>
                    <a:latin typeface="Helvetica" pitchFamily="2" charset="0"/>
                  </a:rPr>
                  <a:t>–1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 &amp; </a:t>
                </a:r>
                <a:r>
                  <a:rPr lang="en-GB" sz="1600" dirty="0">
                    <a:latin typeface="Helvetica" pitchFamily="2" charset="0"/>
                  </a:rPr>
                  <a:t>6</a:t>
                </a:r>
                <a14:m>
                  <m:oMath xmlns:m="http://schemas.openxmlformats.org/officeDocument/2006/math">
                    <m:r>
                      <a:rPr lang="en-GB" sz="16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GB" sz="1600" dirty="0">
                    <a:latin typeface="Helvetica" pitchFamily="2" charset="0"/>
                  </a:rPr>
                  <a:t>10</a:t>
                </a:r>
                <a:r>
                  <a:rPr lang="en-GB" sz="1600" baseline="30000" dirty="0">
                    <a:latin typeface="Helvetica" pitchFamily="2" charset="0"/>
                  </a:rPr>
                  <a:t>12</a:t>
                </a:r>
                <a:r>
                  <a:rPr lang="en-GB" sz="1600" dirty="0">
                    <a:latin typeface="Helvetica" pitchFamily="2" charset="0"/>
                  </a:rPr>
                  <a:t> Z (4 IPs) — ultimate EW precision data</a:t>
                </a: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5B44B6B-0FCD-6A8A-AE81-61EA3F27AB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1" y="1146788"/>
                <a:ext cx="11550049" cy="338554"/>
              </a:xfrm>
              <a:prstGeom prst="rect">
                <a:avLst/>
              </a:prstGeom>
              <a:blipFill>
                <a:blip r:embed="rId4"/>
                <a:stretch>
                  <a:fillRect l="-220" t="-7143" b="-178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3640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CF727-D60C-19AB-7372-1941D39E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F8DB010-3A3B-89BE-EB0C-34161D9EA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47538" y="516294"/>
            <a:ext cx="4829866" cy="7131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012D71-65CD-5B40-257A-4CF93880C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674AFB-C9FD-9CF6-E02B-F79B282A2441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CDACB6-964B-4BD8-3BF6-8173026EA4E6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Global electroweak fit expressed on top versus W mass</a:t>
            </a:r>
            <a:endParaRPr lang="en-GB" sz="160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80921D-06F5-885E-D4C9-AA463D19E646}"/>
              </a:ext>
            </a:extLst>
          </p:cNvPr>
          <p:cNvSpPr txBox="1"/>
          <p:nvPr/>
        </p:nvSpPr>
        <p:spPr>
          <a:xfrm>
            <a:off x="8953252" y="1920898"/>
            <a:ext cx="227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Conservative theoretical uncertainty scenario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9293D-E064-5CC0-D021-F129817D8F86}"/>
              </a:ext>
            </a:extLst>
          </p:cNvPr>
          <p:cNvSpPr txBox="1"/>
          <p:nvPr/>
        </p:nvSpPr>
        <p:spPr>
          <a:xfrm>
            <a:off x="5432614" y="1723171"/>
            <a:ext cx="35390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ESPPU 2025 Briefing Book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and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4"/>
              </a:rPr>
              <a:t>R. Kogler at Moriond EW 2026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hlinkClick r:id="rId5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8F615C-17CA-68E1-20E4-6B9E336011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184728" y="2536444"/>
            <a:ext cx="2564876" cy="37872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CB0D469-5380-E854-CAE6-6B437F00F297}"/>
              </a:ext>
            </a:extLst>
          </p:cNvPr>
          <p:cNvSpPr/>
          <p:nvPr/>
        </p:nvSpPr>
        <p:spPr>
          <a:xfrm>
            <a:off x="5487154" y="3378861"/>
            <a:ext cx="848332" cy="850345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085C27F-52A7-28DA-06CC-EA25E37FB84B}"/>
              </a:ext>
            </a:extLst>
          </p:cNvPr>
          <p:cNvCxnSpPr>
            <a:cxnSpLocks/>
          </p:cNvCxnSpPr>
          <p:nvPr/>
        </p:nvCxnSpPr>
        <p:spPr>
          <a:xfrm flipV="1">
            <a:off x="6335486" y="3330054"/>
            <a:ext cx="1143487" cy="48807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7C667B0-D3B2-31D6-A0E7-5028ED1E2200}"/>
              </a:ext>
            </a:extLst>
          </p:cNvPr>
          <p:cNvCxnSpPr>
            <a:cxnSpLocks/>
          </p:cNvCxnSpPr>
          <p:nvPr/>
        </p:nvCxnSpPr>
        <p:spPr>
          <a:xfrm>
            <a:off x="6335486" y="4225515"/>
            <a:ext cx="1698171" cy="118250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1C69D52F-5E51-DD42-0A8D-515286737E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0462" y="2876192"/>
            <a:ext cx="1103992" cy="2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378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9A98E6E-6FA3-4F6D-E7DA-C26D84A36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247538" y="516294"/>
            <a:ext cx="4829866" cy="7131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22EB3D-1585-77C1-9385-E90AC5325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B7E59-7C86-5A80-4F07-99C3AEC87DF8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Tera-Z, W and top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EB6276-2503-4420-B4DF-72FD09224CF7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Constraint heavy BSM physics 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to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vacuum polarisation diagrams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:</a:t>
            </a: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 “oblique parameters” S, T, U</a:t>
            </a:r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E9C753-302A-3CF3-EF9D-A0AA1070AD51}"/>
              </a:ext>
            </a:extLst>
          </p:cNvPr>
          <p:cNvSpPr txBox="1"/>
          <p:nvPr/>
        </p:nvSpPr>
        <p:spPr>
          <a:xfrm>
            <a:off x="5432614" y="1723171"/>
            <a:ext cx="353909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3"/>
              </a:rPr>
              <a:t>ESPPU 2025 Briefing Book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</a:rPr>
              <a:t> and </a:t>
            </a:r>
            <a:r>
              <a:rPr lang="en-GB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hlinkClick r:id="rId4"/>
              </a:rPr>
              <a:t>R. Kogler at Moriond EW 2026</a:t>
            </a:r>
            <a:endParaRPr lang="en-GB" sz="9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  <a:hlinkClick r:id="rId5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3C4F0F-EEFD-FE01-DB4D-E514F4457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184728" y="2528886"/>
            <a:ext cx="2564876" cy="3787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87988C-92FC-BA4E-2ACF-021E64E5758D}"/>
              </a:ext>
            </a:extLst>
          </p:cNvPr>
          <p:cNvSpPr/>
          <p:nvPr/>
        </p:nvSpPr>
        <p:spPr>
          <a:xfrm>
            <a:off x="5467138" y="3657799"/>
            <a:ext cx="881597" cy="546589"/>
          </a:xfrm>
          <a:prstGeom prst="rect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C8F319-EE5D-BC9D-5F60-F44BAC39D199}"/>
              </a:ext>
            </a:extLst>
          </p:cNvPr>
          <p:cNvCxnSpPr>
            <a:cxnSpLocks/>
          </p:cNvCxnSpPr>
          <p:nvPr/>
        </p:nvCxnSpPr>
        <p:spPr>
          <a:xfrm flipV="1">
            <a:off x="6335486" y="3302758"/>
            <a:ext cx="1703045" cy="33391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F46BE70-D839-6A5A-E862-3607894A5688}"/>
              </a:ext>
            </a:extLst>
          </p:cNvPr>
          <p:cNvCxnSpPr>
            <a:cxnSpLocks/>
          </p:cNvCxnSpPr>
          <p:nvPr/>
        </p:nvCxnSpPr>
        <p:spPr>
          <a:xfrm>
            <a:off x="6335486" y="4225515"/>
            <a:ext cx="1698171" cy="118250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C5535F5-5CD5-F4AB-861D-80AE91400538}"/>
              </a:ext>
            </a:extLst>
          </p:cNvPr>
          <p:cNvSpPr txBox="1"/>
          <p:nvPr/>
        </p:nvSpPr>
        <p:spPr>
          <a:xfrm>
            <a:off x="8953252" y="1920898"/>
            <a:ext cx="227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Conservative theoretical uncertainty scenario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8CC3AB2-77D4-DEE6-831F-02A806033F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1406" y="2876192"/>
            <a:ext cx="1103992" cy="2717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E17095D-E611-1E18-C047-1D9CA60B40B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296" t="49194" r="76726" b="29151"/>
          <a:stretch>
            <a:fillRect/>
          </a:stretch>
        </p:blipFill>
        <p:spPr>
          <a:xfrm>
            <a:off x="513167" y="2124060"/>
            <a:ext cx="1703045" cy="1221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F7F6DB-E2ED-6A07-8B4C-D1B186B8457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291" t="49194" r="55785" b="29151"/>
          <a:stretch>
            <a:fillRect/>
          </a:stretch>
        </p:blipFill>
        <p:spPr>
          <a:xfrm>
            <a:off x="416946" y="3345869"/>
            <a:ext cx="1998517" cy="12218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907504-B6DA-21B3-9582-4F300E7EC887}"/>
              </a:ext>
            </a:extLst>
          </p:cNvPr>
          <p:cNvSpPr txBox="1"/>
          <p:nvPr/>
        </p:nvSpPr>
        <p:spPr>
          <a:xfrm>
            <a:off x="474147" y="4720695"/>
            <a:ext cx="21145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Universal modifications to light particle scattering: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Neutral current interactions: S, T</a:t>
            </a:r>
          </a:p>
          <a:p>
            <a:pPr marL="285750" indent="-28575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Charged current: U</a:t>
            </a:r>
          </a:p>
        </p:txBody>
      </p:sp>
    </p:spTree>
    <p:extLst>
      <p:ext uri="{BB962C8B-B14F-4D97-AF65-F5344CB8AC3E}">
        <p14:creationId xmlns:p14="http://schemas.microsoft.com/office/powerpoint/2010/main" val="31609549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D6BE8-33C3-5CBF-2EFB-8376438C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6437273-C95D-7ADE-E2E7-2BF3282CA384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also a flavour factory (on Z pole)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9503A9-2996-18C8-04A5-AD4FCA6509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49</a:t>
            </a:fld>
            <a:endParaRPr lang="en-GB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1ABE7-1E5F-F110-CB78-BD2F83717741}"/>
              </a:ext>
            </a:extLst>
          </p:cNvPr>
          <p:cNvSpPr txBox="1"/>
          <p:nvPr/>
        </p:nvSpPr>
        <p:spPr>
          <a:xfrm>
            <a:off x="8293100" y="105860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404CD7-F3EE-8264-C3BB-907F4F66FAA1}"/>
              </a:ext>
            </a:extLst>
          </p:cNvPr>
          <p:cNvSpPr txBox="1"/>
          <p:nvPr/>
        </p:nvSpPr>
        <p:spPr>
          <a:xfrm>
            <a:off x="10109200" y="105860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C1C2FE-37AB-78DF-E59B-496D2029BE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10" t="12162" r="29468" b="71356"/>
          <a:stretch>
            <a:fillRect/>
          </a:stretch>
        </p:blipFill>
        <p:spPr>
          <a:xfrm>
            <a:off x="568510" y="1588431"/>
            <a:ext cx="4745840" cy="23998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8C3C58-A08D-4DB7-874E-1D8BAD0AD666}"/>
                  </a:ext>
                </a:extLst>
              </p:cNvPr>
              <p:cNvSpPr txBox="1"/>
              <p:nvPr/>
            </p:nvSpPr>
            <p:spPr>
              <a:xfrm>
                <a:off x="9791361" y="239251"/>
                <a:ext cx="2197439" cy="519181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algn="ctr">
                  <a:spcBef>
                    <a:spcPts val="3000"/>
                  </a:spcBef>
                </a:pP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BR(Z → bb / cc) = 15% / 12%</a:t>
                </a:r>
              </a:p>
              <a:p>
                <a:pPr algn="ctr">
                  <a:spcBef>
                    <a:spcPts val="600"/>
                  </a:spcBef>
                </a:pPr>
                <a:r>
                  <a:rPr lang="en-GB" sz="105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Γ</a:t>
                </a:r>
                <a:r>
                  <a:rPr lang="en-GB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(Z → </a:t>
                </a:r>
                <a:r>
                  <a:rPr lang="en-GB" sz="105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qq</a:t>
                </a:r>
                <a:r>
                  <a:rPr lang="en-GB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 ∝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(</m:t>
                        </m:r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𝑔</m:t>
                        </m:r>
                      </m:e>
                      <m:sub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𝑉</m:t>
                        </m:r>
                      </m:sub>
                      <m:sup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lang="en-GB" sz="105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+</m:t>
                    </m:r>
                    <m:sSubSup>
                      <m:sSubSupPr>
                        <m:ctrlPr>
                          <a:rPr lang="en-GB" sz="105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𝑔</m:t>
                        </m:r>
                      </m:e>
                      <m:sub>
                        <m:r>
                          <a:rPr lang="en-GB" sz="1050" b="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𝐴</m:t>
                        </m:r>
                      </m:sub>
                      <m:sup>
                        <m:r>
                          <a:rPr lang="en-GB" sz="105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2</m:t>
                        </m:r>
                      </m:sup>
                    </m:sSubSup>
                    <m:r>
                      <a:rPr lang="en-GB" sz="1050" b="0" i="1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)</m:t>
                    </m:r>
                  </m:oMath>
                </a14:m>
                <a:endParaRPr lang="en-GB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58C3C58-A08D-4DB7-874E-1D8BAD0AD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361" y="239251"/>
                <a:ext cx="2197439" cy="519181"/>
              </a:xfrm>
              <a:prstGeom prst="rect">
                <a:avLst/>
              </a:prstGeom>
              <a:blipFill>
                <a:blip r:embed="rId3"/>
                <a:stretch>
                  <a:fillRect t="-2326" b="-4651"/>
                </a:stretch>
              </a:blip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9C0634A3-0713-6A19-99DB-2722921909DA}"/>
              </a:ext>
            </a:extLst>
          </p:cNvPr>
          <p:cNvGrpSpPr/>
          <p:nvPr/>
        </p:nvGrpSpPr>
        <p:grpSpPr>
          <a:xfrm>
            <a:off x="464252" y="4103031"/>
            <a:ext cx="5938209" cy="1207762"/>
            <a:chOff x="464252" y="4103031"/>
            <a:chExt cx="5938209" cy="120776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5555FA-56E1-7C40-92D3-CCE7D22EC781}"/>
                </a:ext>
              </a:extLst>
            </p:cNvPr>
            <p:cNvGrpSpPr/>
            <p:nvPr/>
          </p:nvGrpSpPr>
          <p:grpSpPr>
            <a:xfrm>
              <a:off x="464252" y="4103031"/>
              <a:ext cx="5938209" cy="1182675"/>
              <a:chOff x="451552" y="3658531"/>
              <a:chExt cx="5938209" cy="1182675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CF77ACF-5692-EF4F-F22A-B2B733B2E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6938" t="44366" r="23270" b="50000"/>
              <a:stretch>
                <a:fillRect/>
              </a:stretch>
            </p:blipFill>
            <p:spPr>
              <a:xfrm>
                <a:off x="451552" y="3658531"/>
                <a:ext cx="5377748" cy="861057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8BCEDB1F-7430-C98B-090F-94E7859CDA03}"/>
                      </a:ext>
                    </a:extLst>
                  </p:cNvPr>
                  <p:cNvSpPr txBox="1"/>
                  <p:nvPr/>
                </p:nvSpPr>
                <p:spPr>
                  <a:xfrm>
                    <a:off x="5645200" y="4035408"/>
                    <a:ext cx="744561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>
                      <a:spcBef>
                        <a:spcPts val="3000"/>
                      </a:spcBef>
                    </a:pP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Yields for 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6</a:t>
                    </a:r>
                    <a14:m>
                      <m:oMath xmlns:m="http://schemas.openxmlformats.org/officeDocument/2006/math">
                        <m:r>
                          <a:rPr lang="en-GB" sz="1000" b="0" i="0" dirty="0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∙ </m:t>
                        </m:r>
                      </m:oMath>
                    </a14:m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10</a:t>
                    </a:r>
                    <a:r>
                      <a:rPr lang="en-GB" sz="1000" baseline="30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12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</a:rPr>
                      <a:t> Z</a:t>
                    </a:r>
                    <a:r>
                      <a:rPr lang="en-GB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elvetica Light" panose="020B0403020202020204" pitchFamily="34" charset="0"/>
                        <a:ea typeface="Helvetica Light" charset="0"/>
                        <a:cs typeface="Helvetica Light" charset="0"/>
                        <a:sym typeface="Wingdings" pitchFamily="2" charset="2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8BCEDB1F-7430-C98B-090F-94E7859CDA0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45200" y="4035408"/>
                    <a:ext cx="744561" cy="400110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r="-1667" b="-6061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BFC8539-8E24-8A83-6DCC-6EA58339F94F}"/>
                  </a:ext>
                </a:extLst>
              </p:cNvPr>
              <p:cNvSpPr txBox="1"/>
              <p:nvPr/>
            </p:nvSpPr>
            <p:spPr>
              <a:xfrm>
                <a:off x="838200" y="4468788"/>
                <a:ext cx="4846198" cy="3339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57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Belle-II (×10</a:t>
                </a:r>
                <a:r>
                  <a:rPr lang="en-GB" sz="1570" baseline="3000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9</a:t>
                </a:r>
                <a:r>
                  <a:rPr lang="en-GB" sz="1570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Helvetica Light" charset="0"/>
                    <a:cs typeface="Times New Roman" panose="02020603050405020304" pitchFamily="18" charset="0"/>
                    <a:sym typeface="Wingdings" pitchFamily="2" charset="2"/>
                  </a:rPr>
                  <a:t>)     28      28      –       –       –        33       46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4500D0B-CA22-C13E-9841-6E55946B3FD2}"/>
                  </a:ext>
                </a:extLst>
              </p:cNvPr>
              <p:cNvSpPr txBox="1"/>
              <p:nvPr/>
            </p:nvSpPr>
            <p:spPr>
              <a:xfrm>
                <a:off x="5518200" y="4441096"/>
                <a:ext cx="8715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spcBef>
                    <a:spcPts val="3000"/>
                  </a:spcBef>
                </a:pPr>
                <a:r>
                  <a:rPr lang="en-GB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  <a:ea typeface="Helvetica Light" charset="0"/>
                    <a:cs typeface="Helvetica Light" charset="0"/>
                    <a:sym typeface="Wingdings" pitchFamily="2" charset="2"/>
                  </a:rPr>
                  <a:t>Yields for </a:t>
                </a:r>
                <a:r>
                  <a:rPr lang="en-GB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50 ab</a:t>
                </a:r>
                <a:r>
                  <a:rPr lang="en-GB" sz="10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 Light" panose="020B0403020202020204" pitchFamily="34" charset="0"/>
                  </a:rPr>
                  <a:t>–1</a:t>
                </a:r>
                <a:endParaRPr lang="en-GB" sz="1000" baseline="30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 Light" panose="020B0403020202020204" pitchFamily="34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p:grp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B71B6AD-AA92-92AC-C814-B2AA124D9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938" t="44366" r="23270" b="54978"/>
            <a:stretch>
              <a:fillRect/>
            </a:stretch>
          </p:blipFill>
          <p:spPr>
            <a:xfrm>
              <a:off x="464252" y="5210464"/>
              <a:ext cx="5377748" cy="100329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6BEC3A9-CD7B-7C1A-B8E8-CBB96A9C0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2106" y="2121773"/>
            <a:ext cx="3930546" cy="332584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3EB37E7-B89D-ED02-0E03-9401F9C78CAE}"/>
              </a:ext>
            </a:extLst>
          </p:cNvPr>
          <p:cNvSpPr txBox="1"/>
          <p:nvPr/>
        </p:nvSpPr>
        <p:spPr>
          <a:xfrm>
            <a:off x="641952" y="5441535"/>
            <a:ext cx="5377748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Clean reconstruction due to boost and flavour tagging (&gt; LHCb), excellent charm / 𝜏 separation (challenging at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ϒ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(4S))</a:t>
            </a:r>
          </a:p>
          <a:p>
            <a:pPr marL="0" algn="l">
              <a:spcBef>
                <a:spcPts val="9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Ultimate CKM angle precision (similar to LHCb)</a:t>
            </a:r>
          </a:p>
          <a:p>
            <a:pPr marL="0" algn="l">
              <a:spcBef>
                <a:spcPts val="9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Ultimate 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τ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factory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17DE23-EBEB-CB02-0B44-3481FBA69009}"/>
              </a:ext>
            </a:extLst>
          </p:cNvPr>
          <p:cNvSpPr txBox="1"/>
          <p:nvPr/>
        </p:nvSpPr>
        <p:spPr>
          <a:xfrm>
            <a:off x="6549369" y="1576166"/>
            <a:ext cx="5103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larger yield of B mesons than Belle II allows unmatched precision on B decays with neutrinos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98F3A4-35EC-70B4-40D5-7E659D68AC89}"/>
              </a:ext>
            </a:extLst>
          </p:cNvPr>
          <p:cNvSpPr txBox="1"/>
          <p:nvPr/>
        </p:nvSpPr>
        <p:spPr>
          <a:xfrm>
            <a:off x="850900" y="4558959"/>
            <a:ext cx="1397000" cy="241605"/>
          </a:xfrm>
          <a:prstGeom prst="rect">
            <a:avLst/>
          </a:prstGeom>
          <a:solidFill>
            <a:schemeClr val="bg1"/>
          </a:solidFill>
        </p:spPr>
        <p:txBody>
          <a:bodyPr wrap="square" tIns="0" bIns="0">
            <a:spAutoFit/>
          </a:bodyPr>
          <a:lstStyle/>
          <a:p>
            <a:r>
              <a:rPr lang="en-GB" sz="157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FCC-ee (×10</a:t>
            </a:r>
            <a:r>
              <a:rPr lang="en-GB" sz="1570" baseline="3000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9</a:t>
            </a:r>
            <a:r>
              <a:rPr lang="en-GB" sz="1570" dirty="0">
                <a:solidFill>
                  <a:prstClr val="black"/>
                </a:solidFill>
                <a:latin typeface="Times New Roman" panose="02020603050405020304" pitchFamily="18" charset="0"/>
                <a:ea typeface="Helvetica Light" charset="0"/>
                <a:cs typeface="Times New Roman" panose="02020603050405020304" pitchFamily="18" charset="0"/>
                <a:sym typeface="Wingdings" pitchFamily="2" charset="2"/>
              </a:rPr>
              <a:t>)</a:t>
            </a:r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12E03B-217D-6526-B92F-0BDA95FA79BB}"/>
              </a:ext>
            </a:extLst>
          </p:cNvPr>
          <p:cNvSpPr txBox="1"/>
          <p:nvPr/>
        </p:nvSpPr>
        <p:spPr>
          <a:xfrm>
            <a:off x="6649050" y="5553915"/>
            <a:ext cx="51111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 → 𝜏𝜈 allows 1% measurement of |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GB" sz="1400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ub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| and running above WW threshold allows </a:t>
            </a:r>
            <a:r>
              <a:rPr lang="en-GB" sz="1400" i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on-shell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measurement of |</a:t>
            </a:r>
            <a:r>
              <a:rPr lang="en-GB" sz="14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</a:t>
            </a:r>
            <a:r>
              <a:rPr lang="en-GB" sz="1400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cb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| to ~1% </a:t>
            </a:r>
          </a:p>
          <a:p>
            <a:pPr>
              <a:spcBef>
                <a:spcPts val="6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Current precision 3.5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Vub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/ 1.1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Vcb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%, but discrepancies between exclusive and inclusive results of 17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Vub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/ 5</a:t>
            </a:r>
            <a:r>
              <a:rPr lang="en-GB" sz="12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Vcb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%, respectively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AC2FEF-E8AB-2164-FDA6-B28CB5284AA2}"/>
              </a:ext>
            </a:extLst>
          </p:cNvPr>
          <p:cNvSpPr txBox="1"/>
          <p:nvPr/>
        </p:nvSpPr>
        <p:spPr>
          <a:xfrm rot="16200000">
            <a:off x="10418927" y="2810487"/>
            <a:ext cx="118745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 Light" panose="020B0403020202020204" pitchFamily="34" charset="0"/>
                <a:hlinkClick r:id="rId7"/>
              </a:rPr>
              <a:t>arXiv:2505.00272</a:t>
            </a:r>
            <a:endParaRPr lang="en-GB" sz="900" dirty="0">
              <a:latin typeface="Helvetica Light" panose="020B0403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5E71633-7F82-8348-B016-7C43FEDDE7E9}"/>
              </a:ext>
            </a:extLst>
          </p:cNvPr>
          <p:cNvSpPr/>
          <p:nvPr/>
        </p:nvSpPr>
        <p:spPr>
          <a:xfrm>
            <a:off x="641951" y="1146788"/>
            <a:ext cx="115500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Large c and b-hadron statistics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— combines strengths of Belle-II 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(e+e– → </a:t>
            </a:r>
            <a:r>
              <a:rPr lang="en-GB" sz="1400" dirty="0" err="1">
                <a:solidFill>
                  <a:srgbClr val="000000"/>
                </a:solidFill>
                <a:latin typeface="Helvetica" pitchFamily="2" charset="0"/>
              </a:rPr>
              <a:t>ϒ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(4S) → BB)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 and LHCb 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(pp → bb + X)</a:t>
            </a:r>
            <a:endParaRPr lang="en-GB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69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F5561E-11C3-AF7A-ABB1-046BF405BD33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8445A19D-ECC1-8770-436E-D1B7E0A57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00" y="116632"/>
            <a:ext cx="8337725" cy="72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11113"/>
            <a:r>
              <a:rPr lang="en-US" sz="1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Discovery of the W and Z bosons by UA1 and UA2 at CERN’s SPS collider in 1983: the charged and neutral weak currents at the origin of parity violation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9DD36EE-D21C-D77E-2CEE-5B26E2303E86}"/>
              </a:ext>
            </a:extLst>
          </p:cNvPr>
          <p:cNvSpPr/>
          <p:nvPr/>
        </p:nvSpPr>
        <p:spPr>
          <a:xfrm>
            <a:off x="2063551" y="6031216"/>
            <a:ext cx="897748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Displays show W (left) and Z (right) boson candidates from proton–antiproton collisions measured in the UA1 detector (1982/83)</a:t>
            </a:r>
          </a:p>
          <a:p>
            <a:pPr>
              <a:spcBef>
                <a:spcPts val="600"/>
              </a:spcBef>
            </a:pPr>
            <a:r>
              <a:rPr lang="en-US" sz="12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Nobel Prize 1984 to Carlo Rubbia and Simon van der Meer </a:t>
            </a:r>
            <a:r>
              <a:rPr lang="en-US" sz="1200" i="1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for their decisive contributions to the large project, which led to the discovery of the field particles W and Z, communicators of weak interaction </a:t>
            </a:r>
            <a:r>
              <a:rPr lang="en-US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[</a:t>
            </a:r>
            <a:r>
              <a:rPr lang="en-US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US" sz="11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sz="12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5BD59-8F57-9309-BECA-4CBB365D27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38" y="1100566"/>
            <a:ext cx="4931906" cy="4595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7BB1D8-9DFA-8D8D-B8A9-280334D35CD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0298" y="1210686"/>
            <a:ext cx="6015608" cy="43913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E82BD3-B51C-78ED-1DE1-15C80A2E94E7}"/>
              </a:ext>
            </a:extLst>
          </p:cNvPr>
          <p:cNvSpPr txBox="1"/>
          <p:nvPr/>
        </p:nvSpPr>
        <p:spPr>
          <a:xfrm>
            <a:off x="2995864" y="3956788"/>
            <a:ext cx="84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Electron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1E20D3-C571-2105-1757-092B59D723FE}"/>
              </a:ext>
            </a:extLst>
          </p:cNvPr>
          <p:cNvSpPr txBox="1"/>
          <p:nvPr/>
        </p:nvSpPr>
        <p:spPr>
          <a:xfrm>
            <a:off x="2721621" y="2217370"/>
            <a:ext cx="1904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Neutrino (missing </a:t>
            </a:r>
            <a:r>
              <a:rPr lang="en-US" sz="1400" i="1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i="1" baseline="-250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8EE021-0FDC-D3A9-67D4-DC8E66F03ABC}"/>
              </a:ext>
            </a:extLst>
          </p:cNvPr>
          <p:cNvSpPr txBox="1"/>
          <p:nvPr/>
        </p:nvSpPr>
        <p:spPr>
          <a:xfrm>
            <a:off x="8543925" y="2558875"/>
            <a:ext cx="84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Electron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5E542A-563F-84A3-03EA-C14B0722A8C0}"/>
              </a:ext>
            </a:extLst>
          </p:cNvPr>
          <p:cNvSpPr txBox="1"/>
          <p:nvPr/>
        </p:nvSpPr>
        <p:spPr>
          <a:xfrm>
            <a:off x="8145620" y="3699720"/>
            <a:ext cx="830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Positron</a:t>
            </a:r>
          </a:p>
        </p:txBody>
      </p:sp>
    </p:spTree>
    <p:extLst>
      <p:ext uri="{BB962C8B-B14F-4D97-AF65-F5344CB8AC3E}">
        <p14:creationId xmlns:p14="http://schemas.microsoft.com/office/powerpoint/2010/main" val="41581918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B1C10-6D0F-94B8-F8FC-17C8D7B35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7C6732-6B50-C8C6-0756-B1EEA0EA8A4F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C8B9E6-748E-1DB5-2AE2-BC83F06705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79A32E-FBF7-5F70-93C0-1C0B03C5A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E7B5C5-2F04-FB57-274A-13D371686934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 — timeline of integrated programme 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125EDB3E-EA42-4657-653E-18C3CC75EEED}"/>
              </a:ext>
            </a:extLst>
          </p:cNvPr>
          <p:cNvSpPr/>
          <p:nvPr/>
        </p:nvSpPr>
        <p:spPr>
          <a:xfrm>
            <a:off x="553486" y="1626096"/>
            <a:ext cx="11085028" cy="4892840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177CA1-DAFA-190E-8434-300691D8C0C5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FCC-ee followed by FCC-</a:t>
            </a:r>
            <a:r>
              <a:rPr lang="en-GB" dirty="0" err="1">
                <a:solidFill>
                  <a:schemeClr val="bg1"/>
                </a:solidFill>
                <a:latin typeface="Helvetica" pitchFamily="2" charset="0"/>
              </a:rPr>
              <a:t>hh</a:t>
            </a:r>
            <a:endParaRPr lang="en-GB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883768E-9A3E-7472-9E83-CBA75490C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15" y="1763113"/>
            <a:ext cx="10129118" cy="3165349"/>
          </a:xfrm>
          <a:prstGeom prst="rect">
            <a:avLst/>
          </a:prstGeom>
        </p:spPr>
      </p:pic>
      <p:sp>
        <p:nvSpPr>
          <p:cNvPr id="30" name="Left Brace 29">
            <a:extLst>
              <a:ext uri="{FF2B5EF4-FFF2-40B4-BE49-F238E27FC236}">
                <a16:creationId xmlns:a16="http://schemas.microsoft.com/office/drawing/2014/main" id="{E3B0A3C5-6D24-E3A5-9C15-DC07154B6C75}"/>
              </a:ext>
            </a:extLst>
          </p:cNvPr>
          <p:cNvSpPr/>
          <p:nvPr/>
        </p:nvSpPr>
        <p:spPr>
          <a:xfrm rot="16200000">
            <a:off x="6826908" y="4312038"/>
            <a:ext cx="172800" cy="1268724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7940E6-FF60-6EC1-88D5-D6CC04B92108}"/>
              </a:ext>
            </a:extLst>
          </p:cNvPr>
          <p:cNvSpPr txBox="1"/>
          <p:nvPr/>
        </p:nvSpPr>
        <p:spPr>
          <a:xfrm>
            <a:off x="5150493" y="5052447"/>
            <a:ext cx="41768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2033–2041 civil engineering construction work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2" name="Left Brace 31">
            <a:extLst>
              <a:ext uri="{FF2B5EF4-FFF2-40B4-BE49-F238E27FC236}">
                <a16:creationId xmlns:a16="http://schemas.microsoft.com/office/drawing/2014/main" id="{B7D1F8CC-319C-0750-6E01-FE082B778906}"/>
              </a:ext>
            </a:extLst>
          </p:cNvPr>
          <p:cNvSpPr/>
          <p:nvPr/>
        </p:nvSpPr>
        <p:spPr>
          <a:xfrm rot="16200000">
            <a:off x="7469023" y="5152974"/>
            <a:ext cx="172800" cy="573437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34854A6-9B8E-C5DD-D521-BC67657AD9B6}"/>
              </a:ext>
            </a:extLst>
          </p:cNvPr>
          <p:cNvSpPr txBox="1"/>
          <p:nvPr/>
        </p:nvSpPr>
        <p:spPr>
          <a:xfrm>
            <a:off x="5919836" y="5545741"/>
            <a:ext cx="37957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2039–2043 technical infrastructure installation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4" name="Left Brace 33">
            <a:extLst>
              <a:ext uri="{FF2B5EF4-FFF2-40B4-BE49-F238E27FC236}">
                <a16:creationId xmlns:a16="http://schemas.microsoft.com/office/drawing/2014/main" id="{16B7CE48-4729-A44B-0916-10050E98AE3B}"/>
              </a:ext>
            </a:extLst>
          </p:cNvPr>
          <p:cNvSpPr/>
          <p:nvPr/>
        </p:nvSpPr>
        <p:spPr>
          <a:xfrm rot="16200000">
            <a:off x="7963675" y="5505564"/>
            <a:ext cx="172800" cy="947980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278B5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C58BFF-9109-A42E-235D-1F5156B4F21C}"/>
              </a:ext>
            </a:extLst>
          </p:cNvPr>
          <p:cNvSpPr txBox="1"/>
          <p:nvPr/>
        </p:nvSpPr>
        <p:spPr>
          <a:xfrm>
            <a:off x="6878148" y="6085599"/>
            <a:ext cx="37957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278B53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2041–2045 accelerator installation</a:t>
            </a:r>
            <a:endParaRPr lang="en-GB" sz="1200" dirty="0">
              <a:solidFill>
                <a:srgbClr val="278B53"/>
              </a:solidFill>
              <a:latin typeface="Helvetica" pitchFamily="2" charset="0"/>
            </a:endParaRPr>
          </a:p>
        </p:txBody>
      </p:sp>
      <p:sp>
        <p:nvSpPr>
          <p:cNvPr id="38" name="Left Brace 37">
            <a:extLst>
              <a:ext uri="{FF2B5EF4-FFF2-40B4-BE49-F238E27FC236}">
                <a16:creationId xmlns:a16="http://schemas.microsoft.com/office/drawing/2014/main" id="{E778C954-5462-F81A-FF3C-7A7AE4BBDBCD}"/>
              </a:ext>
            </a:extLst>
          </p:cNvPr>
          <p:cNvSpPr/>
          <p:nvPr/>
        </p:nvSpPr>
        <p:spPr>
          <a:xfrm rot="16200000">
            <a:off x="4050245" y="4054608"/>
            <a:ext cx="172800" cy="1237493"/>
          </a:xfrm>
          <a:prstGeom prst="leftBrace">
            <a:avLst>
              <a:gd name="adj1" fmla="val 41666"/>
              <a:gd name="adj2" fmla="val 50000"/>
            </a:avLst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18384E-50DD-8CE8-DF06-65B32E15AC14}"/>
              </a:ext>
            </a:extLst>
          </p:cNvPr>
          <p:cNvSpPr txBox="1"/>
          <p:nvPr/>
        </p:nvSpPr>
        <p:spPr>
          <a:xfrm>
            <a:off x="3243201" y="4786616"/>
            <a:ext cx="19918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Reference design phase</a:t>
            </a:r>
            <a:endParaRPr lang="en-GB" sz="1200" dirty="0">
              <a:solidFill>
                <a:srgbClr val="0070C0"/>
              </a:solidFill>
              <a:latin typeface="Helvetica" pitchFamily="2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F9575D9-BBE9-56E6-E972-F1794B35EA15}"/>
              </a:ext>
            </a:extLst>
          </p:cNvPr>
          <p:cNvCxnSpPr>
            <a:cxnSpLocks/>
          </p:cNvCxnSpPr>
          <p:nvPr/>
        </p:nvCxnSpPr>
        <p:spPr>
          <a:xfrm>
            <a:off x="3517900" y="3568700"/>
            <a:ext cx="0" cy="266700"/>
          </a:xfrm>
          <a:prstGeom prst="line">
            <a:avLst/>
          </a:prstGeom>
          <a:ln>
            <a:solidFill>
              <a:srgbClr val="0070C0"/>
            </a:solidFill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621798A4-861A-2B0A-F83F-5F735F043199}"/>
              </a:ext>
            </a:extLst>
          </p:cNvPr>
          <p:cNvSpPr txBox="1"/>
          <p:nvPr/>
        </p:nvSpPr>
        <p:spPr>
          <a:xfrm>
            <a:off x="3400938" y="3176300"/>
            <a:ext cx="16001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European strategy recommendation</a:t>
            </a:r>
          </a:p>
        </p:txBody>
      </p:sp>
    </p:spTree>
    <p:extLst>
      <p:ext uri="{BB962C8B-B14F-4D97-AF65-F5344CB8AC3E}">
        <p14:creationId xmlns:p14="http://schemas.microsoft.com/office/powerpoint/2010/main" val="383528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7534E-0908-C725-A819-BDB2FBD06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487CBFE-2AB2-BF84-EE0E-F18F83EEA45D}"/>
              </a:ext>
            </a:extLst>
          </p:cNvPr>
          <p:cNvSpPr txBox="1"/>
          <p:nvPr/>
        </p:nvSpPr>
        <p:spPr>
          <a:xfrm>
            <a:off x="8994816" y="5288764"/>
            <a:ext cx="24977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T. D. Lee lecturing at CERN in 1965</a:t>
            </a:r>
            <a:endParaRPr lang="en-GB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EEC908F-3872-830C-E6B3-A022B27B78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" t="18141" r="-16" b="27526"/>
          <a:stretch>
            <a:fillRect/>
          </a:stretch>
        </p:blipFill>
        <p:spPr>
          <a:xfrm>
            <a:off x="-27296" y="0"/>
            <a:ext cx="12223100" cy="685800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C3616726-7B80-21BF-1E9A-4534AC140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6" y="549699"/>
            <a:ext cx="3135934" cy="71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A06D6-B1DB-34CC-2BE0-D1B83D344561}"/>
              </a:ext>
            </a:extLst>
          </p:cNvPr>
          <p:cNvSpPr txBox="1"/>
          <p:nvPr/>
        </p:nvSpPr>
        <p:spPr>
          <a:xfrm>
            <a:off x="9366700" y="6582742"/>
            <a:ext cx="281165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T. D. Lee lecturing at CERN in 1965  [</a:t>
            </a:r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Ref</a:t>
            </a:r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]</a:t>
            </a:r>
            <a:endParaRPr lang="en-GB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2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249A9-1797-0B2A-60F8-3407B23B5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186A18A-AC3D-8E6F-0E2D-CCABC02CF6F6}"/>
              </a:ext>
            </a:extLst>
          </p:cNvPr>
          <p:cNvSpPr txBox="1"/>
          <p:nvPr/>
        </p:nvSpPr>
        <p:spPr>
          <a:xfrm>
            <a:off x="8994816" y="5288764"/>
            <a:ext cx="24977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T. D. Lee lecturing at CERN in 1965</a:t>
            </a:r>
            <a:endParaRPr lang="en-GB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721D50C-3937-50FA-3E7A-B5F8FB94C9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" t="18141" r="-16" b="27526"/>
          <a:stretch>
            <a:fillRect/>
          </a:stretch>
        </p:blipFill>
        <p:spPr>
          <a:xfrm>
            <a:off x="-27296" y="0"/>
            <a:ext cx="12223100" cy="685800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AD0F2707-54AE-F759-2415-4D4E692CD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6" y="549699"/>
            <a:ext cx="3135934" cy="71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BA9D714-6DD9-83EE-615C-28BF03CB70EF}"/>
              </a:ext>
            </a:extLst>
          </p:cNvPr>
          <p:cNvSpPr/>
          <p:nvPr/>
        </p:nvSpPr>
        <p:spPr>
          <a:xfrm>
            <a:off x="526758" y="1465629"/>
            <a:ext cx="11038500" cy="1665682"/>
          </a:xfrm>
          <a:prstGeom prst="roundRect">
            <a:avLst>
              <a:gd name="adj" fmla="val 5324"/>
            </a:avLst>
          </a:prstGeom>
          <a:solidFill>
            <a:schemeClr val="bg1">
              <a:alpha val="97000"/>
            </a:scheme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1DE31C-64B5-DC02-6020-818D660B2600}"/>
              </a:ext>
            </a:extLst>
          </p:cNvPr>
          <p:cNvSpPr txBox="1"/>
          <p:nvPr/>
        </p:nvSpPr>
        <p:spPr>
          <a:xfrm>
            <a:off x="526758" y="1492925"/>
            <a:ext cx="10965812" cy="1593289"/>
          </a:xfrm>
          <a:prstGeom prst="rect">
            <a:avLst/>
          </a:prstGeom>
          <a:noFill/>
        </p:spPr>
        <p:txBody>
          <a:bodyPr wrap="square" lIns="180000" tIns="144000" bIns="1080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discovery of parity violation profoundly changed elementary particle physics. It revealed the chiral nature of weak interactions, tying the weak-boson and fermion masses to electroweak symmetry breaking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But the Higgs sector raises profound conceptual questions whose study requires a broad collider programme</a:t>
            </a:r>
          </a:p>
        </p:txBody>
      </p:sp>
    </p:spTree>
    <p:extLst>
      <p:ext uri="{BB962C8B-B14F-4D97-AF65-F5344CB8AC3E}">
        <p14:creationId xmlns:p14="http://schemas.microsoft.com/office/powerpoint/2010/main" val="297020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73394-DBE2-DCC6-F299-D650F2DBA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7020AC1-492D-C72F-2F2F-456766CBC72C}"/>
              </a:ext>
            </a:extLst>
          </p:cNvPr>
          <p:cNvSpPr txBox="1"/>
          <p:nvPr/>
        </p:nvSpPr>
        <p:spPr>
          <a:xfrm>
            <a:off x="8994816" y="5397948"/>
            <a:ext cx="249775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bg1"/>
                </a:solidFill>
                <a:effectLst/>
                <a:latin typeface="Helvetica Light" panose="020B0403020202020204" pitchFamily="34" charset="0"/>
              </a:rPr>
              <a:t>T. D. Lee lecturing at CERN in 1965</a:t>
            </a:r>
            <a:endParaRPr lang="en-GB" sz="1100" dirty="0">
              <a:solidFill>
                <a:schemeClr val="bg1"/>
              </a:solidFill>
              <a:latin typeface="Helvetica Light" panose="020B0403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C39411E-6D5A-0CF1-6964-3C4C7E5848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" t="18141" r="-16" b="27526"/>
          <a:stretch>
            <a:fillRect/>
          </a:stretch>
        </p:blipFill>
        <p:spPr>
          <a:xfrm>
            <a:off x="-27296" y="0"/>
            <a:ext cx="12223100" cy="6858000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030620D9-42D9-F301-10DB-ED974DDF0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46" y="549699"/>
            <a:ext cx="3135934" cy="710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758DB4-1C0A-1B23-A090-9E7C27C92259}"/>
              </a:ext>
            </a:extLst>
          </p:cNvPr>
          <p:cNvSpPr/>
          <p:nvPr/>
        </p:nvSpPr>
        <p:spPr>
          <a:xfrm>
            <a:off x="526758" y="1465629"/>
            <a:ext cx="11038500" cy="1665682"/>
          </a:xfrm>
          <a:prstGeom prst="roundRect">
            <a:avLst>
              <a:gd name="adj" fmla="val 5324"/>
            </a:avLst>
          </a:prstGeom>
          <a:solidFill>
            <a:schemeClr val="bg1">
              <a:alpha val="97000"/>
            </a:scheme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D1523B-4228-EE05-FABA-788BD9655AE4}"/>
              </a:ext>
            </a:extLst>
          </p:cNvPr>
          <p:cNvSpPr txBox="1"/>
          <p:nvPr/>
        </p:nvSpPr>
        <p:spPr>
          <a:xfrm>
            <a:off x="526758" y="1492925"/>
            <a:ext cx="10965812" cy="1593289"/>
          </a:xfrm>
          <a:prstGeom prst="rect">
            <a:avLst/>
          </a:prstGeom>
          <a:noFill/>
        </p:spPr>
        <p:txBody>
          <a:bodyPr wrap="square" lIns="180000" tIns="144000" bIns="10800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discovery of parity violation profoundly changed elementary particle physics. It revealed the chiral nature of weak interactions, tying the weak-boson and fermion masses to electroweak symmetry breaking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But the Higgs sector raises profound conceptual questions, whose study requires a broad collider programme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413955B-CCD5-79F6-3C09-DD0F5B28C7A3}"/>
              </a:ext>
            </a:extLst>
          </p:cNvPr>
          <p:cNvSpPr/>
          <p:nvPr/>
        </p:nvSpPr>
        <p:spPr>
          <a:xfrm>
            <a:off x="526758" y="3578809"/>
            <a:ext cx="11038500" cy="2460056"/>
          </a:xfrm>
          <a:prstGeom prst="roundRect">
            <a:avLst>
              <a:gd name="adj" fmla="val 5324"/>
            </a:avLst>
          </a:prstGeom>
          <a:solidFill>
            <a:schemeClr val="bg1">
              <a:alpha val="97000"/>
            </a:schemeClr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DA38E7-E138-89A6-388E-302699565A4B}"/>
              </a:ext>
            </a:extLst>
          </p:cNvPr>
          <p:cNvSpPr txBox="1"/>
          <p:nvPr/>
        </p:nvSpPr>
        <p:spPr>
          <a:xfrm>
            <a:off x="599446" y="3619802"/>
            <a:ext cx="10965812" cy="2378119"/>
          </a:xfrm>
          <a:prstGeom prst="rect">
            <a:avLst/>
          </a:prstGeom>
          <a:noFill/>
        </p:spPr>
        <p:txBody>
          <a:bodyPr wrap="square" lIns="180000" tIns="144000" bIns="108000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Run 3 and the HL-LHC will deliver 95% of the full LHC dataset, opening major opportunities complementary to a future e+e– collider, amidst a surge of innovation through AI/ML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is Europe’s priority for CERN’s next flagship collider. FCC-ee and CEPC are transformative precision instruments, deeply probing the quantum structure of Higgs and electroweak interactions</a:t>
            </a:r>
          </a:p>
          <a:p>
            <a:pPr>
              <a:spcBef>
                <a:spcPts val="1800"/>
              </a:spcBef>
            </a:pPr>
            <a:r>
              <a:rPr lang="en-GB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and CEPC also lay the foundation for a future hadron collider in the same infrastructure,   creating a highly synergistic programme with maximal long-term physics reach</a:t>
            </a:r>
          </a:p>
        </p:txBody>
      </p:sp>
    </p:spTree>
    <p:extLst>
      <p:ext uri="{BB962C8B-B14F-4D97-AF65-F5344CB8AC3E}">
        <p14:creationId xmlns:p14="http://schemas.microsoft.com/office/powerpoint/2010/main" val="427678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oodle pad">
            <a:extLst>
              <a:ext uri="{FF2B5EF4-FFF2-40B4-BE49-F238E27FC236}">
                <a16:creationId xmlns:a16="http://schemas.microsoft.com/office/drawing/2014/main" id="{E591CF17-1130-ECC0-A26D-E0D00C6DAC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6" r="1652" b="2034"/>
          <a:stretch>
            <a:fillRect/>
          </a:stretch>
        </p:blipFill>
        <p:spPr bwMode="auto">
          <a:xfrm>
            <a:off x="-214" y="0"/>
            <a:ext cx="12192214" cy="687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1C74A8-EC56-D1D8-AD02-4B846CC74818}"/>
              </a:ext>
            </a:extLst>
          </p:cNvPr>
          <p:cNvSpPr txBox="1"/>
          <p:nvPr/>
        </p:nvSpPr>
        <p:spPr>
          <a:xfrm>
            <a:off x="-214" y="6613284"/>
            <a:ext cx="5622876" cy="2616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10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Doodle pad by T.D. Lee during talks with C.N. Yang at BNL in summer 1956 [</a:t>
            </a:r>
            <a:r>
              <a:rPr lang="en-GB" sz="110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  <a:hlinkClick r:id="rId3"/>
              </a:rPr>
              <a:t>Link</a:t>
            </a:r>
            <a:r>
              <a:rPr lang="en-GB" sz="1100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 Light" panose="020B0403020202020204" pitchFamily="34" charset="0"/>
              </a:rPr>
              <a:t>]</a:t>
            </a:r>
            <a:endParaRPr lang="en-GB" sz="1100" dirty="0">
              <a:solidFill>
                <a:schemeClr val="tx1">
                  <a:lumMod val="75000"/>
                  <a:lumOff val="25000"/>
                </a:schemeClr>
              </a:solidFill>
              <a:latin typeface="Helvetica Light" panose="020B0403020202020204" pitchFamily="34" charset="0"/>
            </a:endParaRPr>
          </a:p>
        </p:txBody>
      </p:sp>
      <p:grpSp>
        <p:nvGrpSpPr>
          <p:cNvPr id="13" name="Group 20">
            <a:extLst>
              <a:ext uri="{FF2B5EF4-FFF2-40B4-BE49-F238E27FC236}">
                <a16:creationId xmlns:a16="http://schemas.microsoft.com/office/drawing/2014/main" id="{A5BFA04C-D22C-5D0A-F4B1-B275971B18F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92967" y="2573867"/>
            <a:ext cx="946110" cy="4181442"/>
            <a:chOff x="4716" y="575"/>
            <a:chExt cx="703" cy="3107"/>
          </a:xfrm>
        </p:grpSpPr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E76688FA-7634-F57F-5F08-AC20639B8E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16" y="575"/>
              <a:ext cx="703" cy="31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175" algn="ctr">
                  <a:solidFill>
                    <a:srgbClr val="80808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 anchor="ctr">
              <a:spAutoFit/>
            </a:bodyPr>
            <a:lstStyle/>
            <a:p>
              <a:endParaRPr lang="en-GB"/>
            </a:p>
          </p:txBody>
        </p:sp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BF3D3F43-C73F-024F-17A6-049FC40AA1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1" r="5416"/>
            <a:stretch>
              <a:fillRect/>
            </a:stretch>
          </p:blipFill>
          <p:spPr bwMode="auto">
            <a:xfrm>
              <a:off x="4756" y="1616"/>
              <a:ext cx="619" cy="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6">
              <a:extLst>
                <a:ext uri="{FF2B5EF4-FFF2-40B4-BE49-F238E27FC236}">
                  <a16:creationId xmlns:a16="http://schemas.microsoft.com/office/drawing/2014/main" id="{0D4A939D-AAA0-52EE-DD8D-77D082CE3F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6" y="2614"/>
              <a:ext cx="619" cy="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415E01C8-B95A-241E-F397-0B68C4E272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11" r="5416"/>
            <a:stretch>
              <a:fillRect/>
            </a:stretch>
          </p:blipFill>
          <p:spPr bwMode="auto">
            <a:xfrm>
              <a:off x="4756" y="618"/>
              <a:ext cx="619" cy="10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2D59F49-5A51-0A10-DCF3-862A068C0114}"/>
              </a:ext>
            </a:extLst>
          </p:cNvPr>
          <p:cNvSpPr txBox="1"/>
          <p:nvPr/>
        </p:nvSpPr>
        <p:spPr>
          <a:xfrm>
            <a:off x="-214" y="1861439"/>
            <a:ext cx="322108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dirty="0">
                <a:latin typeface="Helvetica" pitchFamily="2" charset="0"/>
                <a:ea typeface="Trebuchet MS" pitchFamily="-84" charset="0"/>
                <a:cs typeface="Helvetica Light"/>
              </a:rPr>
              <a:t>Extra slides …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24864610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189C4-7997-1960-04E4-6CB4C37F3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C61087-6F0C-9FD5-84A3-8A5C92C9F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962D11-9529-0D24-4458-31A69238BAE6}"/>
              </a:ext>
            </a:extLst>
          </p:cNvPr>
          <p:cNvSpPr txBox="1"/>
          <p:nvPr/>
        </p:nvSpPr>
        <p:spPr>
          <a:xfrm>
            <a:off x="214938" y="264651"/>
            <a:ext cx="8158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Assessment of p</a:t>
            </a:r>
            <a:r>
              <a:rPr kumimoji="0" lang="en-GB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hysics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D7FBF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 reach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A96AE-2634-422F-F0E0-A9F490927D7B}"/>
              </a:ext>
            </a:extLst>
          </p:cNvPr>
          <p:cNvSpPr/>
          <p:nvPr/>
        </p:nvSpPr>
        <p:spPr>
          <a:xfrm>
            <a:off x="7689273" y="585243"/>
            <a:ext cx="44454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[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hlinkClick r:id="rId2"/>
              </a:rPr>
              <a:t>Link to ESG WG2b report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]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799312-0663-B253-770D-099BC3CDC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391" t="59023" r="21306" b="20731"/>
          <a:stretch>
            <a:fillRect/>
          </a:stretch>
        </p:blipFill>
        <p:spPr>
          <a:xfrm>
            <a:off x="174598" y="1148804"/>
            <a:ext cx="10701123" cy="47679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709D145-79E1-46DA-B1C2-1D4889EFF9D4}"/>
              </a:ext>
            </a:extLst>
          </p:cNvPr>
          <p:cNvSpPr txBox="1"/>
          <p:nvPr/>
        </p:nvSpPr>
        <p:spPr>
          <a:xfrm>
            <a:off x="632099" y="4322536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1A65AD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1E6540-87A9-A290-3428-381F57E62E0E}"/>
              </a:ext>
            </a:extLst>
          </p:cNvPr>
          <p:cNvSpPr txBox="1"/>
          <p:nvPr/>
        </p:nvSpPr>
        <p:spPr>
          <a:xfrm>
            <a:off x="632099" y="139794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30B68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BSM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1B6A05-1921-CFF6-423F-D4714F2864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8777" t="63460" r="13497" b="27265"/>
          <a:stretch>
            <a:fillRect/>
          </a:stretch>
        </p:blipFill>
        <p:spPr>
          <a:xfrm>
            <a:off x="10453870" y="2649068"/>
            <a:ext cx="1653988" cy="2810002"/>
          </a:xfrm>
          <a:prstGeom prst="rect">
            <a:avLst/>
          </a:prstGeom>
        </p:spPr>
      </p:pic>
      <p:sp>
        <p:nvSpPr>
          <p:cNvPr id="9" name="Left Brace 8">
            <a:extLst>
              <a:ext uri="{FF2B5EF4-FFF2-40B4-BE49-F238E27FC236}">
                <a16:creationId xmlns:a16="http://schemas.microsoft.com/office/drawing/2014/main" id="{19357D01-2942-E0A5-63A0-BC93A8EAB1F2}"/>
              </a:ext>
            </a:extLst>
          </p:cNvPr>
          <p:cNvSpPr/>
          <p:nvPr/>
        </p:nvSpPr>
        <p:spPr>
          <a:xfrm rot="16200000">
            <a:off x="2690208" y="3917432"/>
            <a:ext cx="307779" cy="4423998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FB5AC2-7940-D790-FF0C-0C53898D6966}"/>
              </a:ext>
            </a:extLst>
          </p:cNvPr>
          <p:cNvSpPr txBox="1"/>
          <p:nvPr/>
        </p:nvSpPr>
        <p:spPr>
          <a:xfrm>
            <a:off x="2122934" y="6350612"/>
            <a:ext cx="1606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colliders only</a:t>
            </a:r>
          </a:p>
        </p:txBody>
      </p:sp>
      <p:sp>
        <p:nvSpPr>
          <p:cNvPr id="18" name="Left Brace 17">
            <a:extLst>
              <a:ext uri="{FF2B5EF4-FFF2-40B4-BE49-F238E27FC236}">
                <a16:creationId xmlns:a16="http://schemas.microsoft.com/office/drawing/2014/main" id="{02802D5F-0EBB-72CB-6CB6-CB69AD29EC88}"/>
              </a:ext>
            </a:extLst>
          </p:cNvPr>
          <p:cNvSpPr/>
          <p:nvPr/>
        </p:nvSpPr>
        <p:spPr>
          <a:xfrm rot="16200000">
            <a:off x="6335162" y="4795173"/>
            <a:ext cx="297216" cy="2657951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5A21C0-8A81-E79F-37CD-146A983D9208}"/>
              </a:ext>
            </a:extLst>
          </p:cNvPr>
          <p:cNvSpPr txBox="1"/>
          <p:nvPr/>
        </p:nvSpPr>
        <p:spPr>
          <a:xfrm>
            <a:off x="5673076" y="6301114"/>
            <a:ext cx="16594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pp (+ 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collider</a:t>
            </a:r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CE8617E4-C9A3-AB97-625E-2326DF3B8A78}"/>
              </a:ext>
            </a:extLst>
          </p:cNvPr>
          <p:cNvSpPr/>
          <p:nvPr/>
        </p:nvSpPr>
        <p:spPr>
          <a:xfrm rot="16200000">
            <a:off x="9418975" y="5445072"/>
            <a:ext cx="297216" cy="1358153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E20282-FB4B-DE50-B955-36515FD6A5F5}"/>
              </a:ext>
            </a:extLst>
          </p:cNvPr>
          <p:cNvSpPr txBox="1"/>
          <p:nvPr/>
        </p:nvSpPr>
        <p:spPr>
          <a:xfrm>
            <a:off x="9368169" y="6301114"/>
            <a:ext cx="16786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μμ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(+ 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collider</a:t>
            </a:r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22484383-ABE9-1B51-90D6-A0D1561EB1A1}"/>
              </a:ext>
            </a:extLst>
          </p:cNvPr>
          <p:cNvSpPr/>
          <p:nvPr/>
        </p:nvSpPr>
        <p:spPr>
          <a:xfrm rot="16200000">
            <a:off x="8222338" y="5665421"/>
            <a:ext cx="355276" cy="977062"/>
          </a:xfrm>
          <a:prstGeom prst="leftBrace">
            <a:avLst>
              <a:gd name="adj1" fmla="val 36333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A44E27F-EF42-9D9C-8A41-31FFC92C1ED1}"/>
              </a:ext>
            </a:extLst>
          </p:cNvPr>
          <p:cNvSpPr txBox="1"/>
          <p:nvPr/>
        </p:nvSpPr>
        <p:spPr>
          <a:xfrm>
            <a:off x="7506855" y="6301114"/>
            <a:ext cx="17652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High-E 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2B1D9DC-2EAE-EBDE-BE01-3A13DF5BC6F5}"/>
              </a:ext>
            </a:extLst>
          </p:cNvPr>
          <p:cNvCxnSpPr>
            <a:cxnSpLocks/>
          </p:cNvCxnSpPr>
          <p:nvPr/>
        </p:nvCxnSpPr>
        <p:spPr>
          <a:xfrm>
            <a:off x="753035" y="4094410"/>
            <a:ext cx="9445342" cy="0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0247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59136-5856-018A-2197-D83594013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CA2BD67-DEF1-ECB8-E563-75EBC88F3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13E356-DCA6-66F0-B5F2-EF67CEE913D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LEP3 — a Higgs and EW factory in the LHC tunnel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37DCE-9B35-5061-728D-FED248166D31}"/>
              </a:ext>
            </a:extLst>
          </p:cNvPr>
          <p:cNvSpPr/>
          <p:nvPr/>
        </p:nvSpPr>
        <p:spPr>
          <a:xfrm>
            <a:off x="641951" y="1108688"/>
            <a:ext cx="11404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Backup if (preferred) FCC-ee cannot be realised with long-term goal of an energy-frontier hadron or muon collider: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 similar to FCC-ee with booster and collider rings, 2 beampipes, 50 MW / beam, 2 IPs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36906F-126D-B550-D32B-2DC6825133B7}"/>
              </a:ext>
            </a:extLst>
          </p:cNvPr>
          <p:cNvSpPr txBox="1"/>
          <p:nvPr/>
        </p:nvSpPr>
        <p:spPr>
          <a:xfrm>
            <a:off x="641951" y="5775514"/>
            <a:ext cx="11465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Challenges for LEP3 include design of IRs, large E-loss, need 6.0 GV RF power installed in 4 long straight sections (2 booster, 2 collider),   crab-waist scheme requires large crossing angle and widening tunnel on either side of the experiments from ~4m to 7m diameter along 270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F867B50-9B81-E733-64FA-9D58D03A2E67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62585" y="1824132"/>
              <a:ext cx="9401832" cy="3765112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4318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50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196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4581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9818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39687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4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4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4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6.2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(160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1.6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kumimoji="0" lang="en-GB" sz="11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230 GeV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0.13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1.3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5.4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(~25 GeV)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66403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1.4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0.36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0.42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090161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8F867B50-9B81-E733-64FA-9D58D03A2E6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08916338"/>
                  </p:ext>
                </p:extLst>
              </p:nvPr>
            </p:nvGraphicFramePr>
            <p:xfrm>
              <a:off x="762585" y="1824132"/>
              <a:ext cx="9401832" cy="3765112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43185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6502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419636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145816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99818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39687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3261" t="-4348" r="-543" b="-1217391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6.2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(160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1.6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</a:t>
                          </a:r>
                          <a:r>
                            <a:rPr kumimoji="0" lang="en-GB" sz="1100" b="1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230 GeV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0.13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1.3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5.4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(~25 GeV)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GB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566403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619" t="-631818" r="-461905" b="-6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16964" t="-631818" r="-246429" b="-65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513187" t="-631818" r="-203297" b="-650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30901617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289624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289624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619" t="-1200000" r="-461905" b="-2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16964" t="-1200000" r="-246429" b="-2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513187" t="-1200000" r="-203297" b="-21739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3261" t="-1200000" r="-543" b="-21739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58595A2-9820-A981-458B-7C4DA724D6E4}"/>
              </a:ext>
            </a:extLst>
          </p:cNvPr>
          <p:cNvSpPr txBox="1"/>
          <p:nvPr/>
        </p:nvSpPr>
        <p:spPr>
          <a:xfrm rot="16200000">
            <a:off x="291944" y="2234843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LEP3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E44CE-B0AD-292F-57FF-3CD0DCF09875}"/>
              </a:ext>
            </a:extLst>
          </p:cNvPr>
          <p:cNvSpPr txBox="1"/>
          <p:nvPr/>
        </p:nvSpPr>
        <p:spPr>
          <a:xfrm rot="16200000">
            <a:off x="202977" y="3998075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3EC127-AF3B-9EE7-6B1A-0A144EF94320}"/>
              </a:ext>
            </a:extLst>
          </p:cNvPr>
          <p:cNvSpPr txBox="1"/>
          <p:nvPr/>
        </p:nvSpPr>
        <p:spPr>
          <a:xfrm>
            <a:off x="10224522" y="2184844"/>
            <a:ext cx="1552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E40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3.7B CHF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F7EF23-EF96-CF2D-CAA8-D8F5431FAEF8}"/>
              </a:ext>
            </a:extLst>
          </p:cNvPr>
          <p:cNvSpPr txBox="1"/>
          <p:nvPr/>
        </p:nvSpPr>
        <p:spPr>
          <a:xfrm>
            <a:off x="10240552" y="2419180"/>
            <a:ext cx="18261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ESPPU input: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arXiv:2504.00541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56625F-B816-53BE-7985-168EDBAB2C01}"/>
              </a:ext>
            </a:extLst>
          </p:cNvPr>
          <p:cNvSpPr txBox="1"/>
          <p:nvPr/>
        </p:nvSpPr>
        <p:spPr>
          <a:xfrm>
            <a:off x="10240552" y="1824130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Construction: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81EA48-2AE1-B371-BCB5-FD7DC610283C}"/>
              </a:ext>
            </a:extLst>
          </p:cNvPr>
          <p:cNvSpPr txBox="1"/>
          <p:nvPr/>
        </p:nvSpPr>
        <p:spPr>
          <a:xfrm>
            <a:off x="10240552" y="4632427"/>
            <a:ext cx="153760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FCC-ee SR loss reference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C09159-CE0B-3524-17AF-6B6285786DFD}"/>
              </a:ext>
            </a:extLst>
          </p:cNvPr>
          <p:cNvSpPr txBox="1"/>
          <p:nvPr/>
        </p:nvSpPr>
        <p:spPr>
          <a:xfrm>
            <a:off x="10240553" y="3882610"/>
            <a:ext cx="1591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13.7B + 1.3B</a:t>
            </a:r>
            <a:r>
              <a:rPr lang="en-GB" sz="1200" baseline="-250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CHF</a:t>
            </a:r>
          </a:p>
        </p:txBody>
      </p:sp>
    </p:spTree>
    <p:extLst>
      <p:ext uri="{BB962C8B-B14F-4D97-AF65-F5344CB8AC3E}">
        <p14:creationId xmlns:p14="http://schemas.microsoft.com/office/powerpoint/2010/main" val="33193556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12E50-6378-5593-4645-D092E538C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513F2F-7835-3D78-1F0F-DD11A16B3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E56A2-E3DD-E68C-0822-206F470E174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Linear Collider Facility (LCF) at CERN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A1D19-CE3B-82C1-980F-33685F572B90}"/>
              </a:ext>
            </a:extLst>
          </p:cNvPr>
          <p:cNvSpPr/>
          <p:nvPr/>
        </p:nvSpPr>
        <p:spPr>
          <a:xfrm>
            <a:off x="641951" y="1108688"/>
            <a:ext cx="11550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Very similar to ILC: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baseline is 33.5 km tunnel, SRF cavities with an accelerating gradient of 31.5 MV m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−1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, √s = 250 GeV upgradable to 550 GeV, longitudinal polarisation (± 80/30% for 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/e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, ~20% higher </a:t>
            </a:r>
            <a:r>
              <a:rPr lang="en-GB" sz="1600" noProof="0" dirty="0" err="1">
                <a:solidFill>
                  <a:srgbClr val="000000"/>
                </a:solidFill>
                <a:latin typeface="Helvetica" pitchFamily="2" charset="0"/>
              </a:rPr>
              <a:t>σ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(ZH)),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2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 IPs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(sharing luminosity)</a:t>
            </a:r>
            <a:endParaRPr lang="en-GB" sz="1600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BBE42-A59F-63B8-4593-8CA2620817D0}"/>
              </a:ext>
            </a:extLst>
          </p:cNvPr>
          <p:cNvSpPr txBox="1"/>
          <p:nvPr/>
        </p:nvSpPr>
        <p:spPr>
          <a:xfrm>
            <a:off x="10148976" y="3073618"/>
            <a:ext cx="18261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ESPPU input: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2"/>
              </a:rPr>
              <a:t>arXiv:2503.19983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65A532-7C52-72EC-0B41-AB9DF44805A5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762585" y="1890391"/>
              <a:ext cx="9229555" cy="3556966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3689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55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297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245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34067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18803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above</a:t>
                          </a:r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400" b="0" dirty="0" smtClean="0">
                                  <a:solidFill>
                                    <a:schemeClr val="bg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400" b="0" i="1" dirty="0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400" b="0" dirty="0" smtClean="0">
                                      <a:solidFill>
                                        <a:schemeClr val="bg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/ 2.7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3.9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(550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+ 0.64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+ 3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IPs*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+ 1.9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IPs*]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0.002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0.8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~ 1.6 (H) /</a:t>
                          </a:r>
                          <a:r>
                            <a:rPr kumimoji="0" lang="en-GB" sz="1400" b="0" i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 3</a:t>
                          </a:r>
                          <a:r>
                            <a:rPr kumimoji="0" lang="en-GB" sz="1400" b="0" i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  <a:ea typeface="+mn-ea"/>
                            </a:rPr>
                            <a:t>.9 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</a:t>
                          </a:r>
                          <a:r>
                            <a:rPr kumimoji="0" lang="en-GB" sz="1400" b="0" kern="1200" baseline="0" dirty="0" err="1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tt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)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4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4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>
                <a:extLst>
                  <a:ext uri="{FF2B5EF4-FFF2-40B4-BE49-F238E27FC236}">
                    <a16:creationId xmlns:a16="http://schemas.microsoft.com/office/drawing/2014/main" id="{6665A532-7C52-72EC-0B41-AB9DF44805A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81956068"/>
                  </p:ext>
                </p:extLst>
              </p:nvPr>
            </p:nvGraphicFramePr>
            <p:xfrm>
              <a:off x="762585" y="1890391"/>
              <a:ext cx="9229555" cy="3556966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33689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4550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2975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23245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134067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118803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4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4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4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r="-565" b="-1044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3243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/ 2.7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3.9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(550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+ 0.64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03968920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5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+ 3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10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2 IPs*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+ 1.9</a:t>
                          </a:r>
                          <a:r>
                            <a:rPr kumimoji="0" lang="en-GB" sz="1400" b="0" kern="1200" baseline="-25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FP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 </a:t>
                          </a:r>
                        </a:p>
                      </a:txBody>
                      <a:tcPr marL="0" marR="0" marT="25718" marB="25718" anchor="ctr">
                        <a:solidFill>
                          <a:srgbClr val="FFFFC1"/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8.3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[2 IPs*]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20482" t="-532000" r="-457831" b="-512000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–</a:t>
                          </a:r>
                        </a:p>
                      </a:txBody>
                      <a:tcPr marL="51435" marR="51435" marT="25718" marB="25718" anchor="ctr">
                        <a:solidFill>
                          <a:srgbClr val="FFFFC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462245" t="-532000" r="-181633" b="-512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t="-532000" r="-565" b="-512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96252960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Inst. luminosity / IP [10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(157, 163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(240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 </a:t>
                          </a:r>
                          <a:r>
                            <a:rPr kumimoji="0" lang="en-GB" sz="11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(~350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 </a:t>
                          </a:r>
                          <a:r>
                            <a:rPr kumimoji="0" lang="en-GB" sz="11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srgbClr val="000000">
                                  <a:lumMod val="90000"/>
                                  <a:lumOff val="10000"/>
                                </a:srgbClr>
                              </a:solidFill>
                              <a:effectLst/>
                              <a:uLnTx/>
                              <a:uFillTx/>
                              <a:latin typeface="Helvetica" pitchFamily="2" charset="0"/>
                              <a:ea typeface="+mn-ea"/>
                              <a:cs typeface="+mn-cs"/>
                            </a:rPr>
                            <a:t>(365 GeV)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Integrated luminosity / year / IP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0.9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0.21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0.17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12453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4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4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, 4 IPs</a:t>
                          </a:r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4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4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312453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4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r>
                            <a:rPr kumimoji="0" lang="en-GB" sz="1400" b="0" kern="1200" baseline="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[4 IPs]</a:t>
                          </a:r>
                          <a:endParaRPr kumimoji="0" lang="en-GB" sz="14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20482" t="-1024000" r="-457831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35577" t="-1024000" r="-265385" b="-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462245" t="-1024000" r="-181633" b="-20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3"/>
                          <a:stretch>
                            <a:fillRect l="-311299" t="-1024000" r="-565" b="-20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72CC14B-7DDE-56B0-B11A-1E305EC937B1}"/>
              </a:ext>
            </a:extLst>
          </p:cNvPr>
          <p:cNvSpPr txBox="1"/>
          <p:nvPr/>
        </p:nvSpPr>
        <p:spPr>
          <a:xfrm rot="16200000">
            <a:off x="342438" y="2234844"/>
            <a:ext cx="532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LCF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B98E8F-F3E4-E931-2C4E-54BEF2EC37EA}"/>
              </a:ext>
            </a:extLst>
          </p:cNvPr>
          <p:cNvSpPr txBox="1"/>
          <p:nvPr/>
        </p:nvSpPr>
        <p:spPr>
          <a:xfrm rot="16200000">
            <a:off x="202977" y="4024580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b="1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02984A-FC74-E37D-4AFA-52703348B8CA}"/>
              </a:ext>
            </a:extLst>
          </p:cNvPr>
          <p:cNvSpPr txBox="1"/>
          <p:nvPr/>
        </p:nvSpPr>
        <p:spPr>
          <a:xfrm>
            <a:off x="10132947" y="2251105"/>
            <a:ext cx="2041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8.5B CHF (250 GeV, LP)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9.3B CHF (250 GeV, FP)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A17B0B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14.8B CHF (550 GeV)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EA0CB4-A9EE-A562-95BC-26C27F62C086}"/>
              </a:ext>
            </a:extLst>
          </p:cNvPr>
          <p:cNvSpPr txBox="1"/>
          <p:nvPr/>
        </p:nvSpPr>
        <p:spPr>
          <a:xfrm>
            <a:off x="10148976" y="3822477"/>
            <a:ext cx="1637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Total cost 15.3B CHF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0A09A-3373-8C47-12CA-8FF2A814DB75}"/>
              </a:ext>
            </a:extLst>
          </p:cNvPr>
          <p:cNvSpPr txBox="1"/>
          <p:nvPr/>
        </p:nvSpPr>
        <p:spPr>
          <a:xfrm>
            <a:off x="10148976" y="1890391"/>
            <a:ext cx="10887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Construction: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C6BD2-816D-6EB4-DA74-AA5C98A673FE}"/>
                  </a:ext>
                </a:extLst>
              </p:cNvPr>
              <p:cNvSpPr txBox="1"/>
              <p:nvPr/>
            </p:nvSpPr>
            <p:spPr>
              <a:xfrm>
                <a:off x="641951" y="5798154"/>
                <a:ext cx="10012797" cy="9095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Challenges for for LCF include the positron source, final focus and nano-beam stability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SupPr>
                      <m:e>
                        <m:r>
                          <a:rPr lang="en-GB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𝜎</m:t>
                        </m:r>
                      </m:e>
                      <m:sub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𝑦</m:t>
                        </m:r>
                      </m:sub>
                      <m:sup>
                        <m:r>
                          <a:rPr lang="en-GB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~ 6–8 nm, FCC-ee: 40 nm)</a:t>
                </a:r>
              </a:p>
              <a:p>
                <a:pPr marL="0" algn="l">
                  <a:spcBef>
                    <a:spcPts val="12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Options to increase energy beyond 550 GeV with development and installation of higher gradient accelerating technologies (see 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  <a:hlinkClick r:id="rId4"/>
                  </a:rPr>
                  <a:t>here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for a discussion of options)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EAC6BD2-816D-6EB4-DA74-AA5C98A67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1" y="5798154"/>
                <a:ext cx="10012797" cy="909544"/>
              </a:xfrm>
              <a:prstGeom prst="rect">
                <a:avLst/>
              </a:prstGeom>
              <a:blipFill>
                <a:blip r:embed="rId5"/>
                <a:stretch>
                  <a:fillRect l="-253" t="-1389" b="-69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B41F79D-92CA-D66F-69BB-2CD72F79855E}"/>
              </a:ext>
            </a:extLst>
          </p:cNvPr>
          <p:cNvSpPr txBox="1"/>
          <p:nvPr/>
        </p:nvSpPr>
        <p:spPr>
          <a:xfrm>
            <a:off x="654651" y="5472689"/>
            <a:ext cx="71304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*LCF proposes to share luminosity among two interaction regions, ie, same integrated luminosity as for single IP</a:t>
            </a:r>
          </a:p>
        </p:txBody>
      </p:sp>
    </p:spTree>
    <p:extLst>
      <p:ext uri="{BB962C8B-B14F-4D97-AF65-F5344CB8AC3E}">
        <p14:creationId xmlns:p14="http://schemas.microsoft.com/office/powerpoint/2010/main" val="5426761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0B27E-2B6E-C75B-DA92-CAE837F32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19083-A6ED-30D2-38E5-9A8DCD0DD0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90" t="9276" r="8435" b="67343"/>
          <a:stretch>
            <a:fillRect/>
          </a:stretch>
        </p:blipFill>
        <p:spPr>
          <a:xfrm>
            <a:off x="1073424" y="2303386"/>
            <a:ext cx="9872869" cy="410521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40E3B7-1FDA-95BB-8DB8-B45B4783F0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58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6DE8FD-8373-AA49-BC63-62904C4AADBE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Linear Collider Facility (LCF) at CERN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C9E10-4BFD-2B1C-8D3D-662EF4F23141}"/>
              </a:ext>
            </a:extLst>
          </p:cNvPr>
          <p:cNvSpPr/>
          <p:nvPr/>
        </p:nvSpPr>
        <p:spPr>
          <a:xfrm>
            <a:off x="641951" y="1108688"/>
            <a:ext cx="1141752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Very similar to ILC: 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baseline is 33.5 km tunnel, 1.3 GHz niobium SRF cavities with an accelerating gradient of 31.5 MV/m, √s = 250 GeV upgradable to 550 GeV, 10 Hz repetition frequency, low/full-power (LP/FP) 1312/2625 bunches per pulse, power usage of 140–320 MW at 250–550 GeV, longitudinal polarisation (±80/30% for 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/e</a:t>
            </a:r>
            <a:r>
              <a:rPr lang="en-GB" sz="1600" baseline="30000" noProof="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, ~20% higher </a:t>
            </a:r>
            <a:r>
              <a:rPr lang="en-GB" sz="1600" noProof="0" dirty="0" err="1">
                <a:solidFill>
                  <a:srgbClr val="000000"/>
                </a:solidFill>
                <a:latin typeface="Helvetica" pitchFamily="2" charset="0"/>
              </a:rPr>
              <a:t>σ</a:t>
            </a:r>
            <a:r>
              <a:rPr lang="en-GB" sz="1600" noProof="0" dirty="0">
                <a:solidFill>
                  <a:srgbClr val="000000"/>
                </a:solidFill>
                <a:latin typeface="Helvetica" pitchFamily="2" charset="0"/>
              </a:rPr>
              <a:t>(ZH)), 2 IPs </a:t>
            </a:r>
            <a:r>
              <a:rPr lang="en-GB" sz="1400" noProof="0" dirty="0">
                <a:solidFill>
                  <a:srgbClr val="000000"/>
                </a:solidFill>
                <a:latin typeface="Helvetica" pitchFamily="2" charset="0"/>
              </a:rPr>
              <a:t>(sharing luminosity)</a:t>
            </a:r>
            <a:endParaRPr lang="en-GB" sz="1600" baseline="30000" noProof="0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104523-9502-E097-BC85-5217C1AA7600}"/>
              </a:ext>
            </a:extLst>
          </p:cNvPr>
          <p:cNvSpPr txBox="1"/>
          <p:nvPr/>
        </p:nvSpPr>
        <p:spPr>
          <a:xfrm>
            <a:off x="8499789" y="5240423"/>
            <a:ext cx="24465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Conceptual view of the ILC / LCF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4950C5-F21C-D302-D1C3-675A02923895}"/>
              </a:ext>
            </a:extLst>
          </p:cNvPr>
          <p:cNvSpPr txBox="1"/>
          <p:nvPr/>
        </p:nvSpPr>
        <p:spPr>
          <a:xfrm>
            <a:off x="8499789" y="5517422"/>
            <a:ext cx="18261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ESPPU input: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arXiv:2503.19983</a:t>
            </a:r>
            <a:endParaRPr lang="en-GB" sz="900" dirty="0">
              <a:solidFill>
                <a:prstClr val="black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5CEF9B-B2CF-FE28-7F94-E866ED3F068D}"/>
              </a:ext>
            </a:extLst>
          </p:cNvPr>
          <p:cNvSpPr txBox="1"/>
          <p:nvPr/>
        </p:nvSpPr>
        <p:spPr>
          <a:xfrm>
            <a:off x="4670345" y="5748254"/>
            <a:ext cx="2094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Undulator based polarised positron source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DF7B49-8A80-75FD-D5BB-6E5A33D6B8E1}"/>
              </a:ext>
            </a:extLst>
          </p:cNvPr>
          <p:cNvSpPr txBox="1"/>
          <p:nvPr/>
        </p:nvSpPr>
        <p:spPr>
          <a:xfrm>
            <a:off x="641951" y="2557670"/>
            <a:ext cx="43276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√s = 550 GeV allows access to </a:t>
            </a:r>
            <a:r>
              <a:rPr lang="en-GB" sz="1400" dirty="0" err="1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tt+V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/H, HH (~20%), increased WW fusion cross section, and extended reach for BSM searches</a:t>
            </a:r>
          </a:p>
        </p:txBody>
      </p:sp>
    </p:spTree>
    <p:extLst>
      <p:ext uri="{BB962C8B-B14F-4D97-AF65-F5344CB8AC3E}">
        <p14:creationId xmlns:p14="http://schemas.microsoft.com/office/powerpoint/2010/main" val="9601296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9B91A145-31A5-8A7B-AEE4-5D58D554A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3" y="2635552"/>
            <a:ext cx="8323528" cy="227005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C1E58A-83B2-25EF-F7D0-F2B07875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59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5F757B-945E-EAC2-ECB4-824971B7276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Other collider options for CERN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3AB87B-2CD9-7F5D-4447-2D5913CF592A}"/>
              </a:ext>
            </a:extLst>
          </p:cNvPr>
          <p:cNvSpPr/>
          <p:nvPr/>
        </p:nvSpPr>
        <p:spPr>
          <a:xfrm>
            <a:off x="641951" y="1108688"/>
            <a:ext cx="1155004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Compact Linear 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Collider (CLIC)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: √s = 380 GeV – 1.5 TeV, two-beam acceleration with high-current 12 GHz drive beam to reach up to 100 MV/m gradient in main-beam X-band cavities, 100 Hz repetition rate, 0.5 ns bunch separation, 1.5–2 nm IP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Multiple test facilities were built at CERN, the latest, CTF3, demonstrated the drive-beam concept, but a larger-scale demonstrator                   is needed to fully validate the concept under realistic operating conditions → requires more R&amp;D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Running at 1.5 TeV allows direct access to 𝜅</a:t>
            </a:r>
            <a:r>
              <a:rPr lang="en-GB" sz="1400" baseline="-25000" dirty="0" err="1">
                <a:solidFill>
                  <a:srgbClr val="0070C0"/>
                </a:solidFill>
                <a:latin typeface="Helvetica" pitchFamily="2" charset="0"/>
              </a:rPr>
              <a:t>λ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 via ZHH and </a:t>
            </a:r>
            <a:r>
              <a:rPr lang="en-US" sz="1400" dirty="0">
                <a:solidFill>
                  <a:srgbClr val="0070C0"/>
                </a:solidFill>
                <a:latin typeface="Helvetica" pitchFamily="2" charset="0"/>
              </a:rPr>
              <a:t>𝜈𝜈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HH (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𝜅</a:t>
            </a:r>
            <a:r>
              <a:rPr lang="en-GB" sz="1200" baseline="-25000" dirty="0" err="1">
                <a:solidFill>
                  <a:srgbClr val="0070C0"/>
                </a:solidFill>
                <a:latin typeface="Helvetica" pitchFamily="2" charset="0"/>
              </a:rPr>
              <a:t>λ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 = 1       , L = 2.5 ab</a:t>
            </a:r>
            <a:r>
              <a:rPr lang="en-GB" sz="1200" baseline="30000" dirty="0">
                <a:solidFill>
                  <a:srgbClr val="0070C0"/>
                </a:solidFill>
                <a:latin typeface="Helvetica" pitchFamily="2" charset="0"/>
              </a:rPr>
              <a:t>–1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 in 6 yr)</a:t>
            </a:r>
            <a:endParaRPr lang="en-GB" sz="1400" dirty="0">
              <a:solidFill>
                <a:srgbClr val="0070C0"/>
              </a:solidFill>
              <a:latin typeface="Helvetica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C298FC-C6B3-FC79-2CE8-65B5D9AA72B4}"/>
              </a:ext>
            </a:extLst>
          </p:cNvPr>
          <p:cNvGrpSpPr/>
          <p:nvPr/>
        </p:nvGrpSpPr>
        <p:grpSpPr>
          <a:xfrm>
            <a:off x="8804469" y="2192527"/>
            <a:ext cx="3255009" cy="2269734"/>
            <a:chOff x="8804469" y="2285292"/>
            <a:chExt cx="3255009" cy="22697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4A45B02-73F8-852D-9A82-1F6406439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7068" t="11488" r="54375" b="70435"/>
            <a:stretch>
              <a:fillRect/>
            </a:stretch>
          </p:blipFill>
          <p:spPr>
            <a:xfrm>
              <a:off x="8804469" y="2395456"/>
              <a:ext cx="3255009" cy="2159570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E27E5BF-9AA2-75EF-6BB5-3AB6DED3FE32}"/>
                </a:ext>
              </a:extLst>
            </p:cNvPr>
            <p:cNvCxnSpPr/>
            <p:nvPr/>
          </p:nvCxnSpPr>
          <p:spPr>
            <a:xfrm>
              <a:off x="10628244" y="2526528"/>
              <a:ext cx="0" cy="1647907"/>
            </a:xfrm>
            <a:prstGeom prst="line">
              <a:avLst/>
            </a:prstGeom>
            <a:ln w="57150">
              <a:solidFill>
                <a:schemeClr val="accent1">
                  <a:lumMod val="75000"/>
                  <a:alpha val="54349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36D6B6-6A2D-36D2-BD66-987B10D34D45}"/>
                </a:ext>
              </a:extLst>
            </p:cNvPr>
            <p:cNvSpPr txBox="1"/>
            <p:nvPr/>
          </p:nvSpPr>
          <p:spPr>
            <a:xfrm>
              <a:off x="10318276" y="2291338"/>
              <a:ext cx="72487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CLIC-1.5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6DB405A-E0E9-C123-FF09-EDF97EA36572}"/>
                </a:ext>
              </a:extLst>
            </p:cNvPr>
            <p:cNvCxnSpPr/>
            <p:nvPr/>
          </p:nvCxnSpPr>
          <p:spPr>
            <a:xfrm>
              <a:off x="9852696" y="2520482"/>
              <a:ext cx="0" cy="1647907"/>
            </a:xfrm>
            <a:prstGeom prst="line">
              <a:avLst/>
            </a:prstGeom>
            <a:ln w="57150">
              <a:solidFill>
                <a:srgbClr val="00B050">
                  <a:alpha val="54349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9E7A59-F725-A6F9-055A-951A3FEA065F}"/>
                </a:ext>
              </a:extLst>
            </p:cNvPr>
            <p:cNvSpPr txBox="1"/>
            <p:nvPr/>
          </p:nvSpPr>
          <p:spPr>
            <a:xfrm>
              <a:off x="9555980" y="2285292"/>
              <a:ext cx="6286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050" dirty="0">
                  <a:solidFill>
                    <a:srgbClr val="049243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LC-550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1D682AF-72A1-108D-08C8-031EB20AFA69}"/>
              </a:ext>
            </a:extLst>
          </p:cNvPr>
          <p:cNvSpPr txBox="1"/>
          <p:nvPr/>
        </p:nvSpPr>
        <p:spPr>
          <a:xfrm>
            <a:off x="10286201" y="3796122"/>
            <a:ext cx="15162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" pitchFamily="2" charset="0"/>
                <a:hlinkClick r:id="rId4"/>
              </a:rPr>
              <a:t>arXiv:1901.05897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C96B6-98DF-9A7C-ED03-B810D4AD2783}"/>
              </a:ext>
            </a:extLst>
          </p:cNvPr>
          <p:cNvSpPr txBox="1"/>
          <p:nvPr/>
        </p:nvSpPr>
        <p:spPr>
          <a:xfrm>
            <a:off x="641950" y="2778189"/>
            <a:ext cx="19224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latin typeface="Helvetica" pitchFamily="2" charset="0"/>
              </a:rPr>
              <a:t>ESPPU input: </a:t>
            </a:r>
            <a:r>
              <a:rPr lang="en-GB" sz="900" dirty="0">
                <a:latin typeface="Helvetica" pitchFamily="2" charset="0"/>
                <a:hlinkClick r:id="rId5"/>
              </a:rPr>
              <a:t>arXiv:2503.24168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E449AD-943F-0A16-8A25-D0EA5D38D45F}"/>
              </a:ext>
            </a:extLst>
          </p:cNvPr>
          <p:cNvSpPr txBox="1"/>
          <p:nvPr/>
        </p:nvSpPr>
        <p:spPr>
          <a:xfrm>
            <a:off x="6520070" y="2260618"/>
            <a:ext cx="476412" cy="3821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+0.11</a:t>
            </a:r>
          </a:p>
          <a:p>
            <a:pPr marL="0" algn="l">
              <a:spcBef>
                <a:spcPts val="100"/>
              </a:spcBef>
            </a:pPr>
            <a:r>
              <a:rPr lang="en-GB" sz="9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–0.08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294DFCF-AF31-6F6E-5E9E-2E58842D8ADB}"/>
              </a:ext>
            </a:extLst>
          </p:cNvPr>
          <p:cNvSpPr/>
          <p:nvPr/>
        </p:nvSpPr>
        <p:spPr>
          <a:xfrm>
            <a:off x="8613913" y="4674593"/>
            <a:ext cx="600765" cy="4571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8898DD-9E14-3805-82D9-892EBF137153}"/>
              </a:ext>
            </a:extLst>
          </p:cNvPr>
          <p:cNvSpPr/>
          <p:nvPr/>
        </p:nvSpPr>
        <p:spPr>
          <a:xfrm>
            <a:off x="8377881" y="4584357"/>
            <a:ext cx="951682" cy="593124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3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F39A1-7E7A-ADA8-C228-A56F821E4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5CD529-0177-C992-4D93-815E901F5F96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32">
            <a:extLst>
              <a:ext uri="{FF2B5EF4-FFF2-40B4-BE49-F238E27FC236}">
                <a16:creationId xmlns:a16="http://schemas.microsoft.com/office/drawing/2014/main" id="{104264DA-FCB7-D948-08F5-BDDD17477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200" y="116632"/>
            <a:ext cx="8337725" cy="728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11113"/>
            <a:r>
              <a:rPr lang="en-US" sz="16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Discovery of the W and Z bosons by UA1 and UA2 at CERN’s SPS collider in 1983: the charged and neutral weak currents at the origin of parity violation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8124F4-EE18-4553-70D6-EFA439E612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038" y="1100566"/>
            <a:ext cx="4931906" cy="4595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EAB9AF-B83F-3666-060E-8A5D85B09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0298" y="1210686"/>
            <a:ext cx="6015608" cy="43913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812EBA-08B9-EAA6-BD8D-C2AA1FD6276C}"/>
              </a:ext>
            </a:extLst>
          </p:cNvPr>
          <p:cNvSpPr txBox="1"/>
          <p:nvPr/>
        </p:nvSpPr>
        <p:spPr>
          <a:xfrm>
            <a:off x="2721621" y="2217370"/>
            <a:ext cx="1904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Neutrino (missing </a:t>
            </a:r>
            <a:r>
              <a:rPr lang="en-US" sz="1400" i="1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i="1" baseline="-250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>
                <a:solidFill>
                  <a:srgbClr val="92C8FF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723BC40-61F6-AF0C-0D1A-F05E23F20E0F}"/>
              </a:ext>
            </a:extLst>
          </p:cNvPr>
          <p:cNvSpPr/>
          <p:nvPr/>
        </p:nvSpPr>
        <p:spPr>
          <a:xfrm>
            <a:off x="361807" y="1328731"/>
            <a:ext cx="11496820" cy="5014907"/>
          </a:xfrm>
          <a:prstGeom prst="roundRect">
            <a:avLst>
              <a:gd name="adj" fmla="val 177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740CA8-5687-D273-3015-EE4E49379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66" y="1658391"/>
            <a:ext cx="4227711" cy="26789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DE6A1C-6A83-77EB-86CE-50B8699C7E10}"/>
                  </a:ext>
                </a:extLst>
              </p:cNvPr>
              <p:cNvSpPr txBox="1"/>
              <p:nvPr/>
            </p:nvSpPr>
            <p:spPr>
              <a:xfrm>
                <a:off x="1311397" y="4582056"/>
                <a:ext cx="3616980" cy="109260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</a:rPr>
                  <a:t>Transverse mass with full UA2 dataset (1992):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2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rPr>
                      <m:t>m</m:t>
                    </m:r>
                    <m:r>
                      <m:rPr>
                        <m:sty m:val="p"/>
                      </m:rPr>
                      <a:rPr lang="en-US" sz="1200" b="0" i="0" baseline="-250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mbria Math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rPr>
                      <m:t>W</m:t>
                    </m:r>
                  </m:oMath>
                </a14:m>
                <a:r>
                  <a:rPr lang="en-US" sz="1200" baseline="-25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= 80.84 ± 0.22 ± 0.81 (calibration) GeV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Together with Z-mass measurement allowed to determine the weak mixing angle and to test the custodial symmetry relation:</a:t>
                </a: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DE6A1C-6A83-77EB-86CE-50B8699C7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397" y="4582056"/>
                <a:ext cx="3616980" cy="1092607"/>
              </a:xfrm>
              <a:prstGeom prst="rect">
                <a:avLst/>
              </a:prstGeom>
              <a:blipFill>
                <a:blip r:embed="rId5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9EC4FECB-B393-BE53-3350-BFF555579CC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25" t="16048" r="15837" b="13333"/>
          <a:stretch>
            <a:fillRect/>
          </a:stretch>
        </p:blipFill>
        <p:spPr>
          <a:xfrm>
            <a:off x="4978914" y="1599761"/>
            <a:ext cx="3114759" cy="389597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E3FC246-B159-55B1-7DEC-BC57696C1F8B}"/>
              </a:ext>
            </a:extLst>
          </p:cNvPr>
          <p:cNvSpPr txBox="1"/>
          <p:nvPr/>
        </p:nvSpPr>
        <p:spPr>
          <a:xfrm>
            <a:off x="6096000" y="1467798"/>
            <a:ext cx="19714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H" sz="1000" b="0" u="none" strike="noStrike" dirty="0">
                <a:solidFill>
                  <a:srgbClr val="1B5C7F"/>
                </a:solidFill>
                <a:effectLst/>
                <a:latin typeface="Helvetica" pitchFamily="2" charset="0"/>
                <a:hlinkClick r:id="rId7"/>
              </a:rPr>
              <a:t>UA1, Z. Phys. C 44 (1989) 15</a:t>
            </a:r>
            <a:endParaRPr lang="en-GB" sz="1000" dirty="0">
              <a:latin typeface="Helvetica" pitchFamily="2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47DC0E6-D1C4-AA55-4831-58889253909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rcRect l="16572" t="16941" r="16572" b="20834"/>
          <a:stretch>
            <a:fillRect/>
          </a:stretch>
        </p:blipFill>
        <p:spPr>
          <a:xfrm>
            <a:off x="8206259" y="1487907"/>
            <a:ext cx="3278644" cy="42389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6128428-DADE-363B-2C49-065345DD6E6C}"/>
              </a:ext>
            </a:extLst>
          </p:cNvPr>
          <p:cNvSpPr txBox="1"/>
          <p:nvPr/>
        </p:nvSpPr>
        <p:spPr>
          <a:xfrm>
            <a:off x="5421614" y="5587087"/>
            <a:ext cx="28231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Charge asymmetry in the W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→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 e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𝜈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 decay: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CH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W production polarised along anti-p beam due to V–A coupling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8DAF8B-5D08-83DD-5752-850D6D885C60}"/>
              </a:ext>
            </a:extLst>
          </p:cNvPr>
          <p:cNvSpPr txBox="1"/>
          <p:nvPr/>
        </p:nvSpPr>
        <p:spPr>
          <a:xfrm>
            <a:off x="8848651" y="5758540"/>
            <a:ext cx="28231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Universality of weak currents: 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flavour-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itchFamily="2" charset="0"/>
              </a:rPr>
              <a:t>independent parity violation</a:t>
            </a:r>
            <a:endParaRPr lang="en-CH" sz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Helvetica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190164-555E-4977-17F7-DC112BF24A05}"/>
              </a:ext>
            </a:extLst>
          </p:cNvPr>
          <p:cNvSpPr txBox="1"/>
          <p:nvPr/>
        </p:nvSpPr>
        <p:spPr>
          <a:xfrm>
            <a:off x="9416340" y="1467798"/>
            <a:ext cx="19714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CH" sz="1000" b="0" u="none" strike="noStrike" dirty="0">
                <a:solidFill>
                  <a:srgbClr val="1B5C7F"/>
                </a:solidFill>
                <a:effectLst/>
                <a:latin typeface="Helvetica" pitchFamily="2" charset="0"/>
                <a:hlinkClick r:id="rId7"/>
              </a:rPr>
              <a:t>UA1, Z. Phys. C 44 (1989) 15</a:t>
            </a:r>
            <a:endParaRPr lang="en-GB" sz="1000" dirty="0">
              <a:latin typeface="Helvetica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E24997D-B8AC-00C4-4744-25AB7096DB43}"/>
              </a:ext>
            </a:extLst>
          </p:cNvPr>
          <p:cNvSpPr txBox="1"/>
          <p:nvPr/>
        </p:nvSpPr>
        <p:spPr>
          <a:xfrm>
            <a:off x="2485578" y="1467797"/>
            <a:ext cx="242173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CH" sz="1000" dirty="0">
                <a:solidFill>
                  <a:srgbClr val="000000"/>
                </a:solidFill>
                <a:effectLst/>
                <a:latin typeface="Helvetica" pitchFamily="2" charset="0"/>
                <a:hlinkClick r:id="rId9"/>
              </a:rPr>
              <a:t>UA2, Phys. Lett. B 276 (1992) 354</a:t>
            </a:r>
            <a:endParaRPr lang="en-CH" sz="1000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618B1DC-EA3B-9503-F5F2-D15C61699629}"/>
                  </a:ext>
                </a:extLst>
              </p:cNvPr>
              <p:cNvSpPr txBox="1"/>
              <p:nvPr/>
            </p:nvSpPr>
            <p:spPr>
              <a:xfrm>
                <a:off x="1688126" y="5714968"/>
                <a:ext cx="2681726" cy="296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300" i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𝜌</m:t>
                      </m:r>
                      <m:r>
                        <a:rPr lang="en-US" sz="1300" i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≡</m:t>
                      </m:r>
                      <m:f>
                        <m:fPr>
                          <m:type m:val="lin"/>
                          <m:ctrlPr>
                            <a:rPr lang="en-US" sz="1300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1300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300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1300" i="1">
                                  <a:solidFill>
                                    <a:prstClr val="black">
                                      <a:lumMod val="75000"/>
                                      <a:lumOff val="2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sub>
                          </m:sSub>
                          <m:r>
                            <a:rPr lang="en-US" sz="1300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 ≈ 1</m:t>
                          </m:r>
                        </m:den>
                      </m:f>
                    </m:oMath>
                  </m:oMathPara>
                </a14:m>
                <a:endParaRPr lang="en-GB" sz="13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618B1DC-EA3B-9503-F5F2-D15C616996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126" y="5714968"/>
                <a:ext cx="2681726" cy="296107"/>
              </a:xfrm>
              <a:prstGeom prst="rect">
                <a:avLst/>
              </a:prstGeom>
              <a:blipFill>
                <a:blip r:embed="rId10"/>
                <a:stretch>
                  <a:fillRect t="-96000" b="-14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4645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0D01C-5126-B7B0-3E33-0BDF6DA51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D587C39C-F49D-52BE-1B5C-E54445021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43" y="2635552"/>
            <a:ext cx="8323528" cy="2270052"/>
          </a:xfrm>
          <a:prstGeom prst="rect">
            <a:avLst/>
          </a:prstGeom>
        </p:spPr>
      </p:pic>
      <p:pic>
        <p:nvPicPr>
          <p:cNvPr id="15364" name="Picture 4" descr="LHeC - Wikipedia">
            <a:extLst>
              <a:ext uri="{FF2B5EF4-FFF2-40B4-BE49-F238E27FC236}">
                <a16:creationId xmlns:a16="http://schemas.microsoft.com/office/drawing/2014/main" id="{9BDE26F6-7EB0-44A3-BBAF-DD0E2D174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1" y="4502513"/>
            <a:ext cx="3763617" cy="22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D31FA9-92FC-DA35-E2C7-7135DAE4D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4544FC-1348-6BE6-8892-54E3232E9FAD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Other collider options for CERN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4EC109-A9D2-C13B-B2FB-7219D0B416C6}"/>
              </a:ext>
            </a:extLst>
          </p:cNvPr>
          <p:cNvSpPr/>
          <p:nvPr/>
        </p:nvSpPr>
        <p:spPr>
          <a:xfrm>
            <a:off x="641951" y="1108688"/>
            <a:ext cx="11550049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Compact Linear 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+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e</a:t>
            </a:r>
            <a:r>
              <a:rPr lang="en-GB" sz="1600" b="1" baseline="30000" dirty="0">
                <a:solidFill>
                  <a:srgbClr val="000000"/>
                </a:solidFill>
                <a:latin typeface="Helvetica" pitchFamily="2" charset="0"/>
              </a:rPr>
              <a:t>–</a:t>
            </a: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 Collider (CLIC)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: √s = 380 GeV – 1.5 TeV, two-beam acceleration with high-current 12 GHz drive beam to reach up to 100 MV/m gradient in main-beam X-band cavities, 100 Hz repetition rate, 0.5 ns bunch separation, 1.5–2 nm IP</a:t>
            </a: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Multiple test facilities were built at CERN, the latest, CTF3, demonstrated the drive-beam concept, but a larger-scale demonstrator                   is needed to fully validate the concept under realistic operating conditions → requires more R&amp;D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Running at 1.5 TeV allows direct access to 𝜅</a:t>
            </a:r>
            <a:r>
              <a:rPr lang="en-GB" sz="1400" baseline="-25000" dirty="0" err="1">
                <a:solidFill>
                  <a:srgbClr val="0070C0"/>
                </a:solidFill>
                <a:latin typeface="Helvetica" pitchFamily="2" charset="0"/>
              </a:rPr>
              <a:t>λ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 via ZHH and </a:t>
            </a:r>
            <a:r>
              <a:rPr lang="en-US" sz="1400" dirty="0">
                <a:solidFill>
                  <a:srgbClr val="0070C0"/>
                </a:solidFill>
                <a:latin typeface="Helvetica" pitchFamily="2" charset="0"/>
              </a:rPr>
              <a:t>𝜈𝜈</a:t>
            </a:r>
            <a:r>
              <a:rPr lang="en-GB" sz="1400" dirty="0">
                <a:solidFill>
                  <a:srgbClr val="0070C0"/>
                </a:solidFill>
                <a:latin typeface="Helvetica" pitchFamily="2" charset="0"/>
              </a:rPr>
              <a:t>HH (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𝜅</a:t>
            </a:r>
            <a:r>
              <a:rPr lang="en-GB" sz="1200" baseline="-25000" dirty="0" err="1">
                <a:solidFill>
                  <a:srgbClr val="0070C0"/>
                </a:solidFill>
                <a:latin typeface="Helvetica" pitchFamily="2" charset="0"/>
              </a:rPr>
              <a:t>λ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 = 1       , L = 2.5 ab</a:t>
            </a:r>
            <a:r>
              <a:rPr lang="en-GB" sz="1200" baseline="30000" dirty="0">
                <a:solidFill>
                  <a:srgbClr val="0070C0"/>
                </a:solidFill>
                <a:latin typeface="Helvetica" pitchFamily="2" charset="0"/>
              </a:rPr>
              <a:t>–1</a:t>
            </a:r>
            <a:r>
              <a:rPr lang="en-GB" sz="1200" dirty="0">
                <a:solidFill>
                  <a:srgbClr val="0070C0"/>
                </a:solidFill>
                <a:latin typeface="Helvetica" pitchFamily="2" charset="0"/>
              </a:rPr>
              <a:t> in 6 yr)</a:t>
            </a:r>
            <a:endParaRPr lang="en-GB" sz="1400" dirty="0">
              <a:solidFill>
                <a:srgbClr val="0070C0"/>
              </a:solidFill>
              <a:latin typeface="Helvetica" pitchFamily="2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6DE8F6-ECD6-7B2C-A5D9-1A29C7B80F01}"/>
              </a:ext>
            </a:extLst>
          </p:cNvPr>
          <p:cNvGrpSpPr/>
          <p:nvPr/>
        </p:nvGrpSpPr>
        <p:grpSpPr>
          <a:xfrm>
            <a:off x="8804469" y="2192527"/>
            <a:ext cx="3255009" cy="2269734"/>
            <a:chOff x="8804469" y="2285292"/>
            <a:chExt cx="3255009" cy="22697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C2E30C-93B1-02B4-4B51-44998CD38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7068" t="11488" r="54375" b="70435"/>
            <a:stretch>
              <a:fillRect/>
            </a:stretch>
          </p:blipFill>
          <p:spPr>
            <a:xfrm>
              <a:off x="8804469" y="2395456"/>
              <a:ext cx="3255009" cy="2159570"/>
            </a:xfrm>
            <a:prstGeom prst="rect">
              <a:avLst/>
            </a:prstGeom>
          </p:spPr>
        </p:pic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0F677D8-1B4C-3CC7-049D-C5BE3C0B26CA}"/>
                </a:ext>
              </a:extLst>
            </p:cNvPr>
            <p:cNvCxnSpPr/>
            <p:nvPr/>
          </p:nvCxnSpPr>
          <p:spPr>
            <a:xfrm>
              <a:off x="10628244" y="2526528"/>
              <a:ext cx="0" cy="1647907"/>
            </a:xfrm>
            <a:prstGeom prst="line">
              <a:avLst/>
            </a:prstGeom>
            <a:ln w="57150">
              <a:solidFill>
                <a:schemeClr val="accent1">
                  <a:lumMod val="75000"/>
                  <a:alpha val="54349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725CF1-DAE1-2142-5164-81E7BB5E9C70}"/>
                </a:ext>
              </a:extLst>
            </p:cNvPr>
            <p:cNvSpPr txBox="1"/>
            <p:nvPr/>
          </p:nvSpPr>
          <p:spPr>
            <a:xfrm>
              <a:off x="10318276" y="2291338"/>
              <a:ext cx="72487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CLIC-1.5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875012-7A4B-3E55-78AE-E4FAA856E024}"/>
                </a:ext>
              </a:extLst>
            </p:cNvPr>
            <p:cNvCxnSpPr/>
            <p:nvPr/>
          </p:nvCxnSpPr>
          <p:spPr>
            <a:xfrm>
              <a:off x="9852696" y="2520482"/>
              <a:ext cx="0" cy="1647907"/>
            </a:xfrm>
            <a:prstGeom prst="line">
              <a:avLst/>
            </a:prstGeom>
            <a:ln w="57150">
              <a:solidFill>
                <a:srgbClr val="00B050">
                  <a:alpha val="54349"/>
                </a:srgb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968AB4-295A-CEFB-B780-383E5E158C7D}"/>
                </a:ext>
              </a:extLst>
            </p:cNvPr>
            <p:cNvSpPr txBox="1"/>
            <p:nvPr/>
          </p:nvSpPr>
          <p:spPr>
            <a:xfrm>
              <a:off x="9555980" y="2285292"/>
              <a:ext cx="62869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050" dirty="0">
                  <a:solidFill>
                    <a:srgbClr val="049243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LC-550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6E889E9-E6E7-8D2A-1FB1-BA63E00C88A0}"/>
              </a:ext>
            </a:extLst>
          </p:cNvPr>
          <p:cNvSpPr txBox="1"/>
          <p:nvPr/>
        </p:nvSpPr>
        <p:spPr>
          <a:xfrm>
            <a:off x="10286201" y="3796122"/>
            <a:ext cx="151621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" pitchFamily="2" charset="0"/>
                <a:hlinkClick r:id="rId5"/>
              </a:rPr>
              <a:t>arXiv:1901.05897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264254-E2CB-B173-2463-76DFB0DF8587}"/>
              </a:ext>
            </a:extLst>
          </p:cNvPr>
          <p:cNvSpPr txBox="1"/>
          <p:nvPr/>
        </p:nvSpPr>
        <p:spPr>
          <a:xfrm>
            <a:off x="641950" y="4753296"/>
            <a:ext cx="7539026" cy="1931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LHeC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electron–proton/ion collider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: 50 GeV e−beam (√s = 1.2 TeV) with 1 GW power from innovative multi-pass energy 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r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ecovery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linac (ERL), up to 1 ab</a:t>
            </a:r>
            <a:r>
              <a:rPr kumimoji="0" lang="en-GB" sz="16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–1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in 6 years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(HERA: √s = 320 GeV, 2 × 0.5 fb</a:t>
            </a:r>
            <a:r>
              <a:rPr kumimoji="0" lang="en-GB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–1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)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[ESPPU input: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  <a:hlinkClick r:id="rId6"/>
              </a:rPr>
              <a:t>arXiv:2503.17727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sym typeface="Wingdings" pitchFamily="2" charset="2"/>
              </a:rPr>
              <a:t>s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ee also </a:t>
            </a: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  <a:hlinkClick r:id="rId7"/>
              </a:rPr>
              <a:t>this nice talk</a:t>
            </a:r>
            <a:r>
              <a:rPr lang="en-GB" sz="900" dirty="0">
                <a:solidFill>
                  <a:srgbClr val="000000"/>
                </a:solidFill>
                <a:latin typeface="Helvetica" pitchFamily="2" charset="0"/>
              </a:rPr>
              <a:t>]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ERL test facility PERLE under construction at IJCLab (start 2029), success of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LHeC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relies on ERL concept to work as planned</a:t>
            </a:r>
          </a:p>
          <a:p>
            <a:pPr marL="28575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Excellent PDF and QCD precision, 200k H allow precise measurements of 𝜅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𝜅</a:t>
            </a:r>
            <a:r>
              <a:rPr lang="en-GB" sz="1400" baseline="-25000" dirty="0">
                <a:solidFill>
                  <a:srgbClr val="0070C0"/>
                </a:solidFill>
                <a:latin typeface="Helvetica" pitchFamily="2" charset="0"/>
              </a:rPr>
              <a:t>b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𝜅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W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, 𝜅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Z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(but Higgs yield strongly dependent on achieved e–beam power)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C8E2AC-53C8-7F7F-5B50-8FA684C96CF1}"/>
              </a:ext>
            </a:extLst>
          </p:cNvPr>
          <p:cNvSpPr txBox="1"/>
          <p:nvPr/>
        </p:nvSpPr>
        <p:spPr>
          <a:xfrm>
            <a:off x="641950" y="2778189"/>
            <a:ext cx="192241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dirty="0">
                <a:latin typeface="Helvetica" pitchFamily="2" charset="0"/>
              </a:rPr>
              <a:t>ESPPU input: </a:t>
            </a:r>
            <a:r>
              <a:rPr lang="en-GB" sz="900" dirty="0">
                <a:latin typeface="Helvetica" pitchFamily="2" charset="0"/>
                <a:hlinkClick r:id="rId8"/>
              </a:rPr>
              <a:t>arXiv:2503.24168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684BC5-464C-5573-8F78-BA1A07FB10C7}"/>
              </a:ext>
            </a:extLst>
          </p:cNvPr>
          <p:cNvSpPr txBox="1"/>
          <p:nvPr/>
        </p:nvSpPr>
        <p:spPr>
          <a:xfrm>
            <a:off x="6520070" y="2260618"/>
            <a:ext cx="476412" cy="3821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+0.11</a:t>
            </a:r>
          </a:p>
          <a:p>
            <a:pPr marL="0" algn="l">
              <a:spcBef>
                <a:spcPts val="100"/>
              </a:spcBef>
            </a:pPr>
            <a:r>
              <a:rPr lang="en-GB" sz="9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–0.08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7E9E63-D64B-BD27-A3F1-0CA9F889F796}"/>
              </a:ext>
            </a:extLst>
          </p:cNvPr>
          <p:cNvSpPr/>
          <p:nvPr/>
        </p:nvSpPr>
        <p:spPr>
          <a:xfrm>
            <a:off x="8613913" y="4674593"/>
            <a:ext cx="600765" cy="45719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A0BBE7-9791-CE7C-D512-434E10281906}"/>
              </a:ext>
            </a:extLst>
          </p:cNvPr>
          <p:cNvSpPr txBox="1"/>
          <p:nvPr/>
        </p:nvSpPr>
        <p:spPr>
          <a:xfrm>
            <a:off x="10818775" y="6400144"/>
            <a:ext cx="3545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700" b="1" dirty="0">
                <a:solidFill>
                  <a:srgbClr val="2116A9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(P2)</a:t>
            </a:r>
          </a:p>
        </p:txBody>
      </p:sp>
    </p:spTree>
    <p:extLst>
      <p:ext uri="{BB962C8B-B14F-4D97-AF65-F5344CB8AC3E}">
        <p14:creationId xmlns:p14="http://schemas.microsoft.com/office/powerpoint/2010/main" val="3807270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07BA2-3173-4A09-45ED-B00DE17F2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xtreme detector design for a future circular collider – CERN Courier">
            <a:extLst>
              <a:ext uri="{FF2B5EF4-FFF2-40B4-BE49-F238E27FC236}">
                <a16:creationId xmlns:a16="http://schemas.microsoft.com/office/drawing/2014/main" id="{17E83929-3968-D715-7494-B7F271E9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474" y="3786304"/>
            <a:ext cx="5274663" cy="296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869565-0406-972E-AC64-2F2A60712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5EEED5-2517-685C-CE9E-D75953839992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High-energy frontier, longer term R&amp;D projects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1D0EF1-9C0A-73B0-C670-E0125BC2236E}"/>
              </a:ext>
            </a:extLst>
          </p:cNvPr>
          <p:cNvSpPr/>
          <p:nvPr/>
        </p:nvSpPr>
        <p:spPr>
          <a:xfrm>
            <a:off x="641951" y="1108688"/>
            <a:ext cx="114175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Significantly expanding the reach for new physics requires a new energy frontier, which are long-term R&amp;D projects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096F6A-0B86-6AAE-A2B3-15511D002486}"/>
                  </a:ext>
                </a:extLst>
              </p:cNvPr>
              <p:cNvSpPr txBox="1"/>
              <p:nvPr/>
            </p:nvSpPr>
            <p:spPr>
              <a:xfrm>
                <a:off x="641950" y="1588802"/>
                <a:ext cx="11218745" cy="20774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kumimoji="0" lang="en-GB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FCC-</a:t>
                </a:r>
                <a:r>
                  <a:rPr kumimoji="0" lang="en-GB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hh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: current baseline</a:t>
                </a:r>
                <a:r>
                  <a:rPr kumimoji="0" lang="en-GB" sz="1600" b="0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is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85 TeV based on 14 T Nb</a:t>
                </a:r>
                <a:r>
                  <a:rPr kumimoji="0" lang="en-GB" sz="1600" b="0" i="0" u="none" strike="noStrike" kern="1200" cap="none" spc="0" normalizeH="0" baseline="-25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3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Sn high-field magnet technology, L = 30</a:t>
                </a:r>
                <a14:m>
                  <m:oMath xmlns:m="http://schemas.openxmlformats.org/officeDocument/2006/math">
                    <m:r>
                      <a:rPr kumimoji="0" lang="en-GB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0" lang="en-GB" sz="1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kumimoji="0" lang="en-GB" sz="16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10</a:t>
                </a:r>
                <a:r>
                  <a:rPr kumimoji="0" lang="en-GB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34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cm</a:t>
                </a:r>
                <a:r>
                  <a:rPr kumimoji="0" lang="en-GB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–2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s</a:t>
                </a:r>
                <a:r>
                  <a:rPr kumimoji="0" lang="en-GB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–1</a:t>
                </a:r>
                <a:r>
                  <a:rPr kumimoji="0" lang="en-GB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, pileup 1000,</a:t>
                </a:r>
                <a:r>
                  <a:rPr kumimoji="0" lang="en-GB" sz="1600" b="0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20 ab</a:t>
                </a:r>
                <a:r>
                  <a:rPr kumimoji="0" lang="en-GB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–1</a:t>
                </a:r>
                <a:r>
                  <a:rPr kumimoji="0" lang="en-GB" sz="1600" b="0" i="0" u="none" strike="noStrike" kern="120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 / IP in 20 years of operation</a:t>
                </a:r>
                <a:endPara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</a:endParaRP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Challenges: industrial </a:t>
                </a:r>
                <a:r>
                  <a:rPr lang="en-GB" sz="1400" dirty="0">
                    <a:solidFill>
                      <a:srgbClr val="000000"/>
                    </a:solidFill>
                    <a:latin typeface="Helvetica" pitchFamily="2" charset="0"/>
                  </a:rPr>
                  <a:t>production &amp; cost control of magnets, 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beam screens (1200 kW synchrotron radiation vs 7.3 kW at HL-LHC), safety: 10 × stored energy of HL-LHC (</a:t>
                </a:r>
                <a:r>
                  <a:rPr lang="en-GB" sz="1400" dirty="0">
                    <a:solidFill>
                      <a:srgbClr val="000000"/>
                    </a:solidFill>
                    <a:latin typeface="Helvetica" pitchFamily="2" charset="0"/>
                  </a:rPr>
                  <a:t>6.5 vs 0.7 GJ), power consumption: 1.9 or 4.5 K helium cooling (2.5 vs 2.0 TWh annual) </a:t>
                </a:r>
              </a:p>
              <a:p>
                <a:pPr marL="285750" lvl="0" indent="-285750" defTabSz="457200" fontAlgn="base">
                  <a:spcBef>
                    <a:spcPts val="9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Detector design: much of the SM physics (low 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Bjorken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-x) peaks forward (Higgs produced up to rapidity of ~ 6.5 (0.3 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deg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) (up to 2.5 (9 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deg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) at LHC), Detector granularity will be critical: decay product of a Z at 10 TeV separated by </a:t>
                </a:r>
                <a:r>
                  <a:rPr kumimoji="0" lang="el-G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Δ𝑅 ∼ 0.01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  <a:p>
                <a:pPr marL="285750" lvl="0" indent="-285750" defTabSz="457200" fontAlgn="base">
                  <a:spcBef>
                    <a:spcPts val="9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Superb BSM physics reach, Higgs &amp; SM programme, incl. few % on </a:t>
                </a:r>
                <a:r>
                  <a:rPr lang="en-GB" sz="1600" dirty="0">
                    <a:solidFill>
                      <a:srgbClr val="0070C0"/>
                    </a:solidFill>
                    <a:latin typeface="Helvetica" pitchFamily="2" charset="0"/>
                  </a:rPr>
                  <a:t>𝜅</a:t>
                </a:r>
                <a:r>
                  <a:rPr lang="en-GB" sz="1600" baseline="-25000" dirty="0" err="1">
                    <a:solidFill>
                      <a:srgbClr val="0070C0"/>
                    </a:solidFill>
                    <a:latin typeface="Helvetica" pitchFamily="2" charset="0"/>
                  </a:rPr>
                  <a:t>λ</a:t>
                </a:r>
                <a:endPara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Helvetica" pitchFamily="2" charset="0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096F6A-0B86-6AAE-A2B3-15511D002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0" y="1588802"/>
                <a:ext cx="11218745" cy="2077492"/>
              </a:xfrm>
              <a:prstGeom prst="rect">
                <a:avLst/>
              </a:prstGeom>
              <a:blipFill>
                <a:blip r:embed="rId3"/>
                <a:stretch>
                  <a:fillRect l="-226" t="-1220" r="-452" b="-2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0844F870-6E3B-9534-E06F-E160779CC256}"/>
              </a:ext>
            </a:extLst>
          </p:cNvPr>
          <p:cNvSpPr txBox="1"/>
          <p:nvPr/>
        </p:nvSpPr>
        <p:spPr>
          <a:xfrm>
            <a:off x="443116" y="4236393"/>
            <a:ext cx="12987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" pitchFamily="2" charset="0"/>
              </a:rPr>
              <a:t>FCC-hh </a:t>
            </a:r>
            <a:r>
              <a:rPr lang="en-GB" sz="900" dirty="0">
                <a:latin typeface="Helvetica" pitchFamily="2" charset="0"/>
                <a:hlinkClick r:id="rId4"/>
              </a:rPr>
              <a:t>ESPPU input</a:t>
            </a:r>
            <a:endParaRPr lang="en-GB" sz="900" dirty="0"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04BE2-CA73-171A-A5B5-119E133A5E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333" y="3779968"/>
            <a:ext cx="4095768" cy="297333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AFD545-F3EE-E0FE-C2B8-6AD860BEBF07}"/>
              </a:ext>
            </a:extLst>
          </p:cNvPr>
          <p:cNvSpPr/>
          <p:nvPr/>
        </p:nvSpPr>
        <p:spPr>
          <a:xfrm>
            <a:off x="10534916" y="4739426"/>
            <a:ext cx="444632" cy="465051"/>
          </a:xfrm>
          <a:prstGeom prst="rect">
            <a:avLst/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4FC8C3-33DB-3531-B80B-D73B737BCDC5}"/>
              </a:ext>
            </a:extLst>
          </p:cNvPr>
          <p:cNvSpPr txBox="1"/>
          <p:nvPr/>
        </p:nvSpPr>
        <p:spPr>
          <a:xfrm>
            <a:off x="9296817" y="4670129"/>
            <a:ext cx="1721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H → 4𝓁 @ 100 TeV</a:t>
            </a:r>
          </a:p>
        </p:txBody>
      </p:sp>
    </p:spTree>
    <p:extLst>
      <p:ext uri="{BB962C8B-B14F-4D97-AF65-F5344CB8AC3E}">
        <p14:creationId xmlns:p14="http://schemas.microsoft.com/office/powerpoint/2010/main" val="10182979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EC452-1C42-F53E-DA58-2BA10E892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393F7B-D621-F3D9-11E8-C76372F09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879B49-AC6E-244B-035D-CA2287DF6AE5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High-energy frontier, longer term R&amp;D projects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F4CC70-A584-0FB5-6241-24A68BF22AB8}"/>
              </a:ext>
            </a:extLst>
          </p:cNvPr>
          <p:cNvSpPr/>
          <p:nvPr/>
        </p:nvSpPr>
        <p:spPr>
          <a:xfrm>
            <a:off x="641951" y="1108688"/>
            <a:ext cx="114175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noProof="0" dirty="0">
                <a:solidFill>
                  <a:srgbClr val="000000"/>
                </a:solidFill>
                <a:latin typeface="Helvetica" pitchFamily="2" charset="0"/>
              </a:rPr>
              <a:t>Significantly expanding the reach for new physics requires a new energy frontier, which are long-term R&amp;D projects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AF08A9-F672-0E16-2D18-532C9F1111C1}"/>
              </a:ext>
            </a:extLst>
          </p:cNvPr>
          <p:cNvSpPr txBox="1"/>
          <p:nvPr/>
        </p:nvSpPr>
        <p:spPr>
          <a:xfrm>
            <a:off x="641950" y="1588802"/>
            <a:ext cx="1121874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3600"/>
              </a:spcBef>
              <a:spcAft>
                <a:spcPct val="0"/>
              </a:spcAft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Muon collider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: best of all worlds? High energies (3–10 TeV), high luminosities with excellent luminosity per MW ratio, (relatively) clean lepton collision events</a:t>
            </a:r>
            <a:endParaRPr lang="en-GB" sz="1400" dirty="0">
              <a:solidFill>
                <a:srgbClr val="000000"/>
              </a:solidFill>
              <a:latin typeface="Helvetica" pitchFamily="2" charset="0"/>
            </a:endParaRPr>
          </a:p>
          <a:p>
            <a:pPr marL="285750" lvl="0" indent="-285750" defTabSz="457200" fontAlgn="base">
              <a:spcBef>
                <a:spcPts val="12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Challenges: muon production (MW-scale proton drivers, robust targets, ~20 T capture solenoids), ionisation cooling (longitudinal &amp; transverse (6D) emittance reduction via absorbers + RF in strong B-fields), acceleration by series of high-energy rapid-cycling synchrotrons with fast rising magnets, collision — all within ~0.1 s, detector backgrounds, high neutrino flux (&gt;3 TeV)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Demonstrator facility needed before full realisation</a:t>
            </a:r>
          </a:p>
          <a:p>
            <a:pPr marL="285750" lvl="0" indent="-285750" defTabSz="457200" fontAlgn="base">
              <a:spcBef>
                <a:spcPts val="9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Superb BSM physics reach, Higgs &amp; SM programme</a:t>
            </a:r>
          </a:p>
        </p:txBody>
      </p:sp>
      <p:pic>
        <p:nvPicPr>
          <p:cNvPr id="8" name="CCMayJun_muons_fig1.jpeg" descr="CCMayJun_muons_fig1.jpeg">
            <a:extLst>
              <a:ext uri="{FF2B5EF4-FFF2-40B4-BE49-F238E27FC236}">
                <a16:creationId xmlns:a16="http://schemas.microsoft.com/office/drawing/2014/main" id="{47351091-EB5A-5446-67EC-A97E38F65C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38" b="49691"/>
          <a:stretch>
            <a:fillRect/>
          </a:stretch>
        </p:blipFill>
        <p:spPr>
          <a:xfrm>
            <a:off x="979060" y="3877548"/>
            <a:ext cx="9796034" cy="2350834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805E14-EC8D-89E8-9C17-3A35E61AA25C}"/>
              </a:ext>
            </a:extLst>
          </p:cNvPr>
          <p:cNvSpPr txBox="1"/>
          <p:nvPr/>
        </p:nvSpPr>
        <p:spPr>
          <a:xfrm>
            <a:off x="9200359" y="3646716"/>
            <a:ext cx="16365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dirty="0">
                <a:latin typeface="Helvetica" pitchFamily="2" charset="0"/>
              </a:rPr>
              <a:t>Muon Collider </a:t>
            </a:r>
            <a:r>
              <a:rPr lang="en-GB" sz="900" dirty="0">
                <a:latin typeface="Helvetica" pitchFamily="2" charset="0"/>
                <a:hlinkClick r:id="rId3"/>
              </a:rPr>
              <a:t>ESPPU input</a:t>
            </a:r>
            <a:endParaRPr lang="en-GB" sz="9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4CDD7-1F69-9241-7F61-7E7D687BFAE5}"/>
              </a:ext>
            </a:extLst>
          </p:cNvPr>
          <p:cNvSpPr txBox="1"/>
          <p:nvPr/>
        </p:nvSpPr>
        <p:spPr>
          <a:xfrm>
            <a:off x="854784" y="6259380"/>
            <a:ext cx="23984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Conceptual layout of a muon collider</a:t>
            </a:r>
          </a:p>
        </p:txBody>
      </p:sp>
    </p:spTree>
    <p:extLst>
      <p:ext uri="{BB962C8B-B14F-4D97-AF65-F5344CB8AC3E}">
        <p14:creationId xmlns:p14="http://schemas.microsoft.com/office/powerpoint/2010/main" val="2844990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35A26-4D12-4C3A-5568-B610CB74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F9566-82EF-8E17-2ED6-A40D97934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69F296-853B-87C2-5835-F5AA2BB21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E80D05-5784-20A3-DBB0-1BA35FE1E95D}"/>
              </a:ext>
            </a:extLst>
          </p:cNvPr>
          <p:cNvGraphicFramePr>
            <a:graphicFrameLocks noGrp="1"/>
          </p:cNvGraphicFramePr>
          <p:nvPr/>
        </p:nvGraphicFramePr>
        <p:xfrm>
          <a:off x="535931" y="1244855"/>
          <a:ext cx="11136929" cy="44174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170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778">
                  <a:extLst>
                    <a:ext uri="{9D8B030D-6E8A-4147-A177-3AD203B41FA5}">
                      <a16:colId xmlns:a16="http://schemas.microsoft.com/office/drawing/2014/main" val="2796787892"/>
                    </a:ext>
                  </a:extLst>
                </a:gridCol>
                <a:gridCol w="1113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55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14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007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3076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30769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32215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 Project</a:t>
                      </a:r>
                    </a:p>
                  </a:txBody>
                  <a:tcPr marR="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Construction start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First beams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Peak </a:t>
                      </a:r>
                      <a:r>
                        <a:rPr lang="en-GB" sz="1400" b="0" dirty="0" err="1">
                          <a:latin typeface="Helvetica" pitchFamily="2" charset="0"/>
                        </a:rPr>
                        <a:t>lumi</a:t>
                      </a:r>
                      <a:r>
                        <a:rPr lang="en-GB" sz="1400" b="0" dirty="0">
                          <a:latin typeface="Helvetica" pitchFamily="2" charset="0"/>
                        </a:rPr>
                        <a:t> at Z per IP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[10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34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 cm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–2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s</a:t>
                      </a:r>
                      <a:r>
                        <a:rPr kumimoji="0" lang="en-GB" sz="12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–1</a:t>
                      </a:r>
                      <a:r>
                        <a:rPr kumimoji="0" lang="en-GB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Helvetica" pitchFamily="2" charset="0"/>
                          <a:ea typeface="+mn-ea"/>
                          <a:cs typeface="+mn-cs"/>
                        </a:rPr>
                        <a:t>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Peak </a:t>
                      </a:r>
                      <a:r>
                        <a:rPr lang="en-GB" sz="1400" b="0" dirty="0" err="1">
                          <a:latin typeface="Helvetica" pitchFamily="2" charset="0"/>
                        </a:rPr>
                        <a:t>lumi</a:t>
                      </a:r>
                      <a:r>
                        <a:rPr lang="en-GB" sz="1400" b="0" dirty="0">
                          <a:latin typeface="Helvetica" pitchFamily="2" charset="0"/>
                        </a:rPr>
                        <a:t> at HZ per IP </a:t>
                      </a:r>
                    </a:p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200" b="0" dirty="0">
                          <a:latin typeface="Helvetica" pitchFamily="2" charset="0"/>
                        </a:rPr>
                        <a:t>[10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34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 cm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–2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s</a:t>
                      </a:r>
                      <a:r>
                        <a:rPr lang="en-GB" sz="1200" b="0" baseline="30000" dirty="0">
                          <a:latin typeface="Helvetica" pitchFamily="2" charset="0"/>
                        </a:rPr>
                        <a:t>–1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Years of operation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Construction cost* [BCHF]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Next stage collider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Start of operation</a:t>
                      </a:r>
                    </a:p>
                  </a:txBody>
                  <a:tcPr marL="54000" marR="54000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GB" sz="1400" b="0" dirty="0">
                          <a:latin typeface="Helvetica" pitchFamily="2" charset="0"/>
                        </a:rPr>
                        <a:t>Total construction cost* </a:t>
                      </a:r>
                      <a:r>
                        <a:rPr lang="en-GB" sz="1200" b="0" dirty="0">
                          <a:latin typeface="Helvetica" pitchFamily="2" charset="0"/>
                        </a:rPr>
                        <a:t>[BCHF]</a:t>
                      </a:r>
                      <a:endParaRPr lang="en-GB" sz="1400" b="0" dirty="0">
                        <a:latin typeface="Helvetica" pitchFamily="2" charset="0"/>
                      </a:endParaRPr>
                    </a:p>
                  </a:txBody>
                  <a:tcPr marL="54000" marR="540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FCC-ee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2046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144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7.5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15.3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2079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34.7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LEP3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2047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40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1.6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4.1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2074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32.5</a:t>
                      </a:r>
                    </a:p>
                  </a:txBody>
                  <a:tcPr marR="0" anchor="ctr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5756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LCF 250 →   </a:t>
                      </a:r>
                    </a:p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550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0.28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1.4 – 2.7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19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9.4 + 5.4 = 14.8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&gt; 1 TeV collider?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5756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CLIC 380 → </a:t>
                      </a:r>
                    </a:p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1500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2045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1.2</a:t>
                      </a:r>
                      <a:r>
                        <a:rPr lang="en-GB" sz="1400" baseline="-25000" dirty="0">
                          <a:latin typeface="Helvetica" pitchFamily="2" charset="0"/>
                        </a:rPr>
                        <a:t>380 GeV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7.5 + 7.1 = 14.6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 TeV collider?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4562">
                <a:tc>
                  <a:txBody>
                    <a:bodyPr/>
                    <a:lstStyle/>
                    <a:p>
                      <a:pPr algn="l">
                        <a:defRPr sz="1000"/>
                      </a:pPr>
                      <a:r>
                        <a:rPr lang="en-GB" sz="1400" b="1" dirty="0">
                          <a:latin typeface="Helvetica" pitchFamily="2" charset="0"/>
                        </a:rPr>
                        <a:t> </a:t>
                      </a:r>
                      <a:r>
                        <a:rPr lang="en-GB" sz="1400" b="1" dirty="0" err="1">
                          <a:latin typeface="Helvetica" pitchFamily="2" charset="0"/>
                        </a:rPr>
                        <a:t>LHeC</a:t>
                      </a:r>
                      <a:endParaRPr lang="en-GB" sz="1400" b="1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2037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solidFill>
                            <a:srgbClr val="E40000"/>
                          </a:solidFill>
                          <a:latin typeface="Helvetica" pitchFamily="2" charset="0"/>
                        </a:rPr>
                        <a:t>2044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–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2.3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7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2.1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FCC-</a:t>
                      </a:r>
                      <a:r>
                        <a:rPr lang="en-GB" sz="1400" dirty="0" err="1">
                          <a:latin typeface="Helvetica" pitchFamily="2" charset="0"/>
                        </a:rPr>
                        <a:t>hh</a:t>
                      </a:r>
                      <a:endParaRPr lang="en-GB" sz="1400" dirty="0">
                        <a:latin typeface="Helvetica" pitchFamily="2" charset="0"/>
                      </a:endParaRP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2064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/>
                      </a:pPr>
                      <a:r>
                        <a:rPr lang="en-GB" sz="1400" dirty="0">
                          <a:latin typeface="Helvetica" pitchFamily="2" charset="0"/>
                        </a:rPr>
                        <a:t>30.5</a:t>
                      </a:r>
                    </a:p>
                  </a:txBody>
                  <a:tcPr marR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55716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B3EC44C-9910-0C4F-45C6-44E2C8299D14}"/>
              </a:ext>
            </a:extLst>
          </p:cNvPr>
          <p:cNvSpPr txBox="1"/>
          <p:nvPr/>
        </p:nvSpPr>
        <p:spPr>
          <a:xfrm>
            <a:off x="8759883" y="5666624"/>
            <a:ext cx="2912977" cy="276999"/>
          </a:xfrm>
          <a:prstGeom prst="rect">
            <a:avLst/>
          </a:prstGeom>
          <a:solidFill>
            <a:srgbClr val="053B46">
              <a:alpha val="68965"/>
            </a:srgbClr>
          </a:solidFill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*Construction costs include experiments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8BC017-00B0-C654-1664-0F0F8E8A8B27}"/>
              </a:ext>
            </a:extLst>
          </p:cNvPr>
          <p:cNvSpPr txBox="1"/>
          <p:nvPr/>
        </p:nvSpPr>
        <p:spPr>
          <a:xfrm>
            <a:off x="2604938" y="5666624"/>
            <a:ext cx="1437791" cy="646331"/>
          </a:xfrm>
          <a:prstGeom prst="rect">
            <a:avLst/>
          </a:prstGeom>
          <a:solidFill>
            <a:srgbClr val="053B46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FFC9D2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Similar start dates driven by HL-LHC running until 2041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E014C-EF8E-745E-A745-11084C951028}"/>
              </a:ext>
            </a:extLst>
          </p:cNvPr>
          <p:cNvSpPr txBox="1"/>
          <p:nvPr/>
        </p:nvSpPr>
        <p:spPr>
          <a:xfrm>
            <a:off x="0" y="271279"/>
            <a:ext cx="11672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big picture: next-generation collider projects for CERN</a:t>
            </a:r>
          </a:p>
        </p:txBody>
      </p:sp>
    </p:spTree>
    <p:extLst>
      <p:ext uri="{BB962C8B-B14F-4D97-AF65-F5344CB8AC3E}">
        <p14:creationId xmlns:p14="http://schemas.microsoft.com/office/powerpoint/2010/main" val="32562067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0FDE-83EB-EBE8-3279-ADCC950B5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BCD60A-0939-FF4A-46F9-876AB5A4BB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8787"/>
          <a:stretch>
            <a:fillRect/>
          </a:stretch>
        </p:blipFill>
        <p:spPr>
          <a:xfrm>
            <a:off x="0" y="0"/>
            <a:ext cx="12192000" cy="6910923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87EDB2F-A13C-67E4-4F87-4A9ECDADA57B}"/>
              </a:ext>
            </a:extLst>
          </p:cNvPr>
          <p:cNvSpPr/>
          <p:nvPr/>
        </p:nvSpPr>
        <p:spPr>
          <a:xfrm>
            <a:off x="501332" y="1956625"/>
            <a:ext cx="11305525" cy="4636723"/>
          </a:xfrm>
          <a:prstGeom prst="roundRect">
            <a:avLst>
              <a:gd name="adj" fmla="val 1979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924AA6-E3C7-C805-A900-B2E87F4DF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28" y="2370918"/>
            <a:ext cx="11171735" cy="24473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5C71D9-0C91-A240-8FB6-8C8CD18D6376}"/>
              </a:ext>
            </a:extLst>
          </p:cNvPr>
          <p:cNvSpPr txBox="1"/>
          <p:nvPr/>
        </p:nvSpPr>
        <p:spPr>
          <a:xfrm>
            <a:off x="528628" y="2008549"/>
            <a:ext cx="2005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Geology of FCC tunnel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DDE23F9-F0C6-552A-397D-5FDF7AC4A705}"/>
              </a:ext>
            </a:extLst>
          </p:cNvPr>
          <p:cNvCxnSpPr>
            <a:cxnSpLocks/>
          </p:cNvCxnSpPr>
          <p:nvPr/>
        </p:nvCxnSpPr>
        <p:spPr>
          <a:xfrm flipH="1">
            <a:off x="4897500" y="2488604"/>
            <a:ext cx="216023" cy="101470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93A896E-9CB3-E340-66D7-010A395E5A3A}"/>
              </a:ext>
            </a:extLst>
          </p:cNvPr>
          <p:cNvSpPr txBox="1"/>
          <p:nvPr/>
        </p:nvSpPr>
        <p:spPr>
          <a:xfrm>
            <a:off x="4749711" y="2055515"/>
            <a:ext cx="2310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</a:rPr>
              <a:t>FCC inclined at 0.5% gradient to minimise depth of point 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B01200-503F-9729-6305-9AD173BDF7C7}"/>
              </a:ext>
            </a:extLst>
          </p:cNvPr>
          <p:cNvSpPr txBox="1"/>
          <p:nvPr/>
        </p:nvSpPr>
        <p:spPr>
          <a:xfrm>
            <a:off x="5743129" y="2747533"/>
            <a:ext cx="274790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783">
              <a:defRPr/>
            </a:pPr>
            <a:r>
              <a:rPr lang="en-GB" sz="1200" dirty="0">
                <a:solidFill>
                  <a:prstClr val="black"/>
                </a:solidFill>
                <a:latin typeface="Helvetica" pitchFamily="2" charset="0"/>
              </a:rPr>
              <a:t>Limestone unavoidable between G–H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F09BD8-49B1-A334-7464-FC19AC711B48}"/>
              </a:ext>
            </a:extLst>
          </p:cNvPr>
          <p:cNvCxnSpPr>
            <a:cxnSpLocks/>
          </p:cNvCxnSpPr>
          <p:nvPr/>
        </p:nvCxnSpPr>
        <p:spPr>
          <a:xfrm>
            <a:off x="6729989" y="3053617"/>
            <a:ext cx="0" cy="874248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F90BFBE-CC8D-DF4E-3E29-EF6E3D8072DE}"/>
              </a:ext>
            </a:extLst>
          </p:cNvPr>
          <p:cNvSpPr txBox="1"/>
          <p:nvPr/>
        </p:nvSpPr>
        <p:spPr>
          <a:xfrm>
            <a:off x="953995" y="4874248"/>
            <a:ext cx="9790205" cy="931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3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Tunneling mainly in molasse layer (soft rock), well suited for fast, low-risk construction, 6 million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excavated volume</a:t>
            </a:r>
          </a:p>
          <a:p>
            <a:pPr algn="l">
              <a:spcBef>
                <a:spcPts val="3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→ 8.5 million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excavation material on surface (OpenSkyLab R&amp;D project to study reuse), average shaft depths ~240 m</a:t>
            </a:r>
          </a:p>
          <a:p>
            <a:pPr algn="l">
              <a:spcBef>
                <a:spcPts val="1200"/>
              </a:spcBef>
            </a:pP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265’000 m</a:t>
            </a:r>
            <a:r>
              <a:rPr lang="en-GB" sz="1400" baseline="300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3</a:t>
            </a:r>
            <a:r>
              <a:rPr lang="en-GB" sz="1400" noProof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concrete/year over 8 years (0.075% of annual EU production), use of low-carbon concrete under study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BEADC4-A3AB-23F2-93CD-E78862ED7C8E}"/>
              </a:ext>
            </a:extLst>
          </p:cNvPr>
          <p:cNvSpPr txBox="1"/>
          <p:nvPr/>
        </p:nvSpPr>
        <p:spPr>
          <a:xfrm>
            <a:off x="-214" y="264651"/>
            <a:ext cx="11305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71ADBB-53B7-D3E9-875B-04F627F8369F}"/>
              </a:ext>
            </a:extLst>
          </p:cNvPr>
          <p:cNvSpPr txBox="1"/>
          <p:nvPr/>
        </p:nvSpPr>
        <p:spPr>
          <a:xfrm>
            <a:off x="445219" y="867619"/>
            <a:ext cx="4682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Next-generation circular 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baseline="30000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collider to deliver extremely high luminosities across multiple energies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A7EC03-1B89-7B09-74EC-89475AFE76E8}"/>
              </a:ext>
            </a:extLst>
          </p:cNvPr>
          <p:cNvSpPr txBox="1"/>
          <p:nvPr/>
        </p:nvSpPr>
        <p:spPr>
          <a:xfrm>
            <a:off x="953995" y="5811925"/>
            <a:ext cx="963304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Total civil engineering construction carbon footprint estimate:</a:t>
            </a: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 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530,000 – 1,184,000 tCO</a:t>
            </a:r>
            <a:r>
              <a:rPr lang="en-GB" sz="1600" baseline="-25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2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(</a:t>
            </a:r>
            <a:r>
              <a:rPr lang="en-GB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eq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rPr>
              <a:t>)</a:t>
            </a:r>
          </a:p>
          <a:p>
            <a:pPr marR="0" lvl="0" algn="l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1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Assessed according to European Norms (EN 17472, EN15804+A2)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8834E2-2B61-9871-F16E-8D323B4DA18D}"/>
              </a:ext>
            </a:extLst>
          </p:cNvPr>
          <p:cNvSpPr txBox="1"/>
          <p:nvPr/>
        </p:nvSpPr>
        <p:spPr>
          <a:xfrm>
            <a:off x="9546926" y="5844938"/>
            <a:ext cx="1946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= 1.5 – 3.4 × CERN with LHC operation per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B4C982-DE70-6240-D14D-F78546D4D96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1124049" y="3513756"/>
            <a:ext cx="393562" cy="398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C7B2EB-B2BC-8573-62E8-FFCCB94DCD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3423905" y="3430626"/>
            <a:ext cx="393562" cy="39836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A3E417-8EF6-F77E-A4BE-584DF1D80A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5986991" y="3250512"/>
            <a:ext cx="393562" cy="3983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CC22FA1-DA1B-5C76-CDD1-1EE84D294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447" t="12293" r="12207" b="12454"/>
          <a:stretch>
            <a:fillRect/>
          </a:stretch>
        </p:blipFill>
        <p:spPr>
          <a:xfrm>
            <a:off x="8536224" y="3305929"/>
            <a:ext cx="393562" cy="39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8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C8B06-68A6-B3D3-1D27-6EE1ED735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1FB918-A720-B92E-3C91-9806C2AE5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65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BB7038-D5C9-A8AD-45D2-07BA2163EE0C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Injector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E613DE-65FC-1AAC-A1C1-B6F079413041}"/>
              </a:ext>
            </a:extLst>
          </p:cNvPr>
          <p:cNvSpPr/>
          <p:nvPr/>
        </p:nvSpPr>
        <p:spPr>
          <a:xfrm>
            <a:off x="641954" y="1147461"/>
            <a:ext cx="403307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 dirty="0">
                <a:solidFill>
                  <a:srgbClr val="000000"/>
                </a:solidFill>
                <a:latin typeface="Helvetica" pitchFamily="2" charset="0"/>
              </a:rPr>
              <a:t>FCC-ee injector with high-energy linac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Located on CERN </a:t>
            </a:r>
            <a:r>
              <a:rPr lang="en-GB" sz="1400" dirty="0" err="1">
                <a:latin typeface="Helvetica" pitchFamily="2" charset="0"/>
              </a:rPr>
              <a:t>Prévessin</a:t>
            </a:r>
            <a:r>
              <a:rPr lang="en-GB" sz="1400" dirty="0">
                <a:latin typeface="Helvetica" pitchFamily="2" charset="0"/>
              </a:rPr>
              <a:t> site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Transfer line to FCC PA (LHC P8, LHCb),            “cut and cover” construction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Conventional positron source using tungsten target + capture linac, need: 1.1⨯10</a:t>
            </a:r>
            <a:r>
              <a:rPr lang="en-GB" sz="1400" baseline="30000" dirty="0">
                <a:latin typeface="Helvetica" pitchFamily="2" charset="0"/>
              </a:rPr>
              <a:t>13</a:t>
            </a:r>
            <a:r>
              <a:rPr lang="en-GB" sz="1400" dirty="0">
                <a:latin typeface="Helvetica" pitchFamily="2" charset="0"/>
              </a:rPr>
              <a:t> e</a:t>
            </a:r>
            <a:r>
              <a:rPr lang="en-GB" sz="1400" baseline="30000" dirty="0">
                <a:latin typeface="Helvetica" pitchFamily="2" charset="0"/>
              </a:rPr>
              <a:t>+</a:t>
            </a:r>
            <a:r>
              <a:rPr lang="en-GB" sz="1400" dirty="0">
                <a:latin typeface="Helvetica" pitchFamily="2" charset="0"/>
              </a:rPr>
              <a:t>/s </a:t>
            </a:r>
            <a:r>
              <a:rPr lang="en-GB" sz="1200" dirty="0">
                <a:latin typeface="Helvetica" pitchFamily="2" charset="0"/>
              </a:rPr>
              <a:t>(SLC: ∼6 ⨯10</a:t>
            </a:r>
            <a:r>
              <a:rPr lang="en-GB" sz="1200" baseline="30000" dirty="0">
                <a:latin typeface="Helvetica" pitchFamily="2" charset="0"/>
              </a:rPr>
              <a:t>12</a:t>
            </a:r>
            <a:r>
              <a:rPr lang="en-GB" sz="1200" dirty="0">
                <a:latin typeface="Helvetica" pitchFamily="2" charset="0"/>
              </a:rPr>
              <a:t> e</a:t>
            </a:r>
            <a:r>
              <a:rPr lang="en-GB" sz="1200" baseline="30000" dirty="0">
                <a:latin typeface="Helvetica" pitchFamily="2" charset="0"/>
              </a:rPr>
              <a:t>+</a:t>
            </a:r>
            <a:r>
              <a:rPr lang="en-GB" sz="1200" dirty="0">
                <a:latin typeface="Helvetica" pitchFamily="2" charset="0"/>
              </a:rPr>
              <a:t>/s)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2.9 GeV damping ring with wigglers (small synchrotron to reduce transverse and longitudinal beam emittance)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Main linac ~1 km with 22.5 MV/m to accelerate e</a:t>
            </a:r>
            <a:r>
              <a:rPr lang="en-GB" sz="1400" baseline="30000" dirty="0">
                <a:latin typeface="Helvetica" pitchFamily="2" charset="0"/>
              </a:rPr>
              <a:t>+</a:t>
            </a:r>
            <a:r>
              <a:rPr lang="en-GB" sz="1400" dirty="0">
                <a:latin typeface="Helvetica" pitchFamily="2" charset="0"/>
              </a:rPr>
              <a:t> and e</a:t>
            </a:r>
            <a:r>
              <a:rPr lang="en-GB" sz="1400" baseline="30000" dirty="0">
                <a:latin typeface="Helvetica" pitchFamily="2" charset="0"/>
              </a:rPr>
              <a:t>–</a:t>
            </a:r>
            <a:r>
              <a:rPr lang="en-GB" sz="1400" dirty="0">
                <a:latin typeface="Helvetica" pitchFamily="2" charset="0"/>
              </a:rPr>
              <a:t> to 20 GeV for injection into booster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400" dirty="0">
                <a:latin typeface="Helvetica" pitchFamily="2" charset="0"/>
              </a:rPr>
              <a:t>Total length about 1.2 km</a:t>
            </a:r>
            <a:endParaRPr lang="en-GB" sz="1600" dirty="0">
              <a:latin typeface="Helvetica" pitchFamily="2" charset="0"/>
            </a:endParaRPr>
          </a:p>
        </p:txBody>
      </p:sp>
      <p:pic>
        <p:nvPicPr>
          <p:cNvPr id="3" name="Picture 2" descr="A map of a city&#10;&#10;AI-generated content may be incorrect.">
            <a:extLst>
              <a:ext uri="{FF2B5EF4-FFF2-40B4-BE49-F238E27FC236}">
                <a16:creationId xmlns:a16="http://schemas.microsoft.com/office/drawing/2014/main" id="{C3B285B7-D4B9-874A-2340-34B24C960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095" y="1280696"/>
            <a:ext cx="7335268" cy="51394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0DE445-3B60-48AC-EB4A-020609CC7DC6}"/>
              </a:ext>
            </a:extLst>
          </p:cNvPr>
          <p:cNvSpPr txBox="1"/>
          <p:nvPr/>
        </p:nvSpPr>
        <p:spPr>
          <a:xfrm>
            <a:off x="7379594" y="4906851"/>
            <a:ext cx="4683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336120-40D1-9DC9-E5C0-7794AF51B26B}"/>
              </a:ext>
            </a:extLst>
          </p:cNvPr>
          <p:cNvSpPr txBox="1"/>
          <p:nvPr/>
        </p:nvSpPr>
        <p:spPr>
          <a:xfrm>
            <a:off x="8832759" y="5819103"/>
            <a:ext cx="4619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FE86632-6B35-DE85-D826-396F841B6097}"/>
              </a:ext>
            </a:extLst>
          </p:cNvPr>
          <p:cNvSpPr/>
          <p:nvPr/>
        </p:nvSpPr>
        <p:spPr>
          <a:xfrm>
            <a:off x="4520485" y="5179334"/>
            <a:ext cx="2382592" cy="1678666"/>
          </a:xfrm>
          <a:prstGeom prst="roundRect">
            <a:avLst>
              <a:gd name="adj" fmla="val 2857"/>
            </a:avLst>
          </a:prstGeom>
          <a:solidFill>
            <a:schemeClr val="bg1"/>
          </a:solidFill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62E5B21-5545-9519-76A7-BB40CC1CC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54" y="5224410"/>
            <a:ext cx="6119454" cy="1552865"/>
          </a:xfrm>
          <a:prstGeom prst="rect">
            <a:avLst/>
          </a:prstGeom>
          <a:noFill/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36F3131-077A-0A71-E245-FBD4891449DF}"/>
              </a:ext>
            </a:extLst>
          </p:cNvPr>
          <p:cNvSpPr txBox="1"/>
          <p:nvPr/>
        </p:nvSpPr>
        <p:spPr>
          <a:xfrm>
            <a:off x="6624420" y="6568435"/>
            <a:ext cx="8114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Damping ring</a:t>
            </a:r>
          </a:p>
        </p:txBody>
      </p:sp>
    </p:spTree>
    <p:extLst>
      <p:ext uri="{BB962C8B-B14F-4D97-AF65-F5344CB8AC3E}">
        <p14:creationId xmlns:p14="http://schemas.microsoft.com/office/powerpoint/2010/main" val="39141118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106F9-826D-772A-A24C-75337F8F3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478349-2D0E-AFB9-8963-57BFB6410D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850558-09FC-0361-D98F-EF2ABBC398AB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parameters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741AE875-F133-7293-9A30-33DC712CF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5159607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1600" b="0" dirty="0" smtClean="0">
                                    <a:solidFill>
                                      <a:schemeClr val="bg1"/>
                                    </a:solidFill>
                                    <a:latin typeface="Helvetica" pitchFamily="2" charset="0"/>
                                  </a:rPr>
                                  <m:t>t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GB" sz="1600" b="0" i="1" dirty="0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nor/>
                                      </m:rPr>
                                      <a:rPr lang="en-GB" sz="1600" b="0" dirty="0" smtClean="0">
                                        <a:solidFill>
                                          <a:schemeClr val="bg1"/>
                                        </a:solidFill>
                                        <a:latin typeface="Helvetica" pitchFamily="2" charset="0"/>
                                      </a:rPr>
                                      <m:t>t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12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2.4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8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WW</a:t>
                          </a:r>
                        </a:p>
                        <a:p>
                          <a:pPr algn="ctr"/>
                          <a:r>
                            <a:rPr kumimoji="0" lang="en-GB" sz="12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(incl. WW at higher √s)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2.2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65k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2"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2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1600" b="0" i="0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kumimoji="0" lang="en-GB" sz="1600" b="0" i="1" kern="12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 </m:t>
                              </m:r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6</a:t>
                          </a: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nor/>
                                </m:rPr>
                                <a:rPr lang="en-GB" sz="1600" b="0" dirty="0" smtClean="0">
                                  <a:solidFill>
                                    <a:schemeClr val="tx1"/>
                                  </a:solidFill>
                                  <a:latin typeface="Helvetica" pitchFamily="2" charset="0"/>
                                </a:rPr>
                                <m:t>t</m:t>
                              </m:r>
                              <m:acc>
                                <m:accPr>
                                  <m:chr m:val="̅"/>
                                  <m:ctrlPr>
                                    <a:rPr lang="en-GB" sz="1600" b="0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GB" sz="1600" b="0" dirty="0" smtClean="0">
                                      <a:solidFill>
                                        <a:schemeClr val="tx1"/>
                                      </a:solidFill>
                                      <a:latin typeface="Helvetica" pitchFamily="2" charset="0"/>
                                    </a:rPr>
                                    <m:t>t</m:t>
                                  </m:r>
                                </m:e>
                              </m:acc>
                            </m:oMath>
                          </a14:m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  +  370k ZH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+  92k WW → H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741AE875-F133-7293-9A30-33DC712CF37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45159607"/>
                  </p:ext>
                </p:extLst>
              </p:nvPr>
            </p:nvGraphicFramePr>
            <p:xfrm>
              <a:off x="736082" y="1649874"/>
              <a:ext cx="10878510" cy="4508043"/>
            </p:xfrm>
            <a:graphic>
              <a:graphicData uri="http://schemas.openxmlformats.org/drawingml/2006/table">
                <a:tbl>
                  <a:tblPr firstRow="1" bandRow="1">
                    <a:tableStyleId>{69012ECD-51FC-41F1-AA8D-1B2483CD663E}</a:tableStyleId>
                  </a:tblPr>
                  <a:tblGrid>
                    <a:gridCol w="412897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281360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75135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53260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964209">
                      <a:extLst>
                        <a:ext uri="{9D8B030D-6E8A-4147-A177-3AD203B41FA5}">
                          <a16:colId xmlns:a16="http://schemas.microsoft.com/office/drawing/2014/main" val="818795718"/>
                        </a:ext>
                      </a:extLst>
                    </a:gridCol>
                    <a:gridCol w="1220015">
                      <a:extLst>
                        <a:ext uri="{9D8B030D-6E8A-4147-A177-3AD203B41FA5}">
                          <a16:colId xmlns:a16="http://schemas.microsoft.com/office/drawing/2014/main" val="2232381764"/>
                        </a:ext>
                      </a:extLst>
                    </a:gridCol>
                  </a:tblGrid>
                  <a:tr h="41153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Parameter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b="1" kern="1200">
                              <a:solidFill>
                                <a:schemeClr val="lt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Z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WW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lang="en-GB" sz="1600" b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H</a:t>
                          </a:r>
                          <a:r>
                            <a:rPr lang="en-GB" sz="1600" b="0" baseline="0" dirty="0">
                              <a:solidFill>
                                <a:schemeClr val="bg1"/>
                              </a:solidFill>
                              <a:latin typeface="Helvetica" pitchFamily="2" charset="0"/>
                            </a:rPr>
                            <a:t> (ZH)</a:t>
                          </a:r>
                          <a:endParaRPr lang="en-GB" sz="1600" b="0" dirty="0">
                            <a:solidFill>
                              <a:schemeClr val="bg1"/>
                            </a:solidFill>
                            <a:latin typeface="Helvetica" pitchFamily="2" charset="0"/>
                          </a:endParaRPr>
                        </a:p>
                      </a:txBody>
                      <a:tcPr marL="51435" marR="51435" marT="25718" marB="25718" anchor="ctr"/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r="-581" b="-1025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de-AT" sz="1400" b="1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marL="51435" marR="51435" marT="25718" marB="25718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Collision energy √s  [GeV]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1pPr>
                          <a:lvl2pPr marL="457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2pPr>
                          <a:lvl3pPr marL="914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3pPr>
                          <a:lvl4pPr marL="1371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4pPr>
                          <a:lvl5pPr marL="18288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5pPr>
                          <a:lvl6pPr marL="22860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6pPr>
                          <a:lvl7pPr marL="27432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7pPr>
                          <a:lvl8pPr marL="32004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8pPr>
                          <a:lvl9pPr marL="3657600" algn="l" defTabSz="914400" rtl="0" eaLnBrk="1" latinLnBrk="0" hangingPunct="1">
                            <a:defRPr kumimoji="0" sz="1800" kern="1200">
                              <a:solidFill>
                                <a:schemeClr val="dk1"/>
                              </a:solidFill>
                              <a:latin typeface="Arial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88, 91, 94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157, 163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240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340–350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365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SR energy loss / turn [GeV]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0.036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0.08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  <a:ea typeface="+mn-ea"/>
                              <a:cs typeface="+mn-cs"/>
                            </a:rPr>
                            <a:t>7.8</a:t>
                          </a: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29339622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RF voltage 400 / 800 MHz [GV]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0.08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1.0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7.4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2.1 / 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378242208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Synchrotron radiation/beam [MW]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55677572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Beam current [mA]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1294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135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26.8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6.0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5.1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Number bunches / beam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11200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1852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300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963286293"/>
                      </a:ext>
                    </a:extLst>
                  </a:tr>
                  <a:tr h="34481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IP [10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34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cm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–2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s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144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7.5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594538425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Luminosity / year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68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9.6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3.6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0.83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0.67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440437566"/>
                      </a:ext>
                    </a:extLst>
                  </a:tr>
                  <a:tr h="344819">
                    <a:tc>
                      <a:txBody>
                        <a:bodyPr/>
                        <a:lstStyle/>
                        <a:p>
                          <a:pPr marL="0" marR="0" lvl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Run time (including </a:t>
                          </a:r>
                          <a:r>
                            <a:rPr kumimoji="0" lang="en-GB" sz="1600" b="0" kern="1200" dirty="0" err="1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lumi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 ramp-up) [years]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3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167799703"/>
                      </a:ext>
                    </a:extLst>
                  </a:tr>
                  <a:tr h="363569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Total integrated luminosity [ab</a:t>
                          </a:r>
                          <a:r>
                            <a:rPr kumimoji="0" lang="en-GB" sz="1600" b="0" kern="1200" baseline="300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–1</a:t>
                          </a:r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]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205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19.2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10.8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0.4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kumimoji="0" lang="en-GB" sz="1600" b="0" kern="1200" dirty="0">
                              <a:solidFill>
                                <a:schemeClr val="tx1">
                                  <a:lumMod val="90000"/>
                                  <a:lumOff val="10000"/>
                                </a:schemeClr>
                              </a:solidFill>
                              <a:latin typeface="Helvetica" pitchFamily="2" charset="0"/>
                            </a:rPr>
                            <a:t>2.7</a:t>
                          </a:r>
                          <a:endParaRPr kumimoji="0" lang="en-GB" sz="1600" b="0" kern="1200" dirty="0">
                            <a:solidFill>
                              <a:schemeClr val="tx1">
                                <a:lumMod val="90000"/>
                                <a:lumOff val="10000"/>
                              </a:schemeClr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/>
                    </a:tc>
                    <a:extLst>
                      <a:ext uri="{0D108BD9-81ED-4DB2-BD59-A6C34878D82A}">
                        <a16:rowId xmlns:a16="http://schemas.microsoft.com/office/drawing/2014/main" val="2513034531"/>
                      </a:ext>
                    </a:extLst>
                  </a:tr>
                  <a:tr h="629571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r>
                            <a:rPr kumimoji="0" lang="en-GB" sz="1600" b="0" kern="1200" dirty="0">
                              <a:solidFill>
                                <a:schemeClr val="tx1"/>
                              </a:solidFill>
                              <a:latin typeface="Helvetica" pitchFamily="2" charset="0"/>
                            </a:rPr>
                            <a:t>Total number of events</a:t>
                          </a:r>
                          <a:endParaRPr kumimoji="0" lang="en-GB" sz="1600" b="0" kern="1200" dirty="0">
                            <a:solidFill>
                              <a:schemeClr val="tx1"/>
                            </a:solidFill>
                            <a:latin typeface="Helvetica" pitchFamily="2" charset="0"/>
                            <a:ea typeface="+mn-ea"/>
                            <a:cs typeface="+mn-cs"/>
                          </a:endParaRPr>
                        </a:p>
                      </a:txBody>
                      <a:tcPr marL="51435" marR="51435" marT="25718" marB="25718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22772" t="-612000" r="-42772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09420" t="-612000" r="-213043" b="-8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466942" t="-612000" r="-142975" b="-8000"/>
                          </a:stretch>
                        </a:blipFill>
                      </a:tcPr>
                    </a:tc>
                    <a:tc gridSpan="2">
                      <a:txBody>
                        <a:bodyPr/>
                        <a:lstStyle/>
                        <a:p>
                          <a:endParaRPr lang="en-CH"/>
                        </a:p>
                      </a:txBody>
                      <a:tcPr marL="51435" marR="51435" marT="25718" marB="25718" anchor="ctr">
                        <a:blipFill>
                          <a:blip r:embed="rId2"/>
                          <a:stretch>
                            <a:fillRect l="-398837" t="-612000" r="-581" b="-8000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dirty="0"/>
                        </a:p>
                      </a:txBody>
                      <a:tcPr marL="51435" marR="51435" marT="25718" marB="25718" anchor="ctr">
                        <a:lnL w="12700" cap="flat" cmpd="sng" algn="ctr">
                          <a:solidFill>
                            <a:sysClr val="windowText" lastClr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26B2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A26B2D">
                            <a:tint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6201553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4CD25AB-28F2-034F-AD54-8E931B122C06}"/>
              </a:ext>
            </a:extLst>
          </p:cNvPr>
          <p:cNvSpPr/>
          <p:nvPr/>
        </p:nvSpPr>
        <p:spPr>
          <a:xfrm>
            <a:off x="429892" y="3515603"/>
            <a:ext cx="11443021" cy="3030195"/>
          </a:xfrm>
          <a:prstGeom prst="roundRect">
            <a:avLst>
              <a:gd name="adj" fmla="val 1979"/>
            </a:avLst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CA4884-8B49-EEDE-20DD-47D18A6D7A60}"/>
                  </a:ext>
                </a:extLst>
              </p:cNvPr>
              <p:cNvSpPr txBox="1"/>
              <p:nvPr/>
            </p:nvSpPr>
            <p:spPr>
              <a:xfrm>
                <a:off x="656241" y="3818066"/>
                <a:ext cx="106382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Despite the constant synchrotron power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𝑈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0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  <a:sym typeface="Wingdings" pitchFamily="2" charset="2"/>
                      </a:rPr>
                      <m:t>∝</m:t>
                    </m:r>
                    <m:f>
                      <m:fPr>
                        <m:type m:val="lin"/>
                        <m:ctrlP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𝐸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 pitchFamily="2" charset="2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𝜌</m:t>
                        </m:r>
                      </m:den>
                    </m:f>
                  </m:oMath>
                </a14:m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SR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𝑈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0</m:t>
                        </m:r>
                      </m:sub>
                    </m:sSub>
                    <m:r>
                      <a:rPr lang="en-US" sz="1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𝐼</m:t>
                    </m:r>
                  </m:oMath>
                </a14:m>
                <a:r>
                  <a:rPr lang="en-GB" sz="16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), due to the larger RF voltage and system size (increased cryogenic system), RF efficiency losses, and other increasing accelerator demands, the electrical power consumption increases with CM energy: 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5CA4884-8B49-EEDE-20DD-47D18A6D7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241" y="3818066"/>
                <a:ext cx="10638281" cy="830997"/>
              </a:xfrm>
              <a:prstGeom prst="rect">
                <a:avLst/>
              </a:prstGeom>
              <a:blipFill>
                <a:blip r:embed="rId3"/>
                <a:stretch>
                  <a:fillRect l="-358" t="-44776" b="-134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27378FB-E7F9-843C-5703-ECC03DA77FD1}"/>
              </a:ext>
            </a:extLst>
          </p:cNvPr>
          <p:cNvGraphicFramePr>
            <a:graphicFrameLocks noGrp="1"/>
          </p:cNvGraphicFramePr>
          <p:nvPr/>
        </p:nvGraphicFramePr>
        <p:xfrm>
          <a:off x="742795" y="4865798"/>
          <a:ext cx="7143905" cy="132091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210462">
                  <a:extLst>
                    <a:ext uri="{9D8B030D-6E8A-4147-A177-3AD203B41FA5}">
                      <a16:colId xmlns:a16="http://schemas.microsoft.com/office/drawing/2014/main" val="3739024669"/>
                    </a:ext>
                  </a:extLst>
                </a:gridCol>
                <a:gridCol w="719312">
                  <a:extLst>
                    <a:ext uri="{9D8B030D-6E8A-4147-A177-3AD203B41FA5}">
                      <a16:colId xmlns:a16="http://schemas.microsoft.com/office/drawing/2014/main" val="594381988"/>
                    </a:ext>
                  </a:extLst>
                </a:gridCol>
                <a:gridCol w="714167">
                  <a:extLst>
                    <a:ext uri="{9D8B030D-6E8A-4147-A177-3AD203B41FA5}">
                      <a16:colId xmlns:a16="http://schemas.microsoft.com/office/drawing/2014/main" val="724643562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4224909279"/>
                    </a:ext>
                  </a:extLst>
                </a:gridCol>
                <a:gridCol w="749982">
                  <a:extLst>
                    <a:ext uri="{9D8B030D-6E8A-4147-A177-3AD203B41FA5}">
                      <a16:colId xmlns:a16="http://schemas.microsoft.com/office/drawing/2014/main" val="2027212560"/>
                    </a:ext>
                  </a:extLst>
                </a:gridCol>
              </a:tblGrid>
              <a:tr h="358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FCC-ee electrical energy consumption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Z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W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H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top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171131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Beam energy [GeV</a:t>
                      </a:r>
                      <a:r>
                        <a:rPr lang="en-GB" sz="1600" b="0" u="none" strike="noStrike" noProof="1">
                          <a:solidFill>
                            <a:srgbClr val="000000"/>
                          </a:solidFill>
                          <a:effectLst/>
                          <a:latin typeface="Helvetica" pitchFamily="2" charset="0"/>
                        </a:rPr>
                        <a:t>]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45.6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80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120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effectLst/>
                          <a:latin typeface="Helvetica" pitchFamily="2" charset="0"/>
                        </a:rPr>
                        <a:t>182.5</a:t>
                      </a:r>
                      <a:endParaRPr lang="en-GB" sz="1600" b="0" i="0" u="none" strike="noStrike" noProof="1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39886776"/>
                  </a:ext>
                </a:extLst>
              </a:tr>
              <a:tr h="307765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Peak power during beam operation [MW]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250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275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297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381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695260182"/>
                  </a:ext>
                </a:extLst>
              </a:tr>
              <a:tr h="346692">
                <a:tc>
                  <a:txBody>
                    <a:bodyPr/>
                    <a:lstStyle/>
                    <a:p>
                      <a:pPr algn="l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Total FCC-ee yearly consumption [TWh]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1.2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1.3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1.4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u="none" strike="noStrike" noProof="1">
                          <a:solidFill>
                            <a:srgbClr val="0070C0"/>
                          </a:solidFill>
                          <a:effectLst/>
                          <a:latin typeface="Helvetica" pitchFamily="2" charset="0"/>
                        </a:rPr>
                        <a:t>1.85</a:t>
                      </a:r>
                      <a:endParaRPr lang="en-GB" sz="1600" b="0" i="0" u="none" strike="noStrike" noProof="1">
                        <a:solidFill>
                          <a:srgbClr val="0070C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71073363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B5B22F5-1CD2-5FD6-8D9D-90BE95323ADF}"/>
              </a:ext>
            </a:extLst>
          </p:cNvPr>
          <p:cNvSpPr txBox="1"/>
          <p:nvPr/>
        </p:nvSpPr>
        <p:spPr>
          <a:xfrm>
            <a:off x="8066881" y="5538609"/>
            <a:ext cx="36110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+ injectors: ~ 200 MW peak power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3B624-638B-6D1E-6F53-8BC9138699F1}"/>
              </a:ext>
            </a:extLst>
          </p:cNvPr>
          <p:cNvSpPr txBox="1"/>
          <p:nvPr/>
        </p:nvSpPr>
        <p:spPr>
          <a:xfrm>
            <a:off x="8066880" y="5860674"/>
            <a:ext cx="31964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Today with LHC operating: ~1.3 TWh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C6A1F-73DD-80C0-2F54-2A0ED2FE3602}"/>
              </a:ext>
            </a:extLst>
          </p:cNvPr>
          <p:cNvSpPr txBox="1"/>
          <p:nvPr/>
        </p:nvSpPr>
        <p:spPr>
          <a:xfrm>
            <a:off x="643541" y="6208971"/>
            <a:ext cx="6102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elvetica Light" panose="020B0403020202020204" pitchFamily="34" charset="0"/>
              </a:rPr>
              <a:t>Various R&amp;D towards further reduction of electrical energy consumption </a:t>
            </a:r>
          </a:p>
        </p:txBody>
      </p:sp>
    </p:spTree>
    <p:extLst>
      <p:ext uri="{BB962C8B-B14F-4D97-AF65-F5344CB8AC3E}">
        <p14:creationId xmlns:p14="http://schemas.microsoft.com/office/powerpoint/2010/main" val="37681249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17857D-BF26-597D-A9D9-1CB3CC37E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312D9-F1DE-649A-F66C-E6C46F99D93F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beam energy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08F0E-B72C-9B17-5666-A2BD90552F5B}"/>
              </a:ext>
            </a:extLst>
          </p:cNvPr>
          <p:cNvSpPr/>
          <p:nvPr/>
        </p:nvSpPr>
        <p:spPr>
          <a:xfrm>
            <a:off x="641953" y="1147461"/>
            <a:ext cx="1103742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3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Precise knowledge of beam energy at Z pole crucial, meticulous work done at LEP to achieve</a:t>
            </a:r>
            <a:endParaRPr lang="en-GB" sz="1400" baseline="30000" dirty="0">
              <a:solidFill>
                <a:schemeClr val="tx1">
                  <a:lumMod val="75000"/>
                  <a:lumOff val="25000"/>
                </a:schemeClr>
              </a:solidFill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618CAD-9D3F-2CBE-9142-658A4B2C52FC}"/>
              </a:ext>
            </a:extLst>
          </p:cNvPr>
          <p:cNvSpPr txBox="1"/>
          <p:nvPr/>
        </p:nvSpPr>
        <p:spPr>
          <a:xfrm>
            <a:off x="3043772" y="1823759"/>
            <a:ext cx="618310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30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</a:t>
            </a:r>
            <a:r>
              <a:rPr lang="en-GB" sz="1400" b="1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</a:t>
            </a:r>
            <a:r>
              <a:rPr lang="en-GB" sz="1400" b="1" baseline="-25000" dirty="0" err="1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    	Γ</a:t>
            </a:r>
            <a:r>
              <a:rPr lang="en-GB" sz="1400" b="1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</a:p>
          <a:p>
            <a:pPr algn="l">
              <a:spcBef>
                <a:spcPts val="6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LEP E</a:t>
            </a:r>
            <a:r>
              <a:rPr lang="en-GB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CM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related syst. uncertainty:	1.7 MeV 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(1.9 × 10</a:t>
            </a:r>
            <a:r>
              <a:rPr lang="en-GB" sz="12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–5</a:t>
            </a:r>
            <a:r>
              <a:rPr lang="en-GB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1.2 MeV</a:t>
            </a:r>
          </a:p>
          <a:p>
            <a:pPr>
              <a:spcBef>
                <a:spcPts val="600"/>
              </a:spcBef>
              <a:tabLst>
                <a:tab pos="2974975" algn="l"/>
                <a:tab pos="3989388" algn="l"/>
                <a:tab pos="4040188" algn="l"/>
                <a:tab pos="5194300" algn="l"/>
              </a:tabLst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FCC-ee statistical uncertainty:	4 keV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(≪ 10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–6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 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	4 keV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3D43F7EC-253C-CF5A-1933-8389558C4564}"/>
              </a:ext>
            </a:extLst>
          </p:cNvPr>
          <p:cNvSpPr/>
          <p:nvPr/>
        </p:nvSpPr>
        <p:spPr>
          <a:xfrm>
            <a:off x="2807593" y="1738648"/>
            <a:ext cx="6521970" cy="1094703"/>
          </a:xfrm>
          <a:prstGeom prst="roundRect">
            <a:avLst>
              <a:gd name="adj" fmla="val 193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F172AE-FF37-7B52-7D97-E1BC3BA50B54}"/>
                  </a:ext>
                </a:extLst>
              </p:cNvPr>
              <p:cNvSpPr txBox="1"/>
              <p:nvPr/>
            </p:nvSpPr>
            <p:spPr>
              <a:xfrm>
                <a:off x="641953" y="3184299"/>
                <a:ext cx="7136886" cy="2985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defTabSz="457200" fontAlgn="base">
                  <a:spcBef>
                    <a:spcPts val="1200"/>
                  </a:spcBef>
                  <a:spcAft>
                    <a:spcPct val="0"/>
                  </a:spcAft>
                  <a:defRPr/>
                </a:pPr>
                <a:r>
                  <a:rPr lang="en-GB" sz="1600" dirty="0">
                    <a:solidFill>
                      <a:schemeClr val="tx1"/>
                    </a:solidFill>
                    <a:latin typeface="Helvetica" pitchFamily="2" charset="0"/>
                  </a:rPr>
                  <a:t>Precise beam energy calibration (ΔE/E &lt; 10</a:t>
                </a:r>
                <a:r>
                  <a:rPr lang="en-GB" sz="1600" baseline="30000" dirty="0">
                    <a:solidFill>
                      <a:schemeClr val="tx1"/>
                    </a:solidFill>
                    <a:latin typeface="Helvetica" pitchFamily="2" charset="0"/>
                  </a:rPr>
                  <a:t>–6</a:t>
                </a:r>
                <a:r>
                  <a:rPr lang="en-GB" sz="1600" dirty="0">
                    <a:solidFill>
                      <a:schemeClr val="tx1"/>
                    </a:solidFill>
                    <a:latin typeface="Helvetica" pitchFamily="2" charset="0"/>
                  </a:rPr>
                  <a:t>) through resonant depolarisation (RDP) as previously done at VEPP-2M (Novosibirsk) and LEP</a:t>
                </a:r>
              </a:p>
              <a:p>
                <a:pPr marL="28575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Due to synchrotron radiation, e</a:t>
                </a:r>
                <a:r>
                  <a:rPr lang="en-GB" sz="1400" baseline="30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±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in storage ring become transversely polarised with a spin tune (number of spin precessions per turn in the bending field):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m:rPr>
                        <m:sty m:val="p"/>
                      </m:rP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γ</m:t>
                    </m:r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=</m:t>
                    </m:r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f>
                      <m:fPr>
                        <m:type m:val="lin"/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1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1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m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14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e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. By applying an external RF field tuned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ν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, which depolarises the beam,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sym typeface="Wingdings" pitchFamily="2" charset="2"/>
                          </a:rPr>
                          <m:t>e</m:t>
                        </m:r>
                      </m:sub>
                    </m:sSub>
                    <m:r>
                      <a:rPr lang="en-GB" sz="1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sym typeface="Wingdings" pitchFamily="2" charset="2"/>
                      </a:rPr>
                      <m:t> </m:t>
                    </m:r>
                  </m:oMath>
                </a14:m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be measured with extraordinary precision</a:t>
                </a:r>
              </a:p>
              <a:p>
                <a:pPr marL="28575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At LEP, RDP could only be performed in a few fills, before or after collisions.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knowledge limited by modelling of time evolution between measurements.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calibration must be a central consideration in FCC-ee design &amp; operational strategy: quasi-continuous RDP using non-colliding (unpaired) bunches</a:t>
                </a:r>
              </a:p>
              <a:p>
                <a:pPr marL="285750" lvl="0" indent="-285750" defTabSz="457200" fontAlgn="base">
                  <a:spcBef>
                    <a:spcPts val="12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/>
                </a:pP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Expect that E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</a:rPr>
                  <a:t>CM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 systematics can be limited to 100 keV on </a:t>
                </a:r>
                <a:r>
                  <a:rPr lang="en-GB" sz="1400" dirty="0" err="1">
                    <a:solidFill>
                      <a:schemeClr val="tx1"/>
                    </a:solidFill>
                    <a:latin typeface="Helvetica" pitchFamily="2" charset="0"/>
                  </a:rPr>
                  <a:t>m</a:t>
                </a:r>
                <a:r>
                  <a:rPr lang="en-GB" sz="1400" baseline="-25000" dirty="0" err="1">
                    <a:solidFill>
                      <a:schemeClr val="tx1"/>
                    </a:solidFill>
                    <a:latin typeface="Helvetica" pitchFamily="2" charset="0"/>
                  </a:rPr>
                  <a:t>Z</a:t>
                </a:r>
                <a:r>
                  <a:rPr lang="en-GB" sz="1400" dirty="0">
                    <a:solidFill>
                      <a:schemeClr val="tx1"/>
                    </a:solidFill>
                    <a:latin typeface="Helvetica" pitchFamily="2" charset="0"/>
                  </a:rPr>
                  <a:t> and 25 keV on Γ</a:t>
                </a:r>
                <a:r>
                  <a:rPr lang="en-GB" sz="1400" baseline="-25000" dirty="0">
                    <a:solidFill>
                      <a:schemeClr val="tx1"/>
                    </a:solidFill>
                    <a:latin typeface="Helvetica" pitchFamily="2" charset="0"/>
                  </a:rPr>
                  <a:t>Z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6F172AE-FF37-7B52-7D97-E1BC3BA50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3" y="3184299"/>
                <a:ext cx="7136886" cy="2985433"/>
              </a:xfrm>
              <a:prstGeom prst="rect">
                <a:avLst/>
              </a:prstGeom>
              <a:blipFill>
                <a:blip r:embed="rId2"/>
                <a:stretch>
                  <a:fillRect l="-355" t="-424" r="-533" b="-16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The power of polarisation for FCC-ee physics – CERN Courier">
            <a:extLst>
              <a:ext uri="{FF2B5EF4-FFF2-40B4-BE49-F238E27FC236}">
                <a16:creationId xmlns:a16="http://schemas.microsoft.com/office/drawing/2014/main" id="{7AE49DBB-442C-9F8A-A646-67E7AECD4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AF5"/>
              </a:clrFrom>
              <a:clrTo>
                <a:srgbClr val="E6EA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628" y="3217202"/>
            <a:ext cx="4266735" cy="286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92D2750-BA5F-B13B-0257-BB5A63F93BF1}"/>
              </a:ext>
            </a:extLst>
          </p:cNvPr>
          <p:cNvSpPr txBox="1"/>
          <p:nvPr/>
        </p:nvSpPr>
        <p:spPr>
          <a:xfrm>
            <a:off x="8738724" y="6088875"/>
            <a:ext cx="3349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Beam energy variation at LEP from Earth tides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12B25FB-4055-BFD2-288C-9581B1114728}"/>
              </a:ext>
            </a:extLst>
          </p:cNvPr>
          <p:cNvCxnSpPr>
            <a:cxnSpLocks/>
          </p:cNvCxnSpPr>
          <p:nvPr/>
        </p:nvCxnSpPr>
        <p:spPr>
          <a:xfrm>
            <a:off x="10753859" y="3631843"/>
            <a:ext cx="656823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452FE77-7973-5131-BB42-75AD0AA8BBCB}"/>
              </a:ext>
            </a:extLst>
          </p:cNvPr>
          <p:cNvCxnSpPr>
            <a:cxnSpLocks/>
          </p:cNvCxnSpPr>
          <p:nvPr/>
        </p:nvCxnSpPr>
        <p:spPr>
          <a:xfrm>
            <a:off x="10753859" y="5085009"/>
            <a:ext cx="1249251" cy="0"/>
          </a:xfrm>
          <a:prstGeom prst="line">
            <a:avLst/>
          </a:prstGeom>
          <a:ln w="12700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D4719F-B828-3794-9A51-6861361AF759}"/>
              </a:ext>
            </a:extLst>
          </p:cNvPr>
          <p:cNvCxnSpPr/>
          <p:nvPr/>
        </p:nvCxnSpPr>
        <p:spPr>
          <a:xfrm>
            <a:off x="10985679" y="3683358"/>
            <a:ext cx="0" cy="1363014"/>
          </a:xfrm>
          <a:prstGeom prst="straightConnector1">
            <a:avLst/>
          </a:prstGeom>
          <a:ln w="12700">
            <a:solidFill>
              <a:srgbClr val="0070C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89BC3C5-5668-C6C6-845B-F86B4B2C7BD2}"/>
              </a:ext>
            </a:extLst>
          </p:cNvPr>
          <p:cNvSpPr txBox="1"/>
          <p:nvPr/>
        </p:nvSpPr>
        <p:spPr>
          <a:xfrm>
            <a:off x="10603894" y="4227621"/>
            <a:ext cx="7120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100" dirty="0">
                <a:solidFill>
                  <a:srgbClr val="0070C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~ 9 MeV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19B760-7A1E-675A-85DB-1B24C7EFEDE4}"/>
              </a:ext>
            </a:extLst>
          </p:cNvPr>
          <p:cNvSpPr txBox="1"/>
          <p:nvPr/>
        </p:nvSpPr>
        <p:spPr>
          <a:xfrm>
            <a:off x="10149829" y="3057194"/>
            <a:ext cx="19351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See, </a:t>
            </a:r>
            <a:r>
              <a:rPr lang="en-GB" sz="900" dirty="0" err="1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eg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, </a:t>
            </a: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4"/>
              </a:rPr>
              <a:t>this CERN Courier article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501774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D6885-3719-636F-9F69-A6D6CBCE4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5F4D8F-431A-09F9-F3C7-5B2A16560CDA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051417-89C0-2670-0823-A9EC0297A7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68</a:t>
            </a:fld>
            <a:endParaRPr lang="en-GB" noProof="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FCA0A4-E4C8-3CA3-1A00-2171A14840EA}"/>
              </a:ext>
            </a:extLst>
          </p:cNvPr>
          <p:cNvGrpSpPr/>
          <p:nvPr/>
        </p:nvGrpSpPr>
        <p:grpSpPr>
          <a:xfrm>
            <a:off x="6987727" y="1644281"/>
            <a:ext cx="4956014" cy="4714286"/>
            <a:chOff x="6987727" y="1879063"/>
            <a:chExt cx="4956014" cy="4714286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4475B63E-E357-8DA4-1EEE-9277D293F90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101"/>
            <a:stretch>
              <a:fillRect/>
            </a:stretch>
          </p:blipFill>
          <p:spPr bwMode="auto">
            <a:xfrm>
              <a:off x="6987727" y="1879063"/>
              <a:ext cx="4956014" cy="43113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75FF214-D14C-885B-FA3A-6A95283AB929}"/>
                </a:ext>
              </a:extLst>
            </p:cNvPr>
            <p:cNvGrpSpPr/>
            <p:nvPr/>
          </p:nvGrpSpPr>
          <p:grpSpPr>
            <a:xfrm>
              <a:off x="8703080" y="2360956"/>
              <a:ext cx="1382097" cy="461665"/>
              <a:chOff x="8369300" y="2285293"/>
              <a:chExt cx="1382097" cy="46166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665E1E-6A82-D6F9-F741-27A2B5F82831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49837E7-EEAF-81F3-97AD-BAEA1166C55B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5E57BE8-F749-00F1-A6CB-67ADD7E47697}"/>
                </a:ext>
              </a:extLst>
            </p:cNvPr>
            <p:cNvGrpSpPr/>
            <p:nvPr/>
          </p:nvGrpSpPr>
          <p:grpSpPr>
            <a:xfrm>
              <a:off x="8703080" y="3249134"/>
              <a:ext cx="1382097" cy="461665"/>
              <a:chOff x="8369300" y="2285293"/>
              <a:chExt cx="1382097" cy="461665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ACA4D87-DE7F-1B51-AF05-F69BD9B705FA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1773C8F-4DB5-AF21-4721-C5DD1D84BAAA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4D5AF20-88CC-6C3F-36EA-094E43921364}"/>
                </a:ext>
              </a:extLst>
            </p:cNvPr>
            <p:cNvGrpSpPr/>
            <p:nvPr/>
          </p:nvGrpSpPr>
          <p:grpSpPr>
            <a:xfrm>
              <a:off x="7655003" y="4162712"/>
              <a:ext cx="2436197" cy="830997"/>
              <a:chOff x="7315200" y="2247193"/>
              <a:chExt cx="2436197" cy="830997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A236A58-D762-8BD0-1E18-F0292E61BEFB}"/>
                  </a:ext>
                </a:extLst>
              </p:cNvPr>
              <p:cNvSpPr txBox="1"/>
              <p:nvPr/>
            </p:nvSpPr>
            <p:spPr>
              <a:xfrm>
                <a:off x="7315200" y="2247193"/>
                <a:ext cx="800219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48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❓</a:t>
                </a:r>
                <a:endParaRPr lang="en-GB" sz="36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E34A2044-5679-6B18-2D0C-9F64CBB5AE83}"/>
                  </a:ext>
                </a:extLst>
              </p:cNvPr>
              <p:cNvSpPr txBox="1"/>
              <p:nvPr/>
            </p:nvSpPr>
            <p:spPr>
              <a:xfrm>
                <a:off x="8369300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8C5DA60-4E4A-DB59-5C0E-3589B571B49B}"/>
                  </a:ext>
                </a:extLst>
              </p:cNvPr>
              <p:cNvSpPr txBox="1"/>
              <p:nvPr/>
            </p:nvSpPr>
            <p:spPr>
              <a:xfrm>
                <a:off x="9258954" y="2285293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algn="l">
                  <a:spcBef>
                    <a:spcPts val="3000"/>
                  </a:spcBef>
                </a:pPr>
                <a:r>
                  <a:rPr lang="en-GB" sz="2400" dirty="0">
                    <a:solidFill>
                      <a:srgbClr val="00B05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✅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0163D7-08DB-FAE8-8C98-E7FB898D13F9}"/>
                </a:ext>
              </a:extLst>
            </p:cNvPr>
            <p:cNvSpPr txBox="1"/>
            <p:nvPr/>
          </p:nvSpPr>
          <p:spPr>
            <a:xfrm>
              <a:off x="10505741" y="2360955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AE5593-6EB5-8616-192C-F9F217498B12}"/>
                </a:ext>
              </a:extLst>
            </p:cNvPr>
            <p:cNvSpPr txBox="1"/>
            <p:nvPr/>
          </p:nvSpPr>
          <p:spPr>
            <a:xfrm>
              <a:off x="10505740" y="3243107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8FF158-6B58-E740-030F-9AB500D7DE82}"/>
                </a:ext>
              </a:extLst>
            </p:cNvPr>
            <p:cNvSpPr txBox="1"/>
            <p:nvPr/>
          </p:nvSpPr>
          <p:spPr>
            <a:xfrm>
              <a:off x="10516467" y="4201476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FFBB538-ED2F-3B22-1082-99CBEFC9C857}"/>
                </a:ext>
              </a:extLst>
            </p:cNvPr>
            <p:cNvSpPr txBox="1"/>
            <p:nvPr/>
          </p:nvSpPr>
          <p:spPr>
            <a:xfrm>
              <a:off x="10516467" y="5083628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3FDE1D-FFE1-6DB5-6FC0-98536F2150F6}"/>
                </a:ext>
              </a:extLst>
            </p:cNvPr>
            <p:cNvSpPr txBox="1"/>
            <p:nvPr/>
          </p:nvSpPr>
          <p:spPr>
            <a:xfrm>
              <a:off x="11451298" y="2360954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2400" dirty="0">
                  <a:solidFill>
                    <a:srgbClr val="00B050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✅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61E003-DB15-2A17-B974-AC29EEEB3FEE}"/>
                </a:ext>
              </a:extLst>
            </p:cNvPr>
            <p:cNvSpPr txBox="1"/>
            <p:nvPr/>
          </p:nvSpPr>
          <p:spPr>
            <a:xfrm>
              <a:off x="7553466" y="6131684"/>
              <a:ext cx="32841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algn="l">
                <a:spcBef>
                  <a:spcPts val="3000"/>
                </a:spcBef>
              </a:pPr>
              <a:r>
                <a:rPr lang="en-GB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rPr>
                <a:t>Almost all Higgs couplings to SM particles will have been measured at HL-LHC &amp; FCC-ee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9E6BB4-7841-53A3-ACD2-B17D4740DADA}"/>
                  </a:ext>
                </a:extLst>
              </p:cNvPr>
              <p:cNvSpPr txBox="1"/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we measure the decay?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(recall: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4.1 MeV)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29E6BB4-7841-53A3-ACD2-B17D4740DA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blipFill>
                <a:blip r:embed="rId3"/>
                <a:stretch>
                  <a:fillRect l="-633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9B49C4-18FC-A934-2186-1C676449A383}"/>
                  </a:ext>
                </a:extLst>
              </p:cNvPr>
              <p:cNvSpPr txBox="1"/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≈5.2∙</m:t>
                      </m:r>
                      <m:sSup>
                        <m:sSup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19B49C4-18FC-A934-2186-1C676449A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59D17DFF-958B-7E5C-6C7F-5159B05B5AE7}"/>
              </a:ext>
            </a:extLst>
          </p:cNvPr>
          <p:cNvSpPr txBox="1"/>
          <p:nvPr/>
        </p:nvSpPr>
        <p:spPr>
          <a:xfrm>
            <a:off x="641952" y="2670557"/>
            <a:ext cx="3974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entire HL-LHC may produce 2 such events!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FAAA76D-DA76-B8DF-8510-F19281093AD2}"/>
              </a:ext>
            </a:extLst>
          </p:cNvPr>
          <p:cNvSpPr txBox="1"/>
          <p:nvPr/>
        </p:nvSpPr>
        <p:spPr>
          <a:xfrm>
            <a:off x="641951" y="3092805"/>
            <a:ext cx="3478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the FCC-ee, BW s-channel resonance: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933471-E984-3D3D-2548-9F8B4E545C80}"/>
                  </a:ext>
                </a:extLst>
              </p:cNvPr>
              <p:cNvSpPr txBox="1"/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15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groupCh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m:rPr>
                          <m:sty m:val="p"/>
                        </m:rPr>
                        <a:rPr lang="en-GB" sz="15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1.6 </m:t>
                      </m:r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fb</m:t>
                      </m:r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E933471-E984-3D3D-2548-9F8B4E545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B788FABF-CE8B-84EF-885C-6D99AF50095D}"/>
              </a:ext>
            </a:extLst>
          </p:cNvPr>
          <p:cNvSpPr txBox="1"/>
          <p:nvPr/>
        </p:nvSpPr>
        <p:spPr>
          <a:xfrm>
            <a:off x="633759" y="4176250"/>
            <a:ext cx="6353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but ISR and √s spread will lead to smearing of BW peak, so that effective cross section is 0.3 fb (remember: L</a:t>
            </a:r>
            <a:r>
              <a:rPr lang="en-GB" sz="14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ZH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= 10.8 ab</a:t>
            </a:r>
            <a:r>
              <a:rPr lang="en-GB" sz="1400" baseline="30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–1</a:t>
            </a: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). </a:t>
            </a:r>
            <a:r>
              <a:rPr lang="en-GB" sz="1400" b="1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Can it be done?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7D60281-EB4C-9087-B479-6FC9F724F54A}"/>
                  </a:ext>
                </a:extLst>
              </p:cNvPr>
              <p:cNvSpPr/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Extremely challenging 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— cornering the electron Yukawa coupling: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sSub>
                          <m:sSubPr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den>
                    </m:f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≈2.9∙</m:t>
                    </m:r>
                    <m:sSup>
                      <m:sSup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7D60281-EB4C-9087-B479-6FC9F724F5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  <a:blipFill>
                <a:blip r:embed="rId6"/>
                <a:stretch>
                  <a:fillRect l="-268" t="-96552" b="-16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632590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5E0EB-A693-514C-92A9-B77A8378F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FEF26E-3B20-35CD-1FD2-3FAC19A8AA97}"/>
              </a:ext>
            </a:extLst>
          </p:cNvPr>
          <p:cNvSpPr txBox="1"/>
          <p:nvPr/>
        </p:nvSpPr>
        <p:spPr>
          <a:xfrm>
            <a:off x="214938" y="264651"/>
            <a:ext cx="11305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noProof="0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– the Higgs factory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D7FBF"/>
              </a:solidFill>
              <a:effectLst/>
              <a:uLnTx/>
              <a:uFillTx/>
              <a:latin typeface="Helvetica" pitchFamily="2" charset="0"/>
              <a:ea typeface="Trebuchet MS" pitchFamily="-84" charset="0"/>
              <a:cs typeface="Helvetica Ligh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ACE107-DAD9-443A-3619-43E04B927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noProof="0" smtClean="0"/>
              <a:pPr>
                <a:defRPr/>
              </a:pPr>
              <a:t>69</a:t>
            </a:fld>
            <a:endParaRPr lang="en-GB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659642-1E8F-7109-6FCE-684513D4EE0E}"/>
                  </a:ext>
                </a:extLst>
              </p:cNvPr>
              <p:cNvSpPr txBox="1"/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we measure the decay? </a:t>
                </a:r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(recall: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4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4.1 MeV)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659642-1E8F-7109-6FCE-684513D4E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591401"/>
                <a:ext cx="4000775" cy="307777"/>
              </a:xfrm>
              <a:prstGeom prst="rect">
                <a:avLst/>
              </a:prstGeom>
              <a:blipFill>
                <a:blip r:embed="rId2"/>
                <a:stretch>
                  <a:fillRect l="-633" t="-4000" b="-2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50986F-8250-9A49-39E9-0E797232570A}"/>
                  </a:ext>
                </a:extLst>
              </p:cNvPr>
              <p:cNvSpPr txBox="1"/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𝐹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ad>
                            <m:radPr>
                              <m:degHide m:val="on"/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≈5.2∙</m:t>
                      </m:r>
                      <m:sSup>
                        <m:sSup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FA50986F-8250-9A49-39E9-0E7972325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211" y="1967601"/>
                <a:ext cx="4321939" cy="5987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E28E81A6-2F51-F248-14ED-C4488C454C93}"/>
              </a:ext>
            </a:extLst>
          </p:cNvPr>
          <p:cNvSpPr txBox="1"/>
          <p:nvPr/>
        </p:nvSpPr>
        <p:spPr>
          <a:xfrm>
            <a:off x="641952" y="2670557"/>
            <a:ext cx="3974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entire HL-LHC may produce 2 such events!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6F40FB-A376-FF9D-22A5-24E61759F289}"/>
              </a:ext>
            </a:extLst>
          </p:cNvPr>
          <p:cNvSpPr txBox="1"/>
          <p:nvPr/>
        </p:nvSpPr>
        <p:spPr>
          <a:xfrm>
            <a:off x="641951" y="3092805"/>
            <a:ext cx="3478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At the FCC-ee, BW s-channel resonance: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8CBDB4-A7CA-9BAC-B250-ED0B64908F83}"/>
                  </a:ext>
                </a:extLst>
              </p:cNvPr>
              <p:cNvSpPr txBox="1"/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≃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b>
                            <m:sSub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15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GB" sz="150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GB" sz="1500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GB" sz="1500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groupChr>
                        <m:groupChrPr>
                          <m:chr m:val="⇒"/>
                          <m:vertJc m:val="bot"/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  <m: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groupCh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15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sSubSup>
                            <m:sSub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m:rPr>
                          <m:sty m:val="p"/>
                        </m:rPr>
                        <a:rPr lang="en-GB" sz="150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BR</m:t>
                      </m:r>
                      <m:d>
                        <m:dPr>
                          <m:ctrlP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GB" sz="15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15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GB" sz="15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GB" sz="15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1.6 </m:t>
                      </m:r>
                      <m:r>
                        <m:rPr>
                          <m:sty m:val="p"/>
                        </m:rPr>
                        <a:rPr lang="en-GB" sz="15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fb</m:t>
                      </m:r>
                    </m:oMath>
                  </m:oMathPara>
                </a14:m>
                <a:endParaRPr lang="en-GB" sz="15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78CBDB4-A7CA-9BAC-B250-ED0B64908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271" y="3473940"/>
                <a:ext cx="6109748" cy="6037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005465-2113-CBA7-7866-BFE84D5D49CB}"/>
                  </a:ext>
                </a:extLst>
              </p:cNvPr>
              <p:cNvSpPr txBox="1"/>
              <p:nvPr/>
            </p:nvSpPr>
            <p:spPr>
              <a:xfrm>
                <a:off x="633759" y="4176250"/>
                <a:ext cx="5947345" cy="11950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but ISR and √s spread will lead to smearing of BW peak, so that effective cross section is 0.3 fb (remember: L</a:t>
                </a:r>
                <a:r>
                  <a:rPr lang="en-GB" sz="1400" baseline="-25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ZH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= 10.8 ab</a:t>
                </a:r>
                <a:r>
                  <a:rPr lang="en-GB" sz="1400" baseline="300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–1</a:t>
                </a: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). </a:t>
                </a:r>
                <a:r>
                  <a:rPr lang="en-GB" sz="1400" b="1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Can it be done?</a:t>
                </a:r>
              </a:p>
              <a:p>
                <a:pPr marL="285750" indent="-285750">
                  <a:spcBef>
                    <a:spcPts val="1200"/>
                  </a:spcBef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Requires precise knowledge of Higgs mass to few MeV</a:t>
                </a:r>
              </a:p>
              <a:p>
                <a:pPr marL="285750" indent="-285750">
                  <a:spcBef>
                    <a:spcPts val="600"/>
                  </a:spcBef>
                  <a:buFont typeface="Arial" panose="020B0604020202020204" pitchFamily="34" charset="0"/>
                  <a:buChar char="•"/>
                </a:pPr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Beam must be monochromatized to match narrow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e>
                      <m:sub>
                        <m:r>
                          <a:rPr lang="en-GB" sz="1500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[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  <a:hlinkClick r:id="rId5"/>
                  </a:rPr>
                  <a:t>arXiv: 2411.04210</a:t>
                </a:r>
                <a:r>
                  <a:rPr lang="en-GB" sz="900" dirty="0">
                    <a:solidFill>
                      <a:prstClr val="black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]</a:t>
                </a:r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005465-2113-CBA7-7866-BFE84D5D4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59" y="4176250"/>
                <a:ext cx="5947345" cy="1195007"/>
              </a:xfrm>
              <a:prstGeom prst="rect">
                <a:avLst/>
              </a:prstGeom>
              <a:blipFill>
                <a:blip r:embed="rId6"/>
                <a:stretch>
                  <a:fillRect l="-213" t="-1053" r="-426" b="-5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195D323C-B838-8C48-1246-1246C3FED09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7719" t="9953" r="6246" b="69953"/>
          <a:stretch>
            <a:fillRect/>
          </a:stretch>
        </p:blipFill>
        <p:spPr>
          <a:xfrm>
            <a:off x="7030994" y="1684263"/>
            <a:ext cx="5037193" cy="37901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FD115ED-A06D-98A0-26E0-0EC285B4454E}"/>
              </a:ext>
            </a:extLst>
          </p:cNvPr>
          <p:cNvSpPr txBox="1"/>
          <p:nvPr/>
        </p:nvSpPr>
        <p:spPr>
          <a:xfrm>
            <a:off x="10920040" y="1683370"/>
            <a:ext cx="10887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spcBef>
                <a:spcPts val="3000"/>
              </a:spcBef>
            </a:pPr>
            <a:r>
              <a:rPr lang="en-GB" sz="900" noProof="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8"/>
              </a:rPr>
              <a:t>arXiv:2107.02686</a:t>
            </a:r>
            <a:endParaRPr lang="en-GB" sz="900" noProof="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66AEF2-C28F-A2D1-126C-55A6E8822BAB}"/>
                  </a:ext>
                </a:extLst>
              </p:cNvPr>
              <p:cNvSpPr txBox="1"/>
              <p:nvPr/>
            </p:nvSpPr>
            <p:spPr>
              <a:xfrm>
                <a:off x="7727324" y="5633599"/>
                <a:ext cx="426859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:r>
                  <a:rPr lang="en-GB" sz="140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Possible sensitivity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400" i="1" smtClean="0">
                            <a:solidFill>
                              <a:srgbClr val="E4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GB" sz="1400" dirty="0">
                    <a:solidFill>
                      <a:srgbClr val="E40000"/>
                    </a:solidFill>
                    <a:latin typeface="Helvetica" pitchFamily="2" charset="0"/>
                    <a:ea typeface="Helvetica Light" charset="0"/>
                    <a:cs typeface="Helvetica Light" charset="0"/>
                    <a:sym typeface="Wingdings" pitchFamily="2" charset="2"/>
                  </a:rPr>
                  <a:t> of ~0.5σ per year and IP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66AEF2-C28F-A2D1-126C-55A6E8822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7324" y="5633599"/>
                <a:ext cx="4268597" cy="307777"/>
              </a:xfrm>
              <a:prstGeom prst="rect">
                <a:avLst/>
              </a:prstGeom>
              <a:blipFill>
                <a:blip r:embed="rId9"/>
                <a:stretch>
                  <a:fillRect l="-593" t="-3846" b="-153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5F6A82A4-D59F-70B2-17F2-119452D95A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376" y="5389632"/>
            <a:ext cx="3636651" cy="116916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2947A74-218B-0EBA-98B6-03AE1288220A}"/>
              </a:ext>
            </a:extLst>
          </p:cNvPr>
          <p:cNvSpPr txBox="1"/>
          <p:nvPr/>
        </p:nvSpPr>
        <p:spPr>
          <a:xfrm>
            <a:off x="4263114" y="5441204"/>
            <a:ext cx="3064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Correlate energy and transverse position so high-energy particles collide with low-energy ones (opposite beam dispersions at IP) — requires dedicated instruments: proposed for many 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+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e</a:t>
            </a:r>
            <a:r>
              <a:rPr lang="en-GB" sz="1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–</a:t>
            </a:r>
            <a:r>
              <a:rPr lang="en-GB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 colliders, but never implemented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B402DED-4DF8-86F4-5431-CA3F2395543E}"/>
                  </a:ext>
                </a:extLst>
              </p:cNvPr>
              <p:cNvSpPr/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 fontAlgn="base">
                  <a:spcBef>
                    <a:spcPts val="3600"/>
                  </a:spcBef>
                  <a:spcAft>
                    <a:spcPct val="0"/>
                  </a:spcAft>
                  <a:defRPr/>
                </a:pPr>
                <a:r>
                  <a:rPr lang="en-GB" sz="1600" b="1" noProof="0" dirty="0">
                    <a:solidFill>
                      <a:srgbClr val="000000"/>
                    </a:solidFill>
                    <a:latin typeface="Helvetica" pitchFamily="2" charset="0"/>
                  </a:rPr>
                  <a:t>Extremely challenging </a:t>
                </a:r>
                <a:r>
                  <a:rPr lang="en-GB" sz="1600" noProof="0" dirty="0">
                    <a:solidFill>
                      <a:srgbClr val="000000"/>
                    </a:solidFill>
                    <a:latin typeface="Helvetica" pitchFamily="2" charset="0"/>
                  </a:rPr>
                  <a:t>— cornering the electron Yukawa coupling: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GB" sz="16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sSub>
                          <m:sSubPr>
                            <m:ctrlP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16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𝜐</m:t>
                        </m:r>
                      </m:den>
                    </m:f>
                    <m:r>
                      <a:rPr lang="en-GB" sz="160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≈2.9∙</m:t>
                    </m:r>
                    <m:sSup>
                      <m:sSupPr>
                        <m:ctrlP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16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B402DED-4DF8-86F4-5431-CA3F239554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952" y="1121388"/>
                <a:ext cx="9479948" cy="362600"/>
              </a:xfrm>
              <a:prstGeom prst="rect">
                <a:avLst/>
              </a:prstGeom>
              <a:blipFill>
                <a:blip r:embed="rId11"/>
                <a:stretch>
                  <a:fillRect l="-268" t="-96552" b="-168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9477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98141-F8B7-6B4D-F261-DE1FEDF3B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A18C1A-9739-3AA5-35DE-54782DE234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04DDABB-2A82-2E2F-5D0C-829A50B5C7DF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The birth of LEP and the LHC: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a 26.7 km tunnel facility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794A76-A56C-2986-48D6-C811EFA47F61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A new Circular Collider at CERN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23CE4D-56ED-878D-0444-1DF93E442A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0000"/>
          <a:stretch/>
        </p:blipFill>
        <p:spPr>
          <a:xfrm>
            <a:off x="4264828" y="1726335"/>
            <a:ext cx="3521125" cy="468803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D6DCD5-6219-D2BD-B31C-B0E16939C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91" y="1726336"/>
            <a:ext cx="3328147" cy="468803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5E5275-BB6B-DD79-BC45-61FF530AD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6244" y="1726335"/>
            <a:ext cx="3469365" cy="468803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617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63CAD-0561-D639-4A97-1BA10BC6D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CD11D1-25C1-4DF8-4727-C8005F66F0BC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B444CA-D82D-84BA-88EF-3F51602B47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B53444-D329-CA0B-1966-383A61754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1ADB7F-EC2C-3B5C-A56B-96496481B865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projected construction cost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0857621-0414-FA50-1F35-10892B8BDFDD}"/>
              </a:ext>
            </a:extLst>
          </p:cNvPr>
          <p:cNvSpPr/>
          <p:nvPr/>
        </p:nvSpPr>
        <p:spPr>
          <a:xfrm>
            <a:off x="553486" y="1626083"/>
            <a:ext cx="6972125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D59A7B-08FC-42C8-AB41-E9E9B0AE6902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First stage incl. Z, WW and ZH working points. Upgrade to ttbar adds 1,260 MCHF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D4D5273-C640-0CB5-CC08-74929D6240E6}"/>
              </a:ext>
            </a:extLst>
          </p:cNvPr>
          <p:cNvGraphicFramePr>
            <a:graphicFrameLocks noGrp="1"/>
          </p:cNvGraphicFramePr>
          <p:nvPr/>
        </p:nvGraphicFramePr>
        <p:xfrm>
          <a:off x="1373273" y="2096593"/>
          <a:ext cx="5332549" cy="284369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733772">
                  <a:extLst>
                    <a:ext uri="{9D8B030D-6E8A-4147-A177-3AD203B41FA5}">
                      <a16:colId xmlns:a16="http://schemas.microsoft.com/office/drawing/2014/main" val="1063604123"/>
                    </a:ext>
                  </a:extLst>
                </a:gridCol>
                <a:gridCol w="1598777">
                  <a:extLst>
                    <a:ext uri="{9D8B030D-6E8A-4147-A177-3AD203B41FA5}">
                      <a16:colId xmlns:a16="http://schemas.microsoft.com/office/drawing/2014/main" val="3203160879"/>
                    </a:ext>
                  </a:extLst>
                </a:gridCol>
              </a:tblGrid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Domain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Cost [MCHF]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45237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Civil engineering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6,160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59482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Technical infrastructures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2,840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03071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Injectors and transfer lines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590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4608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Booster and collider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4,140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36087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CERN contribution to four experiments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56693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14,020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4909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+ four experiments (non-CERN part)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1,300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709845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 incl. four experiments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15,320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5943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1AB5989-1EE7-1700-F8EF-7B632320F524}"/>
              </a:ext>
            </a:extLst>
          </p:cNvPr>
          <p:cNvSpPr txBox="1"/>
          <p:nvPr/>
        </p:nvSpPr>
        <p:spPr>
          <a:xfrm>
            <a:off x="774941" y="5325942"/>
            <a:ext cx="6550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Human resources for construction estimated to 15,000 FTE-years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EF00F7-B65A-8C6A-343E-312801A91993}"/>
              </a:ext>
            </a:extLst>
          </p:cNvPr>
          <p:cNvSpPr txBox="1"/>
          <p:nvPr/>
        </p:nvSpPr>
        <p:spPr>
          <a:xfrm>
            <a:off x="4062508" y="4959463"/>
            <a:ext cx="2744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 Light" panose="020B0403020202020204" pitchFamily="34" charset="0"/>
              </a:rPr>
              <a:t>Over a period of 15 years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B75A8-5893-7131-9BEC-BC558E30D20C}"/>
              </a:ext>
            </a:extLst>
          </p:cNvPr>
          <p:cNvSpPr txBox="1"/>
          <p:nvPr/>
        </p:nvSpPr>
        <p:spPr>
          <a:xfrm>
            <a:off x="1290143" y="4960617"/>
            <a:ext cx="2629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First FCC-ee stage (up to ZH)</a:t>
            </a:r>
          </a:p>
        </p:txBody>
      </p:sp>
    </p:spTree>
    <p:extLst>
      <p:ext uri="{BB962C8B-B14F-4D97-AF65-F5344CB8AC3E}">
        <p14:creationId xmlns:p14="http://schemas.microsoft.com/office/powerpoint/2010/main" val="340802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8ADBA-9E85-978F-0C63-48EC482D5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FDCED4-3B30-B105-A1CD-802BC8D838D3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48960F-6CC0-32CE-60FE-6389239C4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6C6A31-10C3-7666-70C9-D1C9443C0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B3DE0-6EB6-E7F2-E814-798FB1A3F492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projected construction cost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F55E0B-1031-3342-3677-26260AB47542}"/>
              </a:ext>
            </a:extLst>
          </p:cNvPr>
          <p:cNvSpPr/>
          <p:nvPr/>
        </p:nvSpPr>
        <p:spPr>
          <a:xfrm>
            <a:off x="553486" y="1626083"/>
            <a:ext cx="6972125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C08867-60EF-2797-98B1-D17714B884B3}"/>
              </a:ext>
            </a:extLst>
          </p:cNvPr>
          <p:cNvSpPr txBox="1"/>
          <p:nvPr/>
        </p:nvSpPr>
        <p:spPr>
          <a:xfrm>
            <a:off x="457199" y="915385"/>
            <a:ext cx="9815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First stage incl. Z, WW and ZH working points. Upgrade to ttbar adds 1,260 MCHF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B739F50-5D7E-15BB-96CC-DAA62BA41D1C}"/>
              </a:ext>
            </a:extLst>
          </p:cNvPr>
          <p:cNvSpPr/>
          <p:nvPr/>
        </p:nvSpPr>
        <p:spPr>
          <a:xfrm>
            <a:off x="7664368" y="1626083"/>
            <a:ext cx="3960894" cy="4387971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491925-26F1-1E8A-9C01-27938E32562C}"/>
              </a:ext>
            </a:extLst>
          </p:cNvPr>
          <p:cNvSpPr txBox="1"/>
          <p:nvPr/>
        </p:nvSpPr>
        <p:spPr>
          <a:xfrm>
            <a:off x="7835900" y="1771410"/>
            <a:ext cx="37512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latin typeface="Helvetica" pitchFamily="2" charset="0"/>
              </a:rPr>
              <a:t>Socio-economic impact analysis (incl. investment, personnel, external effects, dismantling, …) estimates benefit–cost factor of 1.2 (net: 4.1 MCHF)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A40C6B-1023-EFD4-EE3D-DF925BB36F96}"/>
              </a:ext>
            </a:extLst>
          </p:cNvPr>
          <p:cNvSpPr txBox="1"/>
          <p:nvPr/>
        </p:nvSpPr>
        <p:spPr>
          <a:xfrm rot="16200000">
            <a:off x="9711696" y="4266708"/>
            <a:ext cx="30556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GB" sz="1000" dirty="0">
                <a:latin typeface="Helvetica Light" panose="020B0403020202020204" pitchFamily="34" charset="0"/>
                <a:hlinkClick r:id="rId3"/>
              </a:rPr>
              <a:t>https://doi.org/10.5281/zenodo.10653395</a:t>
            </a:r>
            <a:endParaRPr lang="en-CH" sz="1000" dirty="0">
              <a:latin typeface="Helvetica Light" panose="020B0403020202020204" pitchFamily="34" charset="0"/>
            </a:endParaRPr>
          </a:p>
        </p:txBody>
      </p:sp>
      <p:pic>
        <p:nvPicPr>
          <p:cNvPr id="15" name="Picture 14" descr="FCC_Cost_Benefit_Infographic.png">
            <a:extLst>
              <a:ext uri="{FF2B5EF4-FFF2-40B4-BE49-F238E27FC236}">
                <a16:creationId xmlns:a16="http://schemas.microsoft.com/office/drawing/2014/main" id="{EC8579BD-5F3B-5E45-24FD-25A491C15AB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8F5F2"/>
              </a:clrFrom>
              <a:clrTo>
                <a:srgbClr val="F8F5F2">
                  <a:alpha val="0"/>
                </a:srgbClr>
              </a:clrTo>
            </a:clrChange>
          </a:blip>
          <a:srcRect b="11276"/>
          <a:stretch>
            <a:fillRect/>
          </a:stretch>
        </p:blipFill>
        <p:spPr>
          <a:xfrm>
            <a:off x="7751763" y="2800384"/>
            <a:ext cx="3539089" cy="31400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FD725D-5BD4-9C74-705C-103A8B899D86}"/>
              </a:ext>
            </a:extLst>
          </p:cNvPr>
          <p:cNvSpPr txBox="1"/>
          <p:nvPr/>
        </p:nvSpPr>
        <p:spPr>
          <a:xfrm>
            <a:off x="9025664" y="5794586"/>
            <a:ext cx="114005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90% CL lower limit</a:t>
            </a:r>
          </a:p>
        </p:txBody>
      </p:sp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15475F3B-579A-6226-FF2A-D27E9437290E}"/>
              </a:ext>
            </a:extLst>
          </p:cNvPr>
          <p:cNvGraphicFramePr>
            <a:graphicFrameLocks noGrp="1"/>
          </p:cNvGraphicFramePr>
          <p:nvPr/>
        </p:nvGraphicFramePr>
        <p:xfrm>
          <a:off x="1373273" y="2096593"/>
          <a:ext cx="5332549" cy="284369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733772">
                  <a:extLst>
                    <a:ext uri="{9D8B030D-6E8A-4147-A177-3AD203B41FA5}">
                      <a16:colId xmlns:a16="http://schemas.microsoft.com/office/drawing/2014/main" val="1063604123"/>
                    </a:ext>
                  </a:extLst>
                </a:gridCol>
                <a:gridCol w="1598777">
                  <a:extLst>
                    <a:ext uri="{9D8B030D-6E8A-4147-A177-3AD203B41FA5}">
                      <a16:colId xmlns:a16="http://schemas.microsoft.com/office/drawing/2014/main" val="3203160879"/>
                    </a:ext>
                  </a:extLst>
                </a:gridCol>
              </a:tblGrid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Domain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Cost [MCHF]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45237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Civil engineering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6,160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59482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Technical infrastructures</a:t>
                      </a:r>
                      <a:endParaRPr lang="en-GB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2,840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030713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Injectors and transfer lines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590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564608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effectLst/>
                          <a:latin typeface="Helvetica" pitchFamily="2" charset="0"/>
                        </a:rPr>
                        <a:t>Booster and collider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latin typeface="Helvetica" pitchFamily="2" charset="0"/>
                        </a:rPr>
                        <a:t>4,140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036087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CERN contribution to four experiments</a:t>
                      </a:r>
                      <a:endParaRPr lang="en-GB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290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56693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14,020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49094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+ four experiments (non-CERN part)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1,300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709845"/>
                  </a:ext>
                </a:extLst>
              </a:tr>
              <a:tr h="315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Helvetica" pitchFamily="2" charset="0"/>
                        </a:rPr>
                        <a:t>FCC-ee total incl. four experiments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4854" marR="4854" marT="4854" marB="0" anchor="ctr"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r-CH" sz="1600" b="1" dirty="0">
                          <a:solidFill>
                            <a:schemeClr val="tx1"/>
                          </a:solidFill>
                          <a:latin typeface="Helvetica" pitchFamily="2" charset="0"/>
                        </a:rPr>
                        <a:t>15,320</a:t>
                      </a:r>
                    </a:p>
                  </a:txBody>
                  <a:tcPr marL="68580" marR="68580" marT="34290" marB="34290"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959433"/>
                  </a:ext>
                </a:extLst>
              </a:tr>
            </a:tbl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019BCB47-B44D-9A38-E592-ADFDAC12A6A1}"/>
              </a:ext>
            </a:extLst>
          </p:cNvPr>
          <p:cNvSpPr txBox="1"/>
          <p:nvPr/>
        </p:nvSpPr>
        <p:spPr>
          <a:xfrm>
            <a:off x="774941" y="5325942"/>
            <a:ext cx="65508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Helvetica" pitchFamily="2" charset="0"/>
              </a:rPr>
              <a:t>Human resources for construction estimated to 15,000 FTE-years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18A85E8-9856-E09D-337D-6CFFB512B76B}"/>
              </a:ext>
            </a:extLst>
          </p:cNvPr>
          <p:cNvSpPr txBox="1"/>
          <p:nvPr/>
        </p:nvSpPr>
        <p:spPr>
          <a:xfrm>
            <a:off x="4062508" y="4959463"/>
            <a:ext cx="2744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2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elvetica Light" panose="020B0403020202020204" pitchFamily="34" charset="0"/>
              </a:rPr>
              <a:t>Over a period of 15 years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D8E932D-1554-144B-3BB8-6F3C6E7098E0}"/>
              </a:ext>
            </a:extLst>
          </p:cNvPr>
          <p:cNvSpPr txBox="1"/>
          <p:nvPr/>
        </p:nvSpPr>
        <p:spPr>
          <a:xfrm>
            <a:off x="1290143" y="4960617"/>
            <a:ext cx="26292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</a:rPr>
              <a:t>Note: First FCC-ee stage (up to ZH)</a:t>
            </a:r>
          </a:p>
        </p:txBody>
      </p:sp>
    </p:spTree>
    <p:extLst>
      <p:ext uri="{BB962C8B-B14F-4D97-AF65-F5344CB8AC3E}">
        <p14:creationId xmlns:p14="http://schemas.microsoft.com/office/powerpoint/2010/main" val="107999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2F95B-2C4D-42E6-3873-49155DDCA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E9A432B-FC4A-17DA-ED29-7011F9C41A2B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99EA05-299B-2536-C961-086DD64412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052B8D-AEE4-128C-25C5-2BA8477E3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F6EDE1-E4D4-C41E-CEA7-9C8BBB046B42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FCC-ee — global collaboration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598A9B3-B187-D809-D90D-439B7CF3785C}"/>
              </a:ext>
            </a:extLst>
          </p:cNvPr>
          <p:cNvSpPr/>
          <p:nvPr/>
        </p:nvSpPr>
        <p:spPr>
          <a:xfrm>
            <a:off x="553486" y="1692343"/>
            <a:ext cx="11095175" cy="4919715"/>
          </a:xfrm>
          <a:prstGeom prst="roundRect">
            <a:avLst>
              <a:gd name="adj" fmla="val 1948"/>
            </a:avLst>
          </a:prstGeom>
          <a:solidFill>
            <a:srgbClr val="ACC7F2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B8D389-8F0B-87BF-2ADC-BE785247CABC}"/>
              </a:ext>
            </a:extLst>
          </p:cNvPr>
          <p:cNvSpPr txBox="1"/>
          <p:nvPr/>
        </p:nvSpPr>
        <p:spPr>
          <a:xfrm>
            <a:off x="457199" y="915385"/>
            <a:ext cx="11717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Increasing international collaboration is a prerequisite for success. Links with science, R&amp;D, and high-tech industry will be essential to further advance and prepare the implementation of the FCC</a:t>
            </a:r>
          </a:p>
          <a:p>
            <a:pPr algn="l"/>
            <a:endParaRPr lang="en-GB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C16496-FEC0-835D-AB93-759E711B1E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8" t="308" r="398" b="657"/>
          <a:stretch>
            <a:fillRect/>
          </a:stretch>
        </p:blipFill>
        <p:spPr>
          <a:xfrm>
            <a:off x="1519497" y="1692343"/>
            <a:ext cx="9319842" cy="4908829"/>
          </a:xfrm>
          <a:prstGeom prst="rect">
            <a:avLst/>
          </a:prstGeom>
        </p:spPr>
      </p:pic>
      <p:pic>
        <p:nvPicPr>
          <p:cNvPr id="15" name="Picture 14" descr="A logo with text and a circle&#10;&#10;Description automatically generated">
            <a:extLst>
              <a:ext uri="{FF2B5EF4-FFF2-40B4-BE49-F238E27FC236}">
                <a16:creationId xmlns:a16="http://schemas.microsoft.com/office/drawing/2014/main" id="{7FBEA7AC-4645-54D3-C13A-6299A15A3E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7" r="10025"/>
          <a:stretch/>
        </p:blipFill>
        <p:spPr>
          <a:xfrm>
            <a:off x="721858" y="4146757"/>
            <a:ext cx="1093991" cy="65530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B55B179-DF17-4239-DF73-F0A5420DDC81}"/>
              </a:ext>
            </a:extLst>
          </p:cNvPr>
          <p:cNvSpPr txBox="1"/>
          <p:nvPr/>
        </p:nvSpPr>
        <p:spPr>
          <a:xfrm>
            <a:off x="721859" y="4896957"/>
            <a:ext cx="3399568" cy="162852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914377"/>
            <a:r>
              <a:rPr lang="en-US" sz="1400" b="1" dirty="0">
                <a:solidFill>
                  <a:srgbClr val="002060"/>
                </a:solidFill>
                <a:latin typeface="Helvetica" pitchFamily="2" charset="0"/>
                <a:ea typeface="Arial" charset="0"/>
                <a:cs typeface="Arial" charset="0"/>
              </a:rPr>
              <a:t>38 Countries (162 Institutes)</a:t>
            </a:r>
          </a:p>
          <a:p>
            <a:pPr defTabSz="914377">
              <a:spcBef>
                <a:spcPts val="600"/>
              </a:spcBef>
            </a:pPr>
            <a:r>
              <a:rPr lang="en-US" sz="1050" dirty="0">
                <a:solidFill>
                  <a:srgbClr val="002060"/>
                </a:solidFill>
                <a:latin typeface="Helvetica" pitchFamily="2" charset="0"/>
              </a:rPr>
              <a:t>Austria – Belgium – Brazil –  Canada – CERN – Chile – Colombia – Czech Republic – Denmark – Estonia – Finland – France – Georgia – Germany – Greece – Hungary – India – Iran – Italy – Japan – Latvia – Malta – Mexico – Netherlands –  Norway – Pakistan – Poland – Portugal – Republic of Korea – Romania – Serbia – Spain – Sweden – Switzerland – Thailand – Türkiye – Ukraine – United Kingdom – United States of America</a:t>
            </a:r>
            <a:endParaRPr lang="en-US" sz="1050" dirty="0">
              <a:solidFill>
                <a:srgbClr val="002060"/>
              </a:solidFill>
              <a:latin typeface="Helvetica" pitchFamily="2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9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ABE2C-2BCD-8772-F945-D4E8C4927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44E5F2-FB38-7199-2765-4BE86C897537}"/>
              </a:ext>
            </a:extLst>
          </p:cNvPr>
          <p:cNvSpPr/>
          <p:nvPr/>
        </p:nvSpPr>
        <p:spPr>
          <a:xfrm>
            <a:off x="-214" y="-1"/>
            <a:ext cx="12192214" cy="1304365"/>
          </a:xfrm>
          <a:prstGeom prst="rect">
            <a:avLst/>
          </a:prstGeom>
          <a:solidFill>
            <a:srgbClr val="98B8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8E329B-7EF4-C05A-ED42-ADF2236DC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" t="-158" r="-2" b="27152"/>
          <a:stretch>
            <a:fillRect/>
          </a:stretch>
        </p:blipFill>
        <p:spPr>
          <a:xfrm>
            <a:off x="0" y="645459"/>
            <a:ext cx="12192000" cy="621254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916A75-946B-A12A-7FCB-D9526CEEC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29563" y="6545798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r" defTabSz="914400" rtl="0" eaLnBrk="1" latinLnBrk="0" hangingPunct="1"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lang="en-GB" smtClean="0"/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96EC95-E65E-378E-EEAD-D157C2C112CA}"/>
              </a:ext>
            </a:extLst>
          </p:cNvPr>
          <p:cNvSpPr txBox="1"/>
          <p:nvPr/>
        </p:nvSpPr>
        <p:spPr>
          <a:xfrm>
            <a:off x="-214" y="291545"/>
            <a:ext cx="1231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3600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European Commission — moonshots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FDE2462-FF46-DBA9-55A1-6CA3ACB7D4A1}"/>
              </a:ext>
            </a:extLst>
          </p:cNvPr>
          <p:cNvSpPr/>
          <p:nvPr/>
        </p:nvSpPr>
        <p:spPr>
          <a:xfrm>
            <a:off x="553486" y="1692343"/>
            <a:ext cx="11095175" cy="4919715"/>
          </a:xfrm>
          <a:prstGeom prst="roundRect">
            <a:avLst>
              <a:gd name="adj" fmla="val 1948"/>
            </a:avLst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2D8292-98CA-5E76-484D-9A4ECBADBAA6}"/>
              </a:ext>
            </a:extLst>
          </p:cNvPr>
          <p:cNvSpPr txBox="1"/>
          <p:nvPr/>
        </p:nvSpPr>
        <p:spPr>
          <a:xfrm>
            <a:off x="457199" y="915385"/>
            <a:ext cx="10958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Recognition by the European Commission highlights the strategic value of the FCC, not only for fundamental research but also as a project fostering high-level collaboration in Europe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F560AD-E7B0-A956-1B3E-85D47A4AFB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63" t="16374" r="2924" b="8783"/>
          <a:stretch>
            <a:fillRect/>
          </a:stretch>
        </p:blipFill>
        <p:spPr>
          <a:xfrm>
            <a:off x="1804435" y="1838715"/>
            <a:ext cx="8269356" cy="45885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6C497B-011A-8EBA-E453-E2396E5DC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27" t="3151" r="75961" b="85491"/>
          <a:stretch>
            <a:fillRect/>
          </a:stretch>
        </p:blipFill>
        <p:spPr>
          <a:xfrm>
            <a:off x="936945" y="2029331"/>
            <a:ext cx="2515435" cy="91724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585FB17-1757-B34B-B2B3-6781C5DE442D}"/>
              </a:ext>
            </a:extLst>
          </p:cNvPr>
          <p:cNvSpPr txBox="1"/>
          <p:nvPr/>
        </p:nvSpPr>
        <p:spPr>
          <a:xfrm>
            <a:off x="9908592" y="1756173"/>
            <a:ext cx="16850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dirty="0">
                <a:latin typeface="Helvetica Light" panose="020B0403020202020204" pitchFamily="34" charset="0"/>
                <a:hlinkClick r:id="rId4"/>
              </a:rPr>
              <a:t>Link to document</a:t>
            </a:r>
            <a:endParaRPr lang="en-GB" sz="1000" dirty="0"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55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B99DF-3D62-F6B8-6CEA-E9A9BEA67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Toward the new European Particle Physics Strategy. next meeting in Venice -  Istituto Nazionale di Fisica Nucleare">
            <a:extLst>
              <a:ext uri="{FF2B5EF4-FFF2-40B4-BE49-F238E27FC236}">
                <a16:creationId xmlns:a16="http://schemas.microsoft.com/office/drawing/2014/main" id="{ED2AE52D-3CFF-53EC-7695-48F9E7183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1984" cy="686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419869-5F7B-9B15-F165-1761446B90B2}"/>
              </a:ext>
            </a:extLst>
          </p:cNvPr>
          <p:cNvSpPr txBox="1"/>
          <p:nvPr/>
        </p:nvSpPr>
        <p:spPr>
          <a:xfrm>
            <a:off x="188813" y="404047"/>
            <a:ext cx="106664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The European Strategy for Particle Physics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AE357F-0CE2-6073-BE2A-375797B50823}"/>
              </a:ext>
            </a:extLst>
          </p:cNvPr>
          <p:cNvSpPr/>
          <p:nvPr/>
        </p:nvSpPr>
        <p:spPr>
          <a:xfrm>
            <a:off x="443753" y="1309901"/>
            <a:ext cx="11249483" cy="4855377"/>
          </a:xfrm>
          <a:prstGeom prst="roundRect">
            <a:avLst>
              <a:gd name="adj" fmla="val 3532"/>
            </a:avLst>
          </a:prstGeom>
          <a:solidFill>
            <a:srgbClr val="023E83">
              <a:alpha val="9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545EE4-CAA0-FD78-A349-D14E2DBB9853}"/>
              </a:ext>
            </a:extLst>
          </p:cNvPr>
          <p:cNvSpPr txBox="1"/>
          <p:nvPr/>
        </p:nvSpPr>
        <p:spPr>
          <a:xfrm>
            <a:off x="640081" y="1490496"/>
            <a:ext cx="10904219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Main recommendations of the 2026 strategy update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The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full exploitation of the physics potential of the LHC and the HL-LHC and the completion of the high-luminosity upgrade remain the highest priorities of European particle physics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. Every effort must be made to complete the HL-LHC upgrade within the current schedule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The electron–positron Future Circular Collider (FCC-ee) is recommended as the preferred option for the next flagship collider at CERN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A descoped FCC-ee* is the preferred alternative option for the next flagship collider at CERN             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*No ttbar run: –1.26 BCHF, drop 2 / 4 experiments: –0.80 BCHF, decrease RF power from 50 → 30 MW (–0.35 BCHF)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The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</a:rPr>
              <a:t>particle physics community should continue and intensify its efforts to develop and adopt sustainable solutions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</a:rPr>
              <a:t>…</a:t>
            </a:r>
          </a:p>
          <a:p>
            <a:pPr>
              <a:spcBef>
                <a:spcPts val="2400"/>
              </a:spcBef>
            </a:pP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Links: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Council resolution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Recommendations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Briefing book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 documents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information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</a:rPr>
              <a:t>, </a:t>
            </a:r>
            <a:r>
              <a:rPr lang="en-GB" sz="1400" dirty="0">
                <a:solidFill>
                  <a:schemeClr val="bg1"/>
                </a:solidFill>
                <a:latin typeface="Helvetica" pitchFamily="2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CERN Colloquium by Karl Jakobs</a:t>
            </a:r>
            <a:endParaRPr lang="en-GB" sz="14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675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53C25-8283-47D6-6297-EDF062F30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BC63C2-B077-CC8A-035F-F5DB19E06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175E4C-FD6C-1DAA-AE90-BEE6E21B1A8F}"/>
              </a:ext>
            </a:extLst>
          </p:cNvPr>
          <p:cNvSpPr/>
          <p:nvPr/>
        </p:nvSpPr>
        <p:spPr>
          <a:xfrm>
            <a:off x="641953" y="1147461"/>
            <a:ext cx="115500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Asymmetric B-factories began data taking at KEK and SLAC in 1998 and observed CP violation in the B sector, a highly successful programme which continues at KEK with the </a:t>
            </a:r>
            <a:r>
              <a:rPr lang="en-GB" sz="1600" dirty="0" err="1">
                <a:solidFill>
                  <a:srgbClr val="000000"/>
                </a:solidFill>
                <a:latin typeface="Helvetica" pitchFamily="2" charset="0"/>
              </a:rPr>
              <a:t>SuperKEKB</a:t>
            </a: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 / Belle-II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B26B6F-4101-830C-CC96-0AD302C66013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Beyond the energy frontier</a:t>
            </a:r>
          </a:p>
        </p:txBody>
      </p:sp>
      <p:pic>
        <p:nvPicPr>
          <p:cNvPr id="3" name="Picture 2" descr="Image">
            <a:extLst>
              <a:ext uri="{FF2B5EF4-FFF2-40B4-BE49-F238E27FC236}">
                <a16:creationId xmlns:a16="http://schemas.microsoft.com/office/drawing/2014/main" id="{B9C2CC00-6EB4-22AB-0D13-FD3E6B64E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197" y="1993527"/>
            <a:ext cx="5799331" cy="376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B32E35-6F61-774A-81DF-40EEE1C86883}"/>
              </a:ext>
            </a:extLst>
          </p:cNvPr>
          <p:cNvSpPr txBox="1"/>
          <p:nvPr/>
        </p:nvSpPr>
        <p:spPr>
          <a:xfrm>
            <a:off x="696545" y="5915793"/>
            <a:ext cx="4799712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</a:t>
            </a:r>
            <a:r>
              <a:rPr lang="en-CH" sz="120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eft: DIRC — novel particle ID detector at the BABAR experiment</a:t>
            </a:r>
          </a:p>
          <a:p>
            <a:pPr>
              <a:spcBef>
                <a:spcPts val="300"/>
              </a:spcBef>
            </a:pPr>
            <a:r>
              <a:rPr lang="en-CH" sz="120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Right: legacy of the B factories (2012) — the Standard Model holds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A6C60-E3DC-B49C-5741-53BE10DA8B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3608" b="3608"/>
          <a:stretch/>
        </p:blipFill>
        <p:spPr>
          <a:xfrm>
            <a:off x="6784461" y="1686886"/>
            <a:ext cx="4938974" cy="457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6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C4ED5-F279-0B3D-BC07-F688381A4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9C90DD-0449-F79D-793E-D2294C830D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E863BB-0509-7C43-54C4-C00D86C01209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ts val="1800"/>
              </a:spcBef>
              <a:spcAft>
                <a:spcPct val="0"/>
              </a:spcAft>
              <a:defRPr/>
            </a:pPr>
            <a:r>
              <a:rPr lang="en-GB" sz="1600" dirty="0">
                <a:solidFill>
                  <a:srgbClr val="000000"/>
                </a:solidFill>
                <a:latin typeface="Helvetica" pitchFamily="2" charset="0"/>
              </a:rPr>
              <a:t>A lesson on penguins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D6767-5598-4033-21E2-379D8353B341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24250" algn="l" defTabSz="43022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Trebuchet MS" pitchFamily="-84" charset="0"/>
                <a:cs typeface="Helvetica Light"/>
              </a:rPr>
              <a:t>Beyond the energy frontier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6D836E-DC0B-4ED2-8450-A309026623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72"/>
          <a:stretch/>
        </p:blipFill>
        <p:spPr>
          <a:xfrm>
            <a:off x="6730872" y="1898276"/>
            <a:ext cx="4595732" cy="46423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1D31C5-77EF-824B-F429-56A580F619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7915" b="83696"/>
          <a:stretch/>
        </p:blipFill>
        <p:spPr>
          <a:xfrm>
            <a:off x="11254969" y="1613106"/>
            <a:ext cx="892098" cy="7898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213BD0-E428-E161-273B-C769110536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945"/>
          <a:stretch/>
        </p:blipFill>
        <p:spPr>
          <a:xfrm>
            <a:off x="587252" y="1816388"/>
            <a:ext cx="5961271" cy="464232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FBF3AFE-99D3-230E-C3AE-6F83B7E57EE0}"/>
              </a:ext>
            </a:extLst>
          </p:cNvPr>
          <p:cNvSpPr/>
          <p:nvPr/>
        </p:nvSpPr>
        <p:spPr>
          <a:xfrm>
            <a:off x="6548523" y="760575"/>
            <a:ext cx="4778081" cy="359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l"/>
            <a:endParaRPr lang="en-GB" sz="1600" dirty="0">
              <a:latin typeface="Helvetica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FC5987-50F3-C1B1-ABC9-192CF98E2868}"/>
              </a:ext>
            </a:extLst>
          </p:cNvPr>
          <p:cNvSpPr txBox="1"/>
          <p:nvPr/>
        </p:nvSpPr>
        <p:spPr>
          <a:xfrm>
            <a:off x="5329680" y="6246032"/>
            <a:ext cx="15383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sin2𝛽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9F3301-3556-8296-78BE-CDAC3A7DAC24}"/>
              </a:ext>
            </a:extLst>
          </p:cNvPr>
          <p:cNvSpPr txBox="1"/>
          <p:nvPr/>
        </p:nvSpPr>
        <p:spPr>
          <a:xfrm>
            <a:off x="10095497" y="6246032"/>
            <a:ext cx="153833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6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sin2𝛽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C9116AF-A222-DEE8-615D-233418FCC6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270" y="458555"/>
            <a:ext cx="2109921" cy="109995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3E5A44-B0BD-2FEF-3B08-620B98F046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1050" y="264651"/>
            <a:ext cx="1997908" cy="125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07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4AFDB-F836-5D62-AB16-0E6E3FC0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1C26F39E-D75C-67B6-3E10-3C796AC79090}"/>
              </a:ext>
            </a:extLst>
          </p:cNvPr>
          <p:cNvSpPr/>
          <p:nvPr/>
        </p:nvSpPr>
        <p:spPr>
          <a:xfrm>
            <a:off x="8681007" y="0"/>
            <a:ext cx="3588337" cy="6858000"/>
          </a:xfrm>
          <a:prstGeom prst="rect">
            <a:avLst/>
          </a:prstGeom>
          <a:solidFill>
            <a:srgbClr val="35748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>
              <a:ln>
                <a:noFill/>
              </a:ln>
              <a:solidFill>
                <a:srgbClr val="0057A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947BDC0-E2BC-5134-5EA7-6A05E3D2847F}"/>
              </a:ext>
            </a:extLst>
          </p:cNvPr>
          <p:cNvSpPr txBox="1">
            <a:spLocks/>
          </p:cNvSpPr>
          <p:nvPr/>
        </p:nvSpPr>
        <p:spPr>
          <a:xfrm>
            <a:off x="1230089" y="6440401"/>
            <a:ext cx="4114800" cy="246511"/>
          </a:xfrm>
          <a:prstGeom prst="rect">
            <a:avLst/>
          </a:prstGeom>
        </p:spPr>
        <p:txBody>
          <a:bodyPr/>
          <a:lstStyle>
            <a:defPPr>
              <a:defRPr lang="en-CH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Presentation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B0059-4131-8876-C31F-E47A96E0E8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65"/>
          <a:stretch/>
        </p:blipFill>
        <p:spPr>
          <a:xfrm>
            <a:off x="-10880" y="0"/>
            <a:ext cx="11150708" cy="6858000"/>
          </a:xfrm>
          <a:prstGeom prst="rect">
            <a:avLst/>
          </a:prstGeom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1C22C531-879F-E688-63E4-5078F5F4208B}"/>
              </a:ext>
            </a:extLst>
          </p:cNvPr>
          <p:cNvSpPr>
            <a:spLocks noChangeAspect="1"/>
          </p:cNvSpPr>
          <p:nvPr/>
        </p:nvSpPr>
        <p:spPr>
          <a:xfrm flipV="1">
            <a:off x="5164234" y="920404"/>
            <a:ext cx="103483" cy="72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2CD0583-AF5B-158B-3336-6505CEDAF2BD}"/>
              </a:ext>
            </a:extLst>
          </p:cNvPr>
          <p:cNvGrpSpPr/>
          <p:nvPr/>
        </p:nvGrpSpPr>
        <p:grpSpPr>
          <a:xfrm>
            <a:off x="3391823" y="5126536"/>
            <a:ext cx="1474440" cy="452029"/>
            <a:chOff x="2833888" y="5510848"/>
            <a:chExt cx="1474440" cy="452029"/>
          </a:xfrm>
        </p:grpSpPr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D2DC82C8-513B-6039-66D6-403E773F03D9}"/>
                </a:ext>
              </a:extLst>
            </p:cNvPr>
            <p:cNvSpPr>
              <a:spLocks noChangeAspect="1"/>
            </p:cNvSpPr>
            <p:nvPr/>
          </p:nvSpPr>
          <p:spPr>
            <a:xfrm flipV="1">
              <a:off x="3519613" y="5890877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9261FF-CC45-D14F-2446-0E665FB0B240}"/>
                </a:ext>
              </a:extLst>
            </p:cNvPr>
            <p:cNvSpPr txBox="1"/>
            <p:nvPr/>
          </p:nvSpPr>
          <p:spPr>
            <a:xfrm>
              <a:off x="2833888" y="5510848"/>
              <a:ext cx="14744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ATLAS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2F0AB6-BB7B-20F7-A84F-12DA52167C1A}"/>
              </a:ext>
            </a:extLst>
          </p:cNvPr>
          <p:cNvGrpSpPr/>
          <p:nvPr/>
        </p:nvGrpSpPr>
        <p:grpSpPr>
          <a:xfrm>
            <a:off x="6046703" y="5570555"/>
            <a:ext cx="838784" cy="414338"/>
            <a:chOff x="4973280" y="5801366"/>
            <a:chExt cx="838784" cy="667295"/>
          </a:xfrm>
        </p:grpSpPr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EDF76395-78E0-ECC4-9D40-8754205430DD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5292594" y="5801366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5CCD5BA-EA10-607E-215A-BCFE826013DE}"/>
                </a:ext>
              </a:extLst>
            </p:cNvPr>
            <p:cNvSpPr txBox="1"/>
            <p:nvPr/>
          </p:nvSpPr>
          <p:spPr>
            <a:xfrm>
              <a:off x="4973280" y="5824280"/>
              <a:ext cx="838784" cy="6443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</a:rPr>
                <a:t>LHCb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BE3192-84C2-5BF1-9F34-C07482CAB66C}"/>
              </a:ext>
            </a:extLst>
          </p:cNvPr>
          <p:cNvGrpSpPr/>
          <p:nvPr/>
        </p:nvGrpSpPr>
        <p:grpSpPr>
          <a:xfrm>
            <a:off x="1835183" y="4868114"/>
            <a:ext cx="894376" cy="443350"/>
            <a:chOff x="1688068" y="5274592"/>
            <a:chExt cx="894376" cy="443350"/>
          </a:xfrm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C2A743A9-55C6-D05B-4FB3-CBC4F8EDE975}"/>
                </a:ext>
              </a:extLst>
            </p:cNvPr>
            <p:cNvSpPr>
              <a:spLocks noChangeAspect="1"/>
            </p:cNvSpPr>
            <p:nvPr/>
          </p:nvSpPr>
          <p:spPr>
            <a:xfrm rot="10800000" flipV="1">
              <a:off x="2086788" y="5274592"/>
              <a:ext cx="103483" cy="72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8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C5498FE-7939-4685-5465-865293A71BFF}"/>
                </a:ext>
              </a:extLst>
            </p:cNvPr>
            <p:cNvSpPr txBox="1"/>
            <p:nvPr/>
          </p:nvSpPr>
          <p:spPr>
            <a:xfrm>
              <a:off x="1688068" y="5317832"/>
              <a:ext cx="8943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>
                  <a:solidFill>
                    <a:schemeClr val="bg1"/>
                  </a:solidFill>
                </a:rPr>
                <a:t>ALICE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7608224-7F7A-DC66-F2E8-8BDFE91A9EEB}"/>
              </a:ext>
            </a:extLst>
          </p:cNvPr>
          <p:cNvSpPr txBox="1"/>
          <p:nvPr/>
        </p:nvSpPr>
        <p:spPr>
          <a:xfrm>
            <a:off x="2301090" y="2073883"/>
            <a:ext cx="6046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74CD11F-3B0C-92B2-A40A-61534014CAD6}"/>
              </a:ext>
            </a:extLst>
          </p:cNvPr>
          <p:cNvSpPr txBox="1"/>
          <p:nvPr/>
        </p:nvSpPr>
        <p:spPr>
          <a:xfrm>
            <a:off x="4512146" y="4242978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SPS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6B93E5-72A3-8B07-8FE8-24816898CD36}"/>
              </a:ext>
            </a:extLst>
          </p:cNvPr>
          <p:cNvSpPr txBox="1"/>
          <p:nvPr/>
        </p:nvSpPr>
        <p:spPr>
          <a:xfrm>
            <a:off x="4443948" y="6113156"/>
            <a:ext cx="4571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CH" sz="1600" b="1" dirty="0">
                <a:solidFill>
                  <a:srgbClr val="FFFF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PS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56FDFC1-5B63-6ADB-1849-6EA1B79C056F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3864054" y="6073255"/>
            <a:ext cx="579895" cy="209179"/>
          </a:xfrm>
          <a:prstGeom prst="line">
            <a:avLst/>
          </a:prstGeom>
          <a:ln w="3175">
            <a:solidFill>
              <a:srgbClr val="FFFF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2D6024C-6F31-EC1D-D416-3DFD367F9739}"/>
              </a:ext>
            </a:extLst>
          </p:cNvPr>
          <p:cNvSpPr txBox="1"/>
          <p:nvPr/>
        </p:nvSpPr>
        <p:spPr>
          <a:xfrm>
            <a:off x="210751" y="6322335"/>
            <a:ext cx="576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Aerial</a:t>
            </a:r>
            <a:r>
              <a:rPr lang="en-CH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view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FF0331-297F-9DA3-32F6-36D30AC3EDDB}"/>
              </a:ext>
            </a:extLst>
          </p:cNvPr>
          <p:cNvSpPr txBox="1"/>
          <p:nvPr/>
        </p:nvSpPr>
        <p:spPr>
          <a:xfrm>
            <a:off x="4759568" y="547142"/>
            <a:ext cx="901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CMS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0DECBA-FC8B-9DFD-B064-50FC7CB66446}"/>
              </a:ext>
            </a:extLst>
          </p:cNvPr>
          <p:cNvSpPr txBox="1"/>
          <p:nvPr/>
        </p:nvSpPr>
        <p:spPr>
          <a:xfrm>
            <a:off x="4228824" y="5798666"/>
            <a:ext cx="901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FASER</a:t>
            </a:r>
            <a:r>
              <a:rPr lang="en-GB" sz="1000" b="1" dirty="0">
                <a:solidFill>
                  <a:srgbClr val="FFC000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613C4F4-3335-4B54-FEBF-122862F27F9C}"/>
              </a:ext>
            </a:extLst>
          </p:cNvPr>
          <p:cNvSpPr txBox="1"/>
          <p:nvPr/>
        </p:nvSpPr>
        <p:spPr>
          <a:xfrm>
            <a:off x="3360572" y="5701583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SND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E78151-EC9B-DED9-B99E-D2621AF5E65A}"/>
              </a:ext>
            </a:extLst>
          </p:cNvPr>
          <p:cNvSpPr txBox="1"/>
          <p:nvPr/>
        </p:nvSpPr>
        <p:spPr>
          <a:xfrm>
            <a:off x="6062080" y="5891226"/>
            <a:ext cx="21783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0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MoEDAL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EEEF07-C108-764B-6912-4223A65CA5AC}"/>
              </a:ext>
            </a:extLst>
          </p:cNvPr>
          <p:cNvSpPr txBox="1"/>
          <p:nvPr/>
        </p:nvSpPr>
        <p:spPr>
          <a:xfrm>
            <a:off x="5243538" y="844404"/>
            <a:ext cx="15973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>
                <a:solidFill>
                  <a:srgbClr val="FFFFFF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MilliQan</a:t>
            </a:r>
            <a:endParaRPr lang="en-GB" sz="1000" b="1" dirty="0">
              <a:solidFill>
                <a:schemeClr val="bg1"/>
              </a:solidFill>
              <a:latin typeface="Helvetica" pitchFamily="2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5EB331-1361-E783-B40A-2F50824ACB45}"/>
              </a:ext>
            </a:extLst>
          </p:cNvPr>
          <p:cNvSpPr txBox="1"/>
          <p:nvPr/>
        </p:nvSpPr>
        <p:spPr>
          <a:xfrm>
            <a:off x="4053759" y="5539898"/>
            <a:ext cx="5421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050" b="1" dirty="0" err="1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LHCf</a:t>
            </a:r>
            <a:r>
              <a:rPr lang="en-GB" sz="10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3EB2573-911F-7D55-724F-BCD2F3E30CE9}"/>
              </a:ext>
            </a:extLst>
          </p:cNvPr>
          <p:cNvSpPr txBox="1"/>
          <p:nvPr/>
        </p:nvSpPr>
        <p:spPr>
          <a:xfrm>
            <a:off x="274103" y="4654725"/>
            <a:ext cx="11506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>
              <a:spcBef>
                <a:spcPts val="3000"/>
              </a:spcBef>
            </a:pPr>
            <a:r>
              <a:rPr lang="en-GB" sz="900" dirty="0">
                <a:solidFill>
                  <a:prstClr val="black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  <a:sym typeface="Wingdings" pitchFamily="2" charset="2"/>
                <a:hlinkClick r:id="rId3"/>
              </a:rPr>
              <a:t>PRL 134 (2025) 21</a:t>
            </a:r>
            <a:endParaRPr lang="en-GB" sz="900" dirty="0">
              <a:solidFill>
                <a:prstClr val="black"/>
              </a:solidFill>
              <a:latin typeface="Helvetica Light" panose="020B0403020202020204" pitchFamily="34" charset="0"/>
              <a:ea typeface="Helvetica Light" charset="0"/>
              <a:cs typeface="Helvetica Light" charset="0"/>
              <a:sym typeface="Wingdings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AA1CB-8A18-C5B4-54C5-06A461789696}"/>
              </a:ext>
            </a:extLst>
          </p:cNvPr>
          <p:cNvSpPr txBox="1"/>
          <p:nvPr/>
        </p:nvSpPr>
        <p:spPr>
          <a:xfrm>
            <a:off x="210751" y="310617"/>
            <a:ext cx="3919663" cy="523220"/>
          </a:xfrm>
          <a:prstGeom prst="rect">
            <a:avLst/>
          </a:prstGeom>
          <a:solidFill>
            <a:srgbClr val="102621">
              <a:alpha val="73000"/>
            </a:srgbClr>
          </a:solidFill>
        </p:spPr>
        <p:txBody>
          <a:bodyPr wrap="non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2800" b="1" dirty="0">
                <a:solidFill>
                  <a:schemeClr val="bg1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LHC and Experiments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204CF8A-988A-1442-92A2-7FE239D33491}"/>
              </a:ext>
            </a:extLst>
          </p:cNvPr>
          <p:cNvSpPr/>
          <p:nvPr/>
        </p:nvSpPr>
        <p:spPr>
          <a:xfrm>
            <a:off x="6469500" y="2080284"/>
            <a:ext cx="5417700" cy="1909826"/>
          </a:xfrm>
          <a:prstGeom prst="roundRect">
            <a:avLst>
              <a:gd name="adj" fmla="val 1667"/>
            </a:avLst>
          </a:prstGeom>
          <a:solidFill>
            <a:srgbClr val="3C78B3"/>
          </a:solidFill>
          <a:ln w="3175">
            <a:noFill/>
          </a:ln>
          <a:effectLst>
            <a:outerShdw blurRad="470782" sx="102000" sy="102000" algn="ctr" rotWithShape="0">
              <a:prstClr val="black">
                <a:alpha val="3308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AEAD81-9D64-7A16-F7DC-7814862B8264}"/>
              </a:ext>
            </a:extLst>
          </p:cNvPr>
          <p:cNvSpPr txBox="1"/>
          <p:nvPr/>
        </p:nvSpPr>
        <p:spPr>
          <a:xfrm>
            <a:off x="6752950" y="2307602"/>
            <a:ext cx="49663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30225" fontAlgn="base">
              <a:spcBef>
                <a:spcPts val="600"/>
              </a:spcBef>
              <a:spcAft>
                <a:spcPct val="0"/>
              </a:spcAft>
              <a:defRPr/>
            </a:pP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LHC, experiments, software &amp; computing, object reconstruction and physics analysis — </a:t>
            </a:r>
            <a:r>
              <a:rPr lang="en-GB" b="1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all perform beyond design</a:t>
            </a:r>
            <a:r>
              <a:rPr lang="en-GB" dirty="0">
                <a:solidFill>
                  <a:schemeClr val="bg1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. Many new analyses ideas emerged that were not thought of during the design phase. ML now ubiquitous</a:t>
            </a:r>
          </a:p>
        </p:txBody>
      </p:sp>
    </p:spTree>
    <p:extLst>
      <p:ext uri="{BB962C8B-B14F-4D97-AF65-F5344CB8AC3E}">
        <p14:creationId xmlns:p14="http://schemas.microsoft.com/office/powerpoint/2010/main" val="10813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11E3B-C639-72D6-66C4-7E5F182E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932FCB-CFE2-B01E-725B-1EA0D029EC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37B391-AC39-ADC1-5A29-5FBDA9D2D514}"/>
              </a:ext>
            </a:extLst>
          </p:cNvPr>
          <p:cNvSpPr/>
          <p:nvPr/>
        </p:nvSpPr>
        <p:spPr>
          <a:xfrm>
            <a:off x="641953" y="1147461"/>
            <a:ext cx="115500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LEP was formally approved in 1981, tunnel construction 1983–1988, first beam on 14 July 1989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836335-5D2B-8129-1FFE-1F46C53A63A4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The Large Electron–Positron Collider</a:t>
            </a:r>
            <a:endParaRPr lang="en-US" sz="2800" dirty="0">
              <a:solidFill>
                <a:srgbClr val="0D7FBF"/>
              </a:solidFill>
              <a:latin typeface="Helvetica Light" pitchFamily="2" charset="0"/>
              <a:ea typeface="Trebuchet MS" pitchFamily="-84" charset="0"/>
              <a:cs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47A56-1E38-E2E6-B4A9-D50C246807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417"/>
          <a:stretch/>
        </p:blipFill>
        <p:spPr>
          <a:xfrm>
            <a:off x="-447" y="1854802"/>
            <a:ext cx="5209842" cy="4435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C6E616-7E6D-7C4A-D3D6-CFCD6605A5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13" t="58030" b="270"/>
          <a:stretch>
            <a:fillRect/>
          </a:stretch>
        </p:blipFill>
        <p:spPr>
          <a:xfrm>
            <a:off x="5057776" y="1854802"/>
            <a:ext cx="7134224" cy="44476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430F8C-7D4E-4C66-DC23-4030F29AF1B8}"/>
              </a:ext>
            </a:extLst>
          </p:cNvPr>
          <p:cNvSpPr txBox="1"/>
          <p:nvPr/>
        </p:nvSpPr>
        <p:spPr>
          <a:xfrm>
            <a:off x="5030722" y="6313735"/>
            <a:ext cx="71436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OPAL logbook entry on 13 Aug 1989 with the first Z-boson candidate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3B89D2-EAE1-2F96-A401-746601CF27C4}"/>
              </a:ext>
            </a:extLst>
          </p:cNvPr>
          <p:cNvSpPr txBox="1"/>
          <p:nvPr/>
        </p:nvSpPr>
        <p:spPr>
          <a:xfrm>
            <a:off x="0" y="6313736"/>
            <a:ext cx="4829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000"/>
              </a:spcBef>
            </a:pPr>
            <a:r>
              <a:rPr lang="en-CH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Wingdings" pitchFamily="2" charset="2"/>
              </a:rPr>
              <a:t>LEP tunnel before installation of bending magnets</a:t>
            </a:r>
          </a:p>
        </p:txBody>
      </p:sp>
    </p:spTree>
    <p:extLst>
      <p:ext uri="{BB962C8B-B14F-4D97-AF65-F5344CB8AC3E}">
        <p14:creationId xmlns:p14="http://schemas.microsoft.com/office/powerpoint/2010/main" val="34172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02C50-971B-446A-7722-06C8E4B5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FAFD09-E2AA-04FC-F36A-B0E7C2F7D2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2C6DE5-423D-4320-6EA4-6A341C119AE4}"/>
              </a:ext>
            </a:extLst>
          </p:cNvPr>
          <p:cNvSpPr/>
          <p:nvPr/>
        </p:nvSpPr>
        <p:spPr>
          <a:xfrm>
            <a:off x="641954" y="1147461"/>
            <a:ext cx="10759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Huge amount of experimental and theoretical developments during LEP and SLC (SLAC) years, pioneering era of high-precision physics in HEP,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 pitchFamily="2" charset="0"/>
                <a:ea typeface="+mn-ea"/>
                <a:cs typeface="+mn-cs"/>
              </a:rPr>
              <a:t>constraints on yet unseen heavy particles through quantum loops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401388-CE26-E89B-4198-881E8F62C937}"/>
              </a:ext>
            </a:extLst>
          </p:cNvPr>
          <p:cNvSpPr txBox="1"/>
          <p:nvPr/>
        </p:nvSpPr>
        <p:spPr>
          <a:xfrm>
            <a:off x="214938" y="264651"/>
            <a:ext cx="11977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24250" defTabSz="43022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D7FBF"/>
                </a:solidFill>
                <a:latin typeface="Helvetica" pitchFamily="2" charset="0"/>
                <a:ea typeface="Trebuchet MS" pitchFamily="-84" charset="0"/>
                <a:cs typeface="Helvetica Light"/>
              </a:rPr>
              <a:t>With LEP and SLC, the Standard Model entered the precision era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CEA84E-B1A8-112B-1F7A-E73563664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079" y="2237682"/>
            <a:ext cx="3673020" cy="3410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58BEC0-AC72-3A5A-5FD4-8F5D13EADB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861"/>
          <a:stretch/>
        </p:blipFill>
        <p:spPr>
          <a:xfrm>
            <a:off x="663106" y="2229780"/>
            <a:ext cx="3252546" cy="321723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78DC0F4-DF81-3D3B-3B94-FE7E03880557}"/>
              </a:ext>
            </a:extLst>
          </p:cNvPr>
          <p:cNvSpPr txBox="1"/>
          <p:nvPr/>
        </p:nvSpPr>
        <p:spPr>
          <a:xfrm>
            <a:off x="1239945" y="1906614"/>
            <a:ext cx="2675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There are 3 light neutrino families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618E9-0E0B-A7EC-707F-618680D92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3679" y="2065571"/>
            <a:ext cx="3607632" cy="35821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5685337-A410-9578-0DB7-29ECB860C8F3}"/>
              </a:ext>
            </a:extLst>
          </p:cNvPr>
          <p:cNvSpPr txBox="1"/>
          <p:nvPr/>
        </p:nvSpPr>
        <p:spPr>
          <a:xfrm>
            <a:off x="4674940" y="1906614"/>
            <a:ext cx="26757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top quark is heavy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9046AB-5E74-70AF-DD5E-00858EB08838}"/>
              </a:ext>
            </a:extLst>
          </p:cNvPr>
          <p:cNvSpPr/>
          <p:nvPr/>
        </p:nvSpPr>
        <p:spPr>
          <a:xfrm>
            <a:off x="10375798" y="2087873"/>
            <a:ext cx="947222" cy="17211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l"/>
            <a:endParaRPr lang="en-CH" sz="1600" dirty="0">
              <a:latin typeface="Helvetica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1FCBA0-015F-1893-9ED1-66AF6EA06CE5}"/>
              </a:ext>
            </a:extLst>
          </p:cNvPr>
          <p:cNvSpPr txBox="1"/>
          <p:nvPr/>
        </p:nvSpPr>
        <p:spPr>
          <a:xfrm>
            <a:off x="8440869" y="1906614"/>
            <a:ext cx="27878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>
              <a:spcBef>
                <a:spcPts val="3000"/>
              </a:spcBef>
            </a:pPr>
            <a:r>
              <a:rPr lang="en-CH" sz="12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The Higgs boson is light, but &gt; m</a:t>
            </a:r>
            <a:r>
              <a:rPr lang="en-CH" sz="1200" baseline="-25000" dirty="0">
                <a:solidFill>
                  <a:prstClr val="black"/>
                </a:solidFill>
                <a:latin typeface="Helvetica" pitchFamily="2" charset="0"/>
                <a:ea typeface="Helvetica Light" charset="0"/>
                <a:cs typeface="Helvetica Light" charset="0"/>
                <a:sym typeface="Wingdings" pitchFamily="2" charset="2"/>
              </a:rPr>
              <a:t>Z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5E0903-B0D6-FF4A-6DC5-3F18ED2C6E8A}"/>
              </a:ext>
            </a:extLst>
          </p:cNvPr>
          <p:cNvSpPr/>
          <p:nvPr/>
        </p:nvSpPr>
        <p:spPr>
          <a:xfrm>
            <a:off x="641954" y="5618395"/>
            <a:ext cx="3431126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 fontAlgn="base">
              <a:spcBef>
                <a:spcPts val="1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err="1">
                <a:solidFill>
                  <a:srgbClr val="000000"/>
                </a:solidFill>
                <a:latin typeface="Helvetica" pitchFamily="2" charset="0"/>
              </a:rPr>
              <a:t>m</a:t>
            </a:r>
            <a:r>
              <a:rPr lang="en-GB" sz="1400" baseline="-25000" dirty="0" err="1">
                <a:solidFill>
                  <a:srgbClr val="000000"/>
                </a:solidFill>
                <a:latin typeface="Helvetica" pitchFamily="2" charset="0"/>
              </a:rPr>
              <a:t>Z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measured to 2.1 MeV </a:t>
            </a:r>
            <a:r>
              <a:rPr lang="en-GB" sz="1200" dirty="0">
                <a:solidFill>
                  <a:srgbClr val="000000"/>
                </a:solidFill>
                <a:latin typeface="Helvetica" pitchFamily="2" charset="0"/>
              </a:rPr>
              <a:t>(0.0023%)</a:t>
            </a: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 precision via beam-energy calibration</a:t>
            </a:r>
          </a:p>
          <a:p>
            <a:pPr marL="285750" lvl="0" indent="-285750" defTabSz="457200" fontAlgn="base">
              <a:spcBef>
                <a:spcPts val="6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000000"/>
                </a:solidFill>
                <a:latin typeface="Helvetica" pitchFamily="2" charset="0"/>
              </a:rPr>
              <a:t>Per-mil tests of lepton universality, QCD, and tau-lepton properties</a:t>
            </a: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118B12FA-7B0A-C468-3A99-6781C33C2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t="7963"/>
          <a:stretch>
            <a:fillRect/>
          </a:stretch>
        </p:blipFill>
        <p:spPr bwMode="auto">
          <a:xfrm>
            <a:off x="4722773" y="5774236"/>
            <a:ext cx="1870692" cy="954124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95476D0D-7088-D653-87AA-3DC265F1D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b="6848"/>
          <a:stretch>
            <a:fillRect/>
          </a:stretch>
        </p:blipFill>
        <p:spPr bwMode="auto">
          <a:xfrm>
            <a:off x="8392292" y="5687518"/>
            <a:ext cx="1964227" cy="1080041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951335-F3A5-00A7-6224-52ED0DCD8D81}"/>
                  </a:ext>
                </a:extLst>
              </p:cNvPr>
              <p:cNvSpPr txBox="1"/>
              <p:nvPr/>
            </p:nvSpPr>
            <p:spPr>
              <a:xfrm>
                <a:off x="6487449" y="6041910"/>
                <a:ext cx="1014893" cy="3116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∝</m:t>
                      </m:r>
                      <m:sSubSup>
                        <m:sSubSupPr>
                          <m:ctrlPr>
                            <a:rPr lang="en-GB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𝑡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/</m:t>
                      </m:r>
                      <m:sSubSup>
                        <m:sSubSupPr>
                          <m:ctrlPr>
                            <a:rPr lang="en-GB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𝑊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F951335-F3A5-00A7-6224-52ED0DCD8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449" y="6041910"/>
                <a:ext cx="1014893" cy="311688"/>
              </a:xfrm>
              <a:prstGeom prst="rect">
                <a:avLst/>
              </a:prstGeom>
              <a:blipFill>
                <a:blip r:embed="rId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45242A-8679-7A1E-E9F0-5E0D42385A9E}"/>
                  </a:ext>
                </a:extLst>
              </p:cNvPr>
              <p:cNvSpPr txBox="1"/>
              <p:nvPr/>
            </p:nvSpPr>
            <p:spPr>
              <a:xfrm>
                <a:off x="10198987" y="6041910"/>
                <a:ext cx="1465786" cy="3116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Bef>
                    <a:spcPts val="3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∝</m:t>
                      </m:r>
                      <m:r>
                        <m:rPr>
                          <m:sty m:val="p"/>
                        </m:rPr>
                        <a:rPr lang="en-US" sz="1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log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Helvetica Light" charset="0"/>
                          <a:sym typeface="Wingdings" pitchFamily="2" charset="2"/>
                        </a:rPr>
                        <m:t>(</m:t>
                      </m:r>
                      <m:sSubSup>
                        <m:sSubSupPr>
                          <m:ctrlPr>
                            <a:rPr lang="en-GB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𝐻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/</m:t>
                      </m:r>
                      <m:sSubSup>
                        <m:sSubSupPr>
                          <m:ctrlPr>
                            <a:rPr lang="en-GB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𝑚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𝑊</m:t>
                          </m:r>
                        </m:sub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 pitchFamily="2" charset="2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 pitchFamily="2" charset="2"/>
                        </a:rPr>
                        <m:t>)</m:t>
                      </m:r>
                    </m:oMath>
                  </m:oMathPara>
                </a14:m>
                <a:endParaRPr lang="en-GB" sz="1400" dirty="0">
                  <a:solidFill>
                    <a:prstClr val="black"/>
                  </a:solidFill>
                  <a:latin typeface="Helvetica" pitchFamily="2" charset="0"/>
                  <a:ea typeface="Helvetica Light" charset="0"/>
                  <a:cs typeface="Helvetica Light" charset="0"/>
                  <a:sym typeface="Wingdings" pitchFamily="2" charset="2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45242A-8679-7A1E-E9F0-5E0D42385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8987" y="6041910"/>
                <a:ext cx="1465786" cy="311688"/>
              </a:xfrm>
              <a:prstGeom prst="rect">
                <a:avLst/>
              </a:prstGeom>
              <a:blipFill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92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sz="1600" dirty="0" smtClean="0">
            <a:latin typeface="Helvetic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marL="0" algn="l">
          <a:spcBef>
            <a:spcPts val="3000"/>
          </a:spcBef>
          <a:defRPr sz="1400" dirty="0" smtClean="0">
            <a:solidFill>
              <a:prstClr val="black"/>
            </a:solidFill>
            <a:latin typeface="Helvetica" pitchFamily="2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6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 algn="l">
          <a:defRPr sz="1600" dirty="0">
            <a:latin typeface="Helvetica" pitchFamily="2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>
          <a:spcBef>
            <a:spcPts val="3000"/>
          </a:spcBef>
          <a:defRPr sz="1600" dirty="0" smtClean="0">
            <a:solidFill>
              <a:prstClr val="black"/>
            </a:solidFill>
            <a:latin typeface="Helvetica Light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7_Office Theme">
  <a:themeElements>
    <a:clrScheme name="Custom 10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6FD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tx1"/>
          </a:solidFill>
        </a:ln>
      </a:spPr>
      <a:bodyPr rtlCol="0" anchor="ctr">
        <a:spAutoFit/>
      </a:bodyPr>
      <a:lstStyle>
        <a:defPPr algn="ctr"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marL="0">
          <a:spcBef>
            <a:spcPts val="3000"/>
          </a:spcBef>
          <a:defRPr sz="1600" dirty="0" smtClean="0">
            <a:solidFill>
              <a:prstClr val="black"/>
            </a:solidFill>
            <a:latin typeface="Helvetica Light" charset="0"/>
            <a:ea typeface="Helvetica Light" charset="0"/>
            <a:cs typeface="Helvetica Light" charset="0"/>
            <a:sym typeface="Wingdings" pitchFamily="2" charset="2"/>
          </a:defRPr>
        </a:defPPr>
      </a:lst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192132</TotalTime>
  <Words>8645</Words>
  <Application>Microsoft Macintosh PowerPoint</Application>
  <PresentationFormat>Widescreen</PresentationFormat>
  <Paragraphs>1186</Paragraphs>
  <Slides>77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77</vt:i4>
      </vt:variant>
    </vt:vector>
  </HeadingPairs>
  <TitlesOfParts>
    <vt:vector size="96" baseType="lpstr">
      <vt:lpstr>Aptos</vt:lpstr>
      <vt:lpstr>Aptos Display</vt:lpstr>
      <vt:lpstr>Arial</vt:lpstr>
      <vt:lpstr>Calibri</vt:lpstr>
      <vt:lpstr>Cambria Math</vt:lpstr>
      <vt:lpstr>Chalkboard</vt:lpstr>
      <vt:lpstr>Chalkduster</vt:lpstr>
      <vt:lpstr>Helvetica</vt:lpstr>
      <vt:lpstr>Helvetica Light</vt:lpstr>
      <vt:lpstr>Helvetica Neue</vt:lpstr>
      <vt:lpstr>Helvetica Neue Light</vt:lpstr>
      <vt:lpstr>Helvetica Neue Medium</vt:lpstr>
      <vt:lpstr>Symbol</vt:lpstr>
      <vt:lpstr>Times</vt:lpstr>
      <vt:lpstr>Times New Roman</vt:lpstr>
      <vt:lpstr>Office Theme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ATLAS</dc:creator>
  <cp:lastModifiedBy>ATLAS</cp:lastModifiedBy>
  <cp:revision>3520</cp:revision>
  <dcterms:created xsi:type="dcterms:W3CDTF">2025-06-05T08:09:50Z</dcterms:created>
  <dcterms:modified xsi:type="dcterms:W3CDTF">2026-06-23T03:55:12Z</dcterms:modified>
</cp:coreProperties>
</file>