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tiff" ContentType="image/tiff"/>
  <Default Extension="emf" ContentType="image/x-emf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slideLayouts/slideLayout10.xml" ContentType="application/vnd.openxmlformats-officedocument.presentationml.slideLayout+xml"/>
  <Override PartName="/ppt/theme/theme6.xml" ContentType="application/vnd.openxmlformats-officedocument.theme+xml"/>
  <Override PartName="/ppt/slideLayouts/slideLayout11.xml" ContentType="application/vnd.openxmlformats-officedocument.presentationml.slideLayout+xml"/>
  <Override PartName="/ppt/theme/theme7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8.xml" ContentType="application/vnd.openxmlformats-officedocument.theme+xml"/>
  <Override PartName="/ppt/slideLayouts/slideLayout17.xml" ContentType="application/vnd.openxmlformats-officedocument.presentationml.slideLayout+xml"/>
  <Override PartName="/ppt/theme/theme9.xml" ContentType="application/vnd.openxmlformats-officedocument.theme+xml"/>
  <Override PartName="/ppt/slideLayouts/slideLayout18.xml" ContentType="application/vnd.openxmlformats-officedocument.presentationml.slideLayout+xml"/>
  <Override PartName="/ppt/theme/theme10.xml" ContentType="application/vnd.openxmlformats-officedocument.theme+xml"/>
  <Override PartName="/ppt/slideLayouts/slideLayout19.xml" ContentType="application/vnd.openxmlformats-officedocument.presentationml.slideLayout+xml"/>
  <Override PartName="/ppt/theme/theme11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5960" r:id="rId1"/>
    <p:sldMasterId id="2147485962" r:id="rId2"/>
    <p:sldMasterId id="2147485964" r:id="rId3"/>
    <p:sldMasterId id="2147485970" r:id="rId4"/>
    <p:sldMasterId id="2147485978" r:id="rId5"/>
    <p:sldMasterId id="2147485998" r:id="rId6"/>
    <p:sldMasterId id="2147485996" r:id="rId7"/>
    <p:sldMasterId id="2147485992" r:id="rId8"/>
    <p:sldMasterId id="2147486014" r:id="rId9"/>
    <p:sldMasterId id="2147486018" r:id="rId10"/>
    <p:sldMasterId id="2147486024" r:id="rId11"/>
    <p:sldMasterId id="2147486098" r:id="rId12"/>
  </p:sldMasterIdLst>
  <p:notesMasterIdLst>
    <p:notesMasterId r:id="rId98"/>
  </p:notesMasterIdLst>
  <p:sldIdLst>
    <p:sldId id="256" r:id="rId13"/>
    <p:sldId id="259" r:id="rId14"/>
    <p:sldId id="622" r:id="rId15"/>
    <p:sldId id="260" r:id="rId16"/>
    <p:sldId id="262" r:id="rId17"/>
    <p:sldId id="709" r:id="rId18"/>
    <p:sldId id="595" r:id="rId19"/>
    <p:sldId id="263" r:id="rId20"/>
    <p:sldId id="633" r:id="rId21"/>
    <p:sldId id="318" r:id="rId22"/>
    <p:sldId id="439" r:id="rId23"/>
    <p:sldId id="269" r:id="rId24"/>
    <p:sldId id="593" r:id="rId25"/>
    <p:sldId id="274" r:id="rId26"/>
    <p:sldId id="270" r:id="rId27"/>
    <p:sldId id="272" r:id="rId28"/>
    <p:sldId id="271" r:id="rId29"/>
    <p:sldId id="454" r:id="rId30"/>
    <p:sldId id="455" r:id="rId31"/>
    <p:sldId id="634" r:id="rId32"/>
    <p:sldId id="635" r:id="rId33"/>
    <p:sldId id="591" r:id="rId34"/>
    <p:sldId id="692" r:id="rId35"/>
    <p:sldId id="641" r:id="rId36"/>
    <p:sldId id="596" r:id="rId37"/>
    <p:sldId id="636" r:id="rId38"/>
    <p:sldId id="637" r:id="rId39"/>
    <p:sldId id="474" r:id="rId40"/>
    <p:sldId id="475" r:id="rId41"/>
    <p:sldId id="690" r:id="rId42"/>
    <p:sldId id="483" r:id="rId43"/>
    <p:sldId id="638" r:id="rId44"/>
    <p:sldId id="640" r:id="rId45"/>
    <p:sldId id="643" r:id="rId46"/>
    <p:sldId id="642" r:id="rId47"/>
    <p:sldId id="644" r:id="rId48"/>
    <p:sldId id="503" r:id="rId49"/>
    <p:sldId id="567" r:id="rId50"/>
    <p:sldId id="505" r:id="rId51"/>
    <p:sldId id="419" r:id="rId52"/>
    <p:sldId id="657" r:id="rId53"/>
    <p:sldId id="423" r:id="rId54"/>
    <p:sldId id="287" r:id="rId55"/>
    <p:sldId id="658" r:id="rId56"/>
    <p:sldId id="661" r:id="rId57"/>
    <p:sldId id="659" r:id="rId58"/>
    <p:sldId id="660" r:id="rId59"/>
    <p:sldId id="691" r:id="rId60"/>
    <p:sldId id="662" r:id="rId61"/>
    <p:sldId id="669" r:id="rId62"/>
    <p:sldId id="670" r:id="rId63"/>
    <p:sldId id="674" r:id="rId64"/>
    <p:sldId id="671" r:id="rId65"/>
    <p:sldId id="673" r:id="rId66"/>
    <p:sldId id="308" r:id="rId67"/>
    <p:sldId id="675" r:id="rId68"/>
    <p:sldId id="710" r:id="rId69"/>
    <p:sldId id="678" r:id="rId70"/>
    <p:sldId id="677" r:id="rId71"/>
    <p:sldId id="679" r:id="rId72"/>
    <p:sldId id="713" r:id="rId73"/>
    <p:sldId id="681" r:id="rId74"/>
    <p:sldId id="682" r:id="rId75"/>
    <p:sldId id="684" r:id="rId76"/>
    <p:sldId id="685" r:id="rId77"/>
    <p:sldId id="687" r:id="rId78"/>
    <p:sldId id="693" r:id="rId79"/>
    <p:sldId id="689" r:id="rId80"/>
    <p:sldId id="694" r:id="rId81"/>
    <p:sldId id="695" r:id="rId82"/>
    <p:sldId id="696" r:id="rId83"/>
    <p:sldId id="697" r:id="rId84"/>
    <p:sldId id="698" r:id="rId85"/>
    <p:sldId id="699" r:id="rId86"/>
    <p:sldId id="703" r:id="rId87"/>
    <p:sldId id="700" r:id="rId88"/>
    <p:sldId id="711" r:id="rId89"/>
    <p:sldId id="714" r:id="rId90"/>
    <p:sldId id="701" r:id="rId91"/>
    <p:sldId id="704" r:id="rId92"/>
    <p:sldId id="705" r:id="rId93"/>
    <p:sldId id="706" r:id="rId94"/>
    <p:sldId id="707" r:id="rId95"/>
    <p:sldId id="708" r:id="rId96"/>
    <p:sldId id="715" r:id="rId97"/>
  </p:sldIdLst>
  <p:sldSz cx="9144000" cy="6858000" type="overhead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427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AC"/>
    <a:srgbClr val="0038AC"/>
    <a:srgbClr val="FF7F00"/>
    <a:srgbClr val="CEFB00"/>
    <a:srgbClr val="CBF1A0"/>
    <a:srgbClr val="FF270D"/>
    <a:srgbClr val="BC010C"/>
    <a:srgbClr val="3C64B8"/>
    <a:srgbClr val="A0D9FF"/>
    <a:srgbClr val="C6E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43" autoAdjust="0"/>
    <p:restoredTop sz="95701"/>
  </p:normalViewPr>
  <p:slideViewPr>
    <p:cSldViewPr snapToObjects="1">
      <p:cViewPr varScale="1">
        <p:scale>
          <a:sx n="99" d="100"/>
          <a:sy n="99" d="100"/>
        </p:scale>
        <p:origin x="712" y="176"/>
      </p:cViewPr>
      <p:guideLst>
        <p:guide orient="horz" pos="427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theme" Target="theme/theme1.xml"/><Relationship Id="rId10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30" Type="http://schemas.openxmlformats.org/officeDocument/2006/relationships/slide" Target="slides/slide18.xml"/><Relationship Id="rId31" Type="http://schemas.openxmlformats.org/officeDocument/2006/relationships/slide" Target="slides/slide19.xml"/><Relationship Id="rId32" Type="http://schemas.openxmlformats.org/officeDocument/2006/relationships/slide" Target="slides/slide20.xml"/><Relationship Id="rId33" Type="http://schemas.openxmlformats.org/officeDocument/2006/relationships/slide" Target="slides/slide21.xml"/><Relationship Id="rId34" Type="http://schemas.openxmlformats.org/officeDocument/2006/relationships/slide" Target="slides/slide22.xml"/><Relationship Id="rId35" Type="http://schemas.openxmlformats.org/officeDocument/2006/relationships/slide" Target="slides/slide23.xml"/><Relationship Id="rId36" Type="http://schemas.openxmlformats.org/officeDocument/2006/relationships/slide" Target="slides/slide24.xml"/><Relationship Id="rId37" Type="http://schemas.openxmlformats.org/officeDocument/2006/relationships/slide" Target="slides/slide25.xml"/><Relationship Id="rId38" Type="http://schemas.openxmlformats.org/officeDocument/2006/relationships/slide" Target="slides/slide26.xml"/><Relationship Id="rId39" Type="http://schemas.openxmlformats.org/officeDocument/2006/relationships/slide" Target="slides/slide27.xml"/><Relationship Id="rId50" Type="http://schemas.openxmlformats.org/officeDocument/2006/relationships/slide" Target="slides/slide38.xml"/><Relationship Id="rId51" Type="http://schemas.openxmlformats.org/officeDocument/2006/relationships/slide" Target="slides/slide39.xml"/><Relationship Id="rId52" Type="http://schemas.openxmlformats.org/officeDocument/2006/relationships/slide" Target="slides/slide40.xml"/><Relationship Id="rId53" Type="http://schemas.openxmlformats.org/officeDocument/2006/relationships/slide" Target="slides/slide41.xml"/><Relationship Id="rId54" Type="http://schemas.openxmlformats.org/officeDocument/2006/relationships/slide" Target="slides/slide42.xml"/><Relationship Id="rId55" Type="http://schemas.openxmlformats.org/officeDocument/2006/relationships/slide" Target="slides/slide43.xml"/><Relationship Id="rId56" Type="http://schemas.openxmlformats.org/officeDocument/2006/relationships/slide" Target="slides/slide44.xml"/><Relationship Id="rId57" Type="http://schemas.openxmlformats.org/officeDocument/2006/relationships/slide" Target="slides/slide45.xml"/><Relationship Id="rId58" Type="http://schemas.openxmlformats.org/officeDocument/2006/relationships/slide" Target="slides/slide46.xml"/><Relationship Id="rId59" Type="http://schemas.openxmlformats.org/officeDocument/2006/relationships/slide" Target="slides/slide47.xml"/><Relationship Id="rId70" Type="http://schemas.openxmlformats.org/officeDocument/2006/relationships/slide" Target="slides/slide58.xml"/><Relationship Id="rId71" Type="http://schemas.openxmlformats.org/officeDocument/2006/relationships/slide" Target="slides/slide59.xml"/><Relationship Id="rId72" Type="http://schemas.openxmlformats.org/officeDocument/2006/relationships/slide" Target="slides/slide60.xml"/><Relationship Id="rId73" Type="http://schemas.openxmlformats.org/officeDocument/2006/relationships/slide" Target="slides/slide61.xml"/><Relationship Id="rId74" Type="http://schemas.openxmlformats.org/officeDocument/2006/relationships/slide" Target="slides/slide62.xml"/><Relationship Id="rId75" Type="http://schemas.openxmlformats.org/officeDocument/2006/relationships/slide" Target="slides/slide63.xml"/><Relationship Id="rId76" Type="http://schemas.openxmlformats.org/officeDocument/2006/relationships/slide" Target="slides/slide64.xml"/><Relationship Id="rId77" Type="http://schemas.openxmlformats.org/officeDocument/2006/relationships/slide" Target="slides/slide65.xml"/><Relationship Id="rId78" Type="http://schemas.openxmlformats.org/officeDocument/2006/relationships/slide" Target="slides/slide66.xml"/><Relationship Id="rId79" Type="http://schemas.openxmlformats.org/officeDocument/2006/relationships/slide" Target="slides/slide67.xml"/><Relationship Id="rId90" Type="http://schemas.openxmlformats.org/officeDocument/2006/relationships/slide" Target="slides/slide78.xml"/><Relationship Id="rId91" Type="http://schemas.openxmlformats.org/officeDocument/2006/relationships/slide" Target="slides/slide79.xml"/><Relationship Id="rId92" Type="http://schemas.openxmlformats.org/officeDocument/2006/relationships/slide" Target="slides/slide80.xml"/><Relationship Id="rId93" Type="http://schemas.openxmlformats.org/officeDocument/2006/relationships/slide" Target="slides/slide81.xml"/><Relationship Id="rId94" Type="http://schemas.openxmlformats.org/officeDocument/2006/relationships/slide" Target="slides/slide82.xml"/><Relationship Id="rId95" Type="http://schemas.openxmlformats.org/officeDocument/2006/relationships/slide" Target="slides/slide83.xml"/><Relationship Id="rId96" Type="http://schemas.openxmlformats.org/officeDocument/2006/relationships/slide" Target="slides/slide84.xml"/><Relationship Id="rId97" Type="http://schemas.openxmlformats.org/officeDocument/2006/relationships/slide" Target="slides/slide85.xml"/><Relationship Id="rId98" Type="http://schemas.openxmlformats.org/officeDocument/2006/relationships/notesMaster" Target="notesMasters/notesMaster1.xml"/><Relationship Id="rId99" Type="http://schemas.openxmlformats.org/officeDocument/2006/relationships/presProps" Target="presProps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slide" Target="slides/slide10.xml"/><Relationship Id="rId23" Type="http://schemas.openxmlformats.org/officeDocument/2006/relationships/slide" Target="slides/slide11.xml"/><Relationship Id="rId24" Type="http://schemas.openxmlformats.org/officeDocument/2006/relationships/slide" Target="slides/slide12.xml"/><Relationship Id="rId25" Type="http://schemas.openxmlformats.org/officeDocument/2006/relationships/slide" Target="slides/slide13.xml"/><Relationship Id="rId26" Type="http://schemas.openxmlformats.org/officeDocument/2006/relationships/slide" Target="slides/slide14.xml"/><Relationship Id="rId27" Type="http://schemas.openxmlformats.org/officeDocument/2006/relationships/slide" Target="slides/slide15.xml"/><Relationship Id="rId28" Type="http://schemas.openxmlformats.org/officeDocument/2006/relationships/slide" Target="slides/slide16.xml"/><Relationship Id="rId29" Type="http://schemas.openxmlformats.org/officeDocument/2006/relationships/slide" Target="slides/slide17.xml"/><Relationship Id="rId40" Type="http://schemas.openxmlformats.org/officeDocument/2006/relationships/slide" Target="slides/slide28.xml"/><Relationship Id="rId41" Type="http://schemas.openxmlformats.org/officeDocument/2006/relationships/slide" Target="slides/slide29.xml"/><Relationship Id="rId42" Type="http://schemas.openxmlformats.org/officeDocument/2006/relationships/slide" Target="slides/slide30.xml"/><Relationship Id="rId43" Type="http://schemas.openxmlformats.org/officeDocument/2006/relationships/slide" Target="slides/slide31.xml"/><Relationship Id="rId44" Type="http://schemas.openxmlformats.org/officeDocument/2006/relationships/slide" Target="slides/slide32.xml"/><Relationship Id="rId45" Type="http://schemas.openxmlformats.org/officeDocument/2006/relationships/slide" Target="slides/slide33.xml"/><Relationship Id="rId46" Type="http://schemas.openxmlformats.org/officeDocument/2006/relationships/slide" Target="slides/slide34.xml"/><Relationship Id="rId47" Type="http://schemas.openxmlformats.org/officeDocument/2006/relationships/slide" Target="slides/slide35.xml"/><Relationship Id="rId48" Type="http://schemas.openxmlformats.org/officeDocument/2006/relationships/slide" Target="slides/slide36.xml"/><Relationship Id="rId49" Type="http://schemas.openxmlformats.org/officeDocument/2006/relationships/slide" Target="slides/slide37.xml"/><Relationship Id="rId60" Type="http://schemas.openxmlformats.org/officeDocument/2006/relationships/slide" Target="slides/slide48.xml"/><Relationship Id="rId61" Type="http://schemas.openxmlformats.org/officeDocument/2006/relationships/slide" Target="slides/slide49.xml"/><Relationship Id="rId62" Type="http://schemas.openxmlformats.org/officeDocument/2006/relationships/slide" Target="slides/slide50.xml"/><Relationship Id="rId63" Type="http://schemas.openxmlformats.org/officeDocument/2006/relationships/slide" Target="slides/slide51.xml"/><Relationship Id="rId64" Type="http://schemas.openxmlformats.org/officeDocument/2006/relationships/slide" Target="slides/slide52.xml"/><Relationship Id="rId65" Type="http://schemas.openxmlformats.org/officeDocument/2006/relationships/slide" Target="slides/slide53.xml"/><Relationship Id="rId66" Type="http://schemas.openxmlformats.org/officeDocument/2006/relationships/slide" Target="slides/slide54.xml"/><Relationship Id="rId67" Type="http://schemas.openxmlformats.org/officeDocument/2006/relationships/slide" Target="slides/slide55.xml"/><Relationship Id="rId68" Type="http://schemas.openxmlformats.org/officeDocument/2006/relationships/slide" Target="slides/slide56.xml"/><Relationship Id="rId69" Type="http://schemas.openxmlformats.org/officeDocument/2006/relationships/slide" Target="slides/slide57.xml"/><Relationship Id="rId100" Type="http://schemas.openxmlformats.org/officeDocument/2006/relationships/viewProps" Target="viewProps.xml"/><Relationship Id="rId80" Type="http://schemas.openxmlformats.org/officeDocument/2006/relationships/slide" Target="slides/slide68.xml"/><Relationship Id="rId81" Type="http://schemas.openxmlformats.org/officeDocument/2006/relationships/slide" Target="slides/slide69.xml"/><Relationship Id="rId82" Type="http://schemas.openxmlformats.org/officeDocument/2006/relationships/slide" Target="slides/slide70.xml"/><Relationship Id="rId83" Type="http://schemas.openxmlformats.org/officeDocument/2006/relationships/slide" Target="slides/slide71.xml"/><Relationship Id="rId84" Type="http://schemas.openxmlformats.org/officeDocument/2006/relationships/slide" Target="slides/slide72.xml"/><Relationship Id="rId85" Type="http://schemas.openxmlformats.org/officeDocument/2006/relationships/slide" Target="slides/slide73.xml"/><Relationship Id="rId86" Type="http://schemas.openxmlformats.org/officeDocument/2006/relationships/slide" Target="slides/slide74.xml"/><Relationship Id="rId87" Type="http://schemas.openxmlformats.org/officeDocument/2006/relationships/slide" Target="slides/slide75.xml"/><Relationship Id="rId88" Type="http://schemas.openxmlformats.org/officeDocument/2006/relationships/slide" Target="slides/slide76.xml"/><Relationship Id="rId89" Type="http://schemas.openxmlformats.org/officeDocument/2006/relationships/slide" Target="slides/slide7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4" Type="http://schemas.openxmlformats.org/officeDocument/2006/relationships/image" Target="../media/image11.png"/><Relationship Id="rId5" Type="http://schemas.openxmlformats.org/officeDocument/2006/relationships/image" Target="../media/image12.wmf"/><Relationship Id="rId6" Type="http://schemas.openxmlformats.org/officeDocument/2006/relationships/image" Target="../media/image13.wmf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Relationship Id="rId10" Type="http://schemas.openxmlformats.org/officeDocument/2006/relationships/image" Target="../media/image17.png"/><Relationship Id="rId1" Type="http://schemas.openxmlformats.org/officeDocument/2006/relationships/image" Target="../media/image8.wmf"/><Relationship Id="rId2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wmf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1" Type="http://schemas.openxmlformats.org/officeDocument/2006/relationships/image" Target="../media/image19.png"/><Relationship Id="rId2" Type="http://schemas.openxmlformats.org/officeDocument/2006/relationships/image" Target="../media/image20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1" Type="http://schemas.openxmlformats.org/officeDocument/2006/relationships/image" Target="../media/image19.png"/><Relationship Id="rId2" Type="http://schemas.openxmlformats.org/officeDocument/2006/relationships/image" Target="../media/image20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png"/><Relationship Id="rId2" Type="http://schemas.openxmlformats.org/officeDocument/2006/relationships/image" Target="../media/image64.png"/><Relationship Id="rId3" Type="http://schemas.openxmlformats.org/officeDocument/2006/relationships/image" Target="../media/image65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7.png"/><Relationship Id="rId2" Type="http://schemas.openxmlformats.org/officeDocument/2006/relationships/image" Target="../media/image108.png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4" Type="http://schemas.openxmlformats.org/officeDocument/2006/relationships/image" Target="../media/image111.png"/><Relationship Id="rId5" Type="http://schemas.openxmlformats.org/officeDocument/2006/relationships/image" Target="../media/image108.png"/><Relationship Id="rId1" Type="http://schemas.openxmlformats.org/officeDocument/2006/relationships/image" Target="../media/image107.png"/><Relationship Id="rId2" Type="http://schemas.openxmlformats.org/officeDocument/2006/relationships/image" Target="../media/image109.png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4" Type="http://schemas.openxmlformats.org/officeDocument/2006/relationships/image" Target="../media/image110.png"/><Relationship Id="rId5" Type="http://schemas.openxmlformats.org/officeDocument/2006/relationships/image" Target="../media/image111.png"/><Relationship Id="rId1" Type="http://schemas.openxmlformats.org/officeDocument/2006/relationships/image" Target="../media/image107.png"/><Relationship Id="rId2" Type="http://schemas.openxmlformats.org/officeDocument/2006/relationships/image" Target="../media/image10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00F6FA6-8F53-F941-93C1-AB2A60577D66}" type="datetime1">
              <a:rPr lang="en-US"/>
              <a:pPr/>
              <a:t>12/8/15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C2CCB86-0642-B547-B2C2-2CB9ABB892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5982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12/8/15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12/8/15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5416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2048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3360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97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12/8/15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12/8/15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12/8/15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12/8/15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795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795"/>
            <a:ext cx="2133600" cy="365125"/>
          </a:xfrm>
          <a:prstGeom prst="rect">
            <a:avLst/>
          </a:prstGeom>
        </p:spPr>
        <p:txBody>
          <a:bodyPr/>
          <a:lstStyle/>
          <a:p>
            <a:fld id="{71042916-735C-42D5-86C4-BD0D352BAF0A}" type="datetime3">
              <a:rPr lang="en-US" sz="1800" smtClean="0">
                <a:solidFill>
                  <a:prstClr val="black"/>
                </a:solidFill>
                <a:ea typeface=""/>
                <a:cs typeface=""/>
              </a:rPr>
              <a:pPr/>
              <a:t>8 December 2015</a:t>
            </a:fld>
            <a:endParaRPr lang="en-US" sz="1800">
              <a:solidFill>
                <a:prstClr val="black"/>
              </a:solidFill>
              <a:ea typeface=""/>
              <a:cs typeface="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7763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z="1800" smtClean="0">
                <a:solidFill>
                  <a:prstClr val="black"/>
                </a:solidFill>
                <a:ea typeface=""/>
                <a:cs typeface=""/>
              </a:rPr>
              <a:t>Evian Summary</a:t>
            </a:r>
            <a:endParaRPr lang="en-US" sz="1800">
              <a:solidFill>
                <a:prstClr val="black"/>
              </a:solidFill>
              <a:ea typeface=""/>
              <a:cs typeface="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23F-BAF2-40F7-981E-A4E481A32A38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698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7077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12/8/15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293716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12/8/15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01610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12/8/15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795"/>
            <a:ext cx="2133600" cy="365125"/>
          </a:xfrm>
          <a:prstGeom prst="rect">
            <a:avLst/>
          </a:prstGeom>
        </p:spPr>
        <p:txBody>
          <a:bodyPr/>
          <a:lstStyle/>
          <a:p>
            <a:fld id="{71042916-735C-42D5-86C4-BD0D352BAF0A}" type="datetime3">
              <a:rPr lang="en-US" smtClean="0"/>
              <a:t>8 December 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7763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Evian Summary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/>
          <a:p>
            <a:fld id="{1787A23F-BAF2-40F7-981E-A4E481A32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893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1.xml"/><Relationship Id="rId3" Type="http://schemas.openxmlformats.org/officeDocument/2006/relationships/theme" Target="../theme/theme1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theme" Target="../theme/theme3.xml"/><Relationship Id="rId3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Relationship Id="rId3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theme" Target="../theme/theme6.xml"/><Relationship Id="rId3" Type="http://schemas.openxmlformats.org/officeDocument/2006/relationships/image" Target="../media/image4.png"/></Relationships>
</file>

<file path=ppt/slideMasters/_rels/slideMaster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theme" Target="../theme/theme7.xml"/><Relationship Id="rId3" Type="http://schemas.openxmlformats.org/officeDocument/2006/relationships/image" Target="../media/image5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theme" Target="../theme/theme8.xml"/><Relationship Id="rId7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/Relationships>
</file>

<file path=ppt/slideMasters/_rels/slideMaster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theme" Target="../theme/theme9.xml"/><Relationship Id="rId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 userDrawn="1"/>
        </p:nvSpPr>
        <p:spPr>
          <a:xfrm rot="16200000">
            <a:off x="-254975" y="5316407"/>
            <a:ext cx="21467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Jiro</a:t>
            </a:r>
            <a:r>
              <a:rPr lang="en-GB" sz="8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Taniguchi, </a:t>
            </a:r>
            <a:r>
              <a:rPr lang="en-GB" sz="8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Furari</a:t>
            </a:r>
            <a:r>
              <a:rPr lang="en-GB" sz="8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, © </a:t>
            </a:r>
            <a:r>
              <a:rPr lang="en-GB" sz="8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Casterman</a:t>
            </a:r>
            <a:r>
              <a:rPr lang="en-GB" sz="8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(2012)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8305800" y="6359000"/>
            <a:ext cx="3878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D81C2634-7241-7B48-9ED7-3ACE642BB4A5}" type="slidenum">
              <a:rPr kumimoji="0" lang="fr-FR" sz="1200" b="1" i="0" u="none" strike="noStrike" kern="1200" cap="none" spc="0" normalizeH="0" baseline="0" noProof="0" smtClean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Trebuchet MS"/>
                <a:ea typeface="ＭＳ Ｐゴシック" charset="-128"/>
                <a:cs typeface="Trebuchet MS"/>
              </a:rPr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61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770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0" i="0">
                <a:solidFill>
                  <a:srgbClr val="777777"/>
                </a:solidFill>
                <a:latin typeface="Helvetica Light" charset="0"/>
                <a:ea typeface="Helvetica Light" charset="0"/>
                <a:cs typeface="Helvetica Light" charset="0"/>
              </a:rPr>
              <a:pPr algn="r"/>
              <a:t>‹#›</a:t>
            </a:fld>
            <a:endParaRPr lang="fr-FR" sz="1200" b="0" i="0" dirty="0">
              <a:solidFill>
                <a:srgbClr val="77777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865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b="0" i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Pittsburgh, Dec 7, 2015</a:t>
            </a:r>
            <a:endParaRPr lang="en-GB" sz="1200" b="0" i="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851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b="0" i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Andreas Hoecker   —   </a:t>
            </a:r>
            <a:r>
              <a:rPr lang="en-US" sz="1200" b="0" i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The Higgs</a:t>
            </a:r>
            <a:r>
              <a:rPr lang="en-US" sz="1200" b="0" i="0" baseline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 Boson and Beyond</a:t>
            </a:r>
            <a:endParaRPr lang="en-US" sz="1200" b="0" i="0" dirty="0" smtClean="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19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770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0" i="0">
                <a:solidFill>
                  <a:srgbClr val="777777"/>
                </a:solidFill>
                <a:latin typeface="Helvetica Light" charset="0"/>
                <a:ea typeface="Helvetica Light" charset="0"/>
                <a:cs typeface="Helvetica Light" charset="0"/>
              </a:rPr>
              <a:pPr algn="r"/>
              <a:t>‹#›</a:t>
            </a:fld>
            <a:endParaRPr lang="fr-FR" sz="1200" b="0" i="0" dirty="0">
              <a:solidFill>
                <a:srgbClr val="77777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865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b="0" i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Pittsburgh, Dec 7, 2015</a:t>
            </a:r>
            <a:endParaRPr lang="en-GB" sz="1200" b="0" i="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851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b="0" i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Andreas Hoecker   —   </a:t>
            </a:r>
            <a:r>
              <a:rPr lang="en-US" sz="1200" b="0" i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The Higgs</a:t>
            </a:r>
            <a:r>
              <a:rPr lang="en-US" sz="1200" b="0" i="0" baseline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 Boson and Beyond</a:t>
            </a:r>
            <a:endParaRPr lang="en-US" sz="1200" b="0" i="0" dirty="0" smtClean="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25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flipV="1">
            <a:off x="0" y="0"/>
            <a:ext cx="9144000" cy="1340768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1124744"/>
            <a:ext cx="9144000" cy="5424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  <a:ea typeface=""/>
                <a:cs typeface=""/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  <a:ea typeface=""/>
              <a:cs typeface=""/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24744"/>
            <a:ext cx="914400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1625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99" r:id="rId1"/>
    <p:sldLayoutId id="2147486100" r:id="rId2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770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0" i="0">
                <a:solidFill>
                  <a:srgbClr val="777777"/>
                </a:solidFill>
                <a:latin typeface="Helvetica Light" charset="0"/>
                <a:ea typeface="Helvetica Light" charset="0"/>
                <a:cs typeface="Helvetica Light" charset="0"/>
              </a:rPr>
              <a:pPr algn="r"/>
              <a:t>‹#›</a:t>
            </a:fld>
            <a:endParaRPr lang="fr-FR" sz="1200" b="0" i="0" dirty="0">
              <a:solidFill>
                <a:srgbClr val="77777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865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b="0" i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Pittsburgh, Dec 7, 2015</a:t>
            </a:r>
            <a:endParaRPr lang="en-GB" sz="1200" b="0" i="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851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b="0" i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Andreas Hoecker   —   </a:t>
            </a:r>
            <a:r>
              <a:rPr lang="en-US" sz="1200" b="0" i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The Higgs</a:t>
            </a:r>
            <a:r>
              <a:rPr lang="en-US" sz="1200" b="0" i="0" baseline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 Boson and Beyond</a:t>
            </a:r>
            <a:endParaRPr lang="en-US" sz="1200" b="0" i="0" dirty="0" smtClean="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63" r:id="rId1"/>
    <p:sldLayoutId id="2147486091" r:id="rId2"/>
    <p:sldLayoutId id="2147486092" r:id="rId3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22"/>
          <p:cNvPicPr>
            <a:picLocks noChangeAspect="1"/>
          </p:cNvPicPr>
          <p:nvPr userDrawn="1"/>
        </p:nvPicPr>
        <p:blipFill>
          <a:blip r:embed="rId3" cstate="print">
            <a:grayscl/>
            <a:alphaModFix/>
            <a:lum bright="5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770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0" i="0">
                <a:solidFill>
                  <a:srgbClr val="777777"/>
                </a:solidFill>
                <a:latin typeface="Helvetica Light" charset="0"/>
                <a:ea typeface="Helvetica Light" charset="0"/>
                <a:cs typeface="Helvetica Light" charset="0"/>
              </a:rPr>
              <a:pPr algn="r"/>
              <a:t>‹#›</a:t>
            </a:fld>
            <a:endParaRPr lang="fr-FR" sz="1200" b="0" i="0" dirty="0">
              <a:solidFill>
                <a:srgbClr val="77777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865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b="0" i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Pittsburgh, Dec 7, 2015</a:t>
            </a:r>
            <a:endParaRPr lang="en-GB" sz="1200" b="0" i="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851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b="0" i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Andreas Hoecker   —   </a:t>
            </a:r>
            <a:r>
              <a:rPr lang="en-US" sz="1200" b="0" i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The Higgs</a:t>
            </a:r>
            <a:r>
              <a:rPr lang="en-US" sz="1200" b="0" i="0" baseline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 Boson and Beyond</a:t>
            </a:r>
            <a:endParaRPr lang="en-US" sz="1200" b="0" i="0" dirty="0" smtClean="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65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4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770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0" i="0">
                <a:solidFill>
                  <a:srgbClr val="777777"/>
                </a:solidFill>
                <a:latin typeface="Helvetica Light" charset="0"/>
                <a:ea typeface="Helvetica Light" charset="0"/>
                <a:cs typeface="Helvetica Light" charset="0"/>
              </a:rPr>
              <a:pPr algn="r"/>
              <a:t>‹#›</a:t>
            </a:fld>
            <a:endParaRPr lang="fr-FR" sz="1200" b="0" i="0" dirty="0">
              <a:solidFill>
                <a:srgbClr val="77777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865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b="0" i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Pittsburgh, Dec 7, 2015</a:t>
            </a:r>
            <a:endParaRPr lang="en-GB" sz="1200" b="0" i="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851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b="0" i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Andreas Hoecker   —   </a:t>
            </a:r>
            <a:r>
              <a:rPr lang="en-US" sz="1200" b="0" i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The Higgs</a:t>
            </a:r>
            <a:r>
              <a:rPr lang="en-US" sz="1200" b="0" i="0" baseline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 Boson and Beyond</a:t>
            </a:r>
            <a:endParaRPr lang="en-US" sz="1200" b="0" i="0" dirty="0" smtClean="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71" r:id="rId1"/>
    <p:sldLayoutId id="2147486096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770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0" i="0">
                <a:solidFill>
                  <a:srgbClr val="777777"/>
                </a:solidFill>
                <a:latin typeface="Helvetica Light" charset="0"/>
                <a:ea typeface="Helvetica Light" charset="0"/>
                <a:cs typeface="Helvetica Light" charset="0"/>
              </a:rPr>
              <a:pPr algn="r"/>
              <a:t>‹#›</a:t>
            </a:fld>
            <a:endParaRPr lang="fr-FR" sz="1200" b="0" i="0" dirty="0">
              <a:solidFill>
                <a:srgbClr val="77777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 userDrawn="1"/>
        </p:nvSpPr>
        <p:spPr bwMode="auto">
          <a:xfrm>
            <a:off x="0" y="65865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b="0" i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Pittsburgh, Dec 7, 2015</a:t>
            </a:r>
            <a:endParaRPr lang="en-GB" sz="1200" b="0" i="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Rectangle 4"/>
          <p:cNvSpPr>
            <a:spLocks noChangeArrowheads="1"/>
          </p:cNvSpPr>
          <p:nvPr userDrawn="1"/>
        </p:nvSpPr>
        <p:spPr bwMode="auto">
          <a:xfrm>
            <a:off x="2438400" y="65851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b="0" i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Andreas Hoecker   —   </a:t>
            </a:r>
            <a:r>
              <a:rPr lang="en-US" sz="1200" b="0" i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The Higgs</a:t>
            </a:r>
            <a:r>
              <a:rPr lang="en-US" sz="1200" b="0" i="0" baseline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 Boson and Beyond</a:t>
            </a:r>
            <a:endParaRPr lang="en-US" sz="1200" b="0" i="0" dirty="0" smtClean="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79" r:id="rId1"/>
    <p:sldLayoutId id="2147486097" r:id="rId2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-1"/>
            <a:ext cx="9144000" cy="6858001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770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0" i="0">
                <a:solidFill>
                  <a:srgbClr val="777777"/>
                </a:solidFill>
                <a:latin typeface="Helvetica Light" charset="0"/>
                <a:ea typeface="Helvetica Light" charset="0"/>
                <a:cs typeface="Helvetica Light" charset="0"/>
              </a:rPr>
              <a:pPr algn="r"/>
              <a:t>‹#›</a:t>
            </a:fld>
            <a:endParaRPr lang="fr-FR" sz="1200" b="0" i="0" dirty="0">
              <a:solidFill>
                <a:srgbClr val="77777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865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b="0" i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Pittsburgh, Dec 7, 2015</a:t>
            </a:r>
            <a:endParaRPr lang="en-GB" sz="1200" b="0" i="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7" name="Rectangle 4"/>
          <p:cNvSpPr>
            <a:spLocks noChangeArrowheads="1"/>
          </p:cNvSpPr>
          <p:nvPr userDrawn="1"/>
        </p:nvSpPr>
        <p:spPr bwMode="auto">
          <a:xfrm>
            <a:off x="2438400" y="65851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b="0" i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Andreas Hoecker   —   </a:t>
            </a:r>
            <a:r>
              <a:rPr lang="en-US" sz="1200" b="0" i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The Higgs</a:t>
            </a:r>
            <a:r>
              <a:rPr lang="en-US" sz="1200" b="0" i="0" baseline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 Boson and Beyond</a:t>
            </a:r>
            <a:endParaRPr lang="en-US" sz="1200" b="0" i="0" dirty="0" smtClean="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99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078275"/>
            <a:ext cx="9144000" cy="3714804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lum bright="17000"/>
          </a:blip>
          <a:stretch>
            <a:fillRect/>
          </a:stretch>
        </p:blipFill>
        <p:spPr>
          <a:xfrm>
            <a:off x="1714500" y="984250"/>
            <a:ext cx="5715000" cy="48895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" name="Rectangle 2"/>
          <p:cNvSpPr>
            <a:spLocks noChangeArrowheads="1"/>
          </p:cNvSpPr>
          <p:nvPr userDrawn="1"/>
        </p:nvSpPr>
        <p:spPr bwMode="auto">
          <a:xfrm>
            <a:off x="7200900" y="65770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0" i="0">
                <a:solidFill>
                  <a:srgbClr val="777777"/>
                </a:solidFill>
                <a:latin typeface="Helvetica Light" charset="0"/>
                <a:ea typeface="Helvetica Light" charset="0"/>
                <a:cs typeface="Helvetica Light" charset="0"/>
              </a:rPr>
              <a:pPr algn="r"/>
              <a:t>‹#›</a:t>
            </a:fld>
            <a:endParaRPr lang="fr-FR" sz="1200" b="0" i="0" dirty="0">
              <a:solidFill>
                <a:srgbClr val="77777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Rectangle 3"/>
          <p:cNvSpPr>
            <a:spLocks noChangeArrowheads="1"/>
          </p:cNvSpPr>
          <p:nvPr userDrawn="1"/>
        </p:nvSpPr>
        <p:spPr bwMode="auto">
          <a:xfrm>
            <a:off x="0" y="65865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b="0" i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Pittsburgh, Dec 7, 2015</a:t>
            </a:r>
            <a:endParaRPr lang="en-GB" sz="1200" b="0" i="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1" name="Rectangle 4"/>
          <p:cNvSpPr>
            <a:spLocks noChangeArrowheads="1"/>
          </p:cNvSpPr>
          <p:nvPr userDrawn="1"/>
        </p:nvSpPr>
        <p:spPr bwMode="auto">
          <a:xfrm>
            <a:off x="2438400" y="65851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b="0" i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Andreas Hoecker   —   </a:t>
            </a:r>
            <a:r>
              <a:rPr lang="en-US" sz="1200" b="0" i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The Higgs</a:t>
            </a:r>
            <a:r>
              <a:rPr lang="en-US" sz="1200" b="0" i="0" baseline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 Boson and Beyond</a:t>
            </a:r>
            <a:endParaRPr lang="en-US" sz="1200" b="0" i="0" dirty="0" smtClean="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97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7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770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0" i="0">
                <a:solidFill>
                  <a:srgbClr val="777777"/>
                </a:solidFill>
                <a:latin typeface="Helvetica Light" charset="0"/>
                <a:ea typeface="Helvetica Light" charset="0"/>
                <a:cs typeface="Helvetica Light" charset="0"/>
              </a:rPr>
              <a:pPr algn="r"/>
              <a:t>‹#›</a:t>
            </a:fld>
            <a:endParaRPr lang="fr-FR" sz="1200" b="0" i="0" dirty="0">
              <a:solidFill>
                <a:srgbClr val="77777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865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b="0" i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Pittsburgh, Dec 7, 2015</a:t>
            </a:r>
            <a:endParaRPr lang="en-GB" sz="1200" b="0" i="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851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b="0" i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Andreas Hoecker   —   </a:t>
            </a:r>
            <a:r>
              <a:rPr lang="en-US" sz="1200" b="0" i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The Higgs</a:t>
            </a:r>
            <a:r>
              <a:rPr lang="en-US" sz="1200" b="0" i="0" baseline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 Boson and Beyond</a:t>
            </a:r>
            <a:endParaRPr lang="en-US" sz="1200" b="0" i="0" dirty="0" smtClean="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93" r:id="rId1"/>
    <p:sldLayoutId id="2147486109" r:id="rId2"/>
    <p:sldLayoutId id="2147486110" r:id="rId3"/>
    <p:sldLayoutId id="2147486106" r:id="rId4"/>
    <p:sldLayoutId id="2147486104" r:id="rId5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 userDrawn="1"/>
        </p:nvSpPr>
        <p:spPr>
          <a:xfrm rot="16200000">
            <a:off x="-254975" y="5316407"/>
            <a:ext cx="21467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err="1" smtClean="0">
                <a:solidFill>
                  <a:prstClr val="white">
                    <a:lumMod val="50000"/>
                  </a:prstClr>
                </a:solidFill>
                <a:latin typeface="Trebuchet MS"/>
                <a:cs typeface="Trebuchet MS"/>
              </a:rPr>
              <a:t>Jiro</a:t>
            </a:r>
            <a:r>
              <a:rPr lang="en-GB" sz="800" dirty="0" smtClean="0">
                <a:solidFill>
                  <a:prstClr val="white">
                    <a:lumMod val="50000"/>
                  </a:prstClr>
                </a:solidFill>
                <a:latin typeface="Trebuchet MS"/>
                <a:cs typeface="Trebuchet MS"/>
              </a:rPr>
              <a:t> Taniguchi, </a:t>
            </a:r>
            <a:r>
              <a:rPr lang="en-GB" sz="800" dirty="0" err="1" smtClean="0">
                <a:solidFill>
                  <a:prstClr val="white">
                    <a:lumMod val="50000"/>
                  </a:prstClr>
                </a:solidFill>
                <a:latin typeface="Trebuchet MS"/>
                <a:cs typeface="Trebuchet MS"/>
              </a:rPr>
              <a:t>Furari</a:t>
            </a:r>
            <a:r>
              <a:rPr lang="en-GB" sz="800" dirty="0" smtClean="0">
                <a:solidFill>
                  <a:prstClr val="white">
                    <a:lumMod val="50000"/>
                  </a:prstClr>
                </a:solidFill>
                <a:latin typeface="Trebuchet MS"/>
                <a:cs typeface="Trebuchet MS"/>
              </a:rPr>
              <a:t>, © </a:t>
            </a:r>
            <a:r>
              <a:rPr lang="en-GB" sz="800" dirty="0" err="1" smtClean="0">
                <a:solidFill>
                  <a:prstClr val="white">
                    <a:lumMod val="50000"/>
                  </a:prstClr>
                </a:solidFill>
                <a:latin typeface="Trebuchet MS"/>
                <a:cs typeface="Trebuchet MS"/>
              </a:rPr>
              <a:t>Casterman</a:t>
            </a:r>
            <a:r>
              <a:rPr lang="en-GB" sz="800" dirty="0" smtClean="0">
                <a:solidFill>
                  <a:prstClr val="white">
                    <a:lumMod val="50000"/>
                  </a:prstClr>
                </a:solidFill>
                <a:latin typeface="Trebuchet MS"/>
                <a:cs typeface="Trebuchet MS"/>
              </a:rPr>
              <a:t> (2012)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15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2.wmf"/><Relationship Id="rId12" Type="http://schemas.openxmlformats.org/officeDocument/2006/relationships/oleObject" Target="../embeddings/oleObject16.bin"/><Relationship Id="rId13" Type="http://schemas.openxmlformats.org/officeDocument/2006/relationships/image" Target="../media/image23.png"/><Relationship Id="rId14" Type="http://schemas.openxmlformats.org/officeDocument/2006/relationships/oleObject" Target="../embeddings/oleObject17.bin"/><Relationship Id="rId15" Type="http://schemas.openxmlformats.org/officeDocument/2006/relationships/image" Target="../media/image24.png"/><Relationship Id="rId16" Type="http://schemas.openxmlformats.org/officeDocument/2006/relationships/oleObject" Target="../embeddings/oleObject18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5.xml"/><Relationship Id="rId3" Type="http://schemas.openxmlformats.org/officeDocument/2006/relationships/image" Target="../media/image25.png"/><Relationship Id="rId4" Type="http://schemas.openxmlformats.org/officeDocument/2006/relationships/oleObject" Target="../embeddings/oleObject12.bin"/><Relationship Id="rId5" Type="http://schemas.openxmlformats.org/officeDocument/2006/relationships/image" Target="../media/image19.png"/><Relationship Id="rId6" Type="http://schemas.openxmlformats.org/officeDocument/2006/relationships/oleObject" Target="../embeddings/oleObject13.bin"/><Relationship Id="rId7" Type="http://schemas.openxmlformats.org/officeDocument/2006/relationships/image" Target="../media/image20.png"/><Relationship Id="rId8" Type="http://schemas.openxmlformats.org/officeDocument/2006/relationships/oleObject" Target="../embeddings/oleObject14.bin"/><Relationship Id="rId9" Type="http://schemas.openxmlformats.org/officeDocument/2006/relationships/image" Target="../media/image21.png"/><Relationship Id="rId10" Type="http://schemas.openxmlformats.org/officeDocument/2006/relationships/oleObject" Target="../embeddings/oleObject15.bin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6.png"/><Relationship Id="rId12" Type="http://schemas.openxmlformats.org/officeDocument/2006/relationships/oleObject" Target="../embeddings/oleObject23.bin"/><Relationship Id="rId13" Type="http://schemas.openxmlformats.org/officeDocument/2006/relationships/image" Target="../media/image27.png"/><Relationship Id="rId14" Type="http://schemas.openxmlformats.org/officeDocument/2006/relationships/oleObject" Target="../embeddings/oleObject24.bin"/><Relationship Id="rId15" Type="http://schemas.openxmlformats.org/officeDocument/2006/relationships/image" Target="../media/image23.png"/><Relationship Id="rId16" Type="http://schemas.openxmlformats.org/officeDocument/2006/relationships/oleObject" Target="../embeddings/oleObject25.bin"/><Relationship Id="rId17" Type="http://schemas.openxmlformats.org/officeDocument/2006/relationships/image" Target="../media/image24.png"/><Relationship Id="rId18" Type="http://schemas.openxmlformats.org/officeDocument/2006/relationships/oleObject" Target="../embeddings/oleObject26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5.xml"/><Relationship Id="rId3" Type="http://schemas.openxmlformats.org/officeDocument/2006/relationships/image" Target="../media/image25.png"/><Relationship Id="rId4" Type="http://schemas.openxmlformats.org/officeDocument/2006/relationships/oleObject" Target="../embeddings/oleObject19.bin"/><Relationship Id="rId5" Type="http://schemas.openxmlformats.org/officeDocument/2006/relationships/image" Target="../media/image19.png"/><Relationship Id="rId6" Type="http://schemas.openxmlformats.org/officeDocument/2006/relationships/oleObject" Target="../embeddings/oleObject20.bin"/><Relationship Id="rId7" Type="http://schemas.openxmlformats.org/officeDocument/2006/relationships/image" Target="../media/image20.png"/><Relationship Id="rId8" Type="http://schemas.openxmlformats.org/officeDocument/2006/relationships/oleObject" Target="../embeddings/oleObject21.bin"/><Relationship Id="rId9" Type="http://schemas.openxmlformats.org/officeDocument/2006/relationships/image" Target="../media/image21.png"/><Relationship Id="rId10" Type="http://schemas.openxmlformats.org/officeDocument/2006/relationships/oleObject" Target="../embeddings/oleObject22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4" Type="http://schemas.openxmlformats.org/officeDocument/2006/relationships/image" Target="../media/image31.png"/><Relationship Id="rId5" Type="http://schemas.openxmlformats.org/officeDocument/2006/relationships/image" Target="../media/image32.wmf"/><Relationship Id="rId6" Type="http://schemas.openxmlformats.org/officeDocument/2006/relationships/oleObject" Target="../embeddings/oleObject27.bin"/><Relationship Id="rId7" Type="http://schemas.openxmlformats.org/officeDocument/2006/relationships/image" Target="../media/image29.png"/><Relationship Id="rId8" Type="http://schemas.openxmlformats.org/officeDocument/2006/relationships/image" Target="../media/image33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tiff"/><Relationship Id="rId6" Type="http://schemas.openxmlformats.org/officeDocument/2006/relationships/image" Target="../media/image40.tiff"/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4" Type="http://schemas.openxmlformats.org/officeDocument/2006/relationships/image" Target="../media/image42.jpeg"/><Relationship Id="rId5" Type="http://schemas.openxmlformats.org/officeDocument/2006/relationships/image" Target="../media/image43.jpeg"/><Relationship Id="rId6" Type="http://schemas.openxmlformats.org/officeDocument/2006/relationships/image" Target="../media/image44.png"/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jpeg"/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emf"/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46.jpeg"/><Relationship Id="rId3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46.jpeg"/><Relationship Id="rId3" Type="http://schemas.openxmlformats.org/officeDocument/2006/relationships/image" Target="../media/image56.tif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58.tif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59.em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60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4" Type="http://schemas.openxmlformats.org/officeDocument/2006/relationships/image" Target="../media/image63.png"/><Relationship Id="rId5" Type="http://schemas.openxmlformats.org/officeDocument/2006/relationships/oleObject" Target="../embeddings/oleObject29.bin"/><Relationship Id="rId6" Type="http://schemas.openxmlformats.org/officeDocument/2006/relationships/image" Target="../media/image64.png"/><Relationship Id="rId7" Type="http://schemas.openxmlformats.org/officeDocument/2006/relationships/oleObject" Target="../embeddings/oleObject30.bin"/><Relationship Id="rId8" Type="http://schemas.openxmlformats.org/officeDocument/2006/relationships/image" Target="../media/image65.pn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66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7.emf"/><Relationship Id="rId3" Type="http://schemas.openxmlformats.org/officeDocument/2006/relationships/image" Target="../media/image68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9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0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4" Type="http://schemas.openxmlformats.org/officeDocument/2006/relationships/image" Target="../media/image76.emf"/><Relationship Id="rId5" Type="http://schemas.openxmlformats.org/officeDocument/2006/relationships/image" Target="../media/image77.emf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4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4" Type="http://schemas.openxmlformats.org/officeDocument/2006/relationships/image" Target="../media/image81.emf"/><Relationship Id="rId5" Type="http://schemas.openxmlformats.org/officeDocument/2006/relationships/image" Target="../media/image82.emf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Relationship Id="rId3" Type="http://schemas.openxmlformats.org/officeDocument/2006/relationships/image" Target="../media/image8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4" Type="http://schemas.openxmlformats.org/officeDocument/2006/relationships/image" Target="../media/image86.emf"/><Relationship Id="rId5" Type="http://schemas.openxmlformats.org/officeDocument/2006/relationships/image" Target="../media/image87.emf"/><Relationship Id="rId6" Type="http://schemas.openxmlformats.org/officeDocument/2006/relationships/image" Target="../media/image88.emf"/><Relationship Id="rId7" Type="http://schemas.openxmlformats.org/officeDocument/2006/relationships/image" Target="../media/image89.emf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4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0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91.tif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2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4" Type="http://schemas.openxmlformats.org/officeDocument/2006/relationships/image" Target="../media/image95.emf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3.e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5.emf"/><Relationship Id="rId3" Type="http://schemas.openxmlformats.org/officeDocument/2006/relationships/image" Target="../media/image96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7.emf"/><Relationship Id="rId3" Type="http://schemas.openxmlformats.org/officeDocument/2006/relationships/image" Target="../media/image98.em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9.emf"/><Relationship Id="rId3" Type="http://schemas.openxmlformats.org/officeDocument/2006/relationships/image" Target="../media/image100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emf"/><Relationship Id="rId4" Type="http://schemas.openxmlformats.org/officeDocument/2006/relationships/image" Target="../media/image103.emf"/><Relationship Id="rId5" Type="http://schemas.openxmlformats.org/officeDocument/2006/relationships/image" Target="../media/image104.emf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1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105.emf"/><Relationship Id="rId5" Type="http://schemas.openxmlformats.org/officeDocument/2006/relationships/image" Target="../media/image34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png"/><Relationship Id="rId3" Type="http://schemas.openxmlformats.org/officeDocument/2006/relationships/image" Target="../media/image7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78.png"/><Relationship Id="rId5" Type="http://schemas.openxmlformats.org/officeDocument/2006/relationships/oleObject" Target="../embeddings/oleObject31.bin"/><Relationship Id="rId6" Type="http://schemas.openxmlformats.org/officeDocument/2006/relationships/image" Target="../media/image107.png"/><Relationship Id="rId7" Type="http://schemas.openxmlformats.org/officeDocument/2006/relationships/oleObject" Target="../embeddings/oleObject32.bin"/><Relationship Id="rId8" Type="http://schemas.openxmlformats.org/officeDocument/2006/relationships/image" Target="../media/image108.png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36.bin"/><Relationship Id="rId12" Type="http://schemas.openxmlformats.org/officeDocument/2006/relationships/image" Target="../media/image111.png"/><Relationship Id="rId13" Type="http://schemas.openxmlformats.org/officeDocument/2006/relationships/oleObject" Target="../embeddings/oleObject37.bin"/><Relationship Id="rId14" Type="http://schemas.openxmlformats.org/officeDocument/2006/relationships/oleObject" Target="../embeddings/oleObject38.bin"/><Relationship Id="rId15" Type="http://schemas.openxmlformats.org/officeDocument/2006/relationships/image" Target="../media/image108.png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57.png"/><Relationship Id="rId4" Type="http://schemas.openxmlformats.org/officeDocument/2006/relationships/image" Target="../media/image78.png"/><Relationship Id="rId5" Type="http://schemas.openxmlformats.org/officeDocument/2006/relationships/oleObject" Target="../embeddings/oleObject33.bin"/><Relationship Id="rId6" Type="http://schemas.openxmlformats.org/officeDocument/2006/relationships/image" Target="../media/image107.png"/><Relationship Id="rId7" Type="http://schemas.openxmlformats.org/officeDocument/2006/relationships/oleObject" Target="../embeddings/oleObject34.bin"/><Relationship Id="rId8" Type="http://schemas.openxmlformats.org/officeDocument/2006/relationships/image" Target="../media/image109.png"/><Relationship Id="rId9" Type="http://schemas.openxmlformats.org/officeDocument/2006/relationships/oleObject" Target="../embeddings/oleObject35.bin"/><Relationship Id="rId10" Type="http://schemas.openxmlformats.org/officeDocument/2006/relationships/image" Target="../media/image110.png"/></Relationships>
</file>

<file path=ppt/slides/_rels/slide54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42.bin"/><Relationship Id="rId12" Type="http://schemas.openxmlformats.org/officeDocument/2006/relationships/image" Target="../media/image110.png"/><Relationship Id="rId13" Type="http://schemas.openxmlformats.org/officeDocument/2006/relationships/oleObject" Target="../embeddings/oleObject43.bin"/><Relationship Id="rId14" Type="http://schemas.openxmlformats.org/officeDocument/2006/relationships/image" Target="../media/image111.png"/><Relationship Id="rId15" Type="http://schemas.openxmlformats.org/officeDocument/2006/relationships/oleObject" Target="../embeddings/oleObject44.bin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57.png"/><Relationship Id="rId4" Type="http://schemas.openxmlformats.org/officeDocument/2006/relationships/image" Target="../media/image78.png"/><Relationship Id="rId5" Type="http://schemas.openxmlformats.org/officeDocument/2006/relationships/oleObject" Target="../embeddings/oleObject39.bin"/><Relationship Id="rId6" Type="http://schemas.openxmlformats.org/officeDocument/2006/relationships/image" Target="../media/image107.png"/><Relationship Id="rId7" Type="http://schemas.openxmlformats.org/officeDocument/2006/relationships/oleObject" Target="../embeddings/oleObject40.bin"/><Relationship Id="rId8" Type="http://schemas.openxmlformats.org/officeDocument/2006/relationships/image" Target="../media/image108.png"/><Relationship Id="rId9" Type="http://schemas.openxmlformats.org/officeDocument/2006/relationships/oleObject" Target="../embeddings/oleObject41.bin"/><Relationship Id="rId10" Type="http://schemas.openxmlformats.org/officeDocument/2006/relationships/image" Target="../media/image109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2.png"/><Relationship Id="rId3" Type="http://schemas.openxmlformats.org/officeDocument/2006/relationships/image" Target="../media/image11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emf"/><Relationship Id="rId4" Type="http://schemas.openxmlformats.org/officeDocument/2006/relationships/image" Target="../media/image115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2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2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16.emf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1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4" Type="http://schemas.openxmlformats.org/officeDocument/2006/relationships/image" Target="../media/image120.png"/><Relationship Id="rId5" Type="http://schemas.openxmlformats.org/officeDocument/2006/relationships/image" Target="../media/image121.png"/><Relationship Id="rId6" Type="http://schemas.openxmlformats.org/officeDocument/2006/relationships/image" Target="../media/image122.png"/><Relationship Id="rId7" Type="http://schemas.openxmlformats.org/officeDocument/2006/relationships/image" Target="../media/image123.png"/><Relationship Id="rId8" Type="http://schemas.openxmlformats.org/officeDocument/2006/relationships/image" Target="../media/image124.png"/><Relationship Id="rId9" Type="http://schemas.openxmlformats.org/officeDocument/2006/relationships/image" Target="../media/image125.png"/><Relationship Id="rId10" Type="http://schemas.openxmlformats.org/officeDocument/2006/relationships/image" Target="../media/image126.pn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18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27.tiff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8.emf"/><Relationship Id="rId3" Type="http://schemas.openxmlformats.org/officeDocument/2006/relationships/image" Target="../media/image129.emf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0.emf"/><Relationship Id="rId3" Type="http://schemas.openxmlformats.org/officeDocument/2006/relationships/image" Target="../media/image131.jp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32.png"/><Relationship Id="rId3" Type="http://schemas.openxmlformats.org/officeDocument/2006/relationships/image" Target="../media/image57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3.emf"/><Relationship Id="rId3" Type="http://schemas.openxmlformats.org/officeDocument/2006/relationships/image" Target="../media/image134.e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emf"/><Relationship Id="rId4" Type="http://schemas.openxmlformats.org/officeDocument/2006/relationships/image" Target="../media/image137.png"/><Relationship Id="rId5" Type="http://schemas.openxmlformats.org/officeDocument/2006/relationships/image" Target="../media/image138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5.emf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3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emf"/><Relationship Id="rId4" Type="http://schemas.openxmlformats.org/officeDocument/2006/relationships/image" Target="../media/image142.emf"/><Relationship Id="rId5" Type="http://schemas.openxmlformats.org/officeDocument/2006/relationships/image" Target="../media/image140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0.e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emf"/><Relationship Id="rId4" Type="http://schemas.openxmlformats.org/officeDocument/2006/relationships/image" Target="../media/image145.emf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emf"/><Relationship Id="rId4" Type="http://schemas.openxmlformats.org/officeDocument/2006/relationships/image" Target="../media/image148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6.emf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emf"/><Relationship Id="rId4" Type="http://schemas.openxmlformats.org/officeDocument/2006/relationships/image" Target="../media/image151.emf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9.emf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52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53.emf"/><Relationship Id="rId3" Type="http://schemas.openxmlformats.org/officeDocument/2006/relationships/image" Target="../media/image154.emf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55.tif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4" Type="http://schemas.openxmlformats.org/officeDocument/2006/relationships/image" Target="../media/image157.pn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55.tiff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58.emf"/><Relationship Id="rId3" Type="http://schemas.openxmlformats.org/officeDocument/2006/relationships/image" Target="../media/image159.emf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0.emf"/><Relationship Id="rId3" Type="http://schemas.openxmlformats.org/officeDocument/2006/relationships/image" Target="../media/image161.emf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2.emf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3.emf"/><Relationship Id="rId3" Type="http://schemas.openxmlformats.org/officeDocument/2006/relationships/image" Target="../media/image164.emf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4.bin"/><Relationship Id="rId20" Type="http://schemas.openxmlformats.org/officeDocument/2006/relationships/image" Target="../media/image16.png"/><Relationship Id="rId21" Type="http://schemas.openxmlformats.org/officeDocument/2006/relationships/oleObject" Target="../embeddings/oleObject10.bin"/><Relationship Id="rId22" Type="http://schemas.openxmlformats.org/officeDocument/2006/relationships/image" Target="../media/image17.png"/><Relationship Id="rId10" Type="http://schemas.openxmlformats.org/officeDocument/2006/relationships/image" Target="../media/image11.png"/><Relationship Id="rId11" Type="http://schemas.openxmlformats.org/officeDocument/2006/relationships/oleObject" Target="../embeddings/oleObject5.bin"/><Relationship Id="rId12" Type="http://schemas.openxmlformats.org/officeDocument/2006/relationships/image" Target="../media/image12.wmf"/><Relationship Id="rId13" Type="http://schemas.openxmlformats.org/officeDocument/2006/relationships/oleObject" Target="../embeddings/oleObject6.bin"/><Relationship Id="rId14" Type="http://schemas.openxmlformats.org/officeDocument/2006/relationships/image" Target="../media/image13.wmf"/><Relationship Id="rId15" Type="http://schemas.openxmlformats.org/officeDocument/2006/relationships/oleObject" Target="../embeddings/oleObject7.bin"/><Relationship Id="rId16" Type="http://schemas.openxmlformats.org/officeDocument/2006/relationships/image" Target="../media/image14.png"/><Relationship Id="rId17" Type="http://schemas.openxmlformats.org/officeDocument/2006/relationships/oleObject" Target="../embeddings/oleObject8.bin"/><Relationship Id="rId18" Type="http://schemas.openxmlformats.org/officeDocument/2006/relationships/image" Target="../media/image15.png"/><Relationship Id="rId19" Type="http://schemas.openxmlformats.org/officeDocument/2006/relationships/oleObject" Target="../embeddings/oleObject9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5.xml"/><Relationship Id="rId3" Type="http://schemas.openxmlformats.org/officeDocument/2006/relationships/oleObject" Target="../embeddings/oleObject1.bin"/><Relationship Id="rId4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9.png"/><Relationship Id="rId7" Type="http://schemas.openxmlformats.org/officeDocument/2006/relationships/oleObject" Target="../embeddings/oleObject3.bin"/><Relationship Id="rId8" Type="http://schemas.openxmlformats.org/officeDocument/2006/relationships/image" Target="../media/image10.wmf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65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66.tiff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7.png"/><Relationship Id="rId3" Type="http://schemas.openxmlformats.org/officeDocument/2006/relationships/image" Target="../media/image168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7.png"/><Relationship Id="rId3" Type="http://schemas.openxmlformats.org/officeDocument/2006/relationships/image" Target="../media/image168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image" Target="../media/image18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555776" y="1700808"/>
            <a:ext cx="6588224" cy="1580695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19800" y="3810001"/>
            <a:ext cx="3124200" cy="990600"/>
          </a:xfrm>
          <a:prstGeom prst="rect">
            <a:avLst/>
          </a:prstGeom>
          <a:solidFill>
            <a:schemeClr val="bg1">
              <a:alpha val="9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905000" y="1833938"/>
            <a:ext cx="7086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GB" sz="400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The LHC at the Dawn of a New High-Energy </a:t>
            </a:r>
            <a:r>
              <a:rPr lang="en-GB" sz="400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Frontier</a:t>
            </a:r>
            <a:endParaRPr lang="en-GB" sz="4000">
              <a:solidFill>
                <a:srgbClr val="262626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6117166" y="3861048"/>
            <a:ext cx="3048001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sz="1800" dirty="0" smtClean="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</a:rPr>
              <a:t>Andreas Hoecker (CERN)</a:t>
            </a:r>
          </a:p>
          <a:p>
            <a:endParaRPr lang="en-GB" sz="600" dirty="0" smtClean="0">
              <a:solidFill>
                <a:srgbClr val="000000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lnSpc>
                <a:spcPct val="120000"/>
              </a:lnSpc>
            </a:pPr>
            <a:r>
              <a:rPr lang="en-GB" sz="1200" dirty="0" smtClean="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</a:rPr>
              <a:t>Colloquium Pittsburgh University</a:t>
            </a:r>
          </a:p>
          <a:p>
            <a:pPr>
              <a:lnSpc>
                <a:spcPct val="120000"/>
              </a:lnSpc>
            </a:pPr>
            <a:r>
              <a:rPr lang="en-GB" sz="1200" dirty="0" smtClean="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</a:rPr>
              <a:t>Dec 7, 2015</a:t>
            </a:r>
            <a:endParaRPr lang="en-GB" sz="1200" dirty="0">
              <a:solidFill>
                <a:srgbClr val="00000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1600" y="692696"/>
            <a:ext cx="30187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*Will show mostly ATLAS results — CMS usually similar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pSp>
        <p:nvGrpSpPr>
          <p:cNvPr id="184" name="Group 13"/>
          <p:cNvGrpSpPr>
            <a:grpSpLocks/>
          </p:cNvGrpSpPr>
          <p:nvPr/>
        </p:nvGrpSpPr>
        <p:grpSpPr bwMode="auto">
          <a:xfrm>
            <a:off x="3170237" y="2430462"/>
            <a:ext cx="2917825" cy="2168526"/>
            <a:chOff x="1384" y="1117"/>
            <a:chExt cx="1838" cy="1366"/>
          </a:xfrm>
        </p:grpSpPr>
        <p:pic>
          <p:nvPicPr>
            <p:cNvPr id="185" name="Picture 14" descr="fig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3" y="1258"/>
              <a:ext cx="1769" cy="1202"/>
            </a:xfrm>
            <a:prstGeom prst="rect">
              <a:avLst/>
            </a:prstGeom>
            <a:noFill/>
          </p:spPr>
        </p:pic>
        <p:sp>
          <p:nvSpPr>
            <p:cNvPr id="187" name="Rectangle 16"/>
            <p:cNvSpPr>
              <a:spLocks noChangeArrowheads="1"/>
            </p:cNvSpPr>
            <p:nvPr/>
          </p:nvSpPr>
          <p:spPr bwMode="auto">
            <a:xfrm>
              <a:off x="1663" y="1117"/>
              <a:ext cx="881" cy="17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marR="0" lvl="0" indent="-342900" algn="r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</a:rPr>
                <a:t>Phase transition</a:t>
              </a:r>
              <a:endParaRPr kumimoji="0" lang="en-US" sz="120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188" name="Rectangle 17"/>
            <p:cNvSpPr>
              <a:spLocks noChangeArrowheads="1"/>
            </p:cNvSpPr>
            <p:nvPr/>
          </p:nvSpPr>
          <p:spPr bwMode="auto">
            <a:xfrm>
              <a:off x="1384" y="1220"/>
              <a:ext cx="163" cy="13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aphicFrame>
          <p:nvGraphicFramePr>
            <p:cNvPr id="189" name="Object 18"/>
            <p:cNvGraphicFramePr>
              <a:graphicFrameLocks noChangeAspect="1"/>
            </p:cNvGraphicFramePr>
            <p:nvPr/>
          </p:nvGraphicFramePr>
          <p:xfrm>
            <a:off x="1408" y="1368"/>
            <a:ext cx="335" cy="2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81479" name="Equation" r:id="rId4" imgW="393700" imgH="266700" progId="Equation.DSMT4">
                    <p:embed/>
                  </p:oleObj>
                </mc:Choice>
                <mc:Fallback>
                  <p:oleObj name="Equation" r:id="rId4" imgW="393700" imgH="266700" progId="Equation.DSMT4">
                    <p:embed/>
                    <p:pic>
                      <p:nvPicPr>
                        <p:cNvPr id="0" name="Picture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8" y="1368"/>
                          <a:ext cx="335" cy="227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6" name="Object 15"/>
            <p:cNvGraphicFramePr>
              <a:graphicFrameLocks noChangeAspect="1"/>
            </p:cNvGraphicFramePr>
            <p:nvPr/>
          </p:nvGraphicFramePr>
          <p:xfrm>
            <a:off x="2953" y="2255"/>
            <a:ext cx="162" cy="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81480" name="Equation" r:id="rId6" imgW="190500" imgH="266700" progId="Equation.DSMT4">
                    <p:embed/>
                  </p:oleObj>
                </mc:Choice>
                <mc:Fallback>
                  <p:oleObj name="Equation" r:id="rId6" imgW="190500" imgH="266700" progId="Equation.DSMT4">
                    <p:embed/>
                    <p:pic>
                      <p:nvPicPr>
                        <p:cNvPr id="0" name="Picture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3" y="2255"/>
                          <a:ext cx="162" cy="2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90" name="Object 19"/>
          <p:cNvGraphicFramePr>
            <a:graphicFrameLocks noChangeAspect="1"/>
          </p:cNvGraphicFramePr>
          <p:nvPr/>
        </p:nvGraphicFramePr>
        <p:xfrm>
          <a:off x="5334000" y="3497263"/>
          <a:ext cx="701675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81481" name="Equation" r:id="rId8" imgW="520700" imgH="241300" progId="Equation.DSMT4">
                  <p:embed/>
                </p:oleObj>
              </mc:Choice>
              <mc:Fallback>
                <p:oleObj name="Equation" r:id="rId8" imgW="520700" imgH="241300" progId="Equation.DSMT4">
                  <p:embed/>
                  <p:pic>
                    <p:nvPicPr>
                      <p:cNvPr id="0" name="Picture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497263"/>
                        <a:ext cx="701675" cy="3270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4" name="Rectangle 253"/>
          <p:cNvSpPr/>
          <p:nvPr/>
        </p:nvSpPr>
        <p:spPr>
          <a:xfrm>
            <a:off x="5899907" y="4332178"/>
            <a:ext cx="204851" cy="1945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9" name="Rectangle 28"/>
          <p:cNvSpPr>
            <a:spLocks noChangeArrowheads="1"/>
          </p:cNvSpPr>
          <p:nvPr/>
        </p:nvSpPr>
        <p:spPr bwMode="auto">
          <a:xfrm>
            <a:off x="4160837" y="4025900"/>
            <a:ext cx="71438" cy="73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0" name="Rectangle 29"/>
          <p:cNvSpPr>
            <a:spLocks noChangeArrowheads="1"/>
          </p:cNvSpPr>
          <p:nvPr/>
        </p:nvSpPr>
        <p:spPr bwMode="auto">
          <a:xfrm>
            <a:off x="5978525" y="4305300"/>
            <a:ext cx="104775" cy="103187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1" name="Rectangle 30"/>
          <p:cNvSpPr>
            <a:spLocks noChangeArrowheads="1"/>
          </p:cNvSpPr>
          <p:nvPr/>
        </p:nvSpPr>
        <p:spPr bwMode="auto">
          <a:xfrm>
            <a:off x="4665662" y="4335462"/>
            <a:ext cx="144463" cy="14287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202" name="Object 31"/>
          <p:cNvGraphicFramePr>
            <a:graphicFrameLocks noChangeAspect="1"/>
          </p:cNvGraphicFramePr>
          <p:nvPr/>
        </p:nvGraphicFramePr>
        <p:xfrm>
          <a:off x="5610225" y="3865562"/>
          <a:ext cx="582612" cy="309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81482" name="Equation" r:id="rId10" imgW="431640" imgH="228600" progId="Equation.DSMT4">
                  <p:embed/>
                </p:oleObj>
              </mc:Choice>
              <mc:Fallback>
                <p:oleObj name="Equation" r:id="rId10" imgW="431640" imgH="228600" progId="Equation.DSMT4">
                  <p:embed/>
                  <p:pic>
                    <p:nvPicPr>
                      <p:cNvPr id="0" name="Picture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0225" y="3865562"/>
                        <a:ext cx="582612" cy="30956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3" name="Object 32"/>
          <p:cNvGraphicFramePr>
            <a:graphicFrameLocks noChangeAspect="1"/>
          </p:cNvGraphicFramePr>
          <p:nvPr/>
        </p:nvGraphicFramePr>
        <p:xfrm>
          <a:off x="5254625" y="2551113"/>
          <a:ext cx="682625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81483" name="Equation" r:id="rId12" imgW="508000" imgH="266700" progId="Equation.DSMT4">
                  <p:embed/>
                </p:oleObj>
              </mc:Choice>
              <mc:Fallback>
                <p:oleObj name="Equation" r:id="rId12" imgW="508000" imgH="266700" progId="Equation.DSMT4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25" y="2551113"/>
                        <a:ext cx="682625" cy="3603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" name="Rectangle 34"/>
          <p:cNvSpPr>
            <a:spLocks noChangeArrowheads="1"/>
          </p:cNvSpPr>
          <p:nvPr/>
        </p:nvSpPr>
        <p:spPr bwMode="auto">
          <a:xfrm rot="20533035">
            <a:off x="4699000" y="4518025"/>
            <a:ext cx="287337" cy="8731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6" name="Rectangle 46"/>
          <p:cNvSpPr>
            <a:spLocks noChangeArrowheads="1"/>
          </p:cNvSpPr>
          <p:nvPr/>
        </p:nvSpPr>
        <p:spPr bwMode="auto">
          <a:xfrm>
            <a:off x="3983037" y="4338637"/>
            <a:ext cx="338138" cy="107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217" name="Group 47"/>
          <p:cNvGrpSpPr>
            <a:grpSpLocks/>
          </p:cNvGrpSpPr>
          <p:nvPr/>
        </p:nvGrpSpPr>
        <p:grpSpPr bwMode="auto">
          <a:xfrm>
            <a:off x="1335087" y="3522665"/>
            <a:ext cx="2938463" cy="502091"/>
            <a:chOff x="228" y="1805"/>
            <a:chExt cx="1851" cy="325"/>
          </a:xfrm>
        </p:grpSpPr>
        <p:sp>
          <p:nvSpPr>
            <p:cNvPr id="218" name="Text Box 48"/>
            <p:cNvSpPr txBox="1">
              <a:spLocks noChangeArrowheads="1"/>
            </p:cNvSpPr>
            <p:nvPr/>
          </p:nvSpPr>
          <p:spPr bwMode="auto">
            <a:xfrm>
              <a:off x="228" y="1805"/>
              <a:ext cx="1180" cy="1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marR="0" lvl="0" indent="-34290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u="none" strike="noStrike" kern="0" cap="none" spc="0" normalizeH="0" baseline="0" noProof="0" dirty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</a:rPr>
                <a:t>	Potential </a:t>
              </a:r>
              <a:r>
                <a:rPr kumimoji="0" lang="en-US" sz="120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</a:rPr>
                <a:t>barrier</a:t>
              </a:r>
            </a:p>
          </p:txBody>
        </p:sp>
        <p:cxnSp>
          <p:nvCxnSpPr>
            <p:cNvPr id="219" name="AutoShape 49"/>
            <p:cNvCxnSpPr>
              <a:cxnSpLocks noChangeShapeType="1"/>
              <a:stCxn id="218" idx="3"/>
              <a:endCxn id="199" idx="0"/>
            </p:cNvCxnSpPr>
            <p:nvPr/>
          </p:nvCxnSpPr>
          <p:spPr bwMode="auto">
            <a:xfrm>
              <a:off x="1408" y="1894"/>
              <a:ext cx="671" cy="236"/>
            </a:xfrm>
            <a:prstGeom prst="curvedConnector2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220" name="Group 50"/>
          <p:cNvGrpSpPr>
            <a:grpSpLocks/>
          </p:cNvGrpSpPr>
          <p:nvPr/>
        </p:nvGrpSpPr>
        <p:grpSpPr bwMode="auto">
          <a:xfrm>
            <a:off x="1335087" y="3883025"/>
            <a:ext cx="2605088" cy="357187"/>
            <a:chOff x="228" y="2032"/>
            <a:chExt cx="1641" cy="225"/>
          </a:xfrm>
        </p:grpSpPr>
        <p:sp>
          <p:nvSpPr>
            <p:cNvPr id="221" name="Oval 51"/>
            <p:cNvSpPr>
              <a:spLocks noChangeArrowheads="1"/>
            </p:cNvSpPr>
            <p:nvPr/>
          </p:nvSpPr>
          <p:spPr bwMode="auto">
            <a:xfrm>
              <a:off x="1583" y="221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2" name="Oval 52"/>
            <p:cNvSpPr>
              <a:spLocks noChangeArrowheads="1"/>
            </p:cNvSpPr>
            <p:nvPr/>
          </p:nvSpPr>
          <p:spPr bwMode="auto">
            <a:xfrm>
              <a:off x="1778" y="2107"/>
              <a:ext cx="91" cy="91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3" name="Oval 53"/>
            <p:cNvSpPr>
              <a:spLocks noChangeArrowheads="1"/>
            </p:cNvSpPr>
            <p:nvPr/>
          </p:nvSpPr>
          <p:spPr bwMode="auto">
            <a:xfrm>
              <a:off x="1725" y="219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4" name="Oval 54"/>
            <p:cNvSpPr>
              <a:spLocks noChangeArrowheads="1"/>
            </p:cNvSpPr>
            <p:nvPr/>
          </p:nvSpPr>
          <p:spPr bwMode="auto">
            <a:xfrm>
              <a:off x="1660" y="2208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5" name="Text Box 55"/>
            <p:cNvSpPr txBox="1">
              <a:spLocks noChangeArrowheads="1"/>
            </p:cNvSpPr>
            <p:nvPr/>
          </p:nvSpPr>
          <p:spPr bwMode="auto">
            <a:xfrm>
              <a:off x="228" y="2032"/>
              <a:ext cx="1180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marR="0" lvl="0" indent="-34290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</a:rPr>
                <a:t>Higgs bubble expansion</a:t>
              </a:r>
            </a:p>
          </p:txBody>
        </p:sp>
        <p:sp>
          <p:nvSpPr>
            <p:cNvPr id="226" name="Line 56"/>
            <p:cNvSpPr>
              <a:spLocks noChangeShapeType="1"/>
            </p:cNvSpPr>
            <p:nvPr/>
          </p:nvSpPr>
          <p:spPr bwMode="auto">
            <a:xfrm>
              <a:off x="1407" y="2122"/>
              <a:ext cx="318" cy="46"/>
            </a:xfrm>
            <a:prstGeom prst="line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27" name="Group 57"/>
          <p:cNvGrpSpPr>
            <a:grpSpLocks/>
          </p:cNvGrpSpPr>
          <p:nvPr/>
        </p:nvGrpSpPr>
        <p:grpSpPr bwMode="auto">
          <a:xfrm>
            <a:off x="3451225" y="3870325"/>
            <a:ext cx="2949575" cy="735012"/>
            <a:chOff x="1561" y="2024"/>
            <a:chExt cx="1858" cy="463"/>
          </a:xfrm>
        </p:grpSpPr>
        <p:sp>
          <p:nvSpPr>
            <p:cNvPr id="228" name="Rectangle 58"/>
            <p:cNvSpPr>
              <a:spLocks noChangeArrowheads="1"/>
            </p:cNvSpPr>
            <p:nvPr/>
          </p:nvSpPr>
          <p:spPr bwMode="auto">
            <a:xfrm>
              <a:off x="2653" y="2115"/>
              <a:ext cx="399" cy="161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9" name="Rectangle 59"/>
            <p:cNvSpPr>
              <a:spLocks noChangeArrowheads="1"/>
            </p:cNvSpPr>
            <p:nvPr/>
          </p:nvSpPr>
          <p:spPr bwMode="auto">
            <a:xfrm>
              <a:off x="2789" y="2024"/>
              <a:ext cx="630" cy="20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0" name="Rectangle 60"/>
            <p:cNvSpPr>
              <a:spLocks noChangeArrowheads="1"/>
            </p:cNvSpPr>
            <p:nvPr/>
          </p:nvSpPr>
          <p:spPr bwMode="auto">
            <a:xfrm>
              <a:off x="1561" y="2284"/>
              <a:ext cx="1360" cy="20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49" name="TextBox 248"/>
          <p:cNvSpPr txBox="1"/>
          <p:nvPr/>
        </p:nvSpPr>
        <p:spPr>
          <a:xfrm>
            <a:off x="304800" y="1644651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early universe, at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&gt;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EW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was in a symmetric phase (|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min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| = 0)</a:t>
            </a:r>
          </a:p>
          <a:p>
            <a:pPr>
              <a:spcBef>
                <a:spcPts val="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 phase transition at ~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EW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(~10</a:t>
            </a:r>
            <a:r>
              <a:rPr lang="en-US" sz="12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-</a:t>
            </a:r>
            <a:r>
              <a:rPr lang="en-US" sz="12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10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s after big bang)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led to |</a:t>
            </a:r>
            <a:r>
              <a:rPr lang="en-US" sz="1600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min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| &gt; 0  </a:t>
            </a:r>
            <a:endParaRPr lang="en-US" sz="1600" dirty="0" smtClean="0">
              <a:solidFill>
                <a:srgbClr val="595959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graphicFrame>
        <p:nvGraphicFramePr>
          <p:cNvPr id="4993061" name="Object 37"/>
          <p:cNvGraphicFramePr>
            <a:graphicFrameLocks noChangeAspect="1"/>
          </p:cNvGraphicFramePr>
          <p:nvPr/>
        </p:nvGraphicFramePr>
        <p:xfrm>
          <a:off x="3417888" y="2809875"/>
          <a:ext cx="22225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81484" name="Equation" r:id="rId14" imgW="165100" imgH="292100" progId="Equation.DSMT4">
                  <p:embed/>
                </p:oleObj>
              </mc:Choice>
              <mc:Fallback>
                <p:oleObj name="Equation" r:id="rId14" imgW="165100" imgH="292100" progId="Equation.DSMT4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7888" y="2809875"/>
                        <a:ext cx="222250" cy="3952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93062" name="Object 38"/>
          <p:cNvGraphicFramePr>
            <a:graphicFrameLocks noChangeAspect="1"/>
          </p:cNvGraphicFramePr>
          <p:nvPr/>
        </p:nvGraphicFramePr>
        <p:xfrm>
          <a:off x="5657850" y="4302125"/>
          <a:ext cx="22225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81485" name="Equation" r:id="rId16" imgW="165100" imgH="292100" progId="Equation.DSMT4">
                  <p:embed/>
                </p:oleObj>
              </mc:Choice>
              <mc:Fallback>
                <p:oleObj name="Equation" r:id="rId16" imgW="165100" imgH="292100" progId="Equation.DSMT4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7850" y="4302125"/>
                        <a:ext cx="222250" cy="3952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 Box 57"/>
          <p:cNvSpPr txBox="1">
            <a:spLocks noChangeArrowheads="1"/>
          </p:cNvSpPr>
          <p:nvPr/>
        </p:nvSpPr>
        <p:spPr bwMode="auto">
          <a:xfrm>
            <a:off x="0" y="568045"/>
            <a:ext cx="9144000" cy="547842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kern="0" dirty="0" err="1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Englert</a:t>
            </a: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-</a:t>
            </a:r>
            <a:r>
              <a:rPr lang="en-GB" sz="1600" kern="0" dirty="0" err="1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Brout</a:t>
            </a: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-Higgs-</a:t>
            </a:r>
            <a:r>
              <a:rPr lang="en-GB" sz="1600" kern="0" dirty="0" err="1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Guralnik</a:t>
            </a: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-Hagen-Kibble mechanism</a:t>
            </a:r>
          </a:p>
        </p:txBody>
      </p:sp>
      <p:sp>
        <p:nvSpPr>
          <p:cNvPr id="46" name="Text Box 58"/>
          <p:cNvSpPr txBox="1">
            <a:spLocks noChangeArrowheads="1"/>
          </p:cNvSpPr>
          <p:nvPr/>
        </p:nvSpPr>
        <p:spPr bwMode="auto">
          <a:xfrm>
            <a:off x="0" y="-27384"/>
            <a:ext cx="9144000" cy="601497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08000" rIns="90000" bIns="0" anchor="b" anchorCtr="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kern="0" dirty="0" smtClean="0">
                <a:solidFill>
                  <a:srgbClr val="333333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</a:t>
            </a:r>
            <a:endParaRPr lang="en-GB" sz="3200" kern="0" dirty="0">
              <a:solidFill>
                <a:srgbClr val="333333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170237" y="2430462"/>
            <a:ext cx="2917825" cy="2168526"/>
            <a:chOff x="1384" y="1117"/>
            <a:chExt cx="1838" cy="1366"/>
          </a:xfrm>
        </p:grpSpPr>
        <p:pic>
          <p:nvPicPr>
            <p:cNvPr id="185" name="Picture 14" descr="fig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3" y="1258"/>
              <a:ext cx="1769" cy="1202"/>
            </a:xfrm>
            <a:prstGeom prst="rect">
              <a:avLst/>
            </a:prstGeom>
            <a:noFill/>
          </p:spPr>
        </p:pic>
        <p:sp>
          <p:nvSpPr>
            <p:cNvPr id="187" name="Rectangle 16"/>
            <p:cNvSpPr>
              <a:spLocks noChangeArrowheads="1"/>
            </p:cNvSpPr>
            <p:nvPr/>
          </p:nvSpPr>
          <p:spPr bwMode="auto">
            <a:xfrm>
              <a:off x="1646" y="1117"/>
              <a:ext cx="898" cy="17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marR="0" lvl="0" indent="-342900" algn="r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</a:rPr>
                <a:t>Phase transition</a:t>
              </a:r>
              <a:endParaRPr kumimoji="0" lang="en-US" sz="120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188" name="Rectangle 17"/>
            <p:cNvSpPr>
              <a:spLocks noChangeArrowheads="1"/>
            </p:cNvSpPr>
            <p:nvPr/>
          </p:nvSpPr>
          <p:spPr bwMode="auto">
            <a:xfrm>
              <a:off x="1384" y="1220"/>
              <a:ext cx="163" cy="13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aphicFrame>
          <p:nvGraphicFramePr>
            <p:cNvPr id="189" name="Object 18"/>
            <p:cNvGraphicFramePr>
              <a:graphicFrameLocks noChangeAspect="1"/>
            </p:cNvGraphicFramePr>
            <p:nvPr/>
          </p:nvGraphicFramePr>
          <p:xfrm>
            <a:off x="1408" y="1368"/>
            <a:ext cx="335" cy="2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68496" name="Equation" r:id="rId4" imgW="393700" imgH="266700" progId="Equation.DSMT4">
                    <p:embed/>
                  </p:oleObj>
                </mc:Choice>
                <mc:Fallback>
                  <p:oleObj name="Equation" r:id="rId4" imgW="393700" imgH="266700" progId="Equation.DSMT4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8" y="1368"/>
                          <a:ext cx="335" cy="227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6" name="Object 15"/>
            <p:cNvGraphicFramePr>
              <a:graphicFrameLocks noChangeAspect="1"/>
            </p:cNvGraphicFramePr>
            <p:nvPr/>
          </p:nvGraphicFramePr>
          <p:xfrm>
            <a:off x="2953" y="2255"/>
            <a:ext cx="162" cy="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68497" name="Equation" r:id="rId6" imgW="190500" imgH="266700" progId="Equation.DSMT4">
                    <p:embed/>
                  </p:oleObj>
                </mc:Choice>
                <mc:Fallback>
                  <p:oleObj name="Equation" r:id="rId6" imgW="190500" imgH="266700" progId="Equation.DSMT4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3" y="2255"/>
                          <a:ext cx="162" cy="2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4" name="Rectangle 253"/>
          <p:cNvSpPr/>
          <p:nvPr/>
        </p:nvSpPr>
        <p:spPr>
          <a:xfrm>
            <a:off x="5899907" y="4332178"/>
            <a:ext cx="204851" cy="1945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90" name="Object 19"/>
          <p:cNvGraphicFramePr>
            <a:graphicFrameLocks noChangeAspect="1"/>
          </p:cNvGraphicFramePr>
          <p:nvPr/>
        </p:nvGraphicFramePr>
        <p:xfrm>
          <a:off x="5334000" y="3497263"/>
          <a:ext cx="703262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8498" name="Equation" r:id="rId8" imgW="520700" imgH="241300" progId="Equation.DSMT4">
                  <p:embed/>
                </p:oleObj>
              </mc:Choice>
              <mc:Fallback>
                <p:oleObj name="Equation" r:id="rId8" imgW="520700" imgH="2413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497263"/>
                        <a:ext cx="703262" cy="3270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9" name="Rectangle 28"/>
          <p:cNvSpPr>
            <a:spLocks noChangeArrowheads="1"/>
          </p:cNvSpPr>
          <p:nvPr/>
        </p:nvSpPr>
        <p:spPr bwMode="auto">
          <a:xfrm>
            <a:off x="4160837" y="4025900"/>
            <a:ext cx="71438" cy="73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0" name="Rectangle 29"/>
          <p:cNvSpPr>
            <a:spLocks noChangeArrowheads="1"/>
          </p:cNvSpPr>
          <p:nvPr/>
        </p:nvSpPr>
        <p:spPr bwMode="auto">
          <a:xfrm>
            <a:off x="5978525" y="4305300"/>
            <a:ext cx="104775" cy="103187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1" name="Rectangle 30"/>
          <p:cNvSpPr>
            <a:spLocks noChangeArrowheads="1"/>
          </p:cNvSpPr>
          <p:nvPr/>
        </p:nvSpPr>
        <p:spPr bwMode="auto">
          <a:xfrm>
            <a:off x="4665662" y="4335462"/>
            <a:ext cx="144463" cy="14287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5" name="Rectangle 34"/>
          <p:cNvSpPr>
            <a:spLocks noChangeArrowheads="1"/>
          </p:cNvSpPr>
          <p:nvPr/>
        </p:nvSpPr>
        <p:spPr bwMode="auto">
          <a:xfrm rot="20533035">
            <a:off x="4699000" y="4518025"/>
            <a:ext cx="287337" cy="8731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3265488" y="4735520"/>
            <a:ext cx="3168650" cy="488951"/>
            <a:chOff x="1444" y="2569"/>
            <a:chExt cx="1996" cy="308"/>
          </a:xfrm>
        </p:grpSpPr>
        <p:sp>
          <p:nvSpPr>
            <p:cNvPr id="211" name="AutoShape 41"/>
            <p:cNvSpPr>
              <a:spLocks/>
            </p:cNvSpPr>
            <p:nvPr/>
          </p:nvSpPr>
          <p:spPr bwMode="auto">
            <a:xfrm rot="16200000">
              <a:off x="2324" y="1786"/>
              <a:ext cx="136" cy="1702"/>
            </a:xfrm>
            <a:prstGeom prst="leftBrace">
              <a:avLst>
                <a:gd name="adj1" fmla="val 104289"/>
                <a:gd name="adj2" fmla="val 50000"/>
              </a:avLst>
            </a:prstGeom>
            <a:noFill/>
            <a:ln w="12700">
              <a:solidFill>
                <a:srgbClr val="BC010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2" name="Text Box 42"/>
            <p:cNvSpPr txBox="1">
              <a:spLocks noChangeArrowheads="1"/>
            </p:cNvSpPr>
            <p:nvPr/>
          </p:nvSpPr>
          <p:spPr bwMode="auto">
            <a:xfrm>
              <a:off x="1444" y="2679"/>
              <a:ext cx="1996" cy="19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marR="0" lvl="0" indent="-3429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u="none" strike="noStrike" kern="0" cap="none" spc="0" normalizeH="0" baseline="0" noProof="0" dirty="0">
                  <a:ln>
                    <a:noFill/>
                  </a:ln>
                  <a:solidFill>
                    <a:srgbClr val="BC010C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</a:rPr>
                <a:t>        “spontaneous” phase </a:t>
              </a:r>
              <a:r>
                <a:rPr kumimoji="0" lang="en-US" sz="1200" u="none" strike="noStrike" kern="0" cap="none" spc="0" normalizeH="0" baseline="0" noProof="0" dirty="0" smtClean="0">
                  <a:ln>
                    <a:noFill/>
                  </a:ln>
                  <a:solidFill>
                    <a:srgbClr val="BC010C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</a:rPr>
                <a:t>transition</a:t>
              </a:r>
              <a:endParaRPr kumimoji="0" lang="en-US" sz="1000" u="none" strike="noStrike" kern="0" cap="none" spc="0" normalizeH="0" baseline="0" noProof="0" dirty="0">
                <a:ln>
                  <a:noFill/>
                </a:ln>
                <a:solidFill>
                  <a:srgbClr val="BC010C"/>
                </a:solidFill>
                <a:effectLst/>
                <a:uLnTx/>
                <a:uFillTx/>
                <a:latin typeface="Helvetica" charset="0"/>
                <a:ea typeface="Helvetica" charset="0"/>
                <a:cs typeface="Helvetica" charset="0"/>
              </a:endParaRPr>
            </a:p>
          </p:txBody>
        </p:sp>
      </p:grpSp>
      <p:sp>
        <p:nvSpPr>
          <p:cNvPr id="216" name="Rectangle 46"/>
          <p:cNvSpPr>
            <a:spLocks noChangeArrowheads="1"/>
          </p:cNvSpPr>
          <p:nvPr/>
        </p:nvSpPr>
        <p:spPr bwMode="auto">
          <a:xfrm>
            <a:off x="3983037" y="4338637"/>
            <a:ext cx="338138" cy="107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9" name="Group 47"/>
          <p:cNvGrpSpPr>
            <a:grpSpLocks/>
          </p:cNvGrpSpPr>
          <p:nvPr/>
        </p:nvGrpSpPr>
        <p:grpSpPr bwMode="auto">
          <a:xfrm>
            <a:off x="1335087" y="3522665"/>
            <a:ext cx="2938463" cy="502091"/>
            <a:chOff x="228" y="1805"/>
            <a:chExt cx="1851" cy="325"/>
          </a:xfrm>
        </p:grpSpPr>
        <p:sp>
          <p:nvSpPr>
            <p:cNvPr id="218" name="Text Box 48"/>
            <p:cNvSpPr txBox="1">
              <a:spLocks noChangeArrowheads="1"/>
            </p:cNvSpPr>
            <p:nvPr/>
          </p:nvSpPr>
          <p:spPr bwMode="auto">
            <a:xfrm>
              <a:off x="228" y="1805"/>
              <a:ext cx="1180" cy="1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marR="0" lvl="0" indent="-34290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u="none" strike="noStrike" kern="0" cap="none" spc="0" normalizeH="0" baseline="0" noProof="0" dirty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</a:rPr>
                <a:t>	Potential </a:t>
              </a:r>
              <a:r>
                <a:rPr kumimoji="0" lang="en-US" sz="120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</a:rPr>
                <a:t>barrier</a:t>
              </a:r>
            </a:p>
          </p:txBody>
        </p:sp>
        <p:cxnSp>
          <p:nvCxnSpPr>
            <p:cNvPr id="219" name="AutoShape 49"/>
            <p:cNvCxnSpPr>
              <a:cxnSpLocks noChangeShapeType="1"/>
              <a:stCxn id="218" idx="3"/>
              <a:endCxn id="199" idx="0"/>
            </p:cNvCxnSpPr>
            <p:nvPr/>
          </p:nvCxnSpPr>
          <p:spPr bwMode="auto">
            <a:xfrm>
              <a:off x="1408" y="1894"/>
              <a:ext cx="671" cy="236"/>
            </a:xfrm>
            <a:prstGeom prst="curvedConnector2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10" name="Group 50"/>
          <p:cNvGrpSpPr>
            <a:grpSpLocks/>
          </p:cNvGrpSpPr>
          <p:nvPr/>
        </p:nvGrpSpPr>
        <p:grpSpPr bwMode="auto">
          <a:xfrm>
            <a:off x="1335087" y="3883025"/>
            <a:ext cx="2605088" cy="357187"/>
            <a:chOff x="228" y="2032"/>
            <a:chExt cx="1641" cy="225"/>
          </a:xfrm>
        </p:grpSpPr>
        <p:sp>
          <p:nvSpPr>
            <p:cNvPr id="221" name="Oval 51"/>
            <p:cNvSpPr>
              <a:spLocks noChangeArrowheads="1"/>
            </p:cNvSpPr>
            <p:nvPr/>
          </p:nvSpPr>
          <p:spPr bwMode="auto">
            <a:xfrm>
              <a:off x="1583" y="221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2" name="Oval 52"/>
            <p:cNvSpPr>
              <a:spLocks noChangeArrowheads="1"/>
            </p:cNvSpPr>
            <p:nvPr/>
          </p:nvSpPr>
          <p:spPr bwMode="auto">
            <a:xfrm>
              <a:off x="1778" y="2107"/>
              <a:ext cx="91" cy="91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3" name="Oval 53"/>
            <p:cNvSpPr>
              <a:spLocks noChangeArrowheads="1"/>
            </p:cNvSpPr>
            <p:nvPr/>
          </p:nvSpPr>
          <p:spPr bwMode="auto">
            <a:xfrm>
              <a:off x="1725" y="219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4" name="Oval 54"/>
            <p:cNvSpPr>
              <a:spLocks noChangeArrowheads="1"/>
            </p:cNvSpPr>
            <p:nvPr/>
          </p:nvSpPr>
          <p:spPr bwMode="auto">
            <a:xfrm>
              <a:off x="1660" y="2208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5" name="Text Box 55"/>
            <p:cNvSpPr txBox="1">
              <a:spLocks noChangeArrowheads="1"/>
            </p:cNvSpPr>
            <p:nvPr/>
          </p:nvSpPr>
          <p:spPr bwMode="auto">
            <a:xfrm>
              <a:off x="228" y="2032"/>
              <a:ext cx="1180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marR="0" lvl="0" indent="-34290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</a:rPr>
                <a:t>Higgs bubble expansion</a:t>
              </a:r>
            </a:p>
          </p:txBody>
        </p:sp>
        <p:sp>
          <p:nvSpPr>
            <p:cNvPr id="226" name="Line 56"/>
            <p:cNvSpPr>
              <a:spLocks noChangeShapeType="1"/>
            </p:cNvSpPr>
            <p:nvPr/>
          </p:nvSpPr>
          <p:spPr bwMode="auto">
            <a:xfrm>
              <a:off x="1407" y="2122"/>
              <a:ext cx="318" cy="46"/>
            </a:xfrm>
            <a:prstGeom prst="line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aphicFrame>
        <p:nvGraphicFramePr>
          <p:cNvPr id="202" name="Object 31"/>
          <p:cNvGraphicFramePr>
            <a:graphicFrameLocks noChangeAspect="1"/>
          </p:cNvGraphicFramePr>
          <p:nvPr/>
        </p:nvGraphicFramePr>
        <p:xfrm>
          <a:off x="5549900" y="3857625"/>
          <a:ext cx="701675" cy="32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8499" name="Equation" r:id="rId10" imgW="520700" imgH="241300" progId="Equation.DSMT4">
                  <p:embed/>
                </p:oleObj>
              </mc:Choice>
              <mc:Fallback>
                <p:oleObj name="Equation" r:id="rId10" imgW="520700" imgH="2413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9900" y="3857625"/>
                        <a:ext cx="701675" cy="32543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Group 61"/>
          <p:cNvGrpSpPr>
            <a:grpSpLocks/>
          </p:cNvGrpSpPr>
          <p:nvPr/>
        </p:nvGrpSpPr>
        <p:grpSpPr bwMode="auto">
          <a:xfrm>
            <a:off x="1155700" y="4389437"/>
            <a:ext cx="3779837" cy="274638"/>
            <a:chOff x="115" y="2351"/>
            <a:chExt cx="2381" cy="173"/>
          </a:xfrm>
        </p:grpSpPr>
        <p:sp>
          <p:nvSpPr>
            <p:cNvPr id="232" name="AutoShape 62"/>
            <p:cNvSpPr>
              <a:spLocks noChangeArrowheads="1"/>
            </p:cNvSpPr>
            <p:nvPr/>
          </p:nvSpPr>
          <p:spPr bwMode="auto">
            <a:xfrm>
              <a:off x="2018" y="2394"/>
              <a:ext cx="478" cy="52"/>
            </a:xfrm>
            <a:custGeom>
              <a:avLst/>
              <a:gdLst>
                <a:gd name="G0" fmla="+- 5762 0 0"/>
                <a:gd name="G1" fmla="+- 21600 0 5762"/>
                <a:gd name="G2" fmla="*/ 5762 1 2"/>
                <a:gd name="G3" fmla="+- 21600 0 G2"/>
                <a:gd name="G4" fmla="+/ 5762 21600 2"/>
                <a:gd name="G5" fmla="+/ G1 0 2"/>
                <a:gd name="G6" fmla="*/ 21600 21600 5762"/>
                <a:gd name="G7" fmla="*/ G6 1 2"/>
                <a:gd name="G8" fmla="+- 21600 0 G7"/>
                <a:gd name="G9" fmla="*/ 21600 1 2"/>
                <a:gd name="G10" fmla="+- 5762 0 G9"/>
                <a:gd name="G11" fmla="?: G10 G8 0"/>
                <a:gd name="G12" fmla="?: G10 G7 21600"/>
                <a:gd name="T0" fmla="*/ 18719 w 21600"/>
                <a:gd name="T1" fmla="*/ 10800 h 21600"/>
                <a:gd name="T2" fmla="*/ 10800 w 21600"/>
                <a:gd name="T3" fmla="*/ 21600 h 21600"/>
                <a:gd name="T4" fmla="*/ 2881 w 21600"/>
                <a:gd name="T5" fmla="*/ 10800 h 21600"/>
                <a:gd name="T6" fmla="*/ 10800 w 21600"/>
                <a:gd name="T7" fmla="*/ 0 h 21600"/>
                <a:gd name="T8" fmla="*/ 4681 w 21600"/>
                <a:gd name="T9" fmla="*/ 4681 h 21600"/>
                <a:gd name="T10" fmla="*/ 16919 w 21600"/>
                <a:gd name="T11" fmla="*/ 16919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762" y="21600"/>
                  </a:lnTo>
                  <a:lnTo>
                    <a:pt x="15838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3" name="Text Box 63"/>
            <p:cNvSpPr txBox="1">
              <a:spLocks noChangeArrowheads="1"/>
            </p:cNvSpPr>
            <p:nvPr/>
          </p:nvSpPr>
          <p:spPr bwMode="auto">
            <a:xfrm>
              <a:off x="115" y="2351"/>
              <a:ext cx="1293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marR="0" lvl="0" indent="-34290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</a:rPr>
                <a:t>Condensation of Higgs field</a:t>
              </a:r>
            </a:p>
          </p:txBody>
        </p:sp>
        <p:sp>
          <p:nvSpPr>
            <p:cNvPr id="234" name="Line 64"/>
            <p:cNvSpPr>
              <a:spLocks noChangeShapeType="1"/>
            </p:cNvSpPr>
            <p:nvPr/>
          </p:nvSpPr>
          <p:spPr bwMode="auto">
            <a:xfrm flipV="1">
              <a:off x="1407" y="2442"/>
              <a:ext cx="590" cy="0"/>
            </a:xfrm>
            <a:prstGeom prst="line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3" name="Group 252"/>
          <p:cNvGrpSpPr/>
          <p:nvPr/>
        </p:nvGrpSpPr>
        <p:grpSpPr>
          <a:xfrm>
            <a:off x="304800" y="5495608"/>
            <a:ext cx="5735400" cy="509857"/>
            <a:chOff x="304800" y="5495608"/>
            <a:chExt cx="5735400" cy="509857"/>
          </a:xfrm>
        </p:grpSpPr>
        <p:sp>
          <p:nvSpPr>
            <p:cNvPr id="251" name="TextBox 250"/>
            <p:cNvSpPr txBox="1"/>
            <p:nvPr/>
          </p:nvSpPr>
          <p:spPr>
            <a:xfrm>
              <a:off x="304800" y="5613499"/>
              <a:ext cx="5735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800"/>
                </a:spcBef>
              </a:pPr>
              <a:r>
                <a:rPr lang="en-US" sz="16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rPr>
                <a:t>Higgs potential: </a:t>
              </a:r>
              <a:endParaRPr lang="en-US" sz="1600" dirty="0" smtClean="0">
                <a:solidFill>
                  <a:srgbClr val="595959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graphicFrame>
          <p:nvGraphicFramePr>
            <p:cNvPr id="4993060" name="Object 3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0245681"/>
                </p:ext>
              </p:extLst>
            </p:nvPr>
          </p:nvGraphicFramePr>
          <p:xfrm>
            <a:off x="1925638" y="5495608"/>
            <a:ext cx="3246437" cy="5098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68500" name="Equation" r:id="rId12" imgW="2133600" imgH="330200" progId="Equation.DSMT4">
                    <p:embed/>
                  </p:oleObj>
                </mc:Choice>
                <mc:Fallback>
                  <p:oleObj name="Equation" r:id="rId12" imgW="2133600" imgH="330200" progId="Equation.DSMT4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5638" y="5495608"/>
                          <a:ext cx="3246437" cy="50985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2" name="Rectangle 251"/>
          <p:cNvSpPr/>
          <p:nvPr/>
        </p:nvSpPr>
        <p:spPr>
          <a:xfrm>
            <a:off x="6083300" y="5396164"/>
            <a:ext cx="3060701" cy="1004636"/>
          </a:xfrm>
          <a:prstGeom prst="rect">
            <a:avLst/>
          </a:prstGeom>
          <a:solidFill>
            <a:schemeClr val="bg1">
              <a:lumMod val="95000"/>
            </a:schemeClr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216000" tIns="93600" bIns="93600">
            <a:spAutoFit/>
          </a:bodyPr>
          <a:lstStyle/>
          <a:p>
            <a:pPr lvl="0" defTabSz="914400" eaLnBrk="0" fontAlgn="auto" hangingPunct="0">
              <a:spcAft>
                <a:spcPts val="0"/>
              </a:spcAft>
              <a:defRPr/>
            </a:pPr>
            <a:r>
              <a:rPr lang="en-US" sz="1200" kern="0" dirty="0" smtClean="0">
                <a:solidFill>
                  <a:sysClr val="windowText" lastClr="000000"/>
                </a:solidFill>
                <a:latin typeface="Helvetica" charset="0"/>
                <a:ea typeface="Helvetica" charset="0"/>
                <a:cs typeface="Helvetica" charset="0"/>
              </a:rPr>
              <a:t>Simplest scalar potential that breaks ground state symmetry. Does what we need, but bears fundamental problems. </a:t>
            </a:r>
          </a:p>
          <a:p>
            <a:pPr lvl="0" defTabSz="914400" eaLnBrk="0" fontAlgn="auto" hangingPunct="0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1200" kern="0" dirty="0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Carries the seeds of new physics …</a:t>
            </a:r>
            <a:endParaRPr lang="en-US" sz="1200" kern="0" dirty="0">
              <a:solidFill>
                <a:srgbClr val="BC010C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graphicFrame>
        <p:nvGraphicFramePr>
          <p:cNvPr id="5264395" name="Object 11"/>
          <p:cNvGraphicFramePr>
            <a:graphicFrameLocks noChangeAspect="1"/>
          </p:cNvGraphicFramePr>
          <p:nvPr/>
        </p:nvGraphicFramePr>
        <p:xfrm>
          <a:off x="5254625" y="2551113"/>
          <a:ext cx="682625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8501" name="Equation" r:id="rId14" imgW="508000" imgH="266700" progId="Equation.DSMT4">
                  <p:embed/>
                </p:oleObj>
              </mc:Choice>
              <mc:Fallback>
                <p:oleObj name="Equation" r:id="rId14" imgW="508000" imgH="26670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25" y="2551113"/>
                        <a:ext cx="682625" cy="3603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64396" name="Object 12"/>
          <p:cNvGraphicFramePr>
            <a:graphicFrameLocks noChangeAspect="1"/>
          </p:cNvGraphicFramePr>
          <p:nvPr/>
        </p:nvGraphicFramePr>
        <p:xfrm>
          <a:off x="3418417" y="2810095"/>
          <a:ext cx="222250" cy="39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8502" name="Equation" r:id="rId16" imgW="165100" imgH="292100" progId="Equation.DSMT4">
                  <p:embed/>
                </p:oleObj>
              </mc:Choice>
              <mc:Fallback>
                <p:oleObj name="Equation" r:id="rId16" imgW="165100" imgH="29210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8417" y="2810095"/>
                        <a:ext cx="222250" cy="395287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64397" name="Object 13"/>
          <p:cNvGraphicFramePr>
            <a:graphicFrameLocks noChangeAspect="1"/>
          </p:cNvGraphicFramePr>
          <p:nvPr/>
        </p:nvGraphicFramePr>
        <p:xfrm>
          <a:off x="5658380" y="4302654"/>
          <a:ext cx="22225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8503" name="Equation" r:id="rId18" imgW="165100" imgH="292100" progId="Equation.DSMT4">
                  <p:embed/>
                </p:oleObj>
              </mc:Choice>
              <mc:Fallback>
                <p:oleObj name="Equation" r:id="rId18" imgW="165100" imgH="29210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8380" y="4302654"/>
                        <a:ext cx="222250" cy="3952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Text Box 57"/>
          <p:cNvSpPr txBox="1">
            <a:spLocks noChangeArrowheads="1"/>
          </p:cNvSpPr>
          <p:nvPr/>
        </p:nvSpPr>
        <p:spPr bwMode="auto">
          <a:xfrm>
            <a:off x="0" y="568045"/>
            <a:ext cx="9144000" cy="547842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kern="0" dirty="0" err="1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Englert</a:t>
            </a: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-</a:t>
            </a:r>
            <a:r>
              <a:rPr lang="en-GB" sz="1600" kern="0" dirty="0" err="1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Brout</a:t>
            </a: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-Higgs-</a:t>
            </a:r>
            <a:r>
              <a:rPr lang="en-GB" sz="1600" kern="0" dirty="0" err="1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Guralnik</a:t>
            </a: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-Hagen-Kibble mechanism</a:t>
            </a:r>
          </a:p>
        </p:txBody>
      </p:sp>
      <p:sp>
        <p:nvSpPr>
          <p:cNvPr id="49" name="Text Box 58"/>
          <p:cNvSpPr txBox="1">
            <a:spLocks noChangeArrowheads="1"/>
          </p:cNvSpPr>
          <p:nvPr/>
        </p:nvSpPr>
        <p:spPr bwMode="auto">
          <a:xfrm>
            <a:off x="0" y="-27384"/>
            <a:ext cx="9144000" cy="601497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08000" rIns="90000" bIns="0" anchor="b" anchorCtr="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kern="0" dirty="0" smtClean="0">
                <a:solidFill>
                  <a:srgbClr val="333333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</a:t>
            </a:r>
            <a:endParaRPr lang="en-GB" sz="3200" kern="0" dirty="0">
              <a:solidFill>
                <a:srgbClr val="333333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04800" y="1644651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early universe, at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&gt;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EW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was in a symmetric phase (|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min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| = 0)</a:t>
            </a:r>
          </a:p>
          <a:p>
            <a:pPr>
              <a:spcBef>
                <a:spcPts val="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 phase transition at ~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EW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(~10</a:t>
            </a:r>
            <a:r>
              <a:rPr lang="en-US" sz="12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-</a:t>
            </a:r>
            <a:r>
              <a:rPr lang="en-US" sz="12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10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s after big bang)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led to |</a:t>
            </a:r>
            <a:r>
              <a:rPr lang="en-US" sz="1600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min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| &gt; 0  </a:t>
            </a:r>
            <a:endParaRPr lang="en-US" sz="1600" dirty="0" smtClean="0">
              <a:solidFill>
                <a:srgbClr val="595959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Left Arrow 2"/>
          <p:cNvSpPr/>
          <p:nvPr/>
        </p:nvSpPr>
        <p:spPr>
          <a:xfrm>
            <a:off x="5254625" y="5615176"/>
            <a:ext cx="866776" cy="394682"/>
          </a:xfrm>
          <a:prstGeom prst="leftArrow">
            <a:avLst>
              <a:gd name="adj1" fmla="val 100000"/>
              <a:gd name="adj2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549402" y="6050784"/>
            <a:ext cx="26837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000" i="1" dirty="0" smtClean="0">
                <a:latin typeface="Helvetica Light" charset="0"/>
                <a:ea typeface="Helvetica Light" charset="0"/>
                <a:cs typeface="Helvetica Light" charset="0"/>
              </a:rPr>
              <a:t> µ</a:t>
            </a: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000" i="1" dirty="0" smtClean="0">
                <a:latin typeface="Symbol" charset="2"/>
                <a:ea typeface="Symbol" charset="2"/>
                <a:cs typeface="Symbol" charset="2"/>
              </a:rPr>
              <a:t>l</a:t>
            </a: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 determined once Higgs mass known )</a:t>
            </a:r>
            <a:endParaRPr lang="en-US" sz="10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81645" y="4272870"/>
            <a:ext cx="4038" cy="340916"/>
          </a:xfrm>
          <a:prstGeom prst="line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565764" y="4537584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v</a:t>
            </a:r>
            <a:endParaRPr lang="en-US" sz="12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4116918" y="1448427"/>
            <a:ext cx="5027082" cy="4953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267200" y="5562600"/>
            <a:ext cx="10854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Top quark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grpSp>
        <p:nvGrpSpPr>
          <p:cNvPr id="3" name="Group 20"/>
          <p:cNvGrpSpPr/>
          <p:nvPr/>
        </p:nvGrpSpPr>
        <p:grpSpPr>
          <a:xfrm>
            <a:off x="5776798" y="2874964"/>
            <a:ext cx="2921081" cy="148741"/>
            <a:chOff x="822326" y="2286000"/>
            <a:chExt cx="4130674" cy="173037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 flipH="1">
              <a:off x="822326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auto">
            <a:xfrm flipH="1">
              <a:off x="2887663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267200" y="2267188"/>
            <a:ext cx="8354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Gravity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104065" y="6128948"/>
            <a:ext cx="10122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100" dirty="0" smtClean="0">
                <a:solidFill>
                  <a:srgbClr val="7F7F7F"/>
                </a:solidFill>
                <a:latin typeface="Trebuchet MS"/>
                <a:cs typeface="Trebuchet MS"/>
              </a:rPr>
              <a:t>H. Murayama</a:t>
            </a:r>
            <a:endParaRPr lang="en-GB" sz="11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267200" y="2789158"/>
            <a:ext cx="833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Photon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267200" y="4400788"/>
            <a:ext cx="10615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Neutrinos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5776302" y="4604244"/>
            <a:ext cx="2981904" cy="1588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267200" y="4987528"/>
            <a:ext cx="10390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Electrons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4267200" y="3398520"/>
            <a:ext cx="13209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Weak boson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grpSp>
        <p:nvGrpSpPr>
          <p:cNvPr id="4" name="Group 165"/>
          <p:cNvGrpSpPr/>
          <p:nvPr/>
        </p:nvGrpSpPr>
        <p:grpSpPr>
          <a:xfrm>
            <a:off x="5776798" y="2386343"/>
            <a:ext cx="2921081" cy="148741"/>
            <a:chOff x="822326" y="2286000"/>
            <a:chExt cx="4130674" cy="173037"/>
          </a:xfrm>
        </p:grpSpPr>
        <p:sp>
          <p:nvSpPr>
            <p:cNvPr id="167" name="Freeform 166"/>
            <p:cNvSpPr>
              <a:spLocks/>
            </p:cNvSpPr>
            <p:nvPr/>
          </p:nvSpPr>
          <p:spPr bwMode="auto">
            <a:xfrm flipH="1">
              <a:off x="822326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68" name="Freeform 21"/>
            <p:cNvSpPr>
              <a:spLocks/>
            </p:cNvSpPr>
            <p:nvPr/>
          </p:nvSpPr>
          <p:spPr bwMode="auto">
            <a:xfrm flipH="1">
              <a:off x="2887663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cxnSp>
        <p:nvCxnSpPr>
          <p:cNvPr id="182" name="Straight Connector 181"/>
          <p:cNvCxnSpPr/>
          <p:nvPr/>
        </p:nvCxnSpPr>
        <p:spPr>
          <a:xfrm>
            <a:off x="4116917" y="4147114"/>
            <a:ext cx="5019882" cy="1588"/>
          </a:xfrm>
          <a:prstGeom prst="line">
            <a:avLst/>
          </a:prstGeom>
          <a:ln w="127" cap="flat" cmpd="sng" algn="ctr">
            <a:solidFill>
              <a:schemeClr val="tx2">
                <a:lumMod val="60000"/>
                <a:lumOff val="40000"/>
              </a:schemeClr>
            </a:solidFill>
            <a:prstDash val="dot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88"/>
          <p:cNvGrpSpPr/>
          <p:nvPr/>
        </p:nvGrpSpPr>
        <p:grpSpPr>
          <a:xfrm>
            <a:off x="5776302" y="3462289"/>
            <a:ext cx="2921081" cy="148741"/>
            <a:chOff x="822326" y="2286000"/>
            <a:chExt cx="4130674" cy="173037"/>
          </a:xfrm>
        </p:grpSpPr>
        <p:sp>
          <p:nvSpPr>
            <p:cNvPr id="91" name="Freeform 90"/>
            <p:cNvSpPr>
              <a:spLocks/>
            </p:cNvSpPr>
            <p:nvPr/>
          </p:nvSpPr>
          <p:spPr bwMode="auto">
            <a:xfrm flipH="1">
              <a:off x="822326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2" name="Freeform 21"/>
            <p:cNvSpPr>
              <a:spLocks/>
            </p:cNvSpPr>
            <p:nvPr/>
          </p:nvSpPr>
          <p:spPr bwMode="auto">
            <a:xfrm flipH="1">
              <a:off x="2887663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cxnSp>
        <p:nvCxnSpPr>
          <p:cNvPr id="96" name="Straight Connector 95"/>
          <p:cNvCxnSpPr/>
          <p:nvPr/>
        </p:nvCxnSpPr>
        <p:spPr>
          <a:xfrm>
            <a:off x="5791200" y="5180012"/>
            <a:ext cx="2981904" cy="1588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5791200" y="5757863"/>
            <a:ext cx="2981904" cy="1588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4038600" y="1600200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Symmetric phase – early universe</a:t>
            </a:r>
            <a:endParaRPr lang="en-GB" sz="2000" i="1" dirty="0">
              <a:solidFill>
                <a:prstClr val="black">
                  <a:lumMod val="65000"/>
                  <a:lumOff val="35000"/>
                </a:prstClr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0" name="Text Box 57"/>
          <p:cNvSpPr txBox="1">
            <a:spLocks noChangeArrowheads="1"/>
          </p:cNvSpPr>
          <p:nvPr/>
        </p:nvSpPr>
        <p:spPr bwMode="auto">
          <a:xfrm>
            <a:off x="0" y="568045"/>
            <a:ext cx="9144000" cy="547842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kern="0" dirty="0" err="1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Englert</a:t>
            </a: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-</a:t>
            </a:r>
            <a:r>
              <a:rPr lang="en-GB" sz="1600" kern="0" dirty="0" err="1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Brout</a:t>
            </a: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-Higgs-</a:t>
            </a:r>
            <a:r>
              <a:rPr lang="en-GB" sz="1600" kern="0" dirty="0" err="1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Guralnik</a:t>
            </a: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-Hagen-Kibble mechanism</a:t>
            </a:r>
          </a:p>
        </p:txBody>
      </p:sp>
      <p:sp>
        <p:nvSpPr>
          <p:cNvPr id="31" name="Text Box 58"/>
          <p:cNvSpPr txBox="1">
            <a:spLocks noChangeArrowheads="1"/>
          </p:cNvSpPr>
          <p:nvPr/>
        </p:nvSpPr>
        <p:spPr bwMode="auto">
          <a:xfrm>
            <a:off x="0" y="-27384"/>
            <a:ext cx="9144000" cy="601497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08000" rIns="90000" bIns="0" anchor="b" anchorCtr="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kern="0" dirty="0" smtClean="0">
                <a:solidFill>
                  <a:srgbClr val="333333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</a:t>
            </a:r>
            <a:endParaRPr lang="en-GB" sz="3200" kern="0" dirty="0">
              <a:solidFill>
                <a:srgbClr val="333333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28600" y="1600200"/>
            <a:ext cx="383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Early universe: symmetric phase, fundamental particles are massless                 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  <a:sym typeface="Wingdings"/>
              </a:rPr>
              <a:t>®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gauge symmetry is respected</a:t>
            </a:r>
            <a:endParaRPr lang="en-GB" sz="1600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4116918" y="1448427"/>
            <a:ext cx="5027082" cy="4953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cap="flat" cmpd="sng" algn="ctr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19" name="Rectangle 218"/>
          <p:cNvSpPr/>
          <p:nvPr/>
        </p:nvSpPr>
        <p:spPr>
          <a:xfrm>
            <a:off x="4116917" y="1447800"/>
            <a:ext cx="5019881" cy="4953000"/>
          </a:xfrm>
          <a:prstGeom prst="rect">
            <a:avLst/>
          </a:prstGeom>
          <a:solidFill>
            <a:srgbClr val="C6E4FF"/>
          </a:solidFill>
          <a:ln w="3175" cap="flat" cmpd="sng" algn="ctr">
            <a:solidFill>
              <a:srgbClr val="C6E4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2" name="Rectangle 191"/>
          <p:cNvSpPr/>
          <p:nvPr/>
        </p:nvSpPr>
        <p:spPr>
          <a:xfrm>
            <a:off x="228600" y="2652432"/>
            <a:ext cx="3581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 Higgs field 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displaces ground state breaking gauge symmetry</a:t>
            </a:r>
          </a:p>
        </p:txBody>
      </p:sp>
      <p:sp>
        <p:nvSpPr>
          <p:cNvPr id="193" name="Rectangle 192"/>
          <p:cNvSpPr/>
          <p:nvPr/>
        </p:nvSpPr>
        <p:spPr>
          <a:xfrm>
            <a:off x="228600" y="4252889"/>
            <a:ext cx="38036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Particles interact with Higgs field and effectively reduce their velocity. Acquired mass proportional to interaction strength </a:t>
            </a:r>
          </a:p>
        </p:txBody>
      </p:sp>
      <p:sp>
        <p:nvSpPr>
          <p:cNvPr id="84" name="Rectangle 83"/>
          <p:cNvSpPr/>
          <p:nvPr/>
        </p:nvSpPr>
        <p:spPr>
          <a:xfrm>
            <a:off x="228600" y="5516880"/>
            <a:ext cx="3581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357188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BC010C"/>
                </a:solidFill>
                <a:latin typeface="Symbol" charset="2"/>
                <a:ea typeface="Symbol" charset="2"/>
                <a:cs typeface="Symbol" charset="2"/>
                <a:sym typeface="Wingdings"/>
              </a:rPr>
              <a:t>®</a:t>
            </a:r>
            <a:r>
              <a:rPr lang="en-US" sz="16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	</a:t>
            </a:r>
            <a:r>
              <a:rPr lang="en-GB" sz="16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Action of the Higgs field 	creates “vacuum viscosity”</a:t>
            </a:r>
          </a:p>
        </p:txBody>
      </p:sp>
      <p:sp>
        <p:nvSpPr>
          <p:cNvPr id="106" name="Text Box 57"/>
          <p:cNvSpPr txBox="1">
            <a:spLocks noChangeArrowheads="1"/>
          </p:cNvSpPr>
          <p:nvPr/>
        </p:nvSpPr>
        <p:spPr bwMode="auto">
          <a:xfrm>
            <a:off x="0" y="568045"/>
            <a:ext cx="9144000" cy="547842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kern="0" dirty="0" err="1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Englert</a:t>
            </a: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-</a:t>
            </a:r>
            <a:r>
              <a:rPr lang="en-GB" sz="1600" kern="0" dirty="0" err="1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Brout</a:t>
            </a: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-Higgs-</a:t>
            </a:r>
            <a:r>
              <a:rPr lang="en-GB" sz="1600" kern="0" dirty="0" err="1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Guralnik</a:t>
            </a: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-Hagen-Kibble mechanism</a:t>
            </a:r>
          </a:p>
        </p:txBody>
      </p:sp>
      <p:sp>
        <p:nvSpPr>
          <p:cNvPr id="107" name="Text Box 58"/>
          <p:cNvSpPr txBox="1">
            <a:spLocks noChangeArrowheads="1"/>
          </p:cNvSpPr>
          <p:nvPr/>
        </p:nvSpPr>
        <p:spPr bwMode="auto">
          <a:xfrm>
            <a:off x="0" y="-27384"/>
            <a:ext cx="9144000" cy="601497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08000" rIns="90000" bIns="0" anchor="b" anchorCtr="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kern="0" dirty="0" smtClean="0">
                <a:solidFill>
                  <a:srgbClr val="333333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</a:t>
            </a:r>
            <a:endParaRPr lang="en-GB" sz="3200" kern="0" dirty="0">
              <a:solidFill>
                <a:srgbClr val="333333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4031399" y="1600200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srgbClr val="4331D5"/>
                </a:solidFill>
                <a:latin typeface="Helvetica" charset="0"/>
                <a:ea typeface="Helvetica" charset="0"/>
                <a:cs typeface="Helvetica" charset="0"/>
              </a:rPr>
              <a:t>Higgs quantum liquid in broken phase</a:t>
            </a:r>
            <a:endParaRPr lang="en-GB" sz="2000" i="1" dirty="0">
              <a:solidFill>
                <a:srgbClr val="4331D5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8160426" y="6128607"/>
            <a:ext cx="9525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7F7F7F"/>
                </a:solidFill>
                <a:latin typeface="Helvetica Light" charset="0"/>
                <a:ea typeface="Helvetica Light" charset="0"/>
                <a:cs typeface="Helvetica Light" charset="0"/>
              </a:rPr>
              <a:t>H. Murayama</a:t>
            </a:r>
            <a:endParaRPr lang="en-GB" sz="1000" dirty="0">
              <a:solidFill>
                <a:srgbClr val="7F7F7F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115" name="Straight Connector 114"/>
          <p:cNvCxnSpPr/>
          <p:nvPr/>
        </p:nvCxnSpPr>
        <p:spPr>
          <a:xfrm flipV="1">
            <a:off x="5817868" y="4464733"/>
            <a:ext cx="1631948" cy="15240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7449816" y="4464733"/>
            <a:ext cx="1305008" cy="22757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6459216" y="4429501"/>
            <a:ext cx="436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n</a:t>
            </a:r>
            <a:r>
              <a:rPr lang="en-GB" sz="1800" i="1" baseline="-25000" dirty="0" err="1" smtClean="0">
                <a:solidFill>
                  <a:prstClr val="black"/>
                </a:solidFill>
              </a:rPr>
              <a:t>L</a:t>
            </a:r>
            <a:endParaRPr lang="en-GB" sz="1800" i="1" baseline="-25000" dirty="0">
              <a:solidFill>
                <a:prstClr val="black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8059416" y="4409017"/>
            <a:ext cx="436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n</a:t>
            </a:r>
            <a:r>
              <a:rPr lang="en-GB" sz="1800" i="1" baseline="-25000" dirty="0" err="1" smtClean="0">
                <a:solidFill>
                  <a:prstClr val="black"/>
                </a:solidFill>
              </a:rPr>
              <a:t>L</a:t>
            </a:r>
            <a:endParaRPr lang="en-GB" sz="1800" i="1" baseline="-25000" dirty="0">
              <a:solidFill>
                <a:prstClr val="black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7208618" y="4215649"/>
            <a:ext cx="364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D00209"/>
                </a:solidFill>
              </a:rPr>
              <a:t>×</a:t>
            </a:r>
            <a:endParaRPr lang="en-GB" dirty="0">
              <a:solidFill>
                <a:srgbClr val="D00209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7350775" y="4215649"/>
            <a:ext cx="364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D00209"/>
                </a:solidFill>
              </a:rPr>
              <a:t>×</a:t>
            </a:r>
            <a:endParaRPr lang="en-GB" dirty="0">
              <a:solidFill>
                <a:srgbClr val="D00209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7298829" y="4487490"/>
            <a:ext cx="4813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L</a:t>
            </a:r>
            <a:r>
              <a:rPr lang="en-GB" sz="1600" baseline="30000" dirty="0" smtClean="0">
                <a:solidFill>
                  <a:srgbClr val="D00209"/>
                </a:solidFill>
              </a:rPr>
              <a:t>−1</a:t>
            </a:r>
            <a:endParaRPr lang="en-GB" sz="1600" baseline="30000" dirty="0">
              <a:solidFill>
                <a:srgbClr val="D00209"/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V="1">
            <a:off x="5813256" y="5069868"/>
            <a:ext cx="1169328" cy="111432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>
            <a:off x="6982584" y="5069868"/>
            <a:ext cx="900621" cy="15240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6251102" y="5018617"/>
            <a:ext cx="431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800" i="1" baseline="-25000" dirty="0" err="1" smtClean="0">
                <a:solidFill>
                  <a:prstClr val="black"/>
                </a:solidFill>
              </a:rPr>
              <a:t>L</a:t>
            </a:r>
            <a:endParaRPr lang="en-GB" sz="1800" i="1" baseline="-25000" dirty="0">
              <a:solidFill>
                <a:prstClr val="black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8323244" y="5040527"/>
            <a:ext cx="431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800" i="1" baseline="-25000" dirty="0" err="1" smtClean="0">
                <a:solidFill>
                  <a:prstClr val="black"/>
                </a:solidFill>
              </a:rPr>
              <a:t>L</a:t>
            </a:r>
            <a:endParaRPr lang="en-GB" sz="1800" i="1" baseline="-25000" dirty="0">
              <a:solidFill>
                <a:prstClr val="black"/>
              </a:solidFill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6819730" y="4861752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</a:rPr>
              <a:t>×</a:t>
            </a:r>
            <a:endParaRPr lang="en-GB" sz="2000" dirty="0">
              <a:solidFill>
                <a:srgbClr val="D00209"/>
              </a:solidFill>
            </a:endParaRPr>
          </a:p>
        </p:txBody>
      </p:sp>
      <p:cxnSp>
        <p:nvCxnSpPr>
          <p:cNvPr id="169" name="Straight Connector 168"/>
          <p:cNvCxnSpPr/>
          <p:nvPr/>
        </p:nvCxnSpPr>
        <p:spPr>
          <a:xfrm flipV="1">
            <a:off x="7883205" y="5069868"/>
            <a:ext cx="871618" cy="152400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/>
          <p:cNvCxnSpPr/>
          <p:nvPr/>
        </p:nvCxnSpPr>
        <p:spPr>
          <a:xfrm flipV="1">
            <a:off x="5813256" y="5683933"/>
            <a:ext cx="264960" cy="111432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2" name="TextBox 171"/>
          <p:cNvSpPr txBox="1"/>
          <p:nvPr/>
        </p:nvSpPr>
        <p:spPr>
          <a:xfrm>
            <a:off x="5704417" y="5760133"/>
            <a:ext cx="404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GB" sz="1800" i="1" baseline="-25000" dirty="0" err="1" smtClean="0">
                <a:solidFill>
                  <a:prstClr val="black"/>
                </a:solidFill>
              </a:rPr>
              <a:t>L</a:t>
            </a:r>
            <a:endParaRPr lang="en-GB" sz="1800" i="1" baseline="-25000" dirty="0">
              <a:solidFill>
                <a:prstClr val="black"/>
              </a:solidFill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7192657" y="5036331"/>
            <a:ext cx="459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800" i="1" baseline="-25000" dirty="0" err="1" smtClean="0">
                <a:solidFill>
                  <a:prstClr val="black"/>
                </a:solidFill>
              </a:rPr>
              <a:t>R</a:t>
            </a:r>
            <a:endParaRPr lang="en-GB" sz="1800" i="1" baseline="-25000" dirty="0">
              <a:solidFill>
                <a:prstClr val="black"/>
              </a:solidFill>
            </a:endParaRPr>
          </a:p>
        </p:txBody>
      </p:sp>
      <p:sp>
        <p:nvSpPr>
          <p:cNvPr id="174" name="TextBox 173"/>
          <p:cNvSpPr txBox="1"/>
          <p:nvPr/>
        </p:nvSpPr>
        <p:spPr>
          <a:xfrm>
            <a:off x="7722642" y="5014152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</a:rPr>
              <a:t>×</a:t>
            </a:r>
            <a:endParaRPr lang="en-GB" sz="2000" dirty="0">
              <a:solidFill>
                <a:srgbClr val="D00209"/>
              </a:solidFill>
            </a:endParaRPr>
          </a:p>
        </p:txBody>
      </p:sp>
      <p:cxnSp>
        <p:nvCxnSpPr>
          <p:cNvPr id="175" name="Straight Connector 174"/>
          <p:cNvCxnSpPr/>
          <p:nvPr/>
        </p:nvCxnSpPr>
        <p:spPr>
          <a:xfrm rot="5400000" flipH="1" flipV="1">
            <a:off x="5890020" y="5759569"/>
            <a:ext cx="263832" cy="11256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965656" y="5836333"/>
            <a:ext cx="264960" cy="11939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/>
          <p:nvPr/>
        </p:nvCxnSpPr>
        <p:spPr>
          <a:xfrm rot="5400000">
            <a:off x="6098721" y="5704437"/>
            <a:ext cx="263791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 rot="16200000" flipH="1">
            <a:off x="6108171" y="5715474"/>
            <a:ext cx="416982" cy="13112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/>
          <p:nvPr/>
        </p:nvCxnSpPr>
        <p:spPr>
          <a:xfrm rot="5400000">
            <a:off x="6260571" y="5846598"/>
            <a:ext cx="264584" cy="21276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/>
          <p:cNvCxnSpPr/>
          <p:nvPr/>
        </p:nvCxnSpPr>
        <p:spPr>
          <a:xfrm rot="5400000" flipH="1" flipV="1">
            <a:off x="6393259" y="5583578"/>
            <a:ext cx="151609" cy="131124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rot="16200000" flipV="1">
            <a:off x="6393260" y="5714704"/>
            <a:ext cx="304011" cy="21273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/>
          <p:cNvCxnSpPr/>
          <p:nvPr/>
        </p:nvCxnSpPr>
        <p:spPr>
          <a:xfrm flipV="1">
            <a:off x="6555905" y="5725736"/>
            <a:ext cx="152397" cy="15161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/>
          <p:cNvCxnSpPr/>
          <p:nvPr/>
        </p:nvCxnSpPr>
        <p:spPr>
          <a:xfrm rot="16200000" flipV="1">
            <a:off x="6632920" y="5802713"/>
            <a:ext cx="262995" cy="11063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Connector 220"/>
          <p:cNvCxnSpPr/>
          <p:nvPr/>
        </p:nvCxnSpPr>
        <p:spPr>
          <a:xfrm rot="5400000" flipH="1" flipV="1">
            <a:off x="6769659" y="5776601"/>
            <a:ext cx="262996" cy="162854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2" name="TextBox 221"/>
          <p:cNvSpPr txBox="1"/>
          <p:nvPr/>
        </p:nvSpPr>
        <p:spPr>
          <a:xfrm>
            <a:off x="5989574" y="5559334"/>
            <a:ext cx="314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baseline="-25000" dirty="0" smtClean="0">
                <a:solidFill>
                  <a:prstClr val="black"/>
                </a:solidFill>
              </a:rPr>
              <a:t>R</a:t>
            </a:r>
            <a:endParaRPr lang="en-GB" sz="1800" i="1" baseline="-25000" dirty="0">
              <a:solidFill>
                <a:prstClr val="black"/>
              </a:solidFill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6037244" y="5785123"/>
            <a:ext cx="286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baseline="-25000" dirty="0" smtClean="0">
                <a:solidFill>
                  <a:prstClr val="black"/>
                </a:solidFill>
              </a:rPr>
              <a:t>L</a:t>
            </a:r>
            <a:endParaRPr lang="en-GB" sz="1800" i="1" baseline="-25000" dirty="0">
              <a:solidFill>
                <a:prstClr val="black"/>
              </a:solidFill>
            </a:endParaRPr>
          </a:p>
        </p:txBody>
      </p:sp>
      <p:sp>
        <p:nvSpPr>
          <p:cNvPr id="225" name="TextBox 224"/>
          <p:cNvSpPr txBox="1"/>
          <p:nvPr/>
        </p:nvSpPr>
        <p:spPr>
          <a:xfrm>
            <a:off x="6240859" y="5379133"/>
            <a:ext cx="286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baseline="-25000" dirty="0" smtClean="0">
                <a:solidFill>
                  <a:prstClr val="black"/>
                </a:solidFill>
              </a:rPr>
              <a:t>L</a:t>
            </a:r>
            <a:endParaRPr lang="en-GB" sz="1800" i="1" baseline="-25000" dirty="0">
              <a:solidFill>
                <a:prstClr val="black"/>
              </a:solidFill>
            </a:endParaRPr>
          </a:p>
        </p:txBody>
      </p:sp>
      <p:sp>
        <p:nvSpPr>
          <p:cNvPr id="226" name="TextBox 225"/>
          <p:cNvSpPr txBox="1"/>
          <p:nvPr/>
        </p:nvSpPr>
        <p:spPr>
          <a:xfrm>
            <a:off x="6327302" y="5640040"/>
            <a:ext cx="314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baseline="-25000" dirty="0" smtClean="0">
                <a:solidFill>
                  <a:prstClr val="black"/>
                </a:solidFill>
              </a:rPr>
              <a:t>R</a:t>
            </a:r>
            <a:endParaRPr lang="en-GB" sz="1800" i="1" baseline="-25000" dirty="0">
              <a:solidFill>
                <a:prstClr val="black"/>
              </a:solidFill>
            </a:endParaRPr>
          </a:p>
        </p:txBody>
      </p:sp>
      <p:sp>
        <p:nvSpPr>
          <p:cNvPr id="227" name="TextBox 226"/>
          <p:cNvSpPr txBox="1"/>
          <p:nvPr/>
        </p:nvSpPr>
        <p:spPr>
          <a:xfrm>
            <a:off x="6484403" y="5439355"/>
            <a:ext cx="314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baseline="-25000" dirty="0" smtClean="0">
                <a:solidFill>
                  <a:prstClr val="black"/>
                </a:solidFill>
              </a:rPr>
              <a:t>R</a:t>
            </a:r>
            <a:endParaRPr lang="en-GB" sz="1800" i="1" baseline="-25000" dirty="0">
              <a:solidFill>
                <a:prstClr val="black"/>
              </a:solidFill>
            </a:endParaRPr>
          </a:p>
        </p:txBody>
      </p:sp>
      <p:sp>
        <p:nvSpPr>
          <p:cNvPr id="228" name="TextBox 227"/>
          <p:cNvSpPr txBox="1"/>
          <p:nvPr/>
        </p:nvSpPr>
        <p:spPr>
          <a:xfrm>
            <a:off x="6524130" y="5716240"/>
            <a:ext cx="286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baseline="-25000" dirty="0" smtClean="0">
                <a:solidFill>
                  <a:prstClr val="black"/>
                </a:solidFill>
              </a:rPr>
              <a:t>L</a:t>
            </a:r>
            <a:endParaRPr lang="en-GB" sz="1800" i="1" baseline="-25000" dirty="0">
              <a:solidFill>
                <a:prstClr val="black"/>
              </a:solidFill>
            </a:endParaRPr>
          </a:p>
        </p:txBody>
      </p:sp>
      <p:sp>
        <p:nvSpPr>
          <p:cNvPr id="229" name="TextBox 228"/>
          <p:cNvSpPr txBox="1"/>
          <p:nvPr/>
        </p:nvSpPr>
        <p:spPr>
          <a:xfrm>
            <a:off x="6676530" y="5511049"/>
            <a:ext cx="314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baseline="-25000" dirty="0" smtClean="0">
                <a:solidFill>
                  <a:prstClr val="black"/>
                </a:solidFill>
              </a:rPr>
              <a:t>R</a:t>
            </a:r>
            <a:endParaRPr lang="en-GB" sz="1800" i="1" baseline="-25000" dirty="0">
              <a:solidFill>
                <a:prstClr val="black"/>
              </a:solidFill>
            </a:endParaRPr>
          </a:p>
        </p:txBody>
      </p:sp>
      <p:sp>
        <p:nvSpPr>
          <p:cNvPr id="230" name="TextBox 229"/>
          <p:cNvSpPr txBox="1"/>
          <p:nvPr/>
        </p:nvSpPr>
        <p:spPr>
          <a:xfrm>
            <a:off x="6844715" y="5746966"/>
            <a:ext cx="286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baseline="-25000" dirty="0" smtClean="0">
                <a:solidFill>
                  <a:prstClr val="black"/>
                </a:solidFill>
              </a:rPr>
              <a:t>L</a:t>
            </a:r>
            <a:endParaRPr lang="en-GB" sz="1800" i="1" baseline="-25000" dirty="0">
              <a:solidFill>
                <a:prstClr val="black"/>
              </a:solidFill>
            </a:endParaRPr>
          </a:p>
        </p:txBody>
      </p:sp>
      <p:sp>
        <p:nvSpPr>
          <p:cNvPr id="231" name="TextBox 230"/>
          <p:cNvSpPr txBox="1"/>
          <p:nvPr/>
        </p:nvSpPr>
        <p:spPr>
          <a:xfrm>
            <a:off x="5901913" y="5480364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</a:rPr>
              <a:t>×</a:t>
            </a:r>
            <a:endParaRPr lang="en-GB" sz="2000" dirty="0">
              <a:solidFill>
                <a:srgbClr val="D00209"/>
              </a:solidFill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5808481" y="572053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</a:rPr>
              <a:t>×</a:t>
            </a:r>
            <a:endParaRPr lang="en-GB" sz="2000" dirty="0">
              <a:solidFill>
                <a:srgbClr val="D00209"/>
              </a:solidFill>
            </a:endParaRPr>
          </a:p>
        </p:txBody>
      </p:sp>
      <p:sp>
        <p:nvSpPr>
          <p:cNvPr id="233" name="TextBox 232"/>
          <p:cNvSpPr txBox="1"/>
          <p:nvPr/>
        </p:nvSpPr>
        <p:spPr>
          <a:xfrm>
            <a:off x="6053068" y="5622481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</a:rPr>
              <a:t>×</a:t>
            </a:r>
            <a:endParaRPr lang="en-GB" sz="2000" dirty="0">
              <a:solidFill>
                <a:srgbClr val="D00209"/>
              </a:solidFill>
            </a:endParaRPr>
          </a:p>
        </p:txBody>
      </p:sp>
      <p:sp>
        <p:nvSpPr>
          <p:cNvPr id="234" name="TextBox 233"/>
          <p:cNvSpPr txBox="1"/>
          <p:nvPr/>
        </p:nvSpPr>
        <p:spPr>
          <a:xfrm>
            <a:off x="6082552" y="5368891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</a:rPr>
              <a:t>×</a:t>
            </a:r>
            <a:endParaRPr lang="en-GB" sz="2000" dirty="0">
              <a:solidFill>
                <a:srgbClr val="D00209"/>
              </a:solidFill>
            </a:endParaRPr>
          </a:p>
        </p:txBody>
      </p:sp>
      <p:sp>
        <p:nvSpPr>
          <p:cNvPr id="235" name="TextBox 234"/>
          <p:cNvSpPr txBox="1"/>
          <p:nvPr/>
        </p:nvSpPr>
        <p:spPr>
          <a:xfrm>
            <a:off x="6214466" y="577174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</a:rPr>
              <a:t>×</a:t>
            </a:r>
            <a:endParaRPr lang="en-GB" sz="2000" dirty="0">
              <a:solidFill>
                <a:srgbClr val="D00209"/>
              </a:solidFill>
            </a:endParaRPr>
          </a:p>
        </p:txBody>
      </p:sp>
      <p:sp>
        <p:nvSpPr>
          <p:cNvPr id="236" name="TextBox 235"/>
          <p:cNvSpPr txBox="1"/>
          <p:nvPr/>
        </p:nvSpPr>
        <p:spPr>
          <a:xfrm>
            <a:off x="6243950" y="551104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</a:rPr>
              <a:t>×</a:t>
            </a:r>
            <a:endParaRPr lang="en-GB" sz="2000" dirty="0">
              <a:solidFill>
                <a:srgbClr val="D00209"/>
              </a:solidFill>
            </a:endParaRPr>
          </a:p>
        </p:txBody>
      </p:sp>
      <p:sp>
        <p:nvSpPr>
          <p:cNvPr id="237" name="TextBox 236"/>
          <p:cNvSpPr txBox="1"/>
          <p:nvPr/>
        </p:nvSpPr>
        <p:spPr>
          <a:xfrm>
            <a:off x="6375864" y="5354143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</a:rPr>
              <a:t>×</a:t>
            </a:r>
            <a:endParaRPr lang="en-GB" sz="2000" dirty="0">
              <a:solidFill>
                <a:srgbClr val="D00209"/>
              </a:solidFill>
            </a:endParaRPr>
          </a:p>
        </p:txBody>
      </p:sp>
      <p:sp>
        <p:nvSpPr>
          <p:cNvPr id="238" name="TextBox 237"/>
          <p:cNvSpPr txBox="1"/>
          <p:nvPr/>
        </p:nvSpPr>
        <p:spPr>
          <a:xfrm>
            <a:off x="6395105" y="5659087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</a:rPr>
              <a:t>×</a:t>
            </a:r>
            <a:endParaRPr lang="en-GB" sz="2000" dirty="0">
              <a:solidFill>
                <a:srgbClr val="D00209"/>
              </a:solidFill>
            </a:endParaRPr>
          </a:p>
        </p:txBody>
      </p:sp>
      <p:sp>
        <p:nvSpPr>
          <p:cNvPr id="239" name="TextBox 238"/>
          <p:cNvSpPr txBox="1"/>
          <p:nvPr/>
        </p:nvSpPr>
        <p:spPr>
          <a:xfrm>
            <a:off x="6537262" y="551104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</a:rPr>
              <a:t>×</a:t>
            </a:r>
            <a:endParaRPr lang="en-GB" sz="2000" dirty="0">
              <a:solidFill>
                <a:srgbClr val="D00209"/>
              </a:solidFill>
            </a:endParaRPr>
          </a:p>
        </p:txBody>
      </p:sp>
      <p:sp>
        <p:nvSpPr>
          <p:cNvPr id="240" name="TextBox 239"/>
          <p:cNvSpPr txBox="1"/>
          <p:nvPr/>
        </p:nvSpPr>
        <p:spPr>
          <a:xfrm>
            <a:off x="6658933" y="576586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</a:rPr>
              <a:t>×</a:t>
            </a:r>
            <a:endParaRPr lang="en-GB" sz="2000" dirty="0">
              <a:solidFill>
                <a:srgbClr val="D00209"/>
              </a:solidFill>
            </a:endParaRPr>
          </a:p>
        </p:txBody>
      </p:sp>
      <p:sp>
        <p:nvSpPr>
          <p:cNvPr id="243" name="Freeform 242"/>
          <p:cNvSpPr>
            <a:spLocks/>
          </p:cNvSpPr>
          <p:nvPr/>
        </p:nvSpPr>
        <p:spPr bwMode="auto">
          <a:xfrm rot="19692356" flipH="1">
            <a:off x="5773416" y="3408056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44" name="Freeform 243"/>
          <p:cNvSpPr>
            <a:spLocks/>
          </p:cNvSpPr>
          <p:nvPr/>
        </p:nvSpPr>
        <p:spPr bwMode="auto">
          <a:xfrm rot="4290640" flipH="1">
            <a:off x="6109200" y="3526284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45" name="Freeform 244"/>
          <p:cNvSpPr>
            <a:spLocks/>
          </p:cNvSpPr>
          <p:nvPr/>
        </p:nvSpPr>
        <p:spPr bwMode="auto">
          <a:xfrm rot="17853592" flipV="1">
            <a:off x="6302572" y="3557476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46" name="Freeform 245"/>
          <p:cNvSpPr>
            <a:spLocks/>
          </p:cNvSpPr>
          <p:nvPr/>
        </p:nvSpPr>
        <p:spPr bwMode="auto">
          <a:xfrm rot="5645767" flipH="1">
            <a:off x="6434486" y="3597734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47" name="Freeform 246"/>
          <p:cNvSpPr>
            <a:spLocks/>
          </p:cNvSpPr>
          <p:nvPr/>
        </p:nvSpPr>
        <p:spPr bwMode="auto">
          <a:xfrm rot="8591611" flipH="1">
            <a:off x="6621196" y="3699101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48" name="Freeform 247"/>
          <p:cNvSpPr>
            <a:spLocks/>
          </p:cNvSpPr>
          <p:nvPr/>
        </p:nvSpPr>
        <p:spPr bwMode="auto">
          <a:xfrm rot="1306208" flipH="1">
            <a:off x="7079165" y="3598952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49" name="Freeform 248"/>
          <p:cNvSpPr>
            <a:spLocks/>
          </p:cNvSpPr>
          <p:nvPr/>
        </p:nvSpPr>
        <p:spPr bwMode="auto">
          <a:xfrm rot="4028254" flipH="1">
            <a:off x="7231565" y="3437654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50" name="TextBox 249"/>
          <p:cNvSpPr txBox="1"/>
          <p:nvPr/>
        </p:nvSpPr>
        <p:spPr>
          <a:xfrm>
            <a:off x="6972130" y="3331975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</a:rPr>
              <a:t>×</a:t>
            </a:r>
            <a:endParaRPr lang="en-GB" sz="2000" dirty="0">
              <a:solidFill>
                <a:srgbClr val="D00209"/>
              </a:solidFill>
            </a:endParaRPr>
          </a:p>
        </p:txBody>
      </p:sp>
      <p:sp>
        <p:nvSpPr>
          <p:cNvPr id="251" name="TextBox 250"/>
          <p:cNvSpPr txBox="1"/>
          <p:nvPr/>
        </p:nvSpPr>
        <p:spPr>
          <a:xfrm>
            <a:off x="7424668" y="3515101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</a:rPr>
              <a:t>×</a:t>
            </a:r>
            <a:endParaRPr lang="en-GB" sz="2000" dirty="0">
              <a:solidFill>
                <a:srgbClr val="D00209"/>
              </a:solidFill>
            </a:endParaRPr>
          </a:p>
        </p:txBody>
      </p:sp>
      <p:sp>
        <p:nvSpPr>
          <p:cNvPr id="252" name="TextBox 251"/>
          <p:cNvSpPr txBox="1"/>
          <p:nvPr/>
        </p:nvSpPr>
        <p:spPr>
          <a:xfrm>
            <a:off x="6530917" y="3667501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</a:rPr>
              <a:t>×</a:t>
            </a:r>
            <a:endParaRPr lang="en-GB" sz="2000" dirty="0">
              <a:solidFill>
                <a:srgbClr val="D00209"/>
              </a:solidFill>
            </a:endParaRPr>
          </a:p>
        </p:txBody>
      </p:sp>
      <p:sp>
        <p:nvSpPr>
          <p:cNvPr id="253" name="TextBox 252"/>
          <p:cNvSpPr txBox="1"/>
          <p:nvPr/>
        </p:nvSpPr>
        <p:spPr>
          <a:xfrm>
            <a:off x="6529672" y="318094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</a:rPr>
              <a:t>×</a:t>
            </a:r>
            <a:endParaRPr lang="en-GB" sz="2000" dirty="0">
              <a:solidFill>
                <a:srgbClr val="D00209"/>
              </a:solidFill>
            </a:endParaRPr>
          </a:p>
        </p:txBody>
      </p:sp>
      <p:sp>
        <p:nvSpPr>
          <p:cNvPr id="254" name="TextBox 253"/>
          <p:cNvSpPr txBox="1"/>
          <p:nvPr/>
        </p:nvSpPr>
        <p:spPr>
          <a:xfrm>
            <a:off x="6108945" y="3109111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</a:rPr>
              <a:t>×</a:t>
            </a:r>
            <a:endParaRPr lang="en-GB" sz="2000" dirty="0">
              <a:solidFill>
                <a:srgbClr val="D00209"/>
              </a:solidFill>
            </a:endParaRPr>
          </a:p>
        </p:txBody>
      </p:sp>
      <p:cxnSp>
        <p:nvCxnSpPr>
          <p:cNvPr id="255" name="Straight Connector 254"/>
          <p:cNvCxnSpPr/>
          <p:nvPr/>
        </p:nvCxnSpPr>
        <p:spPr>
          <a:xfrm flipV="1">
            <a:off x="4116918" y="4146774"/>
            <a:ext cx="5016499" cy="340"/>
          </a:xfrm>
          <a:prstGeom prst="line">
            <a:avLst/>
          </a:prstGeom>
          <a:ln w="127" cap="flat" cmpd="sng" algn="ctr">
            <a:solidFill>
              <a:schemeClr val="tx2">
                <a:lumMod val="60000"/>
                <a:lumOff val="40000"/>
              </a:schemeClr>
            </a:solidFill>
            <a:prstDash val="dot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TextBox 259"/>
          <p:cNvSpPr txBox="1"/>
          <p:nvPr/>
        </p:nvSpPr>
        <p:spPr>
          <a:xfrm>
            <a:off x="4267200" y="5562600"/>
            <a:ext cx="10854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Top quark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1" name="TextBox 260"/>
          <p:cNvSpPr txBox="1"/>
          <p:nvPr/>
        </p:nvSpPr>
        <p:spPr>
          <a:xfrm>
            <a:off x="4267200" y="2267188"/>
            <a:ext cx="8354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Gravity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2" name="TextBox 261"/>
          <p:cNvSpPr txBox="1"/>
          <p:nvPr/>
        </p:nvSpPr>
        <p:spPr>
          <a:xfrm>
            <a:off x="4267200" y="2789158"/>
            <a:ext cx="833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Photon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3" name="TextBox 262"/>
          <p:cNvSpPr txBox="1"/>
          <p:nvPr/>
        </p:nvSpPr>
        <p:spPr>
          <a:xfrm>
            <a:off x="4267200" y="4400788"/>
            <a:ext cx="10615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Neutrinos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4" name="TextBox 263"/>
          <p:cNvSpPr txBox="1"/>
          <p:nvPr/>
        </p:nvSpPr>
        <p:spPr>
          <a:xfrm>
            <a:off x="4267200" y="4987528"/>
            <a:ext cx="10390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Electrons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5" name="TextBox 264"/>
          <p:cNvSpPr txBox="1"/>
          <p:nvPr/>
        </p:nvSpPr>
        <p:spPr>
          <a:xfrm>
            <a:off x="4267200" y="3398520"/>
            <a:ext cx="13209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Weak boson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6" name="Rectangle 265"/>
          <p:cNvSpPr/>
          <p:nvPr/>
        </p:nvSpPr>
        <p:spPr>
          <a:xfrm>
            <a:off x="228600" y="1600200"/>
            <a:ext cx="383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Early universe: symmetric phase, fundamental particles are massless                 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  <a:sym typeface="Wingdings"/>
              </a:rPr>
              <a:t>®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gauge symmetry is respected</a:t>
            </a:r>
            <a:endParaRPr lang="en-GB" sz="1600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4742" y="3450524"/>
            <a:ext cx="3284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It </a:t>
            </a:r>
            <a:r>
              <a:rPr lang="en-GB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fills all space time (but 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without </a:t>
            </a:r>
            <a:r>
              <a:rPr lang="en-GB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orientation as 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it has no spin)</a:t>
            </a:r>
            <a:endParaRPr lang="en-GB" sz="16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  <a:sym typeface="Wingdings"/>
            </a:endParaRPr>
          </a:p>
        </p:txBody>
      </p:sp>
      <p:grpSp>
        <p:nvGrpSpPr>
          <p:cNvPr id="85" name="Group 20"/>
          <p:cNvGrpSpPr/>
          <p:nvPr/>
        </p:nvGrpSpPr>
        <p:grpSpPr>
          <a:xfrm>
            <a:off x="5776798" y="2874964"/>
            <a:ext cx="2921081" cy="148741"/>
            <a:chOff x="822326" y="2286000"/>
            <a:chExt cx="4130674" cy="173037"/>
          </a:xfrm>
        </p:grpSpPr>
        <p:sp>
          <p:nvSpPr>
            <p:cNvPr id="86" name="Freeform 85"/>
            <p:cNvSpPr>
              <a:spLocks/>
            </p:cNvSpPr>
            <p:nvPr/>
          </p:nvSpPr>
          <p:spPr bwMode="auto">
            <a:xfrm flipH="1">
              <a:off x="822326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7" name="Freeform 21"/>
            <p:cNvSpPr>
              <a:spLocks/>
            </p:cNvSpPr>
            <p:nvPr/>
          </p:nvSpPr>
          <p:spPr bwMode="auto">
            <a:xfrm flipH="1">
              <a:off x="2887663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grpSp>
        <p:nvGrpSpPr>
          <p:cNvPr id="88" name="Group 165"/>
          <p:cNvGrpSpPr/>
          <p:nvPr/>
        </p:nvGrpSpPr>
        <p:grpSpPr>
          <a:xfrm>
            <a:off x="5776798" y="2386343"/>
            <a:ext cx="2921081" cy="148741"/>
            <a:chOff x="822326" y="2286000"/>
            <a:chExt cx="4130674" cy="173037"/>
          </a:xfrm>
        </p:grpSpPr>
        <p:sp>
          <p:nvSpPr>
            <p:cNvPr id="89" name="Freeform 88"/>
            <p:cNvSpPr>
              <a:spLocks/>
            </p:cNvSpPr>
            <p:nvPr/>
          </p:nvSpPr>
          <p:spPr bwMode="auto">
            <a:xfrm flipH="1">
              <a:off x="822326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0" name="Freeform 21"/>
            <p:cNvSpPr>
              <a:spLocks/>
            </p:cNvSpPr>
            <p:nvPr/>
          </p:nvSpPr>
          <p:spPr bwMode="auto">
            <a:xfrm flipH="1">
              <a:off x="2887663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" grpId="0" animBg="1"/>
      <p:bldP spid="193" grpId="0"/>
      <p:bldP spid="84" grpId="0"/>
      <p:bldP spid="10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087294" y="838200"/>
            <a:ext cx="3540535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  <a:latin typeface="Trebuchet MS"/>
                <a:cs typeface="Trebuchet MS"/>
              </a:rPr>
              <a:t>Massive particles interacting with the condensed Higgs field </a:t>
            </a:r>
          </a:p>
          <a:p>
            <a:pPr>
              <a:spcBef>
                <a:spcPts val="1200"/>
              </a:spcBef>
            </a:pPr>
            <a:r>
              <a:rPr lang="en-US" b="1" dirty="0" smtClean="0">
                <a:solidFill>
                  <a:srgbClr val="FFFFFF"/>
                </a:solidFill>
                <a:latin typeface="Trebuchet MS"/>
                <a:cs typeface="Trebuchet MS"/>
              </a:rPr>
              <a:t>… </a:t>
            </a:r>
            <a:r>
              <a:rPr lang="en-US" b="1" i="1" dirty="0" smtClean="0">
                <a:solidFill>
                  <a:srgbClr val="FFFFFF"/>
                </a:solidFill>
                <a:latin typeface="Trebuchet MS"/>
                <a:cs typeface="Trebuchet MS"/>
              </a:rPr>
              <a:t>like fireflies in the night sky of </a:t>
            </a:r>
            <a:r>
              <a:rPr lang="en-US" b="1" i="1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Ochiai</a:t>
            </a:r>
            <a:endParaRPr lang="en-US" b="1" i="1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1" y="4921984"/>
            <a:ext cx="373380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latin typeface="Helvetica" charset="0"/>
                <a:ea typeface="Helvetica" charset="0"/>
                <a:cs typeface="Helvetica" charset="0"/>
              </a:rPr>
              <a:t>Full references for mechanism:</a:t>
            </a:r>
          </a:p>
          <a:p>
            <a:endParaRPr lang="en-US" sz="10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F. </a:t>
            </a:r>
            <a:r>
              <a:rPr lang="en-US" sz="1000" dirty="0" err="1" smtClean="0">
                <a:latin typeface="Helvetica Light" charset="0"/>
                <a:ea typeface="Helvetica Light" charset="0"/>
                <a:cs typeface="Helvetica Light" charset="0"/>
              </a:rPr>
              <a:t>Englert</a:t>
            </a: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 and R. </a:t>
            </a:r>
            <a:r>
              <a:rPr lang="en-US" sz="1000" dirty="0" err="1" smtClean="0">
                <a:latin typeface="Helvetica Light" charset="0"/>
                <a:ea typeface="Helvetica Light" charset="0"/>
                <a:cs typeface="Helvetica Light" charset="0"/>
              </a:rPr>
              <a:t>Brout</a:t>
            </a: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, PRL 13 (1964) 321.</a:t>
            </a:r>
          </a:p>
          <a:p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P.W. Higgs, PRL 13 (1964) 508.</a:t>
            </a:r>
          </a:p>
          <a:p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G. </a:t>
            </a:r>
            <a:r>
              <a:rPr lang="en-US" sz="1000" dirty="0" err="1" smtClean="0">
                <a:latin typeface="Helvetica Light" charset="0"/>
                <a:ea typeface="Helvetica Light" charset="0"/>
                <a:cs typeface="Helvetica Light" charset="0"/>
              </a:rPr>
              <a:t>Guralnik</a:t>
            </a: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, C. Hagen, and T.W.B. Kibble, PRL 13 (1964) 585.</a:t>
            </a:r>
          </a:p>
          <a:p>
            <a:endParaRPr lang="en-US" sz="10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000" i="1" dirty="0" smtClean="0">
                <a:latin typeface="Helvetica Light" charset="0"/>
                <a:ea typeface="Helvetica Light" charset="0"/>
                <a:cs typeface="Helvetica Light" charset="0"/>
              </a:rPr>
              <a:t>It should be noted that Landau and </a:t>
            </a:r>
            <a:r>
              <a:rPr lang="en-US" sz="1000" i="1" dirty="0" err="1" smtClean="0">
                <a:latin typeface="Helvetica Light" charset="0"/>
                <a:ea typeface="Helvetica Light" charset="0"/>
                <a:cs typeface="Helvetica Light" charset="0"/>
              </a:rPr>
              <a:t>Ginzburg</a:t>
            </a:r>
            <a:r>
              <a:rPr lang="en-US" sz="1000" i="1" dirty="0" smtClean="0">
                <a:latin typeface="Helvetica Light" charset="0"/>
                <a:ea typeface="Helvetica Light" charset="0"/>
                <a:cs typeface="Helvetica Light" charset="0"/>
              </a:rPr>
              <a:t> had proposed a field giving the photon a mass in a superconductor, the mathematics of which is identical to the “Higgs mechanism” and predates it by several years.</a:t>
            </a:r>
            <a:endParaRPr lang="en-GB" sz="1000" i="1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888" y="-14369"/>
            <a:ext cx="4933112" cy="658661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2133600"/>
            <a:ext cx="5105400" cy="2046714"/>
          </a:xfrm>
          <a:prstGeom prst="rect">
            <a:avLst/>
          </a:prstGeom>
          <a:solidFill>
            <a:srgbClr val="FFFFFF">
              <a:alpha val="70000"/>
            </a:srgb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Higgs boson –   </a:t>
            </a:r>
          </a:p>
          <a:p>
            <a:pPr algn="ctr">
              <a:defRPr/>
            </a:pPr>
            <a:r>
              <a:rPr lang="en-GB" sz="36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last of the particles ?</a:t>
            </a:r>
          </a:p>
          <a:p>
            <a:pPr algn="ctr">
              <a:spcBef>
                <a:spcPts val="1800"/>
              </a:spcBef>
              <a:defRPr/>
            </a:pPr>
            <a:r>
              <a:rPr lang="en-GB" sz="2000" dirty="0" smtClean="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</a:rPr>
              <a:t>The SM predicts all its properties, except for its mass. What was known about it ?</a:t>
            </a:r>
            <a:endParaRPr lang="en-GB" sz="2000" dirty="0">
              <a:solidFill>
                <a:srgbClr val="00000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10888" y="6326029"/>
            <a:ext cx="2667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75000"/>
                  </a:schemeClr>
                </a:solidFill>
                <a:latin typeface="Trebuchet MS"/>
                <a:cs typeface="Trebuchet MS"/>
              </a:rPr>
              <a:t>http://</a:t>
            </a:r>
            <a:r>
              <a:rPr lang="en-US" sz="1000" dirty="0" err="1" smtClean="0">
                <a:solidFill>
                  <a:schemeClr val="bg1">
                    <a:lumMod val="75000"/>
                  </a:schemeClr>
                </a:solidFill>
                <a:latin typeface="Trebuchet MS"/>
                <a:cs typeface="Trebuchet MS"/>
              </a:rPr>
              <a:t>www.shardcore.org/shardpress</a:t>
            </a:r>
            <a:endParaRPr lang="en-GB" sz="1000" dirty="0">
              <a:solidFill>
                <a:schemeClr val="bg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0" y="304800"/>
            <a:ext cx="9144000" cy="587441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108000" bIns="900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Constraints from global electroweak fit</a:t>
            </a:r>
            <a:endParaRPr lang="en-GB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250824" y="1279525"/>
            <a:ext cx="8588376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Global fit of all EW precision measurements to SM prediction constrains M</a:t>
            </a:r>
            <a:r>
              <a:rPr lang="en-US" sz="1800" baseline="-250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96373" y="2842245"/>
            <a:ext cx="2509427" cy="7391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2" name="Picture 21" descr="2012_05_03_HiggsScan_logo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021" y="1584325"/>
            <a:ext cx="6477179" cy="438666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5834390"/>
            <a:ext cx="12943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http://</a:t>
            </a:r>
            <a:r>
              <a:rPr lang="en-GB" sz="1000" dirty="0" err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gfitter.desy.de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04800" y="1831042"/>
            <a:ext cx="2001395" cy="2109646"/>
            <a:chOff x="7142604" y="2767154"/>
            <a:chExt cx="2001395" cy="2109646"/>
          </a:xfrm>
        </p:grpSpPr>
        <p:sp>
          <p:nvSpPr>
            <p:cNvPr id="19" name="Rectangle 18"/>
            <p:cNvSpPr/>
            <p:nvPr/>
          </p:nvSpPr>
          <p:spPr>
            <a:xfrm>
              <a:off x="7142604" y="2767154"/>
              <a:ext cx="2001395" cy="21096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1016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14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198"/>
            <a:stretch>
              <a:fillRect/>
            </a:stretch>
          </p:blipFill>
          <p:spPr bwMode="auto">
            <a:xfrm>
              <a:off x="7186025" y="3701772"/>
              <a:ext cx="1881775" cy="1175028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  <p:pic>
          <p:nvPicPr>
            <p:cNvPr id="11" name="Picture 1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6772" y="2843146"/>
              <a:ext cx="1744827" cy="1163218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  <p:sp>
          <p:nvSpPr>
            <p:cNvPr id="20" name="TextBox 19"/>
            <p:cNvSpPr txBox="1"/>
            <p:nvPr/>
          </p:nvSpPr>
          <p:spPr>
            <a:xfrm>
              <a:off x="7979290" y="3745196"/>
              <a:ext cx="2957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H</a:t>
              </a:r>
              <a:endParaRPr lang="en-GB" sz="120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</p:grpSp>
      <p:sp>
        <p:nvSpPr>
          <p:cNvPr id="26" name="Up Arrow 25"/>
          <p:cNvSpPr/>
          <p:nvPr/>
        </p:nvSpPr>
        <p:spPr>
          <a:xfrm>
            <a:off x="979418" y="3810000"/>
            <a:ext cx="620782" cy="555112"/>
          </a:xfrm>
          <a:prstGeom prst="upArrow">
            <a:avLst/>
          </a:prstGeom>
          <a:solidFill>
            <a:srgbClr val="D9D9D9">
              <a:alpha val="6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5" name="Object 3"/>
          <p:cNvGraphicFramePr>
            <a:graphicFrameLocks noChangeAspect="1"/>
          </p:cNvGraphicFramePr>
          <p:nvPr/>
        </p:nvGraphicFramePr>
        <p:xfrm>
          <a:off x="6132513" y="4343400"/>
          <a:ext cx="2105025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98180" name="Equation" r:id="rId6" imgW="1574800" imgH="495300" progId="Equation.DSMT4">
                  <p:embed/>
                </p:oleObj>
              </mc:Choice>
              <mc:Fallback>
                <p:oleObj name="Equation" r:id="rId6" imgW="1574800" imgH="4953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2513" y="4343400"/>
                        <a:ext cx="2105025" cy="660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" name="Group 20"/>
          <p:cNvGrpSpPr/>
          <p:nvPr/>
        </p:nvGrpSpPr>
        <p:grpSpPr>
          <a:xfrm>
            <a:off x="746784" y="4191899"/>
            <a:ext cx="1095172" cy="1196589"/>
            <a:chOff x="7249855" y="2994645"/>
            <a:chExt cx="1095172" cy="1196589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315200" y="2994645"/>
              <a:ext cx="950139" cy="1196355"/>
            </a:xfrm>
            <a:prstGeom prst="rect">
              <a:avLst/>
            </a:prstGeom>
            <a:ln w="63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</p:pic>
        <p:sp>
          <p:nvSpPr>
            <p:cNvPr id="18" name="TextBox 17"/>
            <p:cNvSpPr txBox="1"/>
            <p:nvPr/>
          </p:nvSpPr>
          <p:spPr>
            <a:xfrm>
              <a:off x="7249855" y="3929624"/>
              <a:ext cx="109517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>
                  <a:solidFill>
                    <a:schemeClr val="bg1"/>
                  </a:solidFill>
                  <a:latin typeface="Trebuchet MS"/>
                  <a:cs typeface="Trebuchet MS"/>
                </a:rPr>
                <a:t>W. Heisenberg</a:t>
              </a:r>
              <a:endParaRPr lang="en-GB" sz="1100" dirty="0">
                <a:solidFill>
                  <a:schemeClr val="bg1"/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913233" y="1628800"/>
            <a:ext cx="6912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May 2012</a:t>
            </a:r>
            <a:endParaRPr lang="en-US" sz="9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8" name="Picture 27" descr="MH_vs_Lambda_bounds_big-noconstraints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830917"/>
            <a:ext cx="5330615" cy="3704166"/>
          </a:xfrm>
          <a:prstGeom prst="rect">
            <a:avLst/>
          </a:prstGeom>
        </p:spPr>
      </p:pic>
      <p:grpSp>
        <p:nvGrpSpPr>
          <p:cNvPr id="2" name="Group 60"/>
          <p:cNvGrpSpPr/>
          <p:nvPr/>
        </p:nvGrpSpPr>
        <p:grpSpPr>
          <a:xfrm>
            <a:off x="0" y="5562600"/>
            <a:ext cx="9144000" cy="762000"/>
            <a:chOff x="0" y="5628217"/>
            <a:chExt cx="9144000" cy="762000"/>
          </a:xfrm>
        </p:grpSpPr>
        <p:sp>
          <p:nvSpPr>
            <p:cNvPr id="14" name="Rectangle 13"/>
            <p:cNvSpPr/>
            <p:nvPr/>
          </p:nvSpPr>
          <p:spPr>
            <a:xfrm>
              <a:off x="0" y="5628217"/>
              <a:ext cx="9144000" cy="762000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827560" y="5738441"/>
              <a:ext cx="7508669" cy="58695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ts val="600"/>
                </a:spcBef>
                <a:buSzPct val="75000"/>
                <a:tabLst>
                  <a:tab pos="1255713" algn="l"/>
                  <a:tab pos="2170113" algn="l"/>
                  <a:tab pos="3084513" algn="l"/>
                  <a:tab pos="3998913" algn="l"/>
                  <a:tab pos="4913313" algn="l"/>
                  <a:tab pos="5827713" algn="l"/>
                  <a:tab pos="6742113" algn="l"/>
                  <a:tab pos="7656513" algn="l"/>
                  <a:tab pos="8570913" algn="l"/>
                  <a:tab pos="9485313" algn="l"/>
                  <a:tab pos="10399713" algn="l"/>
                </a:tabLst>
              </a:pPr>
              <a:r>
                <a:rPr lang="en-GB" sz="1600" dirty="0" smtClean="0">
                  <a:solidFill>
                    <a:srgbClr val="BC010C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The SM Higgs must steer a narrow course between two disastrous situations       if the SM is to survive up to the Planck scale </a:t>
              </a:r>
              <a:r>
                <a:rPr lang="en-GB" sz="1600" i="1" dirty="0" smtClean="0">
                  <a:solidFill>
                    <a:srgbClr val="BC010C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M</a:t>
              </a:r>
              <a:r>
                <a:rPr lang="en-GB" sz="1600" i="1" baseline="-25000" dirty="0" smtClean="0">
                  <a:solidFill>
                    <a:srgbClr val="BC010C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P</a:t>
              </a:r>
              <a:r>
                <a:rPr lang="en-GB" sz="1600" dirty="0" smtClean="0">
                  <a:solidFill>
                    <a:srgbClr val="BC010C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~ 2×10</a:t>
              </a:r>
              <a:r>
                <a:rPr lang="en-GB" sz="1600" baseline="30000" dirty="0" smtClean="0">
                  <a:solidFill>
                    <a:srgbClr val="BC010C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18</a:t>
              </a:r>
              <a:r>
                <a:rPr lang="en-GB" sz="1600" dirty="0" smtClean="0">
                  <a:solidFill>
                    <a:srgbClr val="BC010C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GeV</a:t>
              </a:r>
            </a:p>
          </p:txBody>
        </p:sp>
      </p:grpSp>
      <p:sp>
        <p:nvSpPr>
          <p:cNvPr id="19" name="Rectangle 18"/>
          <p:cNvSpPr/>
          <p:nvPr/>
        </p:nvSpPr>
        <p:spPr>
          <a:xfrm>
            <a:off x="163255" y="1284544"/>
            <a:ext cx="81729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1" indent="-6350">
              <a:spcBef>
                <a:spcPts val="18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Perturbativity and (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meta)stability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bounds versus the SM cut-off scale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L</a:t>
            </a:r>
            <a:endParaRPr lang="en-US" sz="1800" dirty="0" smtClean="0">
              <a:solidFill>
                <a:prstClr val="black">
                  <a:lumMod val="85000"/>
                  <a:lumOff val="15000"/>
                </a:prstClr>
              </a:solidFill>
              <a:latin typeface="Symbol" charset="2"/>
              <a:ea typeface="Symbol" charset="2"/>
              <a:cs typeface="Symbol" charset="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95600" y="3214300"/>
            <a:ext cx="736399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7EB606">
                    <a:lumMod val="75000"/>
                  </a:srgbClr>
                </a:solidFill>
              </a:rPr>
              <a:t>Allowed</a:t>
            </a:r>
            <a:endParaRPr lang="en-GB" sz="1200" dirty="0">
              <a:solidFill>
                <a:srgbClr val="7EB606">
                  <a:lumMod val="75000"/>
                </a:srgb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73853" y="3214300"/>
            <a:ext cx="98874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BC010C"/>
                </a:solidFill>
              </a:rPr>
              <a:t>Not allowed</a:t>
            </a:r>
            <a:endParaRPr lang="en-GB" sz="1200" dirty="0">
              <a:solidFill>
                <a:srgbClr val="BC010C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rot="16200000">
            <a:off x="6552029" y="2425550"/>
            <a:ext cx="13993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Ellis et al, arXiv:0906.0954</a:t>
            </a:r>
            <a:endParaRPr lang="en-US" sz="8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7" name="Picture 34" descr="higgs_po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6055" y="4532844"/>
            <a:ext cx="600881" cy="530106"/>
          </a:xfrm>
          <a:prstGeom prst="rect">
            <a:avLst/>
          </a:prstGeom>
          <a:noFill/>
        </p:spPr>
      </p:pic>
      <p:sp>
        <p:nvSpPr>
          <p:cNvPr id="24" name="Rectangle 57"/>
          <p:cNvSpPr>
            <a:spLocks noChangeArrowheads="1"/>
          </p:cNvSpPr>
          <p:nvPr/>
        </p:nvSpPr>
        <p:spPr bwMode="auto">
          <a:xfrm>
            <a:off x="7652131" y="4754779"/>
            <a:ext cx="115616" cy="72287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5" name="Rectangle 58"/>
          <p:cNvSpPr>
            <a:spLocks noChangeArrowheads="1"/>
          </p:cNvSpPr>
          <p:nvPr/>
        </p:nvSpPr>
        <p:spPr bwMode="auto">
          <a:xfrm>
            <a:off x="7952571" y="4754779"/>
            <a:ext cx="115616" cy="72287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6" name="AutoShape 37"/>
          <p:cNvSpPr>
            <a:spLocks noChangeArrowheads="1"/>
          </p:cNvSpPr>
          <p:nvPr/>
        </p:nvSpPr>
        <p:spPr bwMode="auto">
          <a:xfrm rot="21280225">
            <a:off x="8109158" y="4429845"/>
            <a:ext cx="258916" cy="823664"/>
          </a:xfrm>
          <a:custGeom>
            <a:avLst/>
            <a:gdLst>
              <a:gd name="G0" fmla="+- -2862255 0 0"/>
              <a:gd name="G1" fmla="+- -9826676 0 0"/>
              <a:gd name="G2" fmla="+- -2862255 0 -9826676"/>
              <a:gd name="G3" fmla="+- 10800 0 0"/>
              <a:gd name="G4" fmla="+- 0 0 -2862255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10026 0 0"/>
              <a:gd name="G9" fmla="+- 0 0 -9826676"/>
              <a:gd name="G10" fmla="+- 10026 0 2700"/>
              <a:gd name="G11" fmla="cos G10 -2862255"/>
              <a:gd name="G12" fmla="sin G10 -2862255"/>
              <a:gd name="G13" fmla="cos 13500 -2862255"/>
              <a:gd name="G14" fmla="sin 13500 -2862255"/>
              <a:gd name="G15" fmla="+- G11 10800 0"/>
              <a:gd name="G16" fmla="+- G12 10800 0"/>
              <a:gd name="G17" fmla="+- G13 10800 0"/>
              <a:gd name="G18" fmla="+- G14 10800 0"/>
              <a:gd name="G19" fmla="*/ 10026 1 2"/>
              <a:gd name="G20" fmla="+- G19 5400 0"/>
              <a:gd name="G21" fmla="cos G20 -2862255"/>
              <a:gd name="G22" fmla="sin G20 -2862255"/>
              <a:gd name="G23" fmla="+- G21 10800 0"/>
              <a:gd name="G24" fmla="+- G12 G23 G22"/>
              <a:gd name="G25" fmla="+- G22 G23 G11"/>
              <a:gd name="G26" fmla="cos 10800 -2862255"/>
              <a:gd name="G27" fmla="sin 10800 -2862255"/>
              <a:gd name="G28" fmla="cos 10026 -2862255"/>
              <a:gd name="G29" fmla="sin 10026 -2862255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9826676"/>
              <a:gd name="G36" fmla="sin G34 -9826676"/>
              <a:gd name="G37" fmla="+/ -9826676 -2862255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10026 G39"/>
              <a:gd name="G43" fmla="sin 10026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9519 w 21600"/>
              <a:gd name="T5" fmla="*/ 76 h 21600"/>
              <a:gd name="T6" fmla="*/ 1787 w 21600"/>
              <a:gd name="T7" fmla="*/ 5584 h 21600"/>
              <a:gd name="T8" fmla="*/ 9611 w 21600"/>
              <a:gd name="T9" fmla="*/ 844 h 21600"/>
              <a:gd name="T10" fmla="*/ 20564 w 21600"/>
              <a:gd name="T11" fmla="*/ 1477 h 21600"/>
              <a:gd name="T12" fmla="*/ 20462 w 21600"/>
              <a:gd name="T13" fmla="*/ 5842 h 21600"/>
              <a:gd name="T14" fmla="*/ 16098 w 21600"/>
              <a:gd name="T15" fmla="*/ 574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051" y="3876"/>
                </a:moveTo>
                <a:cubicBezTo>
                  <a:pt x="16159" y="1895"/>
                  <a:pt x="13539" y="773"/>
                  <a:pt x="10800" y="773"/>
                </a:cubicBezTo>
                <a:cubicBezTo>
                  <a:pt x="7221" y="773"/>
                  <a:pt x="3914" y="2681"/>
                  <a:pt x="2122" y="5778"/>
                </a:cubicBezTo>
                <a:lnTo>
                  <a:pt x="1452" y="5390"/>
                </a:lnTo>
                <a:cubicBezTo>
                  <a:pt x="3382" y="2054"/>
                  <a:pt x="6945" y="-1"/>
                  <a:pt x="10800" y="-1"/>
                </a:cubicBezTo>
                <a:cubicBezTo>
                  <a:pt x="13751" y="-1"/>
                  <a:pt x="16573" y="1207"/>
                  <a:pt x="18611" y="3341"/>
                </a:cubicBezTo>
                <a:lnTo>
                  <a:pt x="20564" y="1477"/>
                </a:lnTo>
                <a:lnTo>
                  <a:pt x="20462" y="5842"/>
                </a:lnTo>
                <a:lnTo>
                  <a:pt x="16098" y="5740"/>
                </a:lnTo>
                <a:lnTo>
                  <a:pt x="18051" y="3876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7" name="AutoShape 38"/>
          <p:cNvSpPr>
            <a:spLocks noChangeArrowheads="1"/>
          </p:cNvSpPr>
          <p:nvPr/>
        </p:nvSpPr>
        <p:spPr bwMode="auto">
          <a:xfrm rot="319775" flipH="1">
            <a:off x="7352894" y="4429845"/>
            <a:ext cx="258916" cy="823664"/>
          </a:xfrm>
          <a:custGeom>
            <a:avLst/>
            <a:gdLst>
              <a:gd name="G0" fmla="+- -2862255 0 0"/>
              <a:gd name="G1" fmla="+- -9826676 0 0"/>
              <a:gd name="G2" fmla="+- -2862255 0 -9826676"/>
              <a:gd name="G3" fmla="+- 10800 0 0"/>
              <a:gd name="G4" fmla="+- 0 0 -2862255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10026 0 0"/>
              <a:gd name="G9" fmla="+- 0 0 -9826676"/>
              <a:gd name="G10" fmla="+- 10026 0 2700"/>
              <a:gd name="G11" fmla="cos G10 -2862255"/>
              <a:gd name="G12" fmla="sin G10 -2862255"/>
              <a:gd name="G13" fmla="cos 13500 -2862255"/>
              <a:gd name="G14" fmla="sin 13500 -2862255"/>
              <a:gd name="G15" fmla="+- G11 10800 0"/>
              <a:gd name="G16" fmla="+- G12 10800 0"/>
              <a:gd name="G17" fmla="+- G13 10800 0"/>
              <a:gd name="G18" fmla="+- G14 10800 0"/>
              <a:gd name="G19" fmla="*/ 10026 1 2"/>
              <a:gd name="G20" fmla="+- G19 5400 0"/>
              <a:gd name="G21" fmla="cos G20 -2862255"/>
              <a:gd name="G22" fmla="sin G20 -2862255"/>
              <a:gd name="G23" fmla="+- G21 10800 0"/>
              <a:gd name="G24" fmla="+- G12 G23 G22"/>
              <a:gd name="G25" fmla="+- G22 G23 G11"/>
              <a:gd name="G26" fmla="cos 10800 -2862255"/>
              <a:gd name="G27" fmla="sin 10800 -2862255"/>
              <a:gd name="G28" fmla="cos 10026 -2862255"/>
              <a:gd name="G29" fmla="sin 10026 -2862255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9826676"/>
              <a:gd name="G36" fmla="sin G34 -9826676"/>
              <a:gd name="G37" fmla="+/ -9826676 -2862255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10026 G39"/>
              <a:gd name="G43" fmla="sin 10026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9519 w 21600"/>
              <a:gd name="T5" fmla="*/ 76 h 21600"/>
              <a:gd name="T6" fmla="*/ 1787 w 21600"/>
              <a:gd name="T7" fmla="*/ 5584 h 21600"/>
              <a:gd name="T8" fmla="*/ 9611 w 21600"/>
              <a:gd name="T9" fmla="*/ 844 h 21600"/>
              <a:gd name="T10" fmla="*/ 20564 w 21600"/>
              <a:gd name="T11" fmla="*/ 1477 h 21600"/>
              <a:gd name="T12" fmla="*/ 20462 w 21600"/>
              <a:gd name="T13" fmla="*/ 5842 h 21600"/>
              <a:gd name="T14" fmla="*/ 16098 w 21600"/>
              <a:gd name="T15" fmla="*/ 574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051" y="3876"/>
                </a:moveTo>
                <a:cubicBezTo>
                  <a:pt x="16159" y="1895"/>
                  <a:pt x="13539" y="773"/>
                  <a:pt x="10800" y="773"/>
                </a:cubicBezTo>
                <a:cubicBezTo>
                  <a:pt x="7221" y="773"/>
                  <a:pt x="3914" y="2681"/>
                  <a:pt x="2122" y="5778"/>
                </a:cubicBezTo>
                <a:lnTo>
                  <a:pt x="1452" y="5390"/>
                </a:lnTo>
                <a:cubicBezTo>
                  <a:pt x="3382" y="2054"/>
                  <a:pt x="6945" y="-1"/>
                  <a:pt x="10800" y="-1"/>
                </a:cubicBezTo>
                <a:cubicBezTo>
                  <a:pt x="13751" y="-1"/>
                  <a:pt x="16573" y="1207"/>
                  <a:pt x="18611" y="3341"/>
                </a:cubicBezTo>
                <a:lnTo>
                  <a:pt x="20564" y="1477"/>
                </a:lnTo>
                <a:lnTo>
                  <a:pt x="20462" y="5842"/>
                </a:lnTo>
                <a:lnTo>
                  <a:pt x="16098" y="5740"/>
                </a:lnTo>
                <a:lnTo>
                  <a:pt x="18051" y="3876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583496" y="4146824"/>
            <a:ext cx="4582218" cy="477644"/>
          </a:xfrm>
          <a:prstGeom prst="rect">
            <a:avLst/>
          </a:prstGeom>
          <a:solidFill>
            <a:schemeClr val="accent3">
              <a:lumMod val="60000"/>
              <a:lumOff val="40000"/>
              <a:alpha val="78000"/>
            </a:schemeClr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0" y="304800"/>
            <a:ext cx="9144000" cy="587441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108000" bIns="90000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Higgs boson should not be too light, and not too heavy…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616898" y="4329900"/>
                <a:ext cx="1446550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𝜆</m:t>
                      </m:r>
                      <m:r>
                        <a:rPr lang="en-US" sz="12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en-US" sz="12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12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sz="12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12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sz="12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12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12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sz="12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12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12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, </m:t>
                      </m:r>
                      <m:r>
                        <a:rPr lang="en-US" sz="12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𝜆</m:t>
                      </m:r>
                      <m:r>
                        <a:rPr lang="en-US" sz="12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l-GR" sz="12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Λ</m:t>
                      </m:r>
                      <m:r>
                        <a:rPr lang="en-US" sz="12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)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6898" y="4329900"/>
                <a:ext cx="1446550" cy="279692"/>
              </a:xfrm>
              <a:prstGeom prst="rect">
                <a:avLst/>
              </a:prstGeom>
              <a:blipFill rotWithShape="0">
                <a:blip r:embed="rId4"/>
                <a:stretch>
                  <a:fillRect t="-93478" b="-15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1207136_96.jpg"/>
          <p:cNvPicPr>
            <a:picLocks noChangeAspect="1"/>
          </p:cNvPicPr>
          <p:nvPr/>
        </p:nvPicPr>
        <p:blipFill>
          <a:blip r:embed="rId2" cstate="print">
            <a:lum bright="4000" contrast="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2"/>
            <a:ext cx="9144000" cy="657225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0" y="0"/>
            <a:ext cx="37529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4</a:t>
            </a:r>
            <a:r>
              <a:rPr lang="en-GB" sz="1600" baseline="300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</a:t>
            </a:r>
            <a:r>
              <a:rPr lang="en-GB" sz="16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of July, 2012 — Higgs-day at CERN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5791200" y="338554"/>
            <a:ext cx="3200400" cy="3460891"/>
            <a:chOff x="5791200" y="152400"/>
            <a:chExt cx="3200400" cy="3647046"/>
          </a:xfrm>
        </p:grpSpPr>
        <p:sp>
          <p:nvSpPr>
            <p:cNvPr id="25" name="Rounded Rectangle 24"/>
            <p:cNvSpPr/>
            <p:nvPr/>
          </p:nvSpPr>
          <p:spPr>
            <a:xfrm>
              <a:off x="5791200" y="152400"/>
              <a:ext cx="3200400" cy="3647046"/>
            </a:xfrm>
            <a:prstGeom prst="roundRect">
              <a:avLst/>
            </a:prstGeom>
            <a:solidFill>
              <a:schemeClr val="bg1"/>
            </a:solidFill>
            <a:ln w="635" cap="flat" cmpd="sng" algn="ctr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93700" dist="38100" dir="270000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055281" y="2953938"/>
              <a:ext cx="2837199" cy="632446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GB" sz="1100" dirty="0" smtClean="0">
                  <a:latin typeface="Helvetica" charset="0"/>
                  <a:ea typeface="Helvetica" charset="0"/>
                  <a:cs typeface="Helvetica" charset="0"/>
                </a:rPr>
                <a:t>Duration of projects / planning stability:</a:t>
              </a:r>
            </a:p>
            <a:p>
              <a:r>
                <a:rPr lang="en-GB" sz="1100" dirty="0" smtClean="0">
                  <a:latin typeface="Helvetica" charset="0"/>
                  <a:ea typeface="Helvetica" charset="0"/>
                  <a:cs typeface="Helvetica" charset="0"/>
                </a:rPr>
                <a:t>1</a:t>
              </a:r>
              <a:r>
                <a:rPr lang="en-GB" sz="1100" baseline="30000" dirty="0" smtClean="0">
                  <a:latin typeface="Helvetica" charset="0"/>
                  <a:ea typeface="Helvetica" charset="0"/>
                  <a:cs typeface="Helvetica" charset="0"/>
                </a:rPr>
                <a:t>st</a:t>
              </a:r>
              <a:r>
                <a:rPr lang="en-GB" sz="1100" dirty="0" smtClean="0">
                  <a:latin typeface="Helvetica" charset="0"/>
                  <a:ea typeface="Helvetica" charset="0"/>
                  <a:cs typeface="Helvetica" charset="0"/>
                </a:rPr>
                <a:t> LHC workshop 1984 (CERN &amp; ECFA) ATLAS &amp; CMS Letter of Intents: 1992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4202" y="4106605"/>
            <a:ext cx="1865582" cy="2230588"/>
          </a:xfrm>
          <a:prstGeom prst="rect">
            <a:avLst/>
          </a:prstGeom>
          <a:effectLst>
            <a:outerShdw blurRad="266700" dist="38100" dir="2700000">
              <a:srgbClr val="000000">
                <a:alpha val="81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7103" y="4106605"/>
            <a:ext cx="3121269" cy="2230588"/>
          </a:xfrm>
          <a:prstGeom prst="rect">
            <a:avLst/>
          </a:prstGeom>
          <a:effectLst>
            <a:outerShdw blurRad="266700" dist="38100" dir="2700000" algn="ctr" rotWithShape="0">
              <a:srgbClr val="000000">
                <a:alpha val="81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2200" y="476672"/>
            <a:ext cx="2227574" cy="23708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27617" y="4203509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latin typeface="Helvetica" charset="0"/>
                <a:ea typeface="Helvetica" charset="0"/>
                <a:cs typeface="Helvetica" charset="0"/>
              </a:rPr>
              <a:t>2012</a:t>
            </a:r>
            <a:endParaRPr lang="en-US" sz="1200" dirty="0" err="1" smtClean="0"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1563" y="5192488"/>
            <a:ext cx="1218864" cy="1199362"/>
          </a:xfrm>
          <a:prstGeom prst="rect">
            <a:avLst/>
          </a:prstGeom>
          <a:effectLst>
            <a:outerShdw blurRad="266700" dist="50800" dir="2700000" algn="ctr" rotWithShape="0">
              <a:srgbClr val="000000">
                <a:alpha val="80000"/>
              </a:srgbClr>
            </a:outerShdw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1207136_96.jpg"/>
          <p:cNvPicPr>
            <a:picLocks noChangeAspect="1"/>
          </p:cNvPicPr>
          <p:nvPr/>
        </p:nvPicPr>
        <p:blipFill>
          <a:blip r:embed="rId2" cstate="print">
            <a:grayscl/>
            <a:lum bright="17000" contrast="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57225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3217333"/>
            <a:ext cx="9144000" cy="33552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2263720"/>
            <a:ext cx="9144000" cy="969738"/>
          </a:xfrm>
          <a:prstGeom prst="rect">
            <a:avLst/>
          </a:prstGeom>
          <a:solidFill>
            <a:srgbClr val="FFFFFF">
              <a:alpha val="9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Producing the Higgs Boson and Searching for New Physics at the </a:t>
            </a:r>
            <a:r>
              <a:rPr lang="en-US" sz="2800" dirty="0" err="1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TeV</a:t>
            </a:r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 Scale Requires a Huge Machine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896532" y="3844176"/>
            <a:ext cx="5306483" cy="2099424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CCFF99"/>
                </a:solidFill>
              </a14:hiddenFill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tIns="140400" bIns="140400">
            <a:spAutoFit/>
          </a:bodyPr>
          <a:lstStyle>
            <a:lvl1pPr marL="4953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9525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4097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8669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3241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813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385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957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529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indent="-403225">
              <a:defRPr/>
            </a:pPr>
            <a:r>
              <a:rPr lang="en-US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Particles accelerators:</a:t>
            </a:r>
          </a:p>
          <a:p>
            <a:pPr marL="542925" indent="-35877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Look deeper into matter (size ~ 1/</a:t>
            </a:r>
            <a:r>
              <a:rPr lang="en-US" sz="17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E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)      (</a:t>
            </a:r>
            <a:r>
              <a:rPr lang="ja-JP" alt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“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powerful microscopes</a:t>
            </a:r>
            <a:r>
              <a:rPr lang="ja-JP" alt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”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)</a:t>
            </a:r>
          </a:p>
          <a:p>
            <a:pPr marL="542925" indent="-35877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Discover new heavier particles (</a:t>
            </a:r>
            <a:r>
              <a:rPr lang="en-US" sz="17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E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 = </a:t>
            </a:r>
            <a:r>
              <a:rPr lang="en-US" sz="17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mc</a:t>
            </a:r>
            <a:r>
              <a:rPr lang="en-US" sz="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17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2</a:t>
            </a:r>
            <a:r>
              <a:rPr lang="en-US" sz="12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)</a:t>
            </a:r>
          </a:p>
          <a:p>
            <a:pPr marL="542925" indent="-35877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Probe conditions of the early universe (</a:t>
            </a:r>
            <a:r>
              <a:rPr lang="en-US" sz="17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E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 = </a:t>
            </a:r>
            <a:r>
              <a:rPr lang="en-US" sz="17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kT</a:t>
            </a:r>
            <a:r>
              <a:rPr lang="en-US" sz="9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)</a:t>
            </a:r>
          </a:p>
        </p:txBody>
      </p:sp>
      <p:pic>
        <p:nvPicPr>
          <p:cNvPr id="7" name="Picture 7" descr="180px-Broglie_B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2282" y="3844176"/>
            <a:ext cx="687917" cy="1031875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7159288" y="3604694"/>
            <a:ext cx="911225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5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de Broglie</a:t>
            </a:r>
            <a:endParaRPr lang="en-US" sz="1050" dirty="0">
              <a:solidFill>
                <a:srgbClr val="244A5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9" name="Picture 11" descr="600px-Albert_Einstein_Head"/>
          <p:cNvPicPr>
            <a:picLocks noChangeAspect="1" noChangeArrowheads="1"/>
          </p:cNvPicPr>
          <p:nvPr/>
        </p:nvPicPr>
        <p:blipFill>
          <a:blip r:embed="rId4" cstate="print">
            <a:lum bright="17000" contrast="2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6785" y="4191000"/>
            <a:ext cx="670598" cy="1031874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</p:spPr>
      </p:pic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7918658" y="5228451"/>
            <a:ext cx="802557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5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Einstein</a:t>
            </a:r>
            <a:endParaRPr lang="en-US" sz="1050">
              <a:solidFill>
                <a:srgbClr val="244A5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1" name="Picture 14" descr="Boltzmann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2282" y="4901778"/>
            <a:ext cx="680841" cy="1031875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</p:spPr>
      </p:pic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7160860" y="5915124"/>
            <a:ext cx="851515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Boltzmann</a:t>
            </a:r>
            <a:endParaRPr lang="en-US" sz="1050" dirty="0">
              <a:solidFill>
                <a:srgbClr val="244A5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84644" y="5915124"/>
            <a:ext cx="80502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Lawrence</a:t>
            </a:r>
            <a:endParaRPr lang="en-US" sz="1050" dirty="0">
              <a:solidFill>
                <a:srgbClr val="244A5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367" y="3852333"/>
            <a:ext cx="1645316" cy="2081320"/>
          </a:xfrm>
          <a:prstGeom prst="rect">
            <a:avLst/>
          </a:prstGeom>
          <a:ln>
            <a:solidFill>
              <a:srgbClr val="7F7F7F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0" y="0"/>
            <a:ext cx="37529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4</a:t>
            </a:r>
            <a:r>
              <a:rPr lang="en-GB" sz="1600" baseline="300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</a:t>
            </a:r>
            <a:r>
              <a:rPr lang="en-GB" sz="16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of July, 2012 — Higgs-day at CERN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/>
      <p:bldP spid="10" grpId="0"/>
      <p:bldP spid="12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043608" y="692696"/>
            <a:ext cx="3429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What is particle physics ?</a:t>
            </a:r>
            <a:endParaRPr lang="en-US" sz="3600" b="1" dirty="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4348534" y="3843378"/>
            <a:ext cx="2237584" cy="1402802"/>
          </a:xfrm>
          <a:prstGeom prst="ellipse">
            <a:avLst/>
          </a:prstGeom>
          <a:noFill/>
          <a:ln w="38100" cmpd="sng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bg1">
                <a:alpha val="53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 rot="21397720">
            <a:off x="1102505" y="1968509"/>
            <a:ext cx="6882104" cy="3416730"/>
          </a:xfrm>
          <a:prstGeom prst="ellipse">
            <a:avLst/>
          </a:prstGeom>
          <a:noFill/>
          <a:ln w="57150" cmpd="sng">
            <a:solidFill>
              <a:schemeClr val="tx2">
                <a:lumMod val="50000"/>
                <a:lumOff val="50000"/>
              </a:schemeClr>
            </a:solidFill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3840934" y="1268760"/>
            <a:ext cx="2496196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400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LHC ring at CERN:</a:t>
            </a:r>
          </a:p>
          <a:p>
            <a:pPr algn="ctr">
              <a:lnSpc>
                <a:spcPct val="90000"/>
              </a:lnSpc>
              <a:defRPr/>
            </a:pPr>
            <a:r>
              <a:rPr lang="en-GB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27 km circumference</a:t>
            </a:r>
            <a:endParaRPr lang="en-GB" sz="1600" b="1" dirty="0">
              <a:solidFill>
                <a:prstClr val="black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4553851" y="3994508"/>
            <a:ext cx="1871025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4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ea typeface="ＭＳ Ｐゴシック" charset="-128"/>
                <a:cs typeface="Trebuchet MS"/>
              </a:rPr>
              <a:t>SPS ring:</a:t>
            </a:r>
          </a:p>
          <a:p>
            <a:pPr algn="ctr">
              <a:lnSpc>
                <a:spcPct val="90000"/>
              </a:lnSpc>
              <a:defRPr/>
            </a:pPr>
            <a:r>
              <a:rPr lang="fr-FR" sz="14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ea typeface="ＭＳ Ｐゴシック" charset="-128"/>
                <a:cs typeface="Trebuchet MS"/>
              </a:rPr>
              <a:t>7 km </a:t>
            </a:r>
            <a:r>
              <a:rPr lang="en-GB" sz="1400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circumference</a:t>
            </a:r>
            <a:endParaRPr lang="fr-FR" sz="1200" b="1" dirty="0">
              <a:solidFill>
                <a:prstClr val="black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ea typeface="ＭＳ Ｐゴシック" charset="-128"/>
              <a:cs typeface="Trebuchet MS"/>
            </a:endParaRPr>
          </a:p>
        </p:txBody>
      </p:sp>
      <p:sp>
        <p:nvSpPr>
          <p:cNvPr id="23" name="Oval 72"/>
          <p:cNvSpPr>
            <a:spLocks noChangeArrowheads="1"/>
          </p:cNvSpPr>
          <p:nvPr/>
        </p:nvSpPr>
        <p:spPr bwMode="auto">
          <a:xfrm>
            <a:off x="3613633" y="1981990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Oval 72"/>
          <p:cNvSpPr>
            <a:spLocks noChangeArrowheads="1"/>
          </p:cNvSpPr>
          <p:nvPr/>
        </p:nvSpPr>
        <p:spPr bwMode="auto">
          <a:xfrm>
            <a:off x="7894551" y="3604319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Line 70"/>
          <p:cNvSpPr>
            <a:spLocks noChangeShapeType="1"/>
          </p:cNvSpPr>
          <p:nvPr/>
        </p:nvSpPr>
        <p:spPr bwMode="auto">
          <a:xfrm flipH="1" flipV="1">
            <a:off x="2133600" y="4974888"/>
            <a:ext cx="240837" cy="119427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" name="Oval 72"/>
          <p:cNvSpPr>
            <a:spLocks noChangeArrowheads="1"/>
          </p:cNvSpPr>
          <p:nvPr/>
        </p:nvSpPr>
        <p:spPr bwMode="auto">
          <a:xfrm>
            <a:off x="2309159" y="5040788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" name="Oval 72"/>
          <p:cNvSpPr>
            <a:spLocks noChangeArrowheads="1"/>
          </p:cNvSpPr>
          <p:nvPr/>
        </p:nvSpPr>
        <p:spPr bwMode="auto">
          <a:xfrm>
            <a:off x="5706701" y="5147077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Rectangle 8"/>
          <p:cNvSpPr>
            <a:spLocks noChangeArrowheads="1"/>
          </p:cNvSpPr>
          <p:nvPr/>
        </p:nvSpPr>
        <p:spPr bwMode="auto">
          <a:xfrm>
            <a:off x="1763688" y="2514790"/>
            <a:ext cx="5898666" cy="108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So far: 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0.9 / 2.8 / 5 / 7 / 8 / 13 TeV proton—proton collisions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2.8 / 5 TeV 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—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collisions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5 </a:t>
            </a:r>
            <a:r>
              <a:rPr lang="en-GB" sz="1800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TeV p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—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collisions</a:t>
            </a:r>
            <a:endParaRPr lang="en-GB" sz="1800" b="1" dirty="0">
              <a:solidFill>
                <a:srgbClr val="FFFFFF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2" name="Trapezoid 1"/>
          <p:cNvSpPr/>
          <p:nvPr/>
        </p:nvSpPr>
        <p:spPr>
          <a:xfrm rot="16002904">
            <a:off x="5121892" y="4420560"/>
            <a:ext cx="642302" cy="2290771"/>
          </a:xfrm>
          <a:prstGeom prst="trapezoid">
            <a:avLst>
              <a:gd name="adj" fmla="val 40873"/>
            </a:avLst>
          </a:prstGeom>
          <a:noFill/>
          <a:ln w="28575">
            <a:solidFill>
              <a:srgbClr val="FFFF00"/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4635623" y="5821724"/>
            <a:ext cx="1737976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400" b="1" dirty="0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CERN (</a:t>
            </a:r>
            <a:r>
              <a:rPr lang="en-GB" sz="1400" b="1" dirty="0" err="1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Meyrin</a:t>
            </a:r>
            <a:r>
              <a:rPr lang="en-GB" sz="1400" b="1" dirty="0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site)</a:t>
            </a:r>
            <a:endParaRPr lang="en-GB" sz="1600" b="1" dirty="0">
              <a:solidFill>
                <a:srgbClr val="FFFF00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123173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4348534" y="3843378"/>
            <a:ext cx="2237584" cy="1402802"/>
          </a:xfrm>
          <a:prstGeom prst="ellipse">
            <a:avLst/>
          </a:prstGeom>
          <a:noFill/>
          <a:ln w="38100" cmpd="sng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bg1">
                <a:alpha val="53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 rot="21397720">
            <a:off x="1102505" y="1968509"/>
            <a:ext cx="6882104" cy="3416730"/>
          </a:xfrm>
          <a:prstGeom prst="ellipse">
            <a:avLst/>
          </a:prstGeom>
          <a:noFill/>
          <a:ln w="57150" cmpd="sng">
            <a:solidFill>
              <a:schemeClr val="tx2">
                <a:lumMod val="50000"/>
                <a:lumOff val="50000"/>
              </a:schemeClr>
            </a:solidFill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73" descr="bul-pho-2007-07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585" y="693688"/>
            <a:ext cx="2590800" cy="1727200"/>
          </a:xfrm>
          <a:prstGeom prst="rect">
            <a:avLst/>
          </a:prstGeom>
          <a:noFill/>
          <a:ln w="38100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304800" dist="38100" dir="2700000" sx="101000" sy="101000">
              <a:srgbClr val="000000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95"/>
          <p:cNvSpPr>
            <a:spLocks noChangeArrowheads="1"/>
          </p:cNvSpPr>
          <p:nvPr/>
        </p:nvSpPr>
        <p:spPr bwMode="auto">
          <a:xfrm>
            <a:off x="2170039" y="697826"/>
            <a:ext cx="554618" cy="304800"/>
          </a:xfrm>
          <a:prstGeom prst="rect">
            <a:avLst/>
          </a:prstGeom>
          <a:gradFill rotWithShape="0">
            <a:gsLst>
              <a:gs pos="0">
                <a:srgbClr val="A52B2B"/>
              </a:gs>
              <a:gs pos="100000">
                <a:srgbClr val="82010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ext Box 74"/>
          <p:cNvSpPr txBox="1">
            <a:spLocks noChangeArrowheads="1"/>
          </p:cNvSpPr>
          <p:nvPr/>
        </p:nvSpPr>
        <p:spPr bwMode="auto">
          <a:xfrm>
            <a:off x="2135212" y="677851"/>
            <a:ext cx="6365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CH" b="1" dirty="0" smtClean="0">
                <a:solidFill>
                  <a:prstClr val="white"/>
                </a:solidFill>
                <a:latin typeface="Century Gothic" charset="0"/>
              </a:rPr>
              <a:t>CMS</a:t>
            </a:r>
            <a:endParaRPr lang="de-CH" sz="2000" b="1" dirty="0" smtClean="0">
              <a:solidFill>
                <a:prstClr val="white"/>
              </a:solidFill>
              <a:latin typeface="Tahoma" charset="0"/>
            </a:endParaRPr>
          </a:p>
        </p:txBody>
      </p:sp>
      <p:pic>
        <p:nvPicPr>
          <p:cNvPr id="10" name="Picture 79" descr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4974889"/>
            <a:ext cx="1955800" cy="1449388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ffectLst>
            <a:outerShdw blurRad="304800" dist="38100" dir="2700000" sx="101000" sy="101000">
              <a:srgbClr val="000000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95"/>
          <p:cNvSpPr>
            <a:spLocks noChangeArrowheads="1"/>
          </p:cNvSpPr>
          <p:nvPr/>
        </p:nvSpPr>
        <p:spPr bwMode="auto">
          <a:xfrm>
            <a:off x="1385887" y="6140337"/>
            <a:ext cx="719138" cy="283940"/>
          </a:xfrm>
          <a:prstGeom prst="rect">
            <a:avLst/>
          </a:prstGeom>
          <a:gradFill rotWithShape="0">
            <a:gsLst>
              <a:gs pos="0">
                <a:srgbClr val="A52B2B"/>
              </a:gs>
              <a:gs pos="100000">
                <a:srgbClr val="82010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 Box 80"/>
          <p:cNvSpPr txBox="1">
            <a:spLocks noChangeArrowheads="1"/>
          </p:cNvSpPr>
          <p:nvPr/>
        </p:nvSpPr>
        <p:spPr bwMode="auto">
          <a:xfrm>
            <a:off x="1374457" y="6093926"/>
            <a:ext cx="7477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CH" b="1" dirty="0" smtClean="0">
                <a:solidFill>
                  <a:prstClr val="white"/>
                </a:solidFill>
                <a:latin typeface="Century Gothic" charset="0"/>
              </a:rPr>
              <a:t>ALICE</a:t>
            </a:r>
            <a:endParaRPr lang="de-CH" sz="2000" b="1" dirty="0" smtClean="0">
              <a:solidFill>
                <a:prstClr val="white"/>
              </a:solidFill>
              <a:latin typeface="Tahoma" charset="0"/>
            </a:endParaRPr>
          </a:p>
        </p:txBody>
      </p:sp>
      <p:pic>
        <p:nvPicPr>
          <p:cNvPr id="13" name="Picture 86" descr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9763" y="1372518"/>
            <a:ext cx="2165350" cy="1376363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ffectLst>
            <a:outerShdw blurRad="304800" dist="38100" dir="2700000" sx="101000" sy="101000">
              <a:srgbClr val="000000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87"/>
          <p:cNvSpPr>
            <a:spLocks noChangeArrowheads="1"/>
          </p:cNvSpPr>
          <p:nvPr/>
        </p:nvSpPr>
        <p:spPr bwMode="auto">
          <a:xfrm>
            <a:off x="8281863" y="1372518"/>
            <a:ext cx="609600" cy="304800"/>
          </a:xfrm>
          <a:prstGeom prst="rect">
            <a:avLst/>
          </a:prstGeom>
          <a:gradFill rotWithShape="0">
            <a:gsLst>
              <a:gs pos="0">
                <a:srgbClr val="C89A09"/>
              </a:gs>
              <a:gs pos="100000">
                <a:srgbClr val="D3D90D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Text Box 88"/>
          <p:cNvSpPr txBox="1">
            <a:spLocks noChangeArrowheads="1"/>
          </p:cNvSpPr>
          <p:nvPr/>
        </p:nvSpPr>
        <p:spPr bwMode="auto">
          <a:xfrm>
            <a:off x="8243763" y="1340768"/>
            <a:ext cx="720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CH" b="1" dirty="0" err="1" smtClean="0">
                <a:solidFill>
                  <a:prstClr val="white"/>
                </a:solidFill>
                <a:latin typeface="Century Gothic" charset="0"/>
              </a:rPr>
              <a:t>LHCb</a:t>
            </a:r>
            <a:endParaRPr lang="de-CH" sz="2000" b="1" dirty="0" smtClean="0">
              <a:solidFill>
                <a:prstClr val="white"/>
              </a:solidFill>
              <a:latin typeface="Tahoma" charset="0"/>
            </a:endParaRPr>
          </a:p>
        </p:txBody>
      </p:sp>
      <p:pic>
        <p:nvPicPr>
          <p:cNvPr id="16" name="Picture 94" descr="0511013_0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2250" y="4738950"/>
            <a:ext cx="2590800" cy="1687513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ffectLst>
            <a:outerShdw blurRad="304800" dist="38100" dir="2700000" sx="101000" sy="101000">
              <a:srgbClr val="000000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95"/>
          <p:cNvSpPr>
            <a:spLocks noChangeArrowheads="1"/>
          </p:cNvSpPr>
          <p:nvPr/>
        </p:nvSpPr>
        <p:spPr bwMode="auto">
          <a:xfrm>
            <a:off x="8273925" y="6120075"/>
            <a:ext cx="609600" cy="3048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Text Box 96"/>
          <p:cNvSpPr txBox="1">
            <a:spLocks noChangeArrowheads="1"/>
          </p:cNvSpPr>
          <p:nvPr/>
        </p:nvSpPr>
        <p:spPr bwMode="auto">
          <a:xfrm>
            <a:off x="8197725" y="6086420"/>
            <a:ext cx="7667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CH" b="1" dirty="0" smtClean="0">
                <a:solidFill>
                  <a:prstClr val="white"/>
                </a:solidFill>
                <a:latin typeface="Century Gothic" charset="0"/>
              </a:rPr>
              <a:t>ATLAS</a:t>
            </a:r>
          </a:p>
        </p:txBody>
      </p:sp>
      <p:sp>
        <p:nvSpPr>
          <p:cNvPr id="19" name="Line 70"/>
          <p:cNvSpPr>
            <a:spLocks noChangeShapeType="1"/>
          </p:cNvSpPr>
          <p:nvPr/>
        </p:nvSpPr>
        <p:spPr bwMode="auto">
          <a:xfrm flipH="1" flipV="1">
            <a:off x="2771799" y="693687"/>
            <a:ext cx="930249" cy="1330853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Line 70"/>
          <p:cNvSpPr>
            <a:spLocks noChangeShapeType="1"/>
          </p:cNvSpPr>
          <p:nvPr/>
        </p:nvSpPr>
        <p:spPr bwMode="auto">
          <a:xfrm flipV="1">
            <a:off x="2730385" y="2014538"/>
            <a:ext cx="971665" cy="406350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Oval 72"/>
          <p:cNvSpPr>
            <a:spLocks noChangeArrowheads="1"/>
          </p:cNvSpPr>
          <p:nvPr/>
        </p:nvSpPr>
        <p:spPr bwMode="auto">
          <a:xfrm>
            <a:off x="3613633" y="1981990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Oval 72"/>
          <p:cNvSpPr>
            <a:spLocks noChangeArrowheads="1"/>
          </p:cNvSpPr>
          <p:nvPr/>
        </p:nvSpPr>
        <p:spPr bwMode="auto">
          <a:xfrm>
            <a:off x="7894551" y="3604319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Line 70"/>
          <p:cNvSpPr>
            <a:spLocks noChangeShapeType="1"/>
          </p:cNvSpPr>
          <p:nvPr/>
        </p:nvSpPr>
        <p:spPr bwMode="auto">
          <a:xfrm flipV="1">
            <a:off x="5812924" y="4711771"/>
            <a:ext cx="489326" cy="422677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Line 70"/>
          <p:cNvSpPr>
            <a:spLocks noChangeShapeType="1"/>
          </p:cNvSpPr>
          <p:nvPr/>
        </p:nvSpPr>
        <p:spPr bwMode="auto">
          <a:xfrm flipH="1" flipV="1">
            <a:off x="5798043" y="5218568"/>
            <a:ext cx="504206" cy="1234767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" name="Line 70"/>
          <p:cNvSpPr>
            <a:spLocks noChangeShapeType="1"/>
          </p:cNvSpPr>
          <p:nvPr/>
        </p:nvSpPr>
        <p:spPr bwMode="auto">
          <a:xfrm flipV="1">
            <a:off x="8042190" y="2748881"/>
            <a:ext cx="848888" cy="869403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Line 70"/>
          <p:cNvSpPr>
            <a:spLocks noChangeShapeType="1"/>
          </p:cNvSpPr>
          <p:nvPr/>
        </p:nvSpPr>
        <p:spPr bwMode="auto">
          <a:xfrm flipH="1" flipV="1">
            <a:off x="6705599" y="2748881"/>
            <a:ext cx="1188951" cy="883209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Line 70"/>
          <p:cNvSpPr>
            <a:spLocks noChangeShapeType="1"/>
          </p:cNvSpPr>
          <p:nvPr/>
        </p:nvSpPr>
        <p:spPr bwMode="auto">
          <a:xfrm flipH="1" flipV="1">
            <a:off x="2133600" y="4974888"/>
            <a:ext cx="240837" cy="119427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0" name="Line 70"/>
          <p:cNvSpPr>
            <a:spLocks noChangeShapeType="1"/>
          </p:cNvSpPr>
          <p:nvPr/>
        </p:nvSpPr>
        <p:spPr bwMode="auto">
          <a:xfrm flipH="1">
            <a:off x="2135212" y="5094316"/>
            <a:ext cx="239225" cy="1335859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" name="Oval 72"/>
          <p:cNvSpPr>
            <a:spLocks noChangeArrowheads="1"/>
          </p:cNvSpPr>
          <p:nvPr/>
        </p:nvSpPr>
        <p:spPr bwMode="auto">
          <a:xfrm>
            <a:off x="2309159" y="5040788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" name="Oval 72"/>
          <p:cNvSpPr>
            <a:spLocks noChangeArrowheads="1"/>
          </p:cNvSpPr>
          <p:nvPr/>
        </p:nvSpPr>
        <p:spPr bwMode="auto">
          <a:xfrm>
            <a:off x="5706701" y="5147077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532885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9925" y="6286500"/>
            <a:ext cx="1905000" cy="457200"/>
          </a:xfrm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36BA8A3C-7F0E-B940-9556-AEC4C9F1D14C}" type="slidenum">
              <a:rPr lang="en-US" sz="1200">
                <a:solidFill>
                  <a:srgbClr val="09213B"/>
                </a:solidFill>
              </a:rPr>
              <a:pPr/>
              <a:t>22</a:t>
            </a:fld>
            <a:endParaRPr lang="en-US" sz="1200">
              <a:solidFill>
                <a:srgbClr val="09213B"/>
              </a:solidFill>
            </a:endParaRPr>
          </a:p>
        </p:txBody>
      </p:sp>
      <p:grpSp>
        <p:nvGrpSpPr>
          <p:cNvPr id="35" name="Group 99"/>
          <p:cNvGrpSpPr>
            <a:grpSpLocks/>
          </p:cNvGrpSpPr>
          <p:nvPr/>
        </p:nvGrpSpPr>
        <p:grpSpPr bwMode="auto">
          <a:xfrm>
            <a:off x="339725" y="1250602"/>
            <a:ext cx="8507413" cy="4338638"/>
            <a:chOff x="214" y="816"/>
            <a:chExt cx="5359" cy="2733"/>
          </a:xfrm>
        </p:grpSpPr>
        <p:grpSp>
          <p:nvGrpSpPr>
            <p:cNvPr id="36" name="Group 100"/>
            <p:cNvGrpSpPr>
              <a:grpSpLocks/>
            </p:cNvGrpSpPr>
            <p:nvPr/>
          </p:nvGrpSpPr>
          <p:grpSpPr bwMode="auto">
            <a:xfrm>
              <a:off x="214" y="816"/>
              <a:ext cx="5359" cy="2733"/>
              <a:chOff x="214" y="913"/>
              <a:chExt cx="5359" cy="2494"/>
            </a:xfrm>
          </p:grpSpPr>
          <p:sp>
            <p:nvSpPr>
              <p:cNvPr id="44" name="Rectangle 101"/>
              <p:cNvSpPr>
                <a:spLocks noChangeArrowheads="1"/>
              </p:cNvSpPr>
              <p:nvPr/>
            </p:nvSpPr>
            <p:spPr bwMode="auto">
              <a:xfrm>
                <a:off x="214" y="913"/>
                <a:ext cx="5359" cy="2494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63500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blurRad="355600" dist="107763" dir="2700000" algn="ctr" rotWithShape="0">
                  <a:sysClr val="windowText" lastClr="000000">
                    <a:alpha val="50000"/>
                  </a:sysClr>
                </a:outerShdw>
              </a:effectLst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defTabSz="914400">
                  <a:defRPr/>
                </a:pPr>
                <a:endParaRPr lang="en-GB" sz="1800" kern="0" smtClean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45" name="Picture 102" descr="Atlas_Gold_1024x768"/>
              <p:cNvPicPr>
                <a:picLocks noChangeAspect="1" noChangeArrowheads="1"/>
              </p:cNvPicPr>
              <p:nvPr/>
            </p:nvPicPr>
            <p:blipFill>
              <a:blip r:embed="rId3"/>
              <a:stretch>
                <a:fillRect/>
              </a:stretch>
            </p:blipFill>
            <p:spPr bwMode="auto">
              <a:xfrm>
                <a:off x="613" y="983"/>
                <a:ext cx="2209" cy="1461"/>
              </a:xfrm>
              <a:prstGeom prst="rect">
                <a:avLst/>
              </a:prstGeom>
              <a:noFill/>
            </p:spPr>
          </p:pic>
          <p:sp>
            <p:nvSpPr>
              <p:cNvPr id="47" name="Text Box 104"/>
              <p:cNvSpPr txBox="1">
                <a:spLocks noChangeArrowheads="1"/>
              </p:cNvSpPr>
              <p:nvPr/>
            </p:nvSpPr>
            <p:spPr bwMode="auto">
              <a:xfrm>
                <a:off x="3192" y="2383"/>
                <a:ext cx="2069" cy="620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 defTabSz="914400">
                  <a:defRPr/>
                </a:pPr>
                <a:r>
                  <a:rPr lang="en-GB" sz="1600" b="1" kern="0" dirty="0">
                    <a:solidFill>
                      <a:srgbClr val="FFABAB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CMS</a:t>
                </a:r>
                <a:r>
                  <a:rPr lang="en-GB" sz="1600" kern="0" dirty="0">
                    <a:solidFill>
                      <a:srgbClr val="FFABAB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:</a:t>
                </a:r>
                <a:r>
                  <a:rPr lang="en-GB" sz="1600" kern="0" dirty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emphasis on excellent electron/photon </a:t>
                </a:r>
                <a:r>
                  <a:rPr lang="en-GB" sz="1600" kern="0" dirty="0" smtClean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energy &amp; track (muon) momentum resolution, and flavour tagging</a:t>
                </a:r>
                <a:endParaRPr lang="en-GB" sz="1600" kern="0" dirty="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49" name="Rectangle 105"/>
              <p:cNvSpPr>
                <a:spLocks noChangeArrowheads="1"/>
              </p:cNvSpPr>
              <p:nvPr/>
            </p:nvSpPr>
            <p:spPr bwMode="auto">
              <a:xfrm>
                <a:off x="754" y="2383"/>
                <a:ext cx="2211" cy="620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 defTabSz="914400">
                  <a:defRPr/>
                </a:pPr>
                <a:r>
                  <a:rPr lang="en-GB" sz="1600" b="1" kern="0" dirty="0">
                    <a:solidFill>
                      <a:srgbClr val="A0D9FF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ATLAS</a:t>
                </a:r>
                <a:r>
                  <a:rPr lang="en-GB" sz="1600" kern="0" dirty="0">
                    <a:solidFill>
                      <a:srgbClr val="BDDEFF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:</a:t>
                </a:r>
                <a:r>
                  <a:rPr lang="en-GB" sz="1600" kern="0" dirty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emphasis on excellent jet and missing-</a:t>
                </a:r>
                <a:r>
                  <a:rPr lang="en-GB" sz="1600" i="1" kern="0" dirty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GB" sz="1600" i="1" kern="0" baseline="-25000" dirty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</a:t>
                </a:r>
                <a:r>
                  <a:rPr lang="en-GB" sz="1600" kern="0" dirty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resolution, particle identification, </a:t>
                </a:r>
                <a:r>
                  <a:rPr lang="en-GB" sz="1600" kern="0" dirty="0" smtClean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flavour tagging, and </a:t>
                </a:r>
                <a:r>
                  <a:rPr lang="en-GB" sz="1600" kern="0" dirty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standalone muon measurement</a:t>
                </a:r>
              </a:p>
            </p:txBody>
          </p:sp>
          <p:pic>
            <p:nvPicPr>
              <p:cNvPr id="50" name="Picture 106" descr="Slice_black_hires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3065" y="1130"/>
                <a:ext cx="1797" cy="1156"/>
              </a:xfrm>
              <a:prstGeom prst="rect">
                <a:avLst/>
              </a:prstGeom>
              <a:noFill/>
            </p:spPr>
          </p:pic>
          <p:pic>
            <p:nvPicPr>
              <p:cNvPr id="51" name="Picture 107" descr="cms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33" y="1040"/>
                <a:ext cx="297" cy="297"/>
              </a:xfrm>
              <a:prstGeom prst="rect">
                <a:avLst/>
              </a:prstGeom>
              <a:noFill/>
              <a:ln w="9525">
                <a:solidFill>
                  <a:srgbClr val="CCFF33"/>
                </a:solidFill>
                <a:miter lim="800000"/>
                <a:headEnd/>
                <a:tailEnd/>
              </a:ln>
            </p:spPr>
          </p:pic>
        </p:grpSp>
        <p:sp>
          <p:nvSpPr>
            <p:cNvPr id="43" name="Text Box 108"/>
            <p:cNvSpPr txBox="1">
              <a:spLocks noChangeArrowheads="1"/>
            </p:cNvSpPr>
            <p:nvPr/>
          </p:nvSpPr>
          <p:spPr bwMode="auto">
            <a:xfrm>
              <a:off x="214" y="3216"/>
              <a:ext cx="5359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defTabSz="914400">
                <a:defRPr/>
              </a:pPr>
              <a:r>
                <a:rPr lang="en-GB" sz="1600" kern="0" dirty="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Both: excellent </a:t>
              </a:r>
              <a:r>
                <a:rPr lang="en-GB" sz="1600" kern="0" dirty="0" err="1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hermeticity</a:t>
              </a:r>
              <a:r>
                <a:rPr lang="en-GB" sz="1600" kern="0" dirty="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– very few “cracks” </a:t>
              </a:r>
            </a:p>
          </p:txBody>
        </p:sp>
      </p:grpSp>
      <p:pic>
        <p:nvPicPr>
          <p:cNvPr id="15" name="Picture 14" descr="ATLAS-Logo-Blue-Pantone.pdf"/>
          <p:cNvPicPr>
            <a:picLocks noChangeAspect="1"/>
          </p:cNvPicPr>
          <p:nvPr/>
        </p:nvPicPr>
        <p:blipFill>
          <a:blip r:embed="rId6" cstate="print">
            <a:lum bright="2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019" y="1256716"/>
            <a:ext cx="1392471" cy="7321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8274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ATLAS &amp; CMS: giant, </a:t>
            </a:r>
            <a:r>
              <a:rPr lang="en-US" sz="1800" i="1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ultra sophisticated </a:t>
            </a:r>
            <a:r>
              <a:rPr lang="en-US" sz="1800" i="1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particle detectors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9925" y="6286500"/>
            <a:ext cx="1905000" cy="457200"/>
          </a:xfrm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36BA8A3C-7F0E-B940-9556-AEC4C9F1D14C}" type="slidenum">
              <a:rPr lang="en-US" sz="1200">
                <a:solidFill>
                  <a:srgbClr val="09213B"/>
                </a:solidFill>
              </a:rPr>
              <a:pPr/>
              <a:t>23</a:t>
            </a:fld>
            <a:endParaRPr lang="en-US" sz="1200">
              <a:solidFill>
                <a:srgbClr val="09213B"/>
              </a:solidFill>
            </a:endParaRPr>
          </a:p>
        </p:txBody>
      </p:sp>
      <p:sp>
        <p:nvSpPr>
          <p:cNvPr id="44" name="Rectangle 101"/>
          <p:cNvSpPr>
            <a:spLocks noChangeArrowheads="1"/>
          </p:cNvSpPr>
          <p:nvPr/>
        </p:nvSpPr>
        <p:spPr bwMode="auto">
          <a:xfrm>
            <a:off x="339725" y="1250602"/>
            <a:ext cx="8507413" cy="433863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63500">
            <a:solidFill>
              <a:schemeClr val="bg1"/>
            </a:solidFill>
            <a:miter lim="800000"/>
            <a:headEnd/>
            <a:tailEnd/>
          </a:ln>
          <a:effectLst>
            <a:outerShdw blurRad="355600" dist="107763" dir="2700000" algn="ctr" rotWithShape="0">
              <a:sysClr val="windowText" lastClr="000000">
                <a:alpha val="50000"/>
              </a:sysClr>
            </a:outerShdw>
          </a:effectLst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endParaRPr lang="en-GB" sz="1800" kern="0" smtClean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8274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The detectors measure interaction of particles with active material</a:t>
            </a:r>
          </a:p>
        </p:txBody>
      </p:sp>
      <p:pic>
        <p:nvPicPr>
          <p:cNvPr id="16" name="Picture 3" descr="Detector_Cut_Section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F0800"/>
              </a:clrFrom>
              <a:clrTo>
                <a:srgbClr val="0F08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1285681"/>
            <a:ext cx="5220558" cy="423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108"/>
          <p:cNvSpPr txBox="1">
            <a:spLocks noChangeArrowheads="1"/>
          </p:cNvSpPr>
          <p:nvPr/>
        </p:nvSpPr>
        <p:spPr bwMode="auto">
          <a:xfrm>
            <a:off x="6156176" y="2924944"/>
            <a:ext cx="23762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r>
              <a:rPr lang="en-GB" sz="1600" kern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Ensemble of measured interactions in a given proton–proton bunch crossing makes up an “event”</a:t>
            </a:r>
            <a:endParaRPr lang="en-GB" sz="1600" kern="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814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9925" y="6286500"/>
            <a:ext cx="1905000" cy="457200"/>
          </a:xfrm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36BA8A3C-7F0E-B940-9556-AEC4C9F1D14C}" type="slidenum">
              <a:rPr lang="en-US" sz="1200">
                <a:solidFill>
                  <a:srgbClr val="09213B"/>
                </a:solidFill>
              </a:rPr>
              <a:pPr/>
              <a:t>24</a:t>
            </a:fld>
            <a:endParaRPr lang="en-US" sz="1200">
              <a:solidFill>
                <a:srgbClr val="09213B"/>
              </a:solidFill>
            </a:endParaRPr>
          </a:p>
        </p:txBody>
      </p:sp>
      <p:sp>
        <p:nvSpPr>
          <p:cNvPr id="44" name="Rectangle 101"/>
          <p:cNvSpPr>
            <a:spLocks noChangeArrowheads="1"/>
          </p:cNvSpPr>
          <p:nvPr/>
        </p:nvSpPr>
        <p:spPr bwMode="auto">
          <a:xfrm>
            <a:off x="339725" y="1250602"/>
            <a:ext cx="8507413" cy="433863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63500">
            <a:solidFill>
              <a:schemeClr val="bg1"/>
            </a:solidFill>
            <a:miter lim="800000"/>
            <a:headEnd/>
            <a:tailEnd/>
          </a:ln>
          <a:effectLst>
            <a:outerShdw blurRad="355600" dist="107763" dir="2700000" algn="ctr" rotWithShape="0">
              <a:sysClr val="windowText" lastClr="000000">
                <a:alpha val="50000"/>
              </a:sysClr>
            </a:outerShdw>
          </a:effectLst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endParaRPr lang="en-GB" sz="1800" kern="0" smtClean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8274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LHC computing is big data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710" y="1275616"/>
            <a:ext cx="4273674" cy="427367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9552" y="1412776"/>
            <a:ext cx="38198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LHC experiments started </a:t>
            </a:r>
            <a:r>
              <a:rPr lang="en-US" sz="1600" dirty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more than a decade </a:t>
            </a:r>
            <a:r>
              <a:rPr lang="en-US" sz="160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ago with large scale computing — now big data is everywhere</a:t>
            </a:r>
            <a:endParaRPr lang="en-US" sz="1600" dirty="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endParaRPr lang="en-US" sz="1400" dirty="0" smtClean="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Note: LHC has a </a:t>
            </a:r>
            <a:r>
              <a:rPr lang="en-US" sz="1400" dirty="0" smtClean="0">
                <a:solidFill>
                  <a:srgbClr val="FFC000"/>
                </a:solidFill>
                <a:latin typeface="Helvetica Light" charset="0"/>
                <a:ea typeface="Helvetica Light" charset="0"/>
                <a:cs typeface="Helvetica Light" charset="0"/>
              </a:rPr>
              <a:t>public science </a:t>
            </a:r>
            <a:r>
              <a:rPr lang="en-US" sz="1400" dirty="0">
                <a:solidFill>
                  <a:srgbClr val="FFC000"/>
                </a:solidFill>
                <a:latin typeface="Helvetica Light" charset="0"/>
                <a:ea typeface="Helvetica Light" charset="0"/>
                <a:cs typeface="Helvetica Light" charset="0"/>
              </a:rPr>
              <a:t>budget</a:t>
            </a:r>
            <a:r>
              <a:rPr lang="en-US" sz="1400" dirty="0">
                <a:solidFill>
                  <a:srgbClr val="FD8008"/>
                </a:solidFill>
                <a:latin typeface="Helvetica Light" charset="0"/>
                <a:ea typeface="Helvetica Light" charset="0"/>
                <a:cs typeface="Helvetica Light" charset="0"/>
              </a:rPr>
              <a:t>,</a:t>
            </a:r>
            <a:r>
              <a:rPr lang="en-US" sz="1400" dirty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                             unlike Google or </a:t>
            </a:r>
            <a:r>
              <a:rPr lang="en-US" sz="1400" dirty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Facebook</a:t>
            </a:r>
            <a:endParaRPr lang="en-US" sz="20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94518" y="2020997"/>
            <a:ext cx="1617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Google search index</a:t>
            </a:r>
          </a:p>
          <a:p>
            <a:pPr algn="ctr"/>
            <a:r>
              <a:rPr lang="en-US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98 PB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98075" y="3286725"/>
            <a:ext cx="1958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Content uploaded to Facebook each year </a:t>
            </a:r>
          </a:p>
          <a:p>
            <a:pPr algn="ctr"/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182 PB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89412" y="1625070"/>
            <a:ext cx="1343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Business email sent per year</a:t>
            </a:r>
          </a:p>
          <a:p>
            <a:pPr algn="ctr"/>
            <a:r>
              <a:rPr lang="en-US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2,986 PB</a:t>
            </a:r>
          </a:p>
        </p:txBody>
      </p:sp>
      <p:sp>
        <p:nvSpPr>
          <p:cNvPr id="7" name="Rectangle 6"/>
          <p:cNvSpPr/>
          <p:nvPr/>
        </p:nvSpPr>
        <p:spPr>
          <a:xfrm>
            <a:off x="4503420" y="5362373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Source: http</a:t>
            </a:r>
            <a:r>
              <a:rPr lang="en-US" sz="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://</a:t>
            </a:r>
            <a:r>
              <a:rPr lang="en-US" sz="800" dirty="0" err="1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www.wired.com</a:t>
            </a:r>
            <a:r>
              <a:rPr lang="en-US" sz="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/2013/04/</a:t>
            </a:r>
            <a:r>
              <a:rPr lang="en-US" sz="800" dirty="0" err="1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bigdata</a:t>
            </a:r>
            <a:endParaRPr lang="en-US" sz="8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Chord 8"/>
          <p:cNvSpPr/>
          <p:nvPr/>
        </p:nvSpPr>
        <p:spPr>
          <a:xfrm rot="6740982">
            <a:off x="4385196" y="3634403"/>
            <a:ext cx="2736304" cy="2781567"/>
          </a:xfrm>
          <a:prstGeom prst="chord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480578" y="3445550"/>
            <a:ext cx="16674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Video upload to YouTube </a:t>
            </a:r>
            <a:r>
              <a:rPr lang="en-US" sz="105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/ year: 15 </a:t>
            </a:r>
            <a:r>
              <a:rPr lang="en-US" sz="105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PB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70080" y="4025135"/>
            <a:ext cx="1451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ATLAS managed data volume </a:t>
            </a:r>
          </a:p>
          <a:p>
            <a:pPr algn="ctr"/>
            <a:r>
              <a:rPr lang="en-US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130 PB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83843" y="4797152"/>
            <a:ext cx="1451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ATLAS annual data volume </a:t>
            </a:r>
          </a:p>
          <a:p>
            <a:pPr algn="ctr"/>
            <a:r>
              <a:rPr lang="en-US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30 PB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51546" y="2419871"/>
            <a:ext cx="10024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latin typeface="Helvetica Light" charset="0"/>
                <a:ea typeface="Helvetica Light" charset="0"/>
                <a:cs typeface="Helvetica Light" charset="0"/>
              </a:rPr>
              <a:t>US </a:t>
            </a:r>
            <a:r>
              <a:rPr lang="en-US" sz="900" smtClean="0">
                <a:latin typeface="Helvetica Light" charset="0"/>
                <a:ea typeface="Helvetica Light" charset="0"/>
                <a:cs typeface="Helvetica Light" charset="0"/>
              </a:rPr>
              <a:t>climate database </a:t>
            </a:r>
            <a:endParaRPr lang="en-US" sz="9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/>
            <a:r>
              <a:rPr lang="en-US" sz="900" dirty="0" smtClean="0">
                <a:latin typeface="Helvetica Light" charset="0"/>
                <a:ea typeface="Helvetica Light" charset="0"/>
                <a:cs typeface="Helvetica Light" charset="0"/>
              </a:rPr>
              <a:t>6 PB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846650" y="3894991"/>
            <a:ext cx="10024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 smtClean="0">
                <a:latin typeface="Helvetica Light" charset="0"/>
                <a:ea typeface="Helvetica Light" charset="0"/>
                <a:cs typeface="Helvetica Light" charset="0"/>
              </a:rPr>
              <a:t>US </a:t>
            </a:r>
            <a:r>
              <a:rPr lang="en-US" sz="900" smtClean="0">
                <a:latin typeface="Helvetica Light" charset="0"/>
                <a:ea typeface="Helvetica Light" charset="0"/>
                <a:cs typeface="Helvetica Light" charset="0"/>
              </a:rPr>
              <a:t>Congress library</a:t>
            </a:r>
            <a:endParaRPr lang="en-US" sz="9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algn="r"/>
            <a:r>
              <a:rPr lang="en-US" sz="900" dirty="0" smtClean="0">
                <a:latin typeface="Helvetica Light" charset="0"/>
                <a:ea typeface="Helvetica Light" charset="0"/>
                <a:cs typeface="Helvetica Light" charset="0"/>
              </a:rPr>
              <a:t>6 PB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39552" y="4869160"/>
            <a:ext cx="34052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Largest data volume from simulated events, not from real collision data ! 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65886" y="537657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http://</a:t>
            </a:r>
            <a:r>
              <a:rPr lang="en-US" sz="800" dirty="0" err="1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www.wired.com</a:t>
            </a:r>
            <a:r>
              <a:rPr lang="en-US" sz="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/2013/04/</a:t>
            </a:r>
            <a:r>
              <a:rPr lang="en-US" sz="800" dirty="0" err="1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bigdata</a:t>
            </a:r>
            <a:endParaRPr lang="en-US" sz="8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0986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3249082"/>
            <a:ext cx="9144000" cy="36089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5" descr="LHC-ATLAS"/>
          <p:cNvPicPr>
            <a:picLocks noChangeAspect="1" noChangeArrowheads="1"/>
          </p:cNvPicPr>
          <p:nvPr/>
        </p:nvPicPr>
        <p:blipFill>
          <a:blip r:embed="rId3">
            <a:grayscl/>
            <a:lum bright="17000"/>
          </a:blip>
          <a:srcRect/>
          <a:stretch>
            <a:fillRect/>
          </a:stretch>
        </p:blipFill>
        <p:spPr bwMode="auto">
          <a:xfrm>
            <a:off x="1676400" y="2618986"/>
            <a:ext cx="5897757" cy="423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2590800"/>
            <a:ext cx="9144000" cy="647664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bIns="1080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LHC Highlights from Run-1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676400" y="4038599"/>
            <a:ext cx="5897757" cy="28193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41300" dist="38100" dir="2700000">
              <a:srgbClr val="000000">
                <a:alpha val="6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508105" y="4128135"/>
            <a:ext cx="1981633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ATLAS publications</a:t>
            </a:r>
            <a:endParaRPr lang="en-GB" sz="7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GB" sz="700" dirty="0" smtClean="0">
                <a:latin typeface="Helvetica Light" charset="0"/>
                <a:ea typeface="Helvetica Light" charset="0"/>
                <a:cs typeface="Helvetica Light" charset="0"/>
              </a:rPr>
              <a:t>http://</a:t>
            </a:r>
            <a:r>
              <a:rPr lang="en-GB" sz="700" dirty="0" err="1" smtClean="0">
                <a:latin typeface="Helvetica Light" charset="0"/>
                <a:ea typeface="Helvetica Light" charset="0"/>
                <a:cs typeface="Helvetica Light" charset="0"/>
              </a:rPr>
              <a:t>atlasresults.web.cern.ch/atlasresults</a:t>
            </a:r>
            <a:endParaRPr lang="en-GB" sz="7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08103" y="4673203"/>
            <a:ext cx="2066053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On Dec 7, 2015: 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ATLAS produced 489 papers on collision data (~half on measurements, ~half on searches)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666 preliminary conference notes</a:t>
            </a:r>
            <a:endParaRPr lang="en-GB" sz="6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08105" y="6343610"/>
            <a:ext cx="17812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CMS very similar</a:t>
            </a:r>
            <a:endParaRPr lang="en-GB" sz="7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4839" y="4126778"/>
            <a:ext cx="3633502" cy="2626711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3249082"/>
            <a:ext cx="9144000" cy="36089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5" descr="LHC-ATLAS"/>
          <p:cNvPicPr>
            <a:picLocks noChangeAspect="1" noChangeArrowheads="1"/>
          </p:cNvPicPr>
          <p:nvPr/>
        </p:nvPicPr>
        <p:blipFill>
          <a:blip r:embed="rId3">
            <a:grayscl/>
            <a:lum bright="17000"/>
          </a:blip>
          <a:srcRect/>
          <a:stretch>
            <a:fillRect/>
          </a:stretch>
        </p:blipFill>
        <p:spPr bwMode="auto">
          <a:xfrm>
            <a:off x="1676400" y="2618986"/>
            <a:ext cx="5897757" cy="423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2590800"/>
            <a:ext cx="9144000" cy="647664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bIns="1080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LHC Highlights from Run-1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676400" y="4038599"/>
            <a:ext cx="5897757" cy="28193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41300" dist="38100" dir="2700000">
              <a:srgbClr val="000000">
                <a:alpha val="6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4432" y="4067931"/>
            <a:ext cx="3791361" cy="272148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20072" y="4128135"/>
            <a:ext cx="23952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Run-1 luminosity profile</a:t>
            </a:r>
            <a:endParaRPr lang="en-GB" sz="7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20072" y="4509120"/>
            <a:ext cx="2354085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Total production: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200" i="1" dirty="0" err="1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200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int,recorded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= 21 fb</a:t>
            </a:r>
            <a:r>
              <a:rPr lang="en-GB" sz="12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at 8 TeV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200" i="1" dirty="0" err="1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200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peak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= 7.7 ×10</a:t>
            </a:r>
            <a:r>
              <a:rPr lang="en-GB" sz="1200" baseline="30000" dirty="0" smtClean="0">
                <a:latin typeface="Helvetica Light" charset="0"/>
                <a:ea typeface="Helvetica Light" charset="0"/>
                <a:cs typeface="Helvetica Light" charset="0"/>
              </a:rPr>
              <a:t>33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cm</a:t>
            </a:r>
            <a:r>
              <a:rPr lang="en-GB" sz="12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2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endParaRPr lang="en-GB" sz="12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Max colliding bunches: 1380 with 50 ns bunch distance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Max </a:t>
            </a:r>
            <a:r>
              <a:rPr lang="en-GB" sz="12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2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int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/ day: 286 </a:t>
            </a:r>
            <a:r>
              <a:rPr lang="en-GB" sz="1200" dirty="0" err="1" smtClean="0">
                <a:latin typeface="Helvetica Light" charset="0"/>
                <a:ea typeface="Helvetica Light" charset="0"/>
                <a:cs typeface="Helvetica Light" charset="0"/>
              </a:rPr>
              <a:t>pb</a:t>
            </a:r>
            <a:r>
              <a:rPr lang="en-GB" sz="12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At </a:t>
            </a:r>
            <a:r>
              <a:rPr lang="en-GB" sz="1200" i="1" dirty="0" err="1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200" baseline="-25000" dirty="0" err="1">
                <a:latin typeface="Helvetica Light" charset="0"/>
                <a:ea typeface="Helvetica Light" charset="0"/>
                <a:cs typeface="Helvetica Light" charset="0"/>
              </a:rPr>
              <a:t>peak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every 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45 min. 1 </a:t>
            </a:r>
            <a:r>
              <a:rPr lang="en-GB" sz="1200" i="1" dirty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 err="1">
                <a:latin typeface="Symbol" charset="2"/>
                <a:ea typeface="Symbol" charset="2"/>
                <a:cs typeface="Symbol" charset="2"/>
              </a:rPr>
              <a:t>gg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, need ~2 typical 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160 </a:t>
            </a:r>
            <a:r>
              <a:rPr lang="en-GB" sz="1200" dirty="0" err="1" smtClean="0">
                <a:latin typeface="Helvetica Light" charset="0"/>
                <a:ea typeface="Helvetica Light" charset="0"/>
                <a:cs typeface="Helvetica Light" charset="0"/>
              </a:rPr>
              <a:t>pb</a:t>
            </a:r>
            <a:r>
              <a:rPr lang="en-GB" sz="12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fills to produced one </a:t>
            </a:r>
            <a:r>
              <a:rPr lang="en-GB" sz="1200" i="1" dirty="0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4l </a:t>
            </a:r>
            <a:endParaRPr lang="en-GB" sz="12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09939" y="6078438"/>
            <a:ext cx="12426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i="1" dirty="0" smtClean="0">
                <a:latin typeface="Helvetica Light" charset="0"/>
                <a:ea typeface="Helvetica Light" charset="0"/>
                <a:cs typeface="Helvetica Light" charset="0"/>
              </a:rPr>
              <a:t>CMS very similar</a:t>
            </a:r>
            <a:endParaRPr lang="en-GB" sz="400" i="1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67256" y="3573016"/>
            <a:ext cx="5742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Luminosity is key quantity: </a:t>
            </a:r>
            <a:endParaRPr lang="en-US" sz="1200" dirty="0" smtClean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  <a:p>
            <a:r>
              <a:rPr lang="en-US" sz="1200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rate </a:t>
            </a:r>
            <a:r>
              <a:rPr lang="en-US" sz="1200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= cross section × efficiency × luminosity</a:t>
            </a:r>
          </a:p>
        </p:txBody>
      </p:sp>
    </p:spTree>
    <p:extLst>
      <p:ext uri="{BB962C8B-B14F-4D97-AF65-F5344CB8AC3E}">
        <p14:creationId xmlns:p14="http://schemas.microsoft.com/office/powerpoint/2010/main" val="4557626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3249082"/>
            <a:ext cx="9144000" cy="36089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5" descr="LHC-ATLAS"/>
          <p:cNvPicPr>
            <a:picLocks noChangeAspect="1" noChangeArrowheads="1"/>
          </p:cNvPicPr>
          <p:nvPr/>
        </p:nvPicPr>
        <p:blipFill>
          <a:blip r:embed="rId3">
            <a:grayscl/>
            <a:lum bright="17000"/>
          </a:blip>
          <a:srcRect/>
          <a:stretch>
            <a:fillRect/>
          </a:stretch>
        </p:blipFill>
        <p:spPr bwMode="auto">
          <a:xfrm>
            <a:off x="1676400" y="2618986"/>
            <a:ext cx="5897757" cy="423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2590800"/>
            <a:ext cx="9144000" cy="647664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bIns="1080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LHC Highlights from Run-1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676400" y="4038599"/>
            <a:ext cx="5897757" cy="28193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41300" dist="38100" dir="2700000">
              <a:srgbClr val="000000">
                <a:alpha val="6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4716016" y="4128135"/>
            <a:ext cx="2693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latin typeface="Helvetica Light" charset="0"/>
                <a:ea typeface="Helvetica Light" charset="0"/>
                <a:cs typeface="Helvetica Light" charset="0"/>
              </a:rPr>
              <a:t>High luminosity comes at price of pileup interactions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16016" y="4791923"/>
            <a:ext cx="2858141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Average 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of 21 (peak: 40) collisions per crossing in 2012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Most analyses quite insensitive to pileup at this rate, several mitigation methods used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Another 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price to pay: higher trigger thresholds </a:t>
            </a:r>
            <a:r>
              <a:rPr lang="en-GB" sz="12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low-</a:t>
            </a:r>
            <a:r>
              <a:rPr lang="en-GB" sz="1200" i="1" dirty="0" err="1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GB" sz="1200" i="1" baseline="-25000" dirty="0" err="1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 physics 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suffers</a:t>
            </a:r>
            <a:endParaRPr lang="en-GB" sz="12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7256" y="4034681"/>
            <a:ext cx="2887707" cy="282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09844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196752"/>
            <a:ext cx="8505826" cy="6340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For </a:t>
            </a:r>
            <a:r>
              <a:rPr lang="en-GB" sz="16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proton−proton</a:t>
            </a: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collisions, cross section is </a:t>
            </a:r>
            <a:r>
              <a:rPr lang="en-GB" sz="1600" b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convolution of Parton Density Functions (PDF) with </a:t>
            </a:r>
            <a:r>
              <a:rPr lang="en-GB" sz="1600" b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parton</a:t>
            </a:r>
            <a:r>
              <a:rPr lang="en-GB" sz="1600" b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scattering Matrix Element</a:t>
            </a:r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0872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cxnSp>
        <p:nvCxnSpPr>
          <p:cNvPr id="66" name="Curved Connector 65"/>
          <p:cNvCxnSpPr/>
          <p:nvPr/>
        </p:nvCxnSpPr>
        <p:spPr>
          <a:xfrm>
            <a:off x="3221100" y="2322875"/>
            <a:ext cx="817498" cy="170021"/>
          </a:xfrm>
          <a:prstGeom prst="curvedConnector2">
            <a:avLst/>
          </a:prstGeom>
          <a:ln w="635" cap="flat" cmpd="sng" algn="ctr">
            <a:solidFill>
              <a:srgbClr val="D00209"/>
            </a:solidFill>
            <a:prstDash val="sysDash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7" name="Picture 6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3800" y="2217619"/>
            <a:ext cx="2003469" cy="2003469"/>
          </a:xfrm>
          <a:prstGeom prst="rect">
            <a:avLst/>
          </a:prstGeom>
        </p:spPr>
      </p:pic>
      <p:cxnSp>
        <p:nvCxnSpPr>
          <p:cNvPr id="69" name="Straight Connector 68"/>
          <p:cNvCxnSpPr/>
          <p:nvPr/>
        </p:nvCxnSpPr>
        <p:spPr>
          <a:xfrm rot="5400000" flipH="1" flipV="1">
            <a:off x="4062343" y="2649480"/>
            <a:ext cx="1292450" cy="1143001"/>
          </a:xfrm>
          <a:prstGeom prst="line">
            <a:avLst/>
          </a:prstGeom>
          <a:ln>
            <a:solidFill>
              <a:srgbClr val="D0020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72"/>
          <p:cNvGrpSpPr/>
          <p:nvPr/>
        </p:nvGrpSpPr>
        <p:grpSpPr>
          <a:xfrm>
            <a:off x="5556699" y="2501505"/>
            <a:ext cx="2009370" cy="1510468"/>
            <a:chOff x="5556699" y="2395217"/>
            <a:chExt cx="2009370" cy="1510468"/>
          </a:xfrm>
        </p:grpSpPr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95296" y="2395217"/>
              <a:ext cx="1570773" cy="1510468"/>
            </a:xfrm>
            <a:prstGeom prst="rect">
              <a:avLst/>
            </a:prstGeom>
          </p:spPr>
        </p:pic>
        <p:sp>
          <p:nvSpPr>
            <p:cNvPr id="70" name="Right Arrow 69"/>
            <p:cNvSpPr/>
            <p:nvPr/>
          </p:nvSpPr>
          <p:spPr>
            <a:xfrm>
              <a:off x="5556699" y="2980701"/>
              <a:ext cx="377421" cy="261150"/>
            </a:xfrm>
            <a:prstGeom prst="righ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</p:grpSp>
      <p:cxnSp>
        <p:nvCxnSpPr>
          <p:cNvPr id="71" name="Straight Connector 70"/>
          <p:cNvCxnSpPr/>
          <p:nvPr/>
        </p:nvCxnSpPr>
        <p:spPr>
          <a:xfrm rot="16200000" flipV="1">
            <a:off x="4062343" y="2649480"/>
            <a:ext cx="1292450" cy="1143001"/>
          </a:xfrm>
          <a:prstGeom prst="line">
            <a:avLst/>
          </a:prstGeom>
          <a:ln>
            <a:solidFill>
              <a:srgbClr val="D0020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0" y="26064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Helvetica Light" charset="0"/>
                <a:ea typeface="Helvetica Light" charset="0"/>
                <a:cs typeface="Helvetica Light" charset="0"/>
              </a:rPr>
              <a:t>Proton—Proton Collisions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8200" y="2060848"/>
            <a:ext cx="2286000" cy="90024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4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Parton distribution functions</a:t>
            </a:r>
          </a:p>
          <a:p>
            <a:pPr>
              <a:spcBef>
                <a:spcPts val="300"/>
              </a:spcBef>
            </a:pPr>
            <a:r>
              <a:rPr lang="en-GB" sz="12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Representing structure of proton, extracted using experimental data  and QCD properties</a:t>
            </a:r>
            <a:endParaRPr lang="en-GB" sz="1100" dirty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0872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pSp>
        <p:nvGrpSpPr>
          <p:cNvPr id="2" name="Group 110"/>
          <p:cNvGrpSpPr/>
          <p:nvPr/>
        </p:nvGrpSpPr>
        <p:grpSpPr>
          <a:xfrm>
            <a:off x="4603564" y="2069013"/>
            <a:ext cx="4235636" cy="1070479"/>
            <a:chOff x="4603564" y="3850957"/>
            <a:chExt cx="4235636" cy="1070479"/>
          </a:xfrm>
        </p:grpSpPr>
        <p:sp>
          <p:nvSpPr>
            <p:cNvPr id="82" name="TextBox 81"/>
            <p:cNvSpPr txBox="1"/>
            <p:nvPr/>
          </p:nvSpPr>
          <p:spPr>
            <a:xfrm>
              <a:off x="5943600" y="3850957"/>
              <a:ext cx="2895600" cy="7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A4750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Hard scatter </a:t>
              </a:r>
              <a:r>
                <a:rPr lang="en-GB" sz="1400" dirty="0" err="1" smtClean="0">
                  <a:solidFill>
                    <a:srgbClr val="A4750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parton</a:t>
              </a:r>
              <a:r>
                <a:rPr lang="en-GB" sz="1400" dirty="0" smtClean="0">
                  <a:solidFill>
                    <a:srgbClr val="A4750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cross section </a:t>
              </a:r>
            </a:p>
            <a:p>
              <a:pPr>
                <a:spcBef>
                  <a:spcPts val="300"/>
                </a:spcBef>
              </a:pPr>
              <a:r>
                <a:rPr lang="en-GB" sz="1200" dirty="0" smtClean="0">
                  <a:solidFill>
                    <a:srgbClr val="A4750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Higher order </a:t>
              </a:r>
              <a:r>
                <a:rPr lang="en-GB" sz="1200" dirty="0" err="1" smtClean="0">
                  <a:solidFill>
                    <a:srgbClr val="A4750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pQCD</a:t>
              </a:r>
              <a:r>
                <a:rPr lang="en-GB" sz="1200" dirty="0" smtClean="0">
                  <a:solidFill>
                    <a:srgbClr val="A4750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correction; accompanying radiation, jets, …</a:t>
              </a:r>
              <a:endParaRPr lang="en-GB" sz="1200" dirty="0">
                <a:solidFill>
                  <a:srgbClr val="A47501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cxnSp>
          <p:nvCxnSpPr>
            <p:cNvPr id="83" name="Curved Connector 65"/>
            <p:cNvCxnSpPr>
              <a:stCxn id="82" idx="1"/>
              <a:endCxn id="53" idx="7"/>
            </p:cNvCxnSpPr>
            <p:nvPr/>
          </p:nvCxnSpPr>
          <p:spPr>
            <a:xfrm rot="10800000" flipV="1">
              <a:off x="4603564" y="4208747"/>
              <a:ext cx="1340037" cy="712689"/>
            </a:xfrm>
            <a:prstGeom prst="curvedConnector2">
              <a:avLst/>
            </a:prstGeom>
            <a:ln w="635" cap="flat" cmpd="sng" algn="ctr">
              <a:solidFill>
                <a:srgbClr val="A47501"/>
              </a:solidFill>
              <a:prstDash val="sysDash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59"/>
          <p:cNvGrpSpPr/>
          <p:nvPr/>
        </p:nvGrpSpPr>
        <p:grpSpPr>
          <a:xfrm>
            <a:off x="3135808" y="2485256"/>
            <a:ext cx="5805566" cy="1447800"/>
            <a:chOff x="3135808" y="2397443"/>
            <a:chExt cx="5805566" cy="1447800"/>
          </a:xfrm>
        </p:grpSpPr>
        <p:sp>
          <p:nvSpPr>
            <p:cNvPr id="62" name="TextBox 61"/>
            <p:cNvSpPr txBox="1"/>
            <p:nvPr/>
          </p:nvSpPr>
          <p:spPr>
            <a:xfrm>
              <a:off x="3135808" y="2397443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err="1" smtClean="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p</a:t>
              </a:r>
              <a:endParaRPr lang="en-GB" sz="18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grpSp>
          <p:nvGrpSpPr>
            <p:cNvPr id="5" name="Group 109"/>
            <p:cNvGrpSpPr/>
            <p:nvPr/>
          </p:nvGrpSpPr>
          <p:grpSpPr>
            <a:xfrm>
              <a:off x="3135808" y="2473643"/>
              <a:ext cx="5805566" cy="1371600"/>
              <a:chOff x="3135808" y="4343400"/>
              <a:chExt cx="5805566" cy="1371600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3429000" y="4495800"/>
                <a:ext cx="457200" cy="1588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Oval 32"/>
              <p:cNvSpPr/>
              <p:nvPr/>
            </p:nvSpPr>
            <p:spPr>
              <a:xfrm>
                <a:off x="3886200" y="4343400"/>
                <a:ext cx="304800" cy="304800"/>
              </a:xfrm>
              <a:prstGeom prst="ellipse">
                <a:avLst/>
              </a:prstGeom>
              <a:solidFill>
                <a:srgbClr val="D00209">
                  <a:alpha val="82000"/>
                </a:srgbClr>
              </a:solidFill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cxnSp>
            <p:nvCxnSpPr>
              <p:cNvPr id="34" name="Straight Connector 33"/>
              <p:cNvCxnSpPr/>
              <p:nvPr/>
            </p:nvCxnSpPr>
            <p:spPr>
              <a:xfrm>
                <a:off x="3429000" y="5562600"/>
                <a:ext cx="457200" cy="1588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Oval 34"/>
              <p:cNvSpPr/>
              <p:nvPr/>
            </p:nvSpPr>
            <p:spPr>
              <a:xfrm>
                <a:off x="3886200" y="5410200"/>
                <a:ext cx="304800" cy="304800"/>
              </a:xfrm>
              <a:prstGeom prst="ellipse">
                <a:avLst/>
              </a:prstGeom>
              <a:solidFill>
                <a:srgbClr val="D00209">
                  <a:alpha val="82000"/>
                </a:srgbClr>
              </a:solidFill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cxnSp>
            <p:nvCxnSpPr>
              <p:cNvPr id="40" name="Straight Connector 39"/>
              <p:cNvCxnSpPr/>
              <p:nvPr/>
            </p:nvCxnSpPr>
            <p:spPr>
              <a:xfrm>
                <a:off x="4191000" y="5564188"/>
                <a:ext cx="457200" cy="158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V="1">
                <a:off x="4191000" y="5490633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4191000" y="5566833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4191000" y="4493155"/>
                <a:ext cx="457200" cy="158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flipV="1">
                <a:off x="4191000" y="4419600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4191000" y="4495800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>
                <a:endCxn id="53" idx="4"/>
              </p:cNvCxnSpPr>
              <p:nvPr/>
            </p:nvCxnSpPr>
            <p:spPr>
              <a:xfrm rot="5400000" flipH="1" flipV="1">
                <a:off x="4152900" y="5219700"/>
                <a:ext cx="381000" cy="304800"/>
              </a:xfrm>
              <a:prstGeom prst="line">
                <a:avLst/>
              </a:prstGeom>
              <a:ln>
                <a:solidFill>
                  <a:srgbClr val="D00209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>
                <a:stCxn id="53" idx="0"/>
              </p:cNvCxnSpPr>
              <p:nvPr/>
            </p:nvCxnSpPr>
            <p:spPr>
              <a:xfrm rot="16200000" flipV="1">
                <a:off x="4152900" y="4533900"/>
                <a:ext cx="381000" cy="304800"/>
              </a:xfrm>
              <a:prstGeom prst="line">
                <a:avLst/>
              </a:prstGeom>
              <a:ln>
                <a:solidFill>
                  <a:srgbClr val="D00209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Oval 52"/>
              <p:cNvSpPr/>
              <p:nvPr/>
            </p:nvSpPr>
            <p:spPr>
              <a:xfrm>
                <a:off x="4343400" y="4876800"/>
                <a:ext cx="304800" cy="3048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3135808" y="5334000"/>
                <a:ext cx="325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800" dirty="0" err="1" smtClean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p</a:t>
                </a:r>
                <a:endParaRPr lang="en-GB" sz="1800" dirty="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4724400" y="5407223"/>
                <a:ext cx="15568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 smtClean="0">
                    <a:solidFill>
                      <a:srgbClr val="008000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Underlying event</a:t>
                </a:r>
                <a:endParaRPr lang="en-GB" sz="1400" dirty="0">
                  <a:solidFill>
                    <a:srgbClr val="008000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 flipV="1">
                <a:off x="4648200" y="4953000"/>
                <a:ext cx="455083" cy="71967"/>
              </a:xfrm>
              <a:prstGeom prst="line">
                <a:avLst/>
              </a:prstGeom>
              <a:ln>
                <a:solidFill>
                  <a:srgbClr val="3F8DE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4648200" y="5029200"/>
                <a:ext cx="455083" cy="71967"/>
              </a:xfrm>
              <a:prstGeom prst="line">
                <a:avLst/>
              </a:prstGeom>
              <a:ln>
                <a:solidFill>
                  <a:srgbClr val="3F8DE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4648200" y="5029200"/>
                <a:ext cx="1143000" cy="1588"/>
              </a:xfrm>
              <a:prstGeom prst="line">
                <a:avLst/>
              </a:prstGeom>
              <a:ln w="508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TextBox 80"/>
              <p:cNvSpPr txBox="1"/>
              <p:nvPr/>
            </p:nvSpPr>
            <p:spPr>
              <a:xfrm>
                <a:off x="5801782" y="4842932"/>
                <a:ext cx="31395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60363"/>
                <a:r>
                  <a:rPr lang="en-GB" sz="18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X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= 	jets, </a:t>
                </a:r>
                <a:r>
                  <a:rPr lang="en-GB" sz="14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W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</a:t>
                </a:r>
                <a:r>
                  <a:rPr lang="en-GB" sz="14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Z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top, Higgs, SUSY, … </a:t>
                </a:r>
                <a:endParaRPr lang="en-GB" sz="1400" dirty="0">
                  <a:solidFill>
                    <a:srgbClr val="09213B">
                      <a:lumMod val="75000"/>
                      <a:lumOff val="25000"/>
                    </a:srgb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4648200" y="4604266"/>
                <a:ext cx="11015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8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Q</a:t>
                </a:r>
                <a:r>
                  <a:rPr lang="en-GB" sz="6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GB" sz="1800" baseline="30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2 </a:t>
                </a:r>
                <a:r>
                  <a:rPr lang="en-GB" sz="18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= </a:t>
                </a:r>
                <a:r>
                  <a:rPr lang="en-GB" sz="18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</a:t>
                </a:r>
                <a:r>
                  <a:rPr lang="en-GB" sz="1800" i="1" baseline="-25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X</a:t>
                </a:r>
                <a:r>
                  <a:rPr lang="en-GB" sz="1800" baseline="30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2</a:t>
                </a:r>
                <a:endParaRPr lang="en-GB" sz="1800" baseline="30000" dirty="0">
                  <a:solidFill>
                    <a:srgbClr val="09213B">
                      <a:lumMod val="75000"/>
                      <a:lumOff val="25000"/>
                    </a:srgb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graphicFrame>
            <p:nvGraphicFramePr>
              <p:cNvPr id="1762307" name="Object 3"/>
              <p:cNvGraphicFramePr>
                <a:graphicFrameLocks noChangeAspect="1"/>
              </p:cNvGraphicFramePr>
              <p:nvPr/>
            </p:nvGraphicFramePr>
            <p:xfrm>
              <a:off x="3877207" y="4635498"/>
              <a:ext cx="478895" cy="31566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889140" name="Equation" r:id="rId3" imgW="406400" imgH="266700" progId="Equation.DSMT4">
                      <p:embed/>
                    </p:oleObj>
                  </mc:Choice>
                  <mc:Fallback>
                    <p:oleObj name="Equation" r:id="rId3" imgW="406400" imgH="266700" progId="Equation.DSMT4">
                      <p:embed/>
                      <p:pic>
                        <p:nvPicPr>
                          <p:cNvPr id="0" name="Picture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77207" y="4635498"/>
                            <a:ext cx="478895" cy="31566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762308" name="Object 4"/>
              <p:cNvGraphicFramePr>
                <a:graphicFrameLocks noChangeAspect="1"/>
              </p:cNvGraphicFramePr>
              <p:nvPr/>
            </p:nvGraphicFramePr>
            <p:xfrm>
              <a:off x="3870326" y="5081057"/>
              <a:ext cx="493713" cy="3159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889141" name="Equation" r:id="rId5" imgW="419100" imgH="266700" progId="Equation.DSMT4">
                      <p:embed/>
                    </p:oleObj>
                  </mc:Choice>
                  <mc:Fallback>
                    <p:oleObj name="Equation" r:id="rId5" imgW="419100" imgH="266700" progId="Equation.DSMT4">
                      <p:embed/>
                      <p:pic>
                        <p:nvPicPr>
                          <p:cNvPr id="0" name="Picture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70326" y="5081057"/>
                            <a:ext cx="493713" cy="31591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64" name="TextBox 63"/>
          <p:cNvSpPr txBox="1"/>
          <p:nvPr/>
        </p:nvSpPr>
        <p:spPr>
          <a:xfrm>
            <a:off x="838200" y="2060848"/>
            <a:ext cx="2286000" cy="90024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4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Parton distribution functions</a:t>
            </a:r>
          </a:p>
          <a:p>
            <a:pPr>
              <a:spcBef>
                <a:spcPts val="300"/>
              </a:spcBef>
            </a:pPr>
            <a:r>
              <a:rPr lang="en-GB" sz="12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Representing structure of proton, extracted using experimental data  and QCD properties</a:t>
            </a:r>
            <a:endParaRPr lang="en-GB" sz="1100" dirty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2" name="Text Box 25"/>
          <p:cNvSpPr txBox="1">
            <a:spLocks noChangeArrowheads="1"/>
          </p:cNvSpPr>
          <p:nvPr/>
        </p:nvSpPr>
        <p:spPr bwMode="auto">
          <a:xfrm>
            <a:off x="257174" y="4800600"/>
            <a:ext cx="8582026" cy="133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GB" sz="16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parton</a:t>
            </a: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density functions rise dramatically towards low </a:t>
            </a:r>
            <a:r>
              <a:rPr lang="en-GB" sz="16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x</a:t>
            </a: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</a:p>
          <a:p>
            <a:pPr marL="800100" lvl="1" indent="-342900">
              <a:lnSpc>
                <a:spcPct val="110000"/>
              </a:lnSpc>
              <a:spcBef>
                <a:spcPct val="50000"/>
              </a:spcBef>
              <a:buFont typeface="Wingdings" charset="2"/>
              <a:buChar char="à"/>
            </a:pPr>
            <a:r>
              <a:rPr lang="en-US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Higher cross section at higher </a:t>
            </a:r>
            <a:r>
              <a:rPr lang="en-US" sz="1400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proton−proton</a:t>
            </a:r>
            <a:r>
              <a:rPr lang="en-US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collision energy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Wingdings" charset="2"/>
              <a:buChar char="à"/>
            </a:pPr>
            <a:r>
              <a:rPr lang="en-US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More luminosity also achieves higher achievable energy 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Wingdings" charset="2"/>
              <a:buChar char="à"/>
            </a:pPr>
            <a:r>
              <a:rPr lang="en-US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Low-</a:t>
            </a:r>
            <a:r>
              <a:rPr lang="en-US" sz="1400" i="1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x</a:t>
            </a:r>
            <a:r>
              <a:rPr lang="en-US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regime (</a:t>
            </a:r>
            <a:r>
              <a:rPr lang="en-US" sz="1400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eg</a:t>
            </a:r>
            <a:r>
              <a:rPr lang="en-US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, Higgs production) dominated by gluon−gluon collisions: “gluon collider” </a:t>
            </a:r>
            <a:endParaRPr lang="en-GB" sz="1400" dirty="0" smtClean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7" name="Group 66"/>
          <p:cNvGrpSpPr/>
          <p:nvPr/>
        </p:nvGrpSpPr>
        <p:grpSpPr>
          <a:xfrm>
            <a:off x="257173" y="4343400"/>
            <a:ext cx="5898561" cy="374009"/>
            <a:chOff x="257173" y="4343400"/>
            <a:chExt cx="5898561" cy="374009"/>
          </a:xfrm>
        </p:grpSpPr>
        <p:sp>
          <p:nvSpPr>
            <p:cNvPr id="61" name="Text Box 25"/>
            <p:cNvSpPr txBox="1">
              <a:spLocks noChangeArrowheads="1"/>
            </p:cNvSpPr>
            <p:nvPr/>
          </p:nvSpPr>
          <p:spPr bwMode="auto">
            <a:xfrm>
              <a:off x="257173" y="4343400"/>
              <a:ext cx="4106865" cy="36317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110000"/>
                </a:lnSpc>
                <a:spcBef>
                  <a:spcPct val="50000"/>
                </a:spcBef>
                <a:buFont typeface="Arial"/>
                <a:buChar char="•"/>
              </a:pPr>
              <a:r>
                <a:rPr lang="en-US" sz="1600" dirty="0" smtClean="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CM energy-squared of parton collision:</a:t>
              </a:r>
            </a:p>
          </p:txBody>
        </p:sp>
        <p:graphicFrame>
          <p:nvGraphicFramePr>
            <p:cNvPr id="65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21043518"/>
                </p:ext>
              </p:extLst>
            </p:nvPr>
          </p:nvGraphicFramePr>
          <p:xfrm>
            <a:off x="4294854" y="4344917"/>
            <a:ext cx="1860880" cy="3724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89142" name="Equation" r:id="rId7" imgW="1346200" imgH="266700" progId="Equation.DSMT4">
                    <p:embed/>
                  </p:oleObj>
                </mc:Choice>
                <mc:Fallback>
                  <p:oleObj name="Equation" r:id="rId7" imgW="1346200" imgH="266700" progId="Equation.DSMT4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94854" y="4344917"/>
                          <a:ext cx="1860880" cy="372492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1" name="TextBox 40"/>
          <p:cNvSpPr txBox="1"/>
          <p:nvPr/>
        </p:nvSpPr>
        <p:spPr>
          <a:xfrm>
            <a:off x="0" y="26064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Helvetica Light" charset="0"/>
                <a:ea typeface="Helvetica Light" charset="0"/>
                <a:cs typeface="Helvetica Light" charset="0"/>
              </a:rPr>
              <a:t>Proton—Proton Collisions</a:t>
            </a:r>
          </a:p>
        </p:txBody>
      </p:sp>
      <p:sp>
        <p:nvSpPr>
          <p:cNvPr id="43" name="Text Box 25"/>
          <p:cNvSpPr txBox="1">
            <a:spLocks noChangeArrowheads="1"/>
          </p:cNvSpPr>
          <p:nvPr/>
        </p:nvSpPr>
        <p:spPr bwMode="auto">
          <a:xfrm>
            <a:off x="257174" y="1196752"/>
            <a:ext cx="8505826" cy="6340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For </a:t>
            </a:r>
            <a:r>
              <a:rPr lang="en-GB" sz="16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proton−proton</a:t>
            </a: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collisions, cross section is </a:t>
            </a:r>
            <a:r>
              <a:rPr lang="en-GB" sz="1600" b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convolution of Parton Density Functions (PDF) with </a:t>
            </a:r>
            <a:r>
              <a:rPr lang="en-GB" sz="1600" b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parton</a:t>
            </a:r>
            <a:r>
              <a:rPr lang="en-GB" sz="1600" b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scattering Matrix Element</a:t>
            </a:r>
          </a:p>
        </p:txBody>
      </p:sp>
      <p:cxnSp>
        <p:nvCxnSpPr>
          <p:cNvPr id="45" name="Curved Connector 44"/>
          <p:cNvCxnSpPr/>
          <p:nvPr/>
        </p:nvCxnSpPr>
        <p:spPr>
          <a:xfrm>
            <a:off x="3221100" y="2322875"/>
            <a:ext cx="817498" cy="170021"/>
          </a:xfrm>
          <a:prstGeom prst="curvedConnector2">
            <a:avLst/>
          </a:prstGeom>
          <a:ln w="635" cap="flat" cmpd="sng" algn="ctr">
            <a:solidFill>
              <a:srgbClr val="D00209"/>
            </a:solidFill>
            <a:prstDash val="sysDash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419600" y="3505200"/>
            <a:ext cx="4724400" cy="2209800"/>
          </a:xfrm>
          <a:prstGeom prst="rect">
            <a:avLst/>
          </a:prstGeom>
          <a:solidFill>
            <a:schemeClr val="bg1">
              <a:alpha val="9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20927" y="3635276"/>
            <a:ext cx="4523073" cy="1915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latin typeface="Helvetica Light" charset="0"/>
                <a:ea typeface="Helvetica Light" charset="0"/>
                <a:cs typeface="Helvetica Light" charset="0"/>
              </a:rPr>
              <a:t>Mankind’s search for the </a:t>
            </a:r>
            <a:r>
              <a:rPr lang="en-US" sz="1800" b="1" dirty="0" smtClean="0">
                <a:latin typeface="Helvetica Light" charset="0"/>
                <a:ea typeface="Helvetica Light" charset="0"/>
                <a:cs typeface="Helvetica Light" charset="0"/>
              </a:rPr>
              <a:t>smallest unit    of matter, its different forms, and the forces acting </a:t>
            </a:r>
            <a:r>
              <a:rPr lang="en-US" sz="1800" dirty="0" smtClean="0">
                <a:latin typeface="Helvetica Light" charset="0"/>
                <a:ea typeface="Helvetica Light" charset="0"/>
                <a:cs typeface="Helvetica Light" charset="0"/>
              </a:rPr>
              <a:t>is much, much older than particle physics</a:t>
            </a:r>
          </a:p>
          <a:p>
            <a:endParaRPr lang="en-US" sz="105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800" b="1" dirty="0" smtClean="0">
                <a:latin typeface="Helvetica Light" charset="0"/>
                <a:ea typeface="Helvetica Light" charset="0"/>
                <a:cs typeface="Helvetica Light" charset="0"/>
              </a:rPr>
              <a:t>Particle physics </a:t>
            </a:r>
            <a:r>
              <a:rPr lang="en-US" sz="1800" dirty="0" smtClean="0">
                <a:latin typeface="Helvetica Light" charset="0"/>
                <a:ea typeface="Helvetica Light" charset="0"/>
                <a:cs typeface="Helvetica Light" charset="0"/>
              </a:rPr>
              <a:t>is a term naming the search for the </a:t>
            </a:r>
            <a:r>
              <a:rPr lang="en-US" sz="1800" b="1" dirty="0" smtClean="0">
                <a:latin typeface="Helvetica Light" charset="0"/>
                <a:ea typeface="Helvetica Light" charset="0"/>
                <a:cs typeface="Helvetica Light" charset="0"/>
              </a:rPr>
              <a:t>ultimate laws of Nature</a:t>
            </a:r>
            <a:endParaRPr lang="en-US" sz="1800" b="1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66800" y="726519"/>
            <a:ext cx="3352800" cy="205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US" sz="2000" i="1" dirty="0" smtClean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rPr>
              <a:t>It’s all made of a handful     of particles and forces</a:t>
            </a:r>
          </a:p>
          <a:p>
            <a:pPr>
              <a:spcBef>
                <a:spcPts val="900"/>
              </a:spcBef>
            </a:pPr>
            <a:r>
              <a:rPr lang="en-US" sz="2000" i="1" dirty="0" smtClean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rPr>
              <a:t>Through its relation with cosmology the study of particles and forces is also    a journey back in time</a:t>
            </a:r>
            <a:endParaRPr lang="en-US" sz="2000" i="1" dirty="0">
              <a:solidFill>
                <a:srgbClr val="FFFFFF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0872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0" y="26064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Helvetica Light" charset="0"/>
                <a:ea typeface="Helvetica Light" charset="0"/>
                <a:cs typeface="Helvetica Light" charset="0"/>
              </a:rPr>
              <a:t>Proton—Proton Collisions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1759" y="779676"/>
            <a:ext cx="4141241" cy="5860378"/>
          </a:xfrm>
          <a:prstGeom prst="rect">
            <a:avLst/>
          </a:prstGeom>
        </p:spPr>
      </p:pic>
      <p:sp>
        <p:nvSpPr>
          <p:cNvPr id="5" name="Text Box 25"/>
          <p:cNvSpPr txBox="1">
            <a:spLocks noChangeArrowheads="1"/>
          </p:cNvSpPr>
          <p:nvPr/>
        </p:nvSpPr>
        <p:spPr bwMode="auto">
          <a:xfrm>
            <a:off x="257174" y="1196752"/>
            <a:ext cx="4170810" cy="376410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Cross-section fully dominated by inelastic strong interaction “minimum bias” events</a:t>
            </a:r>
          </a:p>
          <a:p>
            <a:pPr marL="342900" indent="-342900">
              <a:lnSpc>
                <a:spcPct val="110000"/>
              </a:lnSpc>
              <a:spcBef>
                <a:spcPts val="18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Detectors cannot record 40 MHz event rate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(each event ~2 MB size </a:t>
            </a:r>
            <a:r>
              <a:rPr lang="en-GB" sz="12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80 TB / second)</a:t>
            </a:r>
          </a:p>
          <a:p>
            <a:pPr marL="342900" indent="-342900">
              <a:lnSpc>
                <a:spcPct val="110000"/>
              </a:lnSpc>
              <a:spcBef>
                <a:spcPts val="18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Online custom hardware and software “triggers” reduce rate to filter out events with a million &amp; more times </a:t>
            </a: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smaller cross-sections than </a:t>
            </a: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minimum bias events</a:t>
            </a:r>
          </a:p>
          <a:p>
            <a:pPr marL="342900" indent="-342900">
              <a:lnSpc>
                <a:spcPct val="110000"/>
              </a:lnSpc>
              <a:spcBef>
                <a:spcPts val="18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Save ~1 kHz rate to disk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(~ 2 GB / second)</a:t>
            </a:r>
            <a:endParaRPr lang="en-GB" sz="16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3208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theoretical approach to computing proton–proton interactions works very well in practice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700807"/>
            <a:ext cx="9144000" cy="48741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52320" y="1485364"/>
            <a:ext cx="169168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</a:t>
            </a:r>
            <a:r>
              <a:rPr lang="nb-NO" sz="800" b="1" kern="0" dirty="0" smtClean="0">
                <a:solidFill>
                  <a:srgbClr val="FFFFFF"/>
                </a:solidFill>
              </a:rPr>
              <a:t>1410.8857, </a:t>
            </a:r>
            <a:r>
              <a:rPr lang="hr-HR" sz="800" b="1" kern="0" dirty="0">
                <a:solidFill>
                  <a:srgbClr val="FFFFFF"/>
                </a:solidFill>
              </a:rPr>
              <a:t>1409.8639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107504" y="1867934"/>
            <a:ext cx="4046185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Helvetica" charset="0"/>
                <a:ea typeface="Helvetica" charset="0"/>
                <a:cs typeface="Helvetica" charset="0"/>
              </a:rPr>
              <a:t>Double differential jet cross section vs. jet </a:t>
            </a:r>
            <a:r>
              <a:rPr lang="en-US" sz="1200" dirty="0" err="1" smtClean="0">
                <a:solidFill>
                  <a:srgbClr val="595959"/>
                </a:solidFill>
                <a:latin typeface="Helvetica" charset="0"/>
                <a:ea typeface="Helvetica" charset="0"/>
                <a:cs typeface="Helvetica" charset="0"/>
              </a:rPr>
              <a:t>p</a:t>
            </a:r>
            <a:r>
              <a:rPr lang="en-US" sz="1200" baseline="-25000" dirty="0" err="1" smtClean="0">
                <a:solidFill>
                  <a:srgbClr val="595959"/>
                </a:solidFill>
                <a:latin typeface="Helvetica" charset="0"/>
                <a:ea typeface="Helvetica" charset="0"/>
                <a:cs typeface="Helvetica" charset="0"/>
              </a:rPr>
              <a:t>T</a:t>
            </a:r>
            <a:r>
              <a:rPr lang="en-US" sz="1200" dirty="0" smtClean="0">
                <a:solidFill>
                  <a:srgbClr val="595959"/>
                </a:solidFill>
                <a:latin typeface="Helvetica" charset="0"/>
                <a:ea typeface="Helvetica" charset="0"/>
                <a:cs typeface="Helvetica" charset="0"/>
              </a:rPr>
              <a:t> and </a:t>
            </a:r>
            <a:r>
              <a:rPr lang="en-US" sz="1200" dirty="0" smtClean="0">
                <a:solidFill>
                  <a:srgbClr val="595959"/>
                </a:solidFill>
                <a:latin typeface="Symbol" charset="2"/>
                <a:ea typeface="Symbol" charset="2"/>
                <a:cs typeface="Symbol" charset="2"/>
              </a:rPr>
              <a:t>h</a:t>
            </a:r>
            <a:endParaRPr lang="en-GB" sz="1200" dirty="0">
              <a:solidFill>
                <a:srgbClr val="595959"/>
              </a:solidFill>
              <a:latin typeface="Symbol" charset="2"/>
              <a:ea typeface="Symbol" charset="2"/>
              <a:cs typeface="Symbol" charset="2"/>
              <a:sym typeface="Symbol" charset="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53" b="2975"/>
          <a:stretch/>
        </p:blipFill>
        <p:spPr>
          <a:xfrm>
            <a:off x="154519" y="2408282"/>
            <a:ext cx="3830111" cy="34689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4518" y="5992538"/>
            <a:ext cx="8986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Precision measurements &amp; theor</a:t>
            </a:r>
            <a:r>
              <a:rPr lang="en-US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y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d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evelopments </a:t>
            </a:r>
            <a:r>
              <a:rPr lang="en-US" sz="16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new quality of QCD </a:t>
            </a:r>
            <a:r>
              <a:rPr lang="en-US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tests at hadron 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colliders</a:t>
            </a:r>
            <a:endParaRPr lang="en-US" sz="1600" dirty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6" name="Picture 15" descr="fig_17a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55381" y="1412105"/>
            <a:ext cx="3393715" cy="5200641"/>
          </a:xfrm>
          <a:prstGeom prst="rect">
            <a:avLst/>
          </a:prstGeom>
        </p:spPr>
      </p:pic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4139952" y="1883520"/>
            <a:ext cx="4912607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Helvetica" charset="0"/>
                <a:ea typeface="Helvetica" charset="0"/>
                <a:cs typeface="Helvetica" charset="0"/>
              </a:rPr>
              <a:t>Cross-section of </a:t>
            </a:r>
            <a:r>
              <a:rPr lang="en-US" sz="1200" i="1" dirty="0" smtClean="0">
                <a:solidFill>
                  <a:srgbClr val="595959"/>
                </a:solidFill>
                <a:latin typeface="Helvetica" charset="0"/>
                <a:ea typeface="Helvetica" charset="0"/>
                <a:cs typeface="Helvetica" charset="0"/>
              </a:rPr>
              <a:t>W</a:t>
            </a:r>
            <a:r>
              <a:rPr lang="en-US" sz="1200" dirty="0" smtClean="0">
                <a:solidFill>
                  <a:srgbClr val="595959"/>
                </a:solidFill>
                <a:latin typeface="Helvetica" charset="0"/>
                <a:ea typeface="Helvetica" charset="0"/>
                <a:cs typeface="Helvetica" charset="0"/>
              </a:rPr>
              <a:t> + jets production versus scalar </a:t>
            </a:r>
            <a:r>
              <a:rPr lang="en-US" sz="1200" i="1" dirty="0" err="1" smtClean="0">
                <a:solidFill>
                  <a:srgbClr val="595959"/>
                </a:solidFill>
                <a:latin typeface="Helvetica" charset="0"/>
                <a:ea typeface="Helvetica" charset="0"/>
                <a:cs typeface="Helvetica" charset="0"/>
              </a:rPr>
              <a:t>p</a:t>
            </a:r>
            <a:r>
              <a:rPr lang="en-US" sz="1200" i="1" baseline="-25000" dirty="0" err="1" smtClean="0">
                <a:solidFill>
                  <a:srgbClr val="595959"/>
                </a:solidFill>
                <a:latin typeface="Helvetica" charset="0"/>
                <a:ea typeface="Helvetica" charset="0"/>
                <a:cs typeface="Helvetica" charset="0"/>
              </a:rPr>
              <a:t>T</a:t>
            </a:r>
            <a:r>
              <a:rPr lang="en-US" sz="1200" dirty="0" smtClean="0">
                <a:solidFill>
                  <a:srgbClr val="595959"/>
                </a:solidFill>
                <a:latin typeface="Helvetica" charset="0"/>
                <a:ea typeface="Helvetica" charset="0"/>
                <a:cs typeface="Helvetica" charset="0"/>
              </a:rPr>
              <a:t> sum (</a:t>
            </a:r>
            <a:r>
              <a:rPr lang="en-US" sz="1200" i="1" dirty="0" smtClean="0">
                <a:solidFill>
                  <a:srgbClr val="595959"/>
                </a:solidFill>
                <a:latin typeface="Helvetica" charset="0"/>
                <a:ea typeface="Helvetica" charset="0"/>
                <a:cs typeface="Helvetica" charset="0"/>
              </a:rPr>
              <a:t>H</a:t>
            </a:r>
            <a:r>
              <a:rPr lang="en-US" sz="1200" i="1" baseline="-25000" dirty="0" smtClean="0">
                <a:solidFill>
                  <a:srgbClr val="595959"/>
                </a:solidFill>
                <a:latin typeface="Helvetica" charset="0"/>
                <a:ea typeface="Helvetica" charset="0"/>
                <a:cs typeface="Helvetica" charset="0"/>
              </a:rPr>
              <a:t>T</a:t>
            </a:r>
            <a:r>
              <a:rPr lang="en-US" sz="1200" dirty="0" smtClean="0">
                <a:solidFill>
                  <a:srgbClr val="595959"/>
                </a:solidFill>
                <a:latin typeface="Helvetica" charset="0"/>
                <a:ea typeface="Helvetica" charset="0"/>
                <a:cs typeface="Helvetica" charset="0"/>
              </a:rPr>
              <a:t>)</a:t>
            </a:r>
            <a:endParaRPr lang="en-GB" sz="1200" dirty="0">
              <a:solidFill>
                <a:srgbClr val="595959"/>
              </a:solidFill>
              <a:latin typeface="Helvetica" charset="0"/>
              <a:ea typeface="Helvetica" charset="0"/>
              <a:cs typeface="Helvetica" charset="0"/>
              <a:sym typeface="Symbol" charset="2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50579" y="2073618"/>
            <a:ext cx="499031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600"/>
              </a:spcBef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Precise tests of NLO matrix element calculations matched to parton shower models</a:t>
            </a:r>
            <a:endParaRPr lang="en-GB" sz="900" dirty="0">
              <a:solidFill>
                <a:schemeClr val="tx1">
                  <a:lumMod val="65000"/>
                  <a:lumOff val="3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700807"/>
            <a:ext cx="9144000" cy="48741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82220" y="2045166"/>
            <a:ext cx="22262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Harvest of cross-section measure-</a:t>
            </a:r>
            <a:r>
              <a:rPr lang="en-US" sz="1600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ments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from LHC experiments confirmed the predictive power of the Standard Model</a:t>
            </a:r>
            <a:endParaRPr lang="en-US" sz="1600" dirty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Theory so far agrees with all measured cross-sections</a:t>
            </a:r>
          </a:p>
          <a:p>
            <a:pPr>
              <a:spcBef>
                <a:spcPts val="900"/>
              </a:spcBef>
            </a:pP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Across widely different processes</a:t>
            </a:r>
            <a:endParaRPr lang="en-US" sz="16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71"/>
          <a:stretch/>
        </p:blipFill>
        <p:spPr>
          <a:xfrm>
            <a:off x="137701" y="1722578"/>
            <a:ext cx="6594539" cy="482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850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1700807"/>
            <a:ext cx="9144000" cy="48741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23528" y="1866310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First forward–backward measurements in </a:t>
            </a:r>
            <a:r>
              <a:rPr lang="en-GB" sz="1600" i="1" dirty="0" smtClean="0"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600" dirty="0">
                <a:latin typeface="Symbol" charset="2"/>
                <a:cs typeface="Symbol" charset="2"/>
              </a:rPr>
              <a:t>® 𝓁𝓁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 events by ATLAS, CMS and LHCb are interesting feasibility tests, but yet an order of magnitude below the LEP/SLD precision</a:t>
            </a:r>
            <a:endParaRPr lang="en-GB" sz="11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028384" y="1485364"/>
            <a:ext cx="1115616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</a:t>
            </a:r>
            <a:r>
              <a:rPr lang="is-IS" sz="800" b="1" kern="0" dirty="0">
                <a:solidFill>
                  <a:srgbClr val="FFFFFF"/>
                </a:solidFill>
              </a:rPr>
              <a:t>1405.6241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LHC is also a precision machine</a:t>
            </a:r>
          </a:p>
          <a:p>
            <a:pPr>
              <a:spcBef>
                <a:spcPts val="900"/>
              </a:spcBef>
            </a:pP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Electroweak sector requires precise measurements of </a:t>
            </a:r>
            <a:r>
              <a:rPr lang="en-US" sz="16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6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top</a:t>
            </a: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600" i="1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and the weak coupling strength</a:t>
            </a:r>
            <a:endParaRPr lang="en-US" sz="16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23528" y="2514382"/>
            <a:ext cx="8424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Best current </a:t>
            </a:r>
            <a:r>
              <a:rPr lang="en-GB" sz="1400" i="1" dirty="0" smtClean="0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400" i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measurement from </a:t>
            </a:r>
            <a:r>
              <a:rPr lang="en-GB" sz="1400" dirty="0" err="1" smtClean="0">
                <a:latin typeface="Helvetica Light" charset="0"/>
                <a:ea typeface="Helvetica Light" charset="0"/>
                <a:cs typeface="Helvetica Light" charset="0"/>
              </a:rPr>
              <a:t>Tevatron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(</a:t>
            </a:r>
            <a:r>
              <a:rPr lang="en-GB" sz="1400" dirty="0" smtClean="0"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GB" sz="500" dirty="0" smtClean="0">
                <a:latin typeface="Symbol" charset="2"/>
                <a:ea typeface="Symbol" charset="2"/>
                <a:cs typeface="Symbol" charset="2"/>
              </a:rPr>
              <a:t> </a:t>
            </a:r>
            <a:r>
              <a:rPr lang="en-GB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WA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= 15 MeV), no result from LHC yet</a:t>
            </a:r>
            <a:endParaRPr lang="en-GB" sz="105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9895" y="2844934"/>
            <a:ext cx="5114393" cy="3463716"/>
          </a:xfrm>
          <a:prstGeom prst="rect">
            <a:avLst/>
          </a:prstGeom>
        </p:spPr>
      </p:pic>
      <p:pic>
        <p:nvPicPr>
          <p:cNvPr id="23" name="Picture 9" descr="E:\fppt\template\arrows\arrow7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5406885" flipV="1">
            <a:off x="4937961" y="5952346"/>
            <a:ext cx="269272" cy="44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1259632" y="6217567"/>
            <a:ext cx="39604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Competitive top mass results from the LHC</a:t>
            </a:r>
            <a:endParaRPr lang="en-GB" sz="1050" dirty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2" name="Picture 9" descr="E:\fppt\template\arrows\arrow7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3141685" flipH="1" flipV="1">
            <a:off x="1858553" y="4279366"/>
            <a:ext cx="345319" cy="42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67544" y="4241854"/>
            <a:ext cx="15849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No W </a:t>
            </a:r>
            <a:r>
              <a:rPr lang="en-GB" sz="140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mass measurement from LHC yet</a:t>
            </a:r>
            <a:endParaRPr lang="en-GB" sz="1050" dirty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0346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700807"/>
            <a:ext cx="9144000" cy="48741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07904" y="1226678"/>
            <a:ext cx="5436096" cy="5345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23528" y="1866310"/>
            <a:ext cx="3168352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Newest top mass combination from CMS features total uncertainty of 480 MeV </a:t>
            </a:r>
          </a:p>
          <a:p>
            <a:pPr>
              <a:spcBef>
                <a:spcPts val="600"/>
              </a:spcBef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640 MeV for </a:t>
            </a:r>
            <a:r>
              <a:rPr lang="en-GB" sz="1200" dirty="0" err="1" smtClean="0">
                <a:latin typeface="Helvetica Light" charset="0"/>
                <a:ea typeface="Helvetica Light" charset="0"/>
                <a:cs typeface="Helvetica Light" charset="0"/>
              </a:rPr>
              <a:t>Tevatron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combination,           ATLAS has no 8 TeV result yet</a:t>
            </a:r>
            <a:endParaRPr lang="en-GB" sz="10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LHC is also a precision machine</a:t>
            </a:r>
          </a:p>
          <a:p>
            <a:pPr>
              <a:spcBef>
                <a:spcPts val="900"/>
              </a:spcBef>
            </a:pP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Electroweak sector requires precise measurements of </a:t>
            </a:r>
            <a:r>
              <a:rPr lang="en-US" sz="16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6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top</a:t>
            </a: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600" i="1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and the weak coupling strength</a:t>
            </a:r>
            <a:endParaRPr lang="en-US" sz="16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920" y="1339735"/>
            <a:ext cx="5178593" cy="504159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23528" y="3356992"/>
            <a:ext cx="32997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Important theoretical discussion on non-</a:t>
            </a:r>
            <a:r>
              <a:rPr lang="en-GB" sz="1600" dirty="0" err="1" smtClean="0">
                <a:latin typeface="Helvetica Light" charset="0"/>
                <a:ea typeface="Helvetica Light" charset="0"/>
                <a:cs typeface="Helvetica Light" charset="0"/>
              </a:rPr>
              <a:t>perturbative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 uncertainties</a:t>
            </a:r>
            <a:endParaRPr lang="en-GB" sz="10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3528" y="4149080"/>
            <a:ext cx="32997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Alternative </a:t>
            </a:r>
            <a:r>
              <a:rPr lang="en-GB" sz="1600" i="1" dirty="0" err="1" smtClean="0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600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top</a:t>
            </a:r>
            <a:r>
              <a:rPr lang="en-GB" sz="1600" dirty="0">
                <a:latin typeface="Helvetica Light" charset="0"/>
                <a:ea typeface="Helvetica Light" charset="0"/>
                <a:cs typeface="Helvetica Light" charset="0"/>
              </a:rPr>
              <a:t> determination via cross-section measurements </a:t>
            </a:r>
            <a:endParaRPr lang="en-GB" sz="10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8381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1700807"/>
            <a:ext cx="9144000" cy="48741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Run-1 allowed </a:t>
            </a:r>
            <a:r>
              <a:rPr lang="en-US" sz="28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critical first electroweak </a:t>
            </a:r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studies</a:t>
            </a:r>
          </a:p>
          <a:p>
            <a:pPr>
              <a:spcBef>
                <a:spcPts val="900"/>
              </a:spcBef>
            </a:pP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boson acts as “moderator” to </a:t>
            </a:r>
            <a:r>
              <a:rPr lang="en-US" sz="16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unitarise</a:t>
            </a: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high-energy longitudinal vector boson scattering</a:t>
            </a:r>
            <a:endParaRPr lang="en-US" sz="16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8" name="Picture 7" descr="fig_03-3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647749" y="1913092"/>
            <a:ext cx="4113850" cy="4409363"/>
          </a:xfrm>
          <a:prstGeom prst="rect">
            <a:avLst/>
          </a:prstGeom>
        </p:spPr>
      </p:pic>
      <p:pic>
        <p:nvPicPr>
          <p:cNvPr id="9" name="Picture 8" descr="figaux_01d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2678" y="2657737"/>
            <a:ext cx="1817274" cy="1224136"/>
          </a:xfrm>
          <a:prstGeom prst="rect">
            <a:avLst/>
          </a:prstGeom>
        </p:spPr>
      </p:pic>
      <p:pic>
        <p:nvPicPr>
          <p:cNvPr id="10" name="Picture 9" descr="figaux_01a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2657737"/>
            <a:ext cx="1817274" cy="122413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7544" y="3953881"/>
            <a:ext cx="15357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EW VBS production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00282" y="3953881"/>
            <a:ext cx="15956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Non-VBS production</a:t>
            </a:r>
          </a:p>
        </p:txBody>
      </p:sp>
      <p:pic>
        <p:nvPicPr>
          <p:cNvPr id="15" name="Picture 14" descr="figaux_02b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4529945"/>
            <a:ext cx="1728742" cy="12240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323528" y="2081673"/>
            <a:ext cx="41044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i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GB" sz="800" i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600" baseline="300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±</a:t>
            </a:r>
            <a:r>
              <a:rPr lang="en-GB" sz="1600" i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GB" sz="800" i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600" baseline="300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±</a:t>
            </a:r>
            <a:r>
              <a:rPr lang="en-GB" sz="16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+ two jets production:</a:t>
            </a:r>
            <a:endParaRPr lang="en-GB" sz="11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7544" y="5837122"/>
            <a:ext cx="1424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Strong production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28384" y="1485364"/>
            <a:ext cx="1115616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</a:t>
            </a:r>
            <a:r>
              <a:rPr lang="is-IS" sz="800" b="1" kern="0" dirty="0">
                <a:solidFill>
                  <a:srgbClr val="FFFFFF"/>
                </a:solidFill>
              </a:rPr>
              <a:t>1405.6241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400282" y="4567497"/>
            <a:ext cx="18895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Analysis provided first 3.6</a:t>
            </a:r>
            <a:r>
              <a:rPr lang="en-GB" sz="14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GB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evidence for electroweak VBS production, </a:t>
            </a:r>
            <a:r>
              <a:rPr lang="en-GB" sz="1400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ie</a:t>
            </a:r>
            <a:r>
              <a:rPr lang="en-GB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, for VVVV scattering</a:t>
            </a:r>
            <a:endParaRPr lang="en-GB" sz="1100" dirty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954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0932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grayscl/>
            <a:lum bright="20000" contrast="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9909" y="0"/>
            <a:ext cx="1284091" cy="171449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308843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grayscl/>
            <a:lum bright="32000" contrast="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3742" y="2549584"/>
            <a:ext cx="6268658" cy="4021403"/>
          </a:xfrm>
          <a:prstGeom prst="rect">
            <a:avLst/>
          </a:prstGeom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Higgs Boson — Run-1 Masterpiece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03742" y="4170749"/>
            <a:ext cx="2185866" cy="2400657"/>
          </a:xfrm>
          <a:prstGeom prst="rect">
            <a:avLst/>
          </a:prstGeom>
          <a:solidFill>
            <a:schemeClr val="tx1">
              <a:lumMod val="75000"/>
              <a:lumOff val="25000"/>
              <a:alpha val="74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 Higgs boson had been vainly searched for at many accelerators</a:t>
            </a:r>
          </a:p>
          <a:p>
            <a:pPr>
              <a:spcBef>
                <a:spcPts val="1200"/>
              </a:spcBef>
            </a:pP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Best non-LHC 95% CL limits from LEP </a:t>
            </a:r>
            <a:r>
              <a:rPr lang="en-GB" sz="105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(CERN, 1989—2000)</a:t>
            </a: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and Tevatron </a:t>
            </a:r>
            <a:r>
              <a:rPr lang="en-GB" sz="105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(Fermilab, 1990—2011)</a:t>
            </a: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</a:p>
          <a:p>
            <a:pPr>
              <a:spcBef>
                <a:spcPts val="1200"/>
              </a:spcBef>
            </a:pPr>
            <a:r>
              <a:rPr lang="en-GB" sz="1200" i="1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  </a:t>
            </a:r>
            <a:r>
              <a:rPr lang="en-GB" sz="1200" i="1" dirty="0" err="1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200" baseline="-25000" dirty="0" err="1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&gt; 114 GeV</a:t>
            </a:r>
          </a:p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  147 GeV &lt; </a:t>
            </a:r>
            <a:r>
              <a:rPr lang="en-GB" sz="1200" i="1" dirty="0" err="1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200" baseline="-25000" dirty="0" err="1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&lt; 179 GeV </a:t>
            </a:r>
          </a:p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  EW fit: </a:t>
            </a:r>
            <a:r>
              <a:rPr lang="en-GB" sz="1200" i="1" dirty="0" err="1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200" baseline="-25000" dirty="0" err="1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2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&lt; </a:t>
            </a: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153 GeV </a:t>
            </a:r>
            <a:endParaRPr lang="en-GB" sz="12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6726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152398" y="1916832"/>
            <a:ext cx="5326762" cy="91012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Helvetica" charset="0"/>
                <a:ea typeface="Helvetica" charset="0"/>
                <a:cs typeface="Helvetica" charset="0"/>
                <a:sym typeface="Symbol" charset="2"/>
              </a:rPr>
              <a:t>At the LHC, the Higgs boson is produced dominantly via gluon fusion </a:t>
            </a:r>
            <a:r>
              <a:rPr lang="en-US" sz="1600" dirty="0" err="1" smtClean="0">
                <a:solidFill>
                  <a:srgbClr val="F1F1F5"/>
                </a:solidFill>
                <a:latin typeface="Symbol" charset="2"/>
                <a:ea typeface="Symbol" charset="2"/>
                <a:cs typeface="Symbol" charset="2"/>
                <a:sym typeface="Symbol" charset="2"/>
              </a:rPr>
              <a:t>s</a:t>
            </a:r>
            <a:r>
              <a:rPr lang="en-US" sz="1600" i="1" baseline="-25000" dirty="0" err="1" smtClean="0">
                <a:solidFill>
                  <a:srgbClr val="F1F1F5"/>
                </a:solidFill>
                <a:latin typeface="Helvetica" charset="0"/>
                <a:ea typeface="Helvetica" charset="0"/>
                <a:cs typeface="Helvetica" charset="0"/>
                <a:sym typeface="Symbol" charset="2"/>
              </a:rPr>
              <a:t>H</a:t>
            </a:r>
            <a:r>
              <a:rPr lang="en-US" sz="1600" baseline="-25000" dirty="0" err="1" smtClean="0">
                <a:solidFill>
                  <a:srgbClr val="F1F1F5"/>
                </a:solidFill>
                <a:latin typeface="Helvetica" charset="0"/>
                <a:ea typeface="Helvetica" charset="0"/>
                <a:cs typeface="Helvetica" charset="0"/>
                <a:sym typeface="Symbol" charset="2"/>
              </a:rPr>
              <a:t>,total</a:t>
            </a:r>
            <a:r>
              <a:rPr lang="en-US" sz="1600" dirty="0" smtClean="0">
                <a:solidFill>
                  <a:srgbClr val="F1F1F5"/>
                </a:solidFill>
                <a:latin typeface="Helvetica" charset="0"/>
                <a:ea typeface="Helvetica" charset="0"/>
                <a:cs typeface="Helvetica" charset="0"/>
                <a:sym typeface="Symbol" charset="2"/>
              </a:rPr>
              <a:t> ~22 </a:t>
            </a:r>
            <a:r>
              <a:rPr lang="en-US" sz="1600" dirty="0" err="1" smtClean="0">
                <a:solidFill>
                  <a:srgbClr val="F1F1F5"/>
                </a:solidFill>
                <a:latin typeface="Helvetica" charset="0"/>
                <a:ea typeface="Helvetica" charset="0"/>
                <a:cs typeface="Helvetica" charset="0"/>
                <a:sym typeface="Symbol" charset="2"/>
              </a:rPr>
              <a:t>pb</a:t>
            </a:r>
            <a:r>
              <a:rPr lang="en-US" sz="1600" dirty="0" smtClean="0">
                <a:solidFill>
                  <a:srgbClr val="F1F1F5"/>
                </a:solidFill>
                <a:latin typeface="Helvetica" charset="0"/>
                <a:ea typeface="Helvetica" charset="0"/>
                <a:cs typeface="Helvetica" charset="0"/>
                <a:sym typeface="Symbol" charset="2"/>
              </a:rPr>
              <a:t> at 8 TeV for </a:t>
            </a:r>
            <a:r>
              <a:rPr lang="en-US" sz="1600" i="1" dirty="0" err="1" smtClean="0">
                <a:solidFill>
                  <a:srgbClr val="F1F1F5"/>
                </a:solidFill>
                <a:latin typeface="Helvetica" charset="0"/>
                <a:ea typeface="Helvetica" charset="0"/>
                <a:cs typeface="Helvetica" charset="0"/>
                <a:sym typeface="Symbol" charset="2"/>
              </a:rPr>
              <a:t>m</a:t>
            </a:r>
            <a:r>
              <a:rPr lang="en-US" sz="1600" baseline="-25000" dirty="0" err="1" smtClean="0">
                <a:solidFill>
                  <a:srgbClr val="F1F1F5"/>
                </a:solidFill>
                <a:latin typeface="Helvetica" charset="0"/>
                <a:ea typeface="Helvetica" charset="0"/>
                <a:cs typeface="Helvetica" charset="0"/>
                <a:sym typeface="Symbol" charset="2"/>
              </a:rPr>
              <a:t>H</a:t>
            </a:r>
            <a:r>
              <a:rPr lang="en-US" sz="1600" dirty="0" smtClean="0">
                <a:solidFill>
                  <a:srgbClr val="F1F1F5"/>
                </a:solidFill>
                <a:latin typeface="Helvetica" charset="0"/>
                <a:ea typeface="Helvetica" charset="0"/>
                <a:cs typeface="Helvetica" charset="0"/>
                <a:sym typeface="Symbol" charset="2"/>
              </a:rPr>
              <a:t> = 125 GeV 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rgbClr val="F1F1F5"/>
                </a:solidFill>
                <a:latin typeface="Helvetica" charset="0"/>
                <a:ea typeface="Helvetica" charset="0"/>
                <a:cs typeface="Helvetica" charset="0"/>
                <a:sym typeface="Symbol" charset="2"/>
              </a:rPr>
              <a:t>Cross section steeply falling with Higgs mass</a:t>
            </a:r>
            <a:endParaRPr lang="en-US" sz="1200" dirty="0" smtClean="0">
              <a:solidFill>
                <a:srgbClr val="F1F1F5"/>
              </a:solidFill>
              <a:latin typeface="Helvetica" charset="0"/>
              <a:ea typeface="Helvetica" charset="0"/>
              <a:cs typeface="Helvetica" charset="0"/>
              <a:sym typeface="Symbol" charset="2"/>
            </a:endParaRPr>
          </a:p>
        </p:txBody>
      </p:sp>
      <p:grpSp>
        <p:nvGrpSpPr>
          <p:cNvPr id="117" name="Group 116"/>
          <p:cNvGrpSpPr/>
          <p:nvPr/>
        </p:nvGrpSpPr>
        <p:grpSpPr>
          <a:xfrm>
            <a:off x="980017" y="3177115"/>
            <a:ext cx="4140695" cy="1600200"/>
            <a:chOff x="980017" y="3177115"/>
            <a:chExt cx="4140695" cy="1600200"/>
          </a:xfrm>
        </p:grpSpPr>
        <p:sp>
          <p:nvSpPr>
            <p:cNvPr id="50" name="TextBox 49"/>
            <p:cNvSpPr txBox="1"/>
            <p:nvPr/>
          </p:nvSpPr>
          <p:spPr>
            <a:xfrm>
              <a:off x="4099693" y="3566470"/>
              <a:ext cx="3744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 rot="21414403">
              <a:off x="3552487" y="4001354"/>
              <a:ext cx="1568225" cy="147441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flipH="1" flipV="1">
              <a:off x="2808816" y="4047201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flipH="1">
              <a:off x="2808817" y="3558115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5" name="Freeform 74"/>
            <p:cNvSpPr/>
            <p:nvPr/>
          </p:nvSpPr>
          <p:spPr>
            <a:xfrm rot="3361181" flipH="1">
              <a:off x="2443691" y="3820514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6" name="Freeform 75"/>
            <p:cNvSpPr/>
            <p:nvPr/>
          </p:nvSpPr>
          <p:spPr>
            <a:xfrm>
              <a:off x="1438469" y="3432965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7" name="Freeform 76"/>
            <p:cNvSpPr/>
            <p:nvPr/>
          </p:nvSpPr>
          <p:spPr>
            <a:xfrm>
              <a:off x="1438469" y="4371482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3093299" y="336783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980017" y="3177115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980017" y="4167715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3113617" y="431565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2427817" y="378225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</p:grpSp>
      <p:sp>
        <p:nvSpPr>
          <p:cNvPr id="83" name="Freeform 82"/>
          <p:cNvSpPr/>
          <p:nvPr/>
        </p:nvSpPr>
        <p:spPr>
          <a:xfrm rot="1371151">
            <a:off x="914903" y="3738096"/>
            <a:ext cx="385209" cy="472862"/>
          </a:xfrm>
          <a:custGeom>
            <a:avLst/>
            <a:gdLst>
              <a:gd name="connsiteX0" fmla="*/ 167116 w 467923"/>
              <a:gd name="connsiteY0" fmla="*/ 167099 h 490156"/>
              <a:gd name="connsiteX1" fmla="*/ 211680 w 467923"/>
              <a:gd name="connsiteY1" fmla="*/ 77979 h 490156"/>
              <a:gd name="connsiteX2" fmla="*/ 256244 w 467923"/>
              <a:gd name="connsiteY2" fmla="*/ 0 h 490156"/>
              <a:gd name="connsiteX3" fmla="*/ 278526 w 467923"/>
              <a:gd name="connsiteY3" fmla="*/ 77979 h 490156"/>
              <a:gd name="connsiteX4" fmla="*/ 289667 w 467923"/>
              <a:gd name="connsiteY4" fmla="*/ 189378 h 490156"/>
              <a:gd name="connsiteX5" fmla="*/ 323090 w 467923"/>
              <a:gd name="connsiteY5" fmla="*/ 167099 h 490156"/>
              <a:gd name="connsiteX6" fmla="*/ 434500 w 467923"/>
              <a:gd name="connsiteY6" fmla="*/ 133679 h 490156"/>
              <a:gd name="connsiteX7" fmla="*/ 467923 w 467923"/>
              <a:gd name="connsiteY7" fmla="*/ 122539 h 490156"/>
              <a:gd name="connsiteX8" fmla="*/ 456782 w 467923"/>
              <a:gd name="connsiteY8" fmla="*/ 155959 h 490156"/>
              <a:gd name="connsiteX9" fmla="*/ 389936 w 467923"/>
              <a:gd name="connsiteY9" fmla="*/ 233938 h 490156"/>
              <a:gd name="connsiteX10" fmla="*/ 345372 w 467923"/>
              <a:gd name="connsiteY10" fmla="*/ 256218 h 490156"/>
              <a:gd name="connsiteX11" fmla="*/ 323090 w 467923"/>
              <a:gd name="connsiteY11" fmla="*/ 289637 h 490156"/>
              <a:gd name="connsiteX12" fmla="*/ 367654 w 467923"/>
              <a:gd name="connsiteY12" fmla="*/ 356477 h 490156"/>
              <a:gd name="connsiteX13" fmla="*/ 401077 w 467923"/>
              <a:gd name="connsiteY13" fmla="*/ 412176 h 490156"/>
              <a:gd name="connsiteX14" fmla="*/ 412218 w 467923"/>
              <a:gd name="connsiteY14" fmla="*/ 445596 h 490156"/>
              <a:gd name="connsiteX15" fmla="*/ 345372 w 467923"/>
              <a:gd name="connsiteY15" fmla="*/ 423316 h 490156"/>
              <a:gd name="connsiteX16" fmla="*/ 245103 w 467923"/>
              <a:gd name="connsiteY16" fmla="*/ 334197 h 490156"/>
              <a:gd name="connsiteX17" fmla="*/ 211680 w 467923"/>
              <a:gd name="connsiteY17" fmla="*/ 367617 h 490156"/>
              <a:gd name="connsiteX18" fmla="*/ 167116 w 467923"/>
              <a:gd name="connsiteY18" fmla="*/ 445596 h 490156"/>
              <a:gd name="connsiteX19" fmla="*/ 100269 w 467923"/>
              <a:gd name="connsiteY19" fmla="*/ 490156 h 490156"/>
              <a:gd name="connsiteX20" fmla="*/ 111410 w 467923"/>
              <a:gd name="connsiteY20" fmla="*/ 378757 h 490156"/>
              <a:gd name="connsiteX21" fmla="*/ 133692 w 467923"/>
              <a:gd name="connsiteY21" fmla="*/ 334197 h 490156"/>
              <a:gd name="connsiteX22" fmla="*/ 144833 w 467923"/>
              <a:gd name="connsiteY22" fmla="*/ 300777 h 490156"/>
              <a:gd name="connsiteX23" fmla="*/ 33423 w 467923"/>
              <a:gd name="connsiteY23" fmla="*/ 256218 h 490156"/>
              <a:gd name="connsiteX24" fmla="*/ 0 w 467923"/>
              <a:gd name="connsiteY24" fmla="*/ 245078 h 490156"/>
              <a:gd name="connsiteX25" fmla="*/ 55705 w 467923"/>
              <a:gd name="connsiteY25" fmla="*/ 211658 h 490156"/>
              <a:gd name="connsiteX26" fmla="*/ 133692 w 467923"/>
              <a:gd name="connsiteY26" fmla="*/ 178238 h 490156"/>
              <a:gd name="connsiteX27" fmla="*/ 167116 w 467923"/>
              <a:gd name="connsiteY27" fmla="*/ 167099 h 49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67923" h="490156">
                <a:moveTo>
                  <a:pt x="167116" y="167099"/>
                </a:moveTo>
                <a:cubicBezTo>
                  <a:pt x="180114" y="150389"/>
                  <a:pt x="193255" y="105613"/>
                  <a:pt x="211680" y="77979"/>
                </a:cubicBezTo>
                <a:cubicBezTo>
                  <a:pt x="243175" y="30743"/>
                  <a:pt x="227974" y="56535"/>
                  <a:pt x="256244" y="0"/>
                </a:cubicBezTo>
                <a:cubicBezTo>
                  <a:pt x="264180" y="23804"/>
                  <a:pt x="275029" y="53502"/>
                  <a:pt x="278526" y="77979"/>
                </a:cubicBezTo>
                <a:cubicBezTo>
                  <a:pt x="283804" y="114922"/>
                  <a:pt x="285953" y="152245"/>
                  <a:pt x="289667" y="189378"/>
                </a:cubicBezTo>
                <a:cubicBezTo>
                  <a:pt x="300808" y="181952"/>
                  <a:pt x="310855" y="172536"/>
                  <a:pt x="323090" y="167099"/>
                </a:cubicBezTo>
                <a:cubicBezTo>
                  <a:pt x="370749" y="145919"/>
                  <a:pt x="389128" y="146641"/>
                  <a:pt x="434500" y="133679"/>
                </a:cubicBezTo>
                <a:cubicBezTo>
                  <a:pt x="445792" y="130453"/>
                  <a:pt x="456782" y="126252"/>
                  <a:pt x="467923" y="122539"/>
                </a:cubicBezTo>
                <a:cubicBezTo>
                  <a:pt x="464209" y="133679"/>
                  <a:pt x="462608" y="145764"/>
                  <a:pt x="456782" y="155959"/>
                </a:cubicBezTo>
                <a:cubicBezTo>
                  <a:pt x="446290" y="174319"/>
                  <a:pt x="409009" y="220316"/>
                  <a:pt x="389936" y="233938"/>
                </a:cubicBezTo>
                <a:cubicBezTo>
                  <a:pt x="376421" y="243590"/>
                  <a:pt x="360227" y="248791"/>
                  <a:pt x="345372" y="256218"/>
                </a:cubicBezTo>
                <a:cubicBezTo>
                  <a:pt x="337945" y="267358"/>
                  <a:pt x="325291" y="276430"/>
                  <a:pt x="323090" y="289637"/>
                </a:cubicBezTo>
                <a:cubicBezTo>
                  <a:pt x="318012" y="320103"/>
                  <a:pt x="354373" y="338771"/>
                  <a:pt x="367654" y="356477"/>
                </a:cubicBezTo>
                <a:cubicBezTo>
                  <a:pt x="380646" y="373798"/>
                  <a:pt x="391393" y="392810"/>
                  <a:pt x="401077" y="412176"/>
                </a:cubicBezTo>
                <a:cubicBezTo>
                  <a:pt x="406329" y="422679"/>
                  <a:pt x="423733" y="443293"/>
                  <a:pt x="412218" y="445596"/>
                </a:cubicBezTo>
                <a:cubicBezTo>
                  <a:pt x="389187" y="450202"/>
                  <a:pt x="367654" y="430743"/>
                  <a:pt x="345372" y="423316"/>
                </a:cubicBezTo>
                <a:cubicBezTo>
                  <a:pt x="269058" y="347010"/>
                  <a:pt x="304745" y="373954"/>
                  <a:pt x="245103" y="334197"/>
                </a:cubicBezTo>
                <a:cubicBezTo>
                  <a:pt x="233962" y="345337"/>
                  <a:pt x="220838" y="354797"/>
                  <a:pt x="211680" y="367617"/>
                </a:cubicBezTo>
                <a:cubicBezTo>
                  <a:pt x="197606" y="387318"/>
                  <a:pt x="187164" y="428056"/>
                  <a:pt x="167116" y="445596"/>
                </a:cubicBezTo>
                <a:cubicBezTo>
                  <a:pt x="146962" y="463229"/>
                  <a:pt x="100269" y="490156"/>
                  <a:pt x="100269" y="490156"/>
                </a:cubicBezTo>
                <a:cubicBezTo>
                  <a:pt x="103983" y="453023"/>
                  <a:pt x="103590" y="415247"/>
                  <a:pt x="111410" y="378757"/>
                </a:cubicBezTo>
                <a:cubicBezTo>
                  <a:pt x="114890" y="362519"/>
                  <a:pt x="127150" y="349461"/>
                  <a:pt x="133692" y="334197"/>
                </a:cubicBezTo>
                <a:cubicBezTo>
                  <a:pt x="138318" y="323404"/>
                  <a:pt x="141119" y="311917"/>
                  <a:pt x="144833" y="300777"/>
                </a:cubicBezTo>
                <a:cubicBezTo>
                  <a:pt x="79261" y="267995"/>
                  <a:pt x="116024" y="283749"/>
                  <a:pt x="33423" y="256218"/>
                </a:cubicBezTo>
                <a:lnTo>
                  <a:pt x="0" y="245078"/>
                </a:lnTo>
                <a:cubicBezTo>
                  <a:pt x="18568" y="233938"/>
                  <a:pt x="36337" y="221341"/>
                  <a:pt x="55705" y="211658"/>
                </a:cubicBezTo>
                <a:cubicBezTo>
                  <a:pt x="115130" y="181948"/>
                  <a:pt x="64133" y="224605"/>
                  <a:pt x="133692" y="178238"/>
                </a:cubicBezTo>
                <a:cubicBezTo>
                  <a:pt x="171054" y="153333"/>
                  <a:pt x="154118" y="183809"/>
                  <a:pt x="167116" y="167099"/>
                </a:cubicBezTo>
                <a:close/>
              </a:path>
            </a:pathLst>
          </a:custGeom>
          <a:solidFill>
            <a:srgbClr val="FFFF00"/>
          </a:solidFill>
          <a:ln w="127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8" name="Rectangle 117"/>
          <p:cNvSpPr/>
          <p:nvPr/>
        </p:nvSpPr>
        <p:spPr>
          <a:xfrm>
            <a:off x="5724128" y="1783849"/>
            <a:ext cx="21754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Vector boson fusion:</a:t>
            </a:r>
            <a:endParaRPr lang="en-GB" sz="12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5724128" y="3140968"/>
            <a:ext cx="21754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Higgs-</a:t>
            </a:r>
            <a:r>
              <a:rPr lang="en-US" sz="12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strahlung</a:t>
            </a:r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: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52398" y="5424840"/>
            <a:ext cx="5105402" cy="45243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Total production of ~470 thousand SM Higgs bosons of </a:t>
            </a:r>
          </a:p>
          <a:p>
            <a:pPr>
              <a:spcBef>
                <a:spcPts val="0"/>
              </a:spcBef>
            </a:pP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125 GeV in 2012 in each ATLAS and CMS</a:t>
            </a:r>
            <a:endParaRPr lang="en-US" sz="300" i="1" dirty="0" smtClean="0">
              <a:solidFill>
                <a:schemeClr val="bg1">
                  <a:lumMod val="9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boson production at the LHC</a:t>
            </a:r>
          </a:p>
          <a:p>
            <a:pPr>
              <a:spcBef>
                <a:spcPts val="900"/>
              </a:spcBef>
            </a:pP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production and decay probabilities predicted vs. Higgs mass by SM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6481" y="4581128"/>
            <a:ext cx="2160240" cy="160738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2176" y="3356992"/>
            <a:ext cx="2416193" cy="11773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5377" y="1700808"/>
            <a:ext cx="2334288" cy="1607383"/>
          </a:xfrm>
          <a:prstGeom prst="rect">
            <a:avLst/>
          </a:prstGeom>
        </p:spPr>
      </p:pic>
      <p:sp>
        <p:nvSpPr>
          <p:cNvPr id="122" name="Rectangle 121"/>
          <p:cNvSpPr/>
          <p:nvPr/>
        </p:nvSpPr>
        <p:spPr>
          <a:xfrm>
            <a:off x="5724128" y="4642397"/>
            <a:ext cx="21754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“ttH” associated production: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83" grpId="1" animBg="1"/>
      <p:bldP spid="118" grpId="0"/>
      <p:bldP spid="119" grpId="0"/>
      <p:bldP spid="48" grpId="0"/>
      <p:bldP spid="12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40" name="Freeform 39"/>
          <p:cNvSpPr/>
          <p:nvPr/>
        </p:nvSpPr>
        <p:spPr>
          <a:xfrm rot="21251877" flipH="1">
            <a:off x="5774963" y="4133528"/>
            <a:ext cx="1293067" cy="905028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1" name="Freeform 40"/>
          <p:cNvSpPr/>
          <p:nvPr/>
        </p:nvSpPr>
        <p:spPr>
          <a:xfrm flipH="1" flipV="1">
            <a:off x="5700629" y="2971800"/>
            <a:ext cx="1293067" cy="910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5079848" y="3733800"/>
            <a:ext cx="685800" cy="588433"/>
          </a:xfrm>
          <a:prstGeom prst="ellipse">
            <a:avLst/>
          </a:prstGeom>
          <a:ln w="38100" cap="flat" cmpd="sng" algn="ctr">
            <a:solidFill>
              <a:srgbClr val="F4F7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flipH="1" flipV="1">
            <a:off x="5090431" y="3760673"/>
            <a:ext cx="217418" cy="3012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 flipH="1" flipV="1">
            <a:off x="5137000" y="3729567"/>
            <a:ext cx="292097" cy="42122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5" name="Freeform 44"/>
          <p:cNvSpPr/>
          <p:nvPr/>
        </p:nvSpPr>
        <p:spPr>
          <a:xfrm flipH="1" flipV="1">
            <a:off x="5172986" y="3750733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6" name="Freeform 45"/>
          <p:cNvSpPr/>
          <p:nvPr/>
        </p:nvSpPr>
        <p:spPr>
          <a:xfrm flipH="1" flipV="1">
            <a:off x="5240722" y="3818469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7" name="Freeform 46"/>
          <p:cNvSpPr/>
          <p:nvPr/>
        </p:nvSpPr>
        <p:spPr>
          <a:xfrm flipH="1" flipV="1">
            <a:off x="5361373" y="3807881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8" name="Freeform 47"/>
          <p:cNvSpPr/>
          <p:nvPr/>
        </p:nvSpPr>
        <p:spPr>
          <a:xfrm flipH="1" flipV="1">
            <a:off x="5460857" y="3951816"/>
            <a:ext cx="264573" cy="368305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9" name="Freeform 48"/>
          <p:cNvSpPr/>
          <p:nvPr/>
        </p:nvSpPr>
        <p:spPr>
          <a:xfrm flipH="1" flipV="1">
            <a:off x="5570924" y="4036482"/>
            <a:ext cx="175673" cy="25189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099693" y="3566470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H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139008" y="2667000"/>
            <a:ext cx="1797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W,Z,q,l,g,</a:t>
            </a:r>
            <a:r>
              <a:rPr lang="en-GB" b="1" dirty="0" err="1" smtClean="0">
                <a:solidFill>
                  <a:srgbClr val="F1F1F5"/>
                </a:solidFill>
                <a:latin typeface="Symbol" charset="2"/>
                <a:cs typeface="Symbol" charset="2"/>
              </a:rPr>
              <a:t>g</a:t>
            </a:r>
            <a:endParaRPr lang="en-GB" b="1" dirty="0">
              <a:solidFill>
                <a:srgbClr val="F1F1F5"/>
              </a:solidFill>
              <a:latin typeface="Symbol" charset="2"/>
              <a:cs typeface="Symbol" charset="2"/>
            </a:endParaRPr>
          </a:p>
        </p:txBody>
      </p:sp>
      <p:sp>
        <p:nvSpPr>
          <p:cNvPr id="59" name="Text Box 11"/>
          <p:cNvSpPr txBox="1">
            <a:spLocks noChangeArrowheads="1"/>
          </p:cNvSpPr>
          <p:nvPr/>
        </p:nvSpPr>
        <p:spPr bwMode="auto">
          <a:xfrm>
            <a:off x="152400" y="1916832"/>
            <a:ext cx="3048000" cy="31722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Because of the coupling to the mass of the decay particles: </a:t>
            </a:r>
          </a:p>
          <a:p>
            <a:pPr marL="265113" lvl="1">
              <a:spcBef>
                <a:spcPts val="2400"/>
              </a:spcBef>
            </a:pP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… the Higgs will decay with preference to the heaviest particles allowed </a:t>
            </a:r>
          </a:p>
          <a:p>
            <a:pPr marL="265113" lvl="1">
              <a:spcBef>
                <a:spcPts val="2400"/>
              </a:spcBef>
            </a:pP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… the Higgs does not couple directly to photons and gluons, but only via “loops” involving heavy particles (e.g., top, </a:t>
            </a:r>
            <a:r>
              <a:rPr lang="en-US" sz="1600" i="1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</a:t>
            </a:r>
            <a:r>
              <a:rPr lang="en-US" sz="900" i="1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7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</a:t>
            </a:r>
          </a:p>
        </p:txBody>
      </p:sp>
      <p:sp>
        <p:nvSpPr>
          <p:cNvPr id="28" name="Freeform 27"/>
          <p:cNvSpPr/>
          <p:nvPr/>
        </p:nvSpPr>
        <p:spPr>
          <a:xfrm rot="21414403">
            <a:off x="3552487" y="4001354"/>
            <a:ext cx="1568225" cy="147441"/>
          </a:xfrm>
          <a:custGeom>
            <a:avLst/>
            <a:gdLst>
              <a:gd name="connsiteX0" fmla="*/ 2201333 w 2316269"/>
              <a:gd name="connsiteY0" fmla="*/ 101020 h 107014"/>
              <a:gd name="connsiteX1" fmla="*/ 1259417 w 2316269"/>
              <a:gd name="connsiteY1" fmla="*/ 69270 h 107014"/>
              <a:gd name="connsiteX2" fmla="*/ 867833 w 2316269"/>
              <a:gd name="connsiteY2" fmla="*/ 48103 h 107014"/>
              <a:gd name="connsiteX3" fmla="*/ 698500 w 2316269"/>
              <a:gd name="connsiteY3" fmla="*/ 26936 h 107014"/>
              <a:gd name="connsiteX4" fmla="*/ 571500 w 2316269"/>
              <a:gd name="connsiteY4" fmla="*/ 5770 h 107014"/>
              <a:gd name="connsiteX5" fmla="*/ 0 w 2316269"/>
              <a:gd name="connsiteY5" fmla="*/ 5770 h 107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16269" h="107014">
                <a:moveTo>
                  <a:pt x="2201333" y="101020"/>
                </a:moveTo>
                <a:cubicBezTo>
                  <a:pt x="1749202" y="68723"/>
                  <a:pt x="2316269" y="107014"/>
                  <a:pt x="1259417" y="69270"/>
                </a:cubicBezTo>
                <a:cubicBezTo>
                  <a:pt x="1128782" y="64604"/>
                  <a:pt x="867833" y="48103"/>
                  <a:pt x="867833" y="48103"/>
                </a:cubicBezTo>
                <a:lnTo>
                  <a:pt x="698500" y="26936"/>
                </a:lnTo>
                <a:cubicBezTo>
                  <a:pt x="656014" y="20867"/>
                  <a:pt x="614398" y="7070"/>
                  <a:pt x="571500" y="5770"/>
                </a:cubicBezTo>
                <a:cubicBezTo>
                  <a:pt x="381087" y="0"/>
                  <a:pt x="190500" y="5770"/>
                  <a:pt x="0" y="577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170440" y="4719935"/>
            <a:ext cx="1797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W,Z,q,l,g,</a:t>
            </a:r>
            <a:r>
              <a:rPr lang="en-GB" b="1" dirty="0" err="1" smtClean="0">
                <a:solidFill>
                  <a:srgbClr val="F1F1F5"/>
                </a:solidFill>
                <a:latin typeface="Symbol" charset="2"/>
                <a:cs typeface="Symbol" charset="2"/>
              </a:rPr>
              <a:t>g</a:t>
            </a:r>
            <a:endParaRPr lang="en-GB" b="1" dirty="0">
              <a:solidFill>
                <a:srgbClr val="F1F1F5"/>
              </a:solidFill>
              <a:latin typeface="Symbol" charset="2"/>
              <a:cs typeface="Symbol" charset="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223355" y="4510268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-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844076" y="4595285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-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102306" y="4506383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-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boson production at the LHC</a:t>
            </a:r>
          </a:p>
          <a:p>
            <a:pPr>
              <a:spcBef>
                <a:spcPts val="900"/>
              </a:spcBef>
            </a:pP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production and decay probabilities predicted vs. Higgs mass by SM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5105400" y="2188243"/>
            <a:ext cx="373380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For medium to heavy Higgs:</a:t>
            </a:r>
          </a:p>
          <a:p>
            <a:pPr marL="360363" indent="-276225" defTabSz="182563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Lepton final states via WW</a:t>
            </a:r>
            <a:r>
              <a:rPr lang="en-US" sz="1600" baseline="300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*</a:t>
            </a:r>
            <a:r>
              <a:rPr lang="en-US" sz="1600" baseline="300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, ZZ</a:t>
            </a:r>
            <a:r>
              <a:rPr lang="en-US" sz="1600" baseline="300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*</a:t>
            </a:r>
            <a:r>
              <a:rPr lang="en-US" sz="1600" baseline="300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105400" y="2950243"/>
            <a:ext cx="37338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For light Higgs:</a:t>
            </a:r>
          </a:p>
          <a:p>
            <a:pPr marL="360363" indent="-276225" defTabSz="182563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Lepton final states via WW*, ZZ*</a:t>
            </a:r>
          </a:p>
          <a:p>
            <a:pPr marL="360363" indent="-276225" defTabSz="182563" fontAlgn="base">
              <a:spcBef>
                <a:spcPts val="3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Di-photon final state</a:t>
            </a:r>
          </a:p>
          <a:p>
            <a:pPr marL="360363" indent="-276225" defTabSz="182563" fontAlgn="base">
              <a:spcBef>
                <a:spcPts val="3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Di-tau final state 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105400" y="4270705"/>
            <a:ext cx="396240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The dominant </a:t>
            </a:r>
            <a:r>
              <a:rPr lang="en-US" sz="1600" i="1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>
                <a:solidFill>
                  <a:srgbClr val="F2F2F2"/>
                </a:solidFill>
                <a:latin typeface="Symbol" charset="2"/>
                <a:ea typeface="Symbol" charset="2"/>
                <a:cs typeface="Symbol" charset="2"/>
                <a:sym typeface="Wingdings"/>
              </a:rPr>
              <a:t>®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</a:t>
            </a:r>
            <a:r>
              <a:rPr lang="en-US" sz="1600" i="1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bb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 mode is only exploitable in association with </a:t>
            </a:r>
            <a:r>
              <a:rPr lang="en-US" sz="1600" i="1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/</a:t>
            </a:r>
            <a:r>
              <a:rPr lang="en-US" sz="1600" i="1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 or</a:t>
            </a:r>
            <a:r>
              <a:rPr lang="en-US" sz="1600" i="1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i="1" dirty="0" err="1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tt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, also with strong Higgs boost</a:t>
            </a:r>
          </a:p>
          <a:p>
            <a:pPr defTabSz="182563" fontAlgn="base">
              <a:spcBef>
                <a:spcPts val="600"/>
              </a:spcBef>
              <a:spcAft>
                <a:spcPct val="0"/>
              </a:spcAft>
            </a:pPr>
            <a:r>
              <a:rPr lang="en-US" sz="12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Associated leptons provide trigger signal as they help to reduce huge QCD background, </a:t>
            </a:r>
            <a:r>
              <a:rPr lang="en-US" sz="1200" dirty="0" err="1">
                <a:solidFill>
                  <a:srgbClr val="F2F2F2"/>
                </a:solidFill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US" sz="1200" dirty="0" err="1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200" i="1" dirty="0" err="1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bb</a:t>
            </a:r>
            <a:r>
              <a:rPr lang="en-US" sz="12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) ~ O(100 µ</a:t>
            </a:r>
            <a:r>
              <a:rPr lang="en-US" sz="1200" dirty="0" err="1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US" sz="12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) </a:t>
            </a:r>
          </a:p>
        </p:txBody>
      </p:sp>
      <p:pic>
        <p:nvPicPr>
          <p:cNvPr id="60" name="Picture 59" descr="higgs_brs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203" y="2242086"/>
            <a:ext cx="4725797" cy="3341270"/>
          </a:xfrm>
          <a:prstGeom prst="rect">
            <a:avLst/>
          </a:prstGeom>
          <a:effectLst>
            <a:outerShdw blurRad="127000" dist="38100" dir="2700000">
              <a:srgbClr val="000000">
                <a:alpha val="70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boson production at the LHC</a:t>
            </a:r>
          </a:p>
          <a:p>
            <a:pPr>
              <a:spcBef>
                <a:spcPts val="900"/>
              </a:spcBef>
            </a:pP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production and decay probabilities predicted vs. Higgs mass by SM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432112" y="2188243"/>
            <a:ext cx="0" cy="29580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039415" y="1943254"/>
            <a:ext cx="928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i="1" dirty="0" smtClean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100" dirty="0" smtClean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(125 GeV)</a:t>
            </a:r>
            <a:endParaRPr lang="en-US" sz="11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419600" y="3506360"/>
            <a:ext cx="4724400" cy="2515557"/>
            <a:chOff x="4419600" y="3657600"/>
            <a:chExt cx="4724400" cy="2515557"/>
          </a:xfrm>
        </p:grpSpPr>
        <p:sp>
          <p:nvSpPr>
            <p:cNvPr id="6" name="Rectangle 5"/>
            <p:cNvSpPr/>
            <p:nvPr/>
          </p:nvSpPr>
          <p:spPr>
            <a:xfrm>
              <a:off x="4419600" y="3657600"/>
              <a:ext cx="4724400" cy="2515557"/>
            </a:xfrm>
            <a:prstGeom prst="rect">
              <a:avLst/>
            </a:prstGeom>
            <a:solidFill>
              <a:schemeClr val="bg1">
                <a:alpha val="98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0927" y="3787676"/>
              <a:ext cx="4470153" cy="22313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800" dirty="0" smtClean="0">
                  <a:latin typeface="Helvetica Light" charset="0"/>
                  <a:ea typeface="Helvetica Light" charset="0"/>
                  <a:cs typeface="Helvetica Light" charset="0"/>
                </a:rPr>
                <a:t>The SM is </a:t>
              </a:r>
              <a:r>
                <a:rPr lang="en-US" sz="1800" b="1" dirty="0" smtClean="0">
                  <a:latin typeface="Helvetica Light" charset="0"/>
                  <a:ea typeface="Helvetica Light" charset="0"/>
                  <a:cs typeface="Helvetica Light" charset="0"/>
                </a:rPr>
                <a:t>the</a:t>
              </a:r>
              <a:r>
                <a:rPr lang="en-US" sz="1800" dirty="0" smtClean="0">
                  <a:latin typeface="Helvetica Light" charset="0"/>
                  <a:ea typeface="Helvetica Light" charset="0"/>
                  <a:cs typeface="Helvetica Light" charset="0"/>
                </a:rPr>
                <a:t> legacy of 20</a:t>
              </a:r>
              <a:r>
                <a:rPr lang="en-US" sz="1800" baseline="30000" dirty="0" smtClean="0">
                  <a:latin typeface="Helvetica Light" charset="0"/>
                  <a:ea typeface="Helvetica Light" charset="0"/>
                  <a:cs typeface="Helvetica Light" charset="0"/>
                </a:rPr>
                <a:t>th</a:t>
              </a:r>
              <a:r>
                <a:rPr lang="en-US" sz="1800" dirty="0" smtClean="0">
                  <a:latin typeface="Helvetica Light" charset="0"/>
                  <a:ea typeface="Helvetica Light" charset="0"/>
                  <a:cs typeface="Helvetica Light" charset="0"/>
                </a:rPr>
                <a:t> century particle physics</a:t>
              </a:r>
            </a:p>
            <a:p>
              <a:pPr marL="266700" indent="-266700">
                <a:spcBef>
                  <a:spcPts val="1200"/>
                </a:spcBef>
                <a:buFont typeface="Lucida Grande"/>
                <a:buChar char="-"/>
              </a:pPr>
              <a:r>
                <a:rPr lang="en-US" sz="1400" dirty="0" smtClean="0">
                  <a:latin typeface="Helvetica Light" charset="0"/>
                  <a:ea typeface="Helvetica Light" charset="0"/>
                  <a:cs typeface="Helvetica Light" charset="0"/>
                </a:rPr>
                <a:t>It unifies quantum mechanics, special relativity and field theory</a:t>
              </a:r>
            </a:p>
            <a:p>
              <a:pPr marL="266700" indent="-266700">
                <a:spcBef>
                  <a:spcPts val="600"/>
                </a:spcBef>
                <a:buFont typeface="Lucida Grande"/>
                <a:buChar char="-"/>
              </a:pPr>
              <a:r>
                <a:rPr lang="en-US" sz="1400" dirty="0" smtClean="0">
                  <a:latin typeface="Helvetica Light" charset="0"/>
                  <a:ea typeface="Helvetica Light" charset="0"/>
                  <a:cs typeface="Helvetica Light" charset="0"/>
                </a:rPr>
                <a:t>It describes ~ all laboratory data</a:t>
              </a:r>
            </a:p>
            <a:p>
              <a:pPr>
                <a:spcBef>
                  <a:spcPts val="1200"/>
                </a:spcBef>
              </a:pPr>
              <a:r>
                <a:rPr lang="en-US" sz="1800" dirty="0" smtClean="0">
                  <a:latin typeface="Helvetica Light" charset="0"/>
                  <a:ea typeface="Helvetica Light" charset="0"/>
                  <a:cs typeface="Helvetica Light" charset="0"/>
                </a:rPr>
                <a:t>Is the SM the theory of everything?         Or rather of almost everything? </a:t>
              </a:r>
              <a:r>
                <a:rPr lang="en-US" sz="1800" b="1" dirty="0" smtClean="0">
                  <a:latin typeface="Helvetica Light" charset="0"/>
                  <a:ea typeface="Helvetica Light" charset="0"/>
                  <a:cs typeface="Helvetica Light" charset="0"/>
                </a:rPr>
                <a:t>Or …</a:t>
              </a: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043608" y="692696"/>
            <a:ext cx="3352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i="1" kern="0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Everyday life, and particle physics, are described by the Standard Model (SM)</a:t>
            </a:r>
            <a:endParaRPr lang="en-GB" i="1" kern="0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26678"/>
            <a:ext cx="9144000" cy="5345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No doubt on </a:t>
            </a:r>
            <a:r>
              <a:rPr lang="en-US" sz="28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2800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125</a:t>
            </a:r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discovery in the </a:t>
            </a:r>
            <a:r>
              <a:rPr lang="en-US" sz="28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bosonic</a:t>
            </a:r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channels</a:t>
            </a:r>
          </a:p>
          <a:p>
            <a:pPr>
              <a:spcBef>
                <a:spcPts val="900"/>
              </a:spcBef>
            </a:pP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Much extended and improved Higgs analyses by both ATLAS &amp; CMS since July 2012 discovery</a:t>
            </a:r>
            <a:endParaRPr lang="en-US" sz="16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6363" y="1467524"/>
            <a:ext cx="2569773" cy="2465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506807"/>
            <a:ext cx="3096344" cy="2222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3241"/>
          <a:stretch/>
        </p:blipFill>
        <p:spPr>
          <a:xfrm>
            <a:off x="5825283" y="1561613"/>
            <a:ext cx="3067197" cy="1998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0709"/>
          <a:stretch/>
        </p:blipFill>
        <p:spPr>
          <a:xfrm>
            <a:off x="5831300" y="3557784"/>
            <a:ext cx="3067197" cy="39704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6226966" y="3716965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0</a:t>
            </a:r>
            <a:endParaRPr lang="en-US" sz="9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338" y="3861048"/>
            <a:ext cx="2538062" cy="260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6402" y="4006070"/>
            <a:ext cx="2631742" cy="2427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065"/>
          <a:stretch/>
        </p:blipFill>
        <p:spPr>
          <a:xfrm>
            <a:off x="6387048" y="3918985"/>
            <a:ext cx="2566554" cy="260635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/>
          <p:cNvSpPr txBox="1"/>
          <p:nvPr/>
        </p:nvSpPr>
        <p:spPr>
          <a:xfrm>
            <a:off x="685800" y="1227243"/>
            <a:ext cx="2396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38AC"/>
                </a:solidFill>
              </a:rPr>
              <a:t>H</a:t>
            </a:r>
            <a:r>
              <a:rPr lang="en-US" sz="1400" dirty="0" smtClean="0">
                <a:solidFill>
                  <a:srgbClr val="0038AC"/>
                </a:solidFill>
              </a:rPr>
              <a:t> </a:t>
            </a:r>
            <a:r>
              <a:rPr lang="en-US" sz="14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0038AC"/>
                </a:solidFill>
              </a:rPr>
              <a:t> </a:t>
            </a:r>
            <a:r>
              <a:rPr lang="en-US" sz="1400" dirty="0" err="1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gg</a:t>
            </a:r>
            <a:endParaRPr lang="en-US" sz="1400" dirty="0">
              <a:solidFill>
                <a:srgbClr val="0038AC"/>
              </a:solidFill>
              <a:latin typeface="Symbol" charset="2"/>
              <a:ea typeface="Symbol" charset="2"/>
              <a:cs typeface="Symbol" charset="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35896" y="1227243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38AC"/>
                </a:solidFill>
              </a:rPr>
              <a:t>H</a:t>
            </a:r>
            <a:r>
              <a:rPr lang="en-US" sz="1400" dirty="0" smtClean="0">
                <a:solidFill>
                  <a:srgbClr val="0038AC"/>
                </a:solidFill>
              </a:rPr>
              <a:t> </a:t>
            </a:r>
            <a:r>
              <a:rPr lang="en-US" sz="14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0038AC"/>
                </a:solidFill>
              </a:rPr>
              <a:t> ZZ</a:t>
            </a:r>
            <a:r>
              <a:rPr lang="en-US" sz="1400" baseline="30000" dirty="0" smtClean="0">
                <a:solidFill>
                  <a:srgbClr val="0038AC"/>
                </a:solidFill>
              </a:rPr>
              <a:t>(</a:t>
            </a:r>
            <a:r>
              <a:rPr lang="en-US" sz="1400" dirty="0" smtClean="0">
                <a:solidFill>
                  <a:srgbClr val="0038AC"/>
                </a:solidFill>
              </a:rPr>
              <a:t>*</a:t>
            </a:r>
            <a:r>
              <a:rPr lang="en-US" sz="1400" baseline="30000" dirty="0" smtClean="0">
                <a:solidFill>
                  <a:srgbClr val="0038AC"/>
                </a:solidFill>
              </a:rPr>
              <a:t>)</a:t>
            </a:r>
            <a:r>
              <a:rPr lang="en-US" sz="1400" dirty="0" smtClean="0">
                <a:solidFill>
                  <a:srgbClr val="0038AC"/>
                </a:solidFill>
              </a:rPr>
              <a:t> </a:t>
            </a:r>
            <a:r>
              <a:rPr lang="en-US" sz="1400" dirty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>
                <a:solidFill>
                  <a:srgbClr val="0038AC"/>
                </a:solidFill>
              </a:rPr>
              <a:t> </a:t>
            </a:r>
            <a:r>
              <a:rPr lang="en-US" sz="1400" dirty="0" smtClean="0">
                <a:solidFill>
                  <a:srgbClr val="0038AC"/>
                </a:solidFill>
              </a:rPr>
              <a:t>4𝓁</a:t>
            </a:r>
            <a:endParaRPr lang="en-US" sz="1400" dirty="0">
              <a:solidFill>
                <a:srgbClr val="0038AC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87049" y="1227243"/>
            <a:ext cx="2455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38AC"/>
                </a:solidFill>
              </a:rPr>
              <a:t>H</a:t>
            </a:r>
            <a:r>
              <a:rPr lang="en-US" sz="1400" dirty="0" smtClean="0">
                <a:solidFill>
                  <a:srgbClr val="0038AC"/>
                </a:solidFill>
              </a:rPr>
              <a:t> </a:t>
            </a:r>
            <a:r>
              <a:rPr lang="en-US" sz="140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smtClean="0">
                <a:solidFill>
                  <a:srgbClr val="0038AC"/>
                </a:solidFill>
              </a:rPr>
              <a:t> </a:t>
            </a:r>
            <a:r>
              <a:rPr lang="en-US" sz="1400" i="1" smtClean="0">
                <a:solidFill>
                  <a:srgbClr val="0038AC"/>
                </a:solidFill>
              </a:rPr>
              <a:t>WW</a:t>
            </a:r>
            <a:r>
              <a:rPr lang="en-US" sz="1400" baseline="30000">
                <a:solidFill>
                  <a:srgbClr val="0038AC"/>
                </a:solidFill>
              </a:rPr>
              <a:t> (</a:t>
            </a:r>
            <a:r>
              <a:rPr lang="en-US" sz="1400">
                <a:solidFill>
                  <a:srgbClr val="0038AC"/>
                </a:solidFill>
              </a:rPr>
              <a:t>*</a:t>
            </a:r>
            <a:r>
              <a:rPr lang="en-US" sz="1400" baseline="30000">
                <a:solidFill>
                  <a:srgbClr val="0038AC"/>
                </a:solidFill>
              </a:rPr>
              <a:t>)</a:t>
            </a:r>
            <a:r>
              <a:rPr lang="en-US" sz="1400" i="1" smtClean="0">
                <a:solidFill>
                  <a:srgbClr val="0038AC"/>
                </a:solidFill>
              </a:rPr>
              <a:t> </a:t>
            </a:r>
            <a:r>
              <a:rPr lang="en-US" sz="14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US" sz="1400" dirty="0" smtClean="0">
                <a:solidFill>
                  <a:srgbClr val="0038AC"/>
                </a:solidFill>
              </a:rPr>
              <a:t>2</a:t>
            </a:r>
            <a:r>
              <a:rPr lang="en-US" sz="1400" smtClean="0">
                <a:solidFill>
                  <a:srgbClr val="0038AC"/>
                </a:solidFill>
              </a:rPr>
              <a:t>𝓁2</a:t>
            </a:r>
            <a:r>
              <a:rPr lang="en-US" sz="140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n</a:t>
            </a:r>
            <a:endParaRPr lang="en-US" sz="1400" dirty="0">
              <a:solidFill>
                <a:srgbClr val="0038AC"/>
              </a:solidFill>
              <a:latin typeface="Symbol" charset="2"/>
              <a:ea typeface="Symbol" charset="2"/>
              <a:cs typeface="Symbol" charset="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523687"/>
            <a:ext cx="9144000" cy="334313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pPr algn="ctr"/>
            <a:r>
              <a:rPr lang="en-US" sz="1400" i="1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H</a:t>
            </a:r>
            <a:r>
              <a:rPr lang="en-US" sz="1400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US" sz="1400" dirty="0" err="1" smtClean="0">
                <a:solidFill>
                  <a:schemeClr val="bg1"/>
                </a:solidFill>
                <a:latin typeface="Symbol" charset="2"/>
                <a:ea typeface="Symbol" charset="2"/>
                <a:cs typeface="Symbol" charset="2"/>
              </a:rPr>
              <a:t>gg</a:t>
            </a:r>
            <a:r>
              <a:rPr lang="en-US" sz="1400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 candidate event (CMS) </a:t>
            </a:r>
            <a:r>
              <a:rPr lang="en-US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—</a:t>
            </a:r>
            <a:r>
              <a:rPr lang="en-US" sz="1400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note: background dominated sample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86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2223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89"/>
            <a:ext cx="9144000" cy="66662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6523687"/>
            <a:ext cx="9144000" cy="334313"/>
          </a:xfrm>
          <a:prstGeom prst="rect">
            <a:avLst/>
          </a:prstGeom>
          <a:solidFill>
            <a:schemeClr val="tx1"/>
          </a:solidFill>
        </p:spPr>
        <p:txBody>
          <a:bodyPr wrap="square" bIns="72000" rtlCol="0">
            <a:spAutoFit/>
          </a:bodyPr>
          <a:lstStyle/>
          <a:p>
            <a:pPr algn="ctr"/>
            <a:r>
              <a:rPr lang="en-GB" sz="1400" i="1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H</a:t>
            </a:r>
            <a:r>
              <a:rPr lang="en-GB" sz="1400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  <a:sym typeface="Wingdings"/>
              </a:rPr>
              <a:t> 2e2µ candidate event (ATLAS)</a:t>
            </a:r>
            <a:endParaRPr lang="en-GB" sz="1400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676400"/>
            <a:ext cx="9144000" cy="4895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96336" y="1460956"/>
            <a:ext cx="1557002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&amp; CMS </a:t>
            </a:r>
            <a:r>
              <a:rPr lang="hr-HR" sz="800" b="1" kern="0" dirty="0" smtClean="0">
                <a:solidFill>
                  <a:srgbClr val="FFFFFF"/>
                </a:solidFill>
              </a:rPr>
              <a:t>1503.07589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ATLAS &amp; CMS have joined forces </a:t>
            </a:r>
          </a:p>
          <a:p>
            <a:pPr>
              <a:spcBef>
                <a:spcPts val="900"/>
              </a:spcBef>
            </a:pP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Combined mass and coupling measurements</a:t>
            </a:r>
            <a:endParaRPr lang="en-US" sz="16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276872"/>
            <a:ext cx="5715928" cy="41029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1916832"/>
            <a:ext cx="58432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Combined mass: </a:t>
            </a:r>
            <a:r>
              <a:rPr lang="en-US" sz="1600" i="1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600" i="1" baseline="-25000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nb-NO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125.09 ± 0.21(stat.) ± 0.11(</a:t>
            </a:r>
            <a:r>
              <a:rPr lang="nb-NO" sz="1600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nb-NO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.) </a:t>
            </a:r>
            <a:r>
              <a:rPr lang="nb-NO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GeV</a:t>
            </a:r>
            <a:endParaRPr lang="en-US" sz="1600" dirty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832648" y="3320405"/>
            <a:ext cx="32038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0.3% combined precision already!</a:t>
            </a:r>
          </a:p>
          <a:p>
            <a:pPr>
              <a:spcBef>
                <a:spcPts val="1200"/>
              </a:spcBef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Mass in agreement with EW fit</a:t>
            </a:r>
          </a:p>
          <a:p>
            <a:pPr>
              <a:spcBef>
                <a:spcPts val="1200"/>
              </a:spcBef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Knowledge of Higgs mass has huge impact on EW fit: SM prediction of </a:t>
            </a:r>
            <a:r>
              <a:rPr lang="en-GB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400" i="1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with 8 MeV precision </a:t>
            </a:r>
            <a:endParaRPr lang="en-GB" sz="11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516215" y="0"/>
            <a:ext cx="2600581" cy="24952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676400"/>
            <a:ext cx="9144000" cy="4895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8" y="1460956"/>
            <a:ext cx="242109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ATLAS-CONF-2015-044</a:t>
            </a:r>
            <a:r>
              <a:rPr lang="en-US" sz="800" b="1" kern="0" smtClean="0">
                <a:solidFill>
                  <a:srgbClr val="FFFFFF"/>
                </a:solidFill>
              </a:rPr>
              <a:t>, </a:t>
            </a:r>
            <a:r>
              <a:rPr lang="pt-BR" sz="800" b="1" kern="0" dirty="0">
                <a:solidFill>
                  <a:srgbClr val="FFFFFF"/>
                </a:solidFill>
              </a:rPr>
              <a:t>CMS-PAS-HIG-15-002 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ATLAS &amp; CMS have joined forces </a:t>
            </a:r>
          </a:p>
          <a:p>
            <a:pPr>
              <a:spcBef>
                <a:spcPts val="900"/>
              </a:spcBef>
            </a:pP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Combined mass and coupling measurements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24"/>
          <a:stretch/>
        </p:blipFill>
        <p:spPr>
          <a:xfrm>
            <a:off x="179512" y="2521805"/>
            <a:ext cx="3240360" cy="400353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352"/>
          <a:stretch/>
        </p:blipFill>
        <p:spPr>
          <a:xfrm>
            <a:off x="3419872" y="2763463"/>
            <a:ext cx="3600400" cy="3729223"/>
          </a:xfrm>
          <a:prstGeom prst="rect">
            <a:avLst/>
          </a:prstGeom>
        </p:spPr>
      </p:pic>
      <p:pic>
        <p:nvPicPr>
          <p:cNvPr id="13" name="Picture 12" descr="FengEric_20150707_HiggsBSM_ATLASOP_v10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257" t="23064" r="2399" b="44445"/>
          <a:stretch/>
        </p:blipFill>
        <p:spPr>
          <a:xfrm>
            <a:off x="6616688" y="113999"/>
            <a:ext cx="2456565" cy="1743078"/>
          </a:xfrm>
          <a:prstGeom prst="rect">
            <a:avLst/>
          </a:prstGeom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251521" y="1916832"/>
            <a:ext cx="8424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Highly complex combination of couplings, simplified pictures of combined signal strength								      </a:t>
            </a:r>
            <a:r>
              <a:rPr lang="en-US" sz="1600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wrt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. SM shown below. Overall: µ</a:t>
            </a:r>
            <a:r>
              <a:rPr lang="en-US" sz="1600" i="1" baseline="-250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= 1.09 ± 0.11 </a:t>
            </a:r>
            <a:endParaRPr lang="en-US" sz="1600" dirty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948264" y="2890679"/>
            <a:ext cx="209652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Excellent agreement among experiments</a:t>
            </a:r>
          </a:p>
          <a:p>
            <a:pPr>
              <a:spcBef>
                <a:spcPts val="1200"/>
              </a:spcBef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Combined observation of </a:t>
            </a:r>
            <a:r>
              <a:rPr lang="en-GB" sz="1400" i="1" dirty="0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err="1" smtClean="0">
                <a:latin typeface="Symbol" charset="2"/>
                <a:ea typeface="Symbol" charset="2"/>
                <a:cs typeface="Symbol" charset="2"/>
              </a:rPr>
              <a:t>tt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channel and VBF production </a:t>
            </a:r>
          </a:p>
          <a:p>
            <a:pPr>
              <a:spcBef>
                <a:spcPts val="1200"/>
              </a:spcBef>
            </a:pPr>
            <a:r>
              <a:rPr lang="en-GB" sz="1400" i="1" dirty="0" smtClean="0">
                <a:latin typeface="Helvetica Light" charset="0"/>
                <a:ea typeface="Helvetica Light" charset="0"/>
                <a:cs typeface="Helvetica Light" charset="0"/>
              </a:rPr>
              <a:t>ttH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channel a bit large: 4.4</a:t>
            </a:r>
            <a:r>
              <a:rPr lang="en-GB" sz="1400" dirty="0" smtClean="0"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significance </a:t>
            </a:r>
            <a:r>
              <a:rPr lang="en-GB" sz="900" dirty="0" smtClean="0">
                <a:latin typeface="Helvetica Light" charset="0"/>
                <a:ea typeface="Helvetica Light" charset="0"/>
                <a:cs typeface="Helvetica Light" charset="0"/>
              </a:rPr>
              <a:t>(2.0 </a:t>
            </a:r>
            <a:r>
              <a:rPr lang="en-GB" sz="900" dirty="0" err="1" smtClean="0">
                <a:latin typeface="Helvetica Light" charset="0"/>
                <a:ea typeface="Helvetica Light" charset="0"/>
                <a:cs typeface="Helvetica Light" charset="0"/>
              </a:rPr>
              <a:t>exp</a:t>
            </a:r>
            <a:r>
              <a:rPr lang="en-GB" sz="900" dirty="0" smtClean="0"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GB" sz="1100" dirty="0" smtClean="0">
                <a:latin typeface="Helvetica Light" charset="0"/>
                <a:ea typeface="Helvetica Light" charset="0"/>
                <a:cs typeface="Helvetica Light" charset="0"/>
              </a:rPr>
              <a:t>,             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µ = 2.3</a:t>
            </a:r>
            <a:endParaRPr lang="en-GB" sz="11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23762" y="4673112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9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+0.7 </a:t>
            </a:r>
            <a:endParaRPr lang="en-GB" sz="9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lvl="0">
              <a:spcBef>
                <a:spcPts val="0"/>
              </a:spcBef>
            </a:pPr>
            <a:r>
              <a:rPr lang="en-GB" sz="9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GB" sz="9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0.6</a:t>
            </a:r>
            <a:endParaRPr lang="en-GB" sz="7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4790" y="2334321"/>
            <a:ext cx="227658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Higgs </a:t>
            </a:r>
            <a:r>
              <a:rPr lang="en-US" sz="105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production</a:t>
            </a:r>
            <a:r>
              <a:rPr lang="en-US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signal strengths</a:t>
            </a:r>
            <a:endParaRPr lang="en-US" sz="1050" dirty="0">
              <a:solidFill>
                <a:schemeClr val="tx1">
                  <a:lumMod val="65000"/>
                  <a:lumOff val="3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15150" y="2565504"/>
            <a:ext cx="19511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Higgs </a:t>
            </a:r>
            <a:r>
              <a:rPr lang="en-US" sz="105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decay</a:t>
            </a:r>
            <a:r>
              <a:rPr lang="en-US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signal strengths</a:t>
            </a:r>
            <a:endParaRPr lang="en-US" sz="1050" dirty="0">
              <a:solidFill>
                <a:schemeClr val="tx1">
                  <a:lumMod val="65000"/>
                  <a:lumOff val="3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1736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516215" y="0"/>
            <a:ext cx="2600581" cy="24952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676400"/>
            <a:ext cx="9144000" cy="4895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8" y="1460956"/>
            <a:ext cx="242109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ATLAS-CONF-2015-044</a:t>
            </a:r>
            <a:r>
              <a:rPr lang="en-US" sz="800" b="1" kern="0" smtClean="0">
                <a:solidFill>
                  <a:srgbClr val="FFFFFF"/>
                </a:solidFill>
              </a:rPr>
              <a:t>, </a:t>
            </a:r>
            <a:r>
              <a:rPr lang="pt-BR" sz="800" b="1" kern="0" dirty="0">
                <a:solidFill>
                  <a:srgbClr val="FFFFFF"/>
                </a:solidFill>
              </a:rPr>
              <a:t>CMS-PAS-HIG-15-002 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ATLAS &amp; CMS have joined forces </a:t>
            </a:r>
          </a:p>
          <a:p>
            <a:pPr>
              <a:spcBef>
                <a:spcPts val="900"/>
              </a:spcBef>
            </a:pP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Combined mass and coupling measurements</a:t>
            </a:r>
          </a:p>
        </p:txBody>
      </p:sp>
      <p:pic>
        <p:nvPicPr>
          <p:cNvPr id="13" name="Picture 12" descr="FengEric_20150707_HiggsBSM_ATLASOP_v10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257" t="23064" r="2399" b="44445"/>
          <a:stretch/>
        </p:blipFill>
        <p:spPr>
          <a:xfrm>
            <a:off x="6616688" y="113999"/>
            <a:ext cx="2456565" cy="1743078"/>
          </a:xfrm>
          <a:prstGeom prst="rect">
            <a:avLst/>
          </a:prstGeom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5430683" y="3140968"/>
            <a:ext cx="34558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Higgs boson couples to matter particles (fermions) with a strength proportional to the particle’s mass, and to force particles (bosons) with a strength proportional to the 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US" sz="160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particle’s </a:t>
            </a:r>
            <a:r>
              <a:rPr lang="en-US" sz="160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mass-squared</a:t>
            </a:r>
            <a:endParaRPr lang="en-US" sz="1600" baseline="30000" dirty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56" r="2784" b="2441"/>
          <a:stretch/>
        </p:blipFill>
        <p:spPr>
          <a:xfrm>
            <a:off x="251519" y="1931338"/>
            <a:ext cx="4824537" cy="450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657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676400"/>
            <a:ext cx="9144000" cy="4895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Higgs boson appears SM-like</a:t>
            </a:r>
          </a:p>
          <a:p>
            <a:pPr>
              <a:spcBef>
                <a:spcPts val="900"/>
              </a:spcBef>
            </a:pP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Large amount of additional experimental information</a:t>
            </a:r>
            <a:endParaRPr lang="en-US" sz="16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521" y="1916832"/>
            <a:ext cx="8784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Spin-parity measurements from angular distributions in </a:t>
            </a:r>
            <a:r>
              <a:rPr lang="en-US" sz="1600" i="1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ZZ</a:t>
            </a:r>
            <a:r>
              <a:rPr lang="en-US" sz="1100" i="1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aseline="300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*</a:t>
            </a:r>
            <a:r>
              <a:rPr lang="en-US" sz="1600" baseline="300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600" dirty="0" err="1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gg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600" i="1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WW</a:t>
            </a:r>
            <a:r>
              <a:rPr lang="en-US" sz="1100" i="1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aseline="300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*</a:t>
            </a:r>
            <a:r>
              <a:rPr lang="en-US" sz="1600" baseline="300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exclude other than 0</a:t>
            </a:r>
            <a:r>
              <a:rPr lang="en-US" sz="1600" baseline="300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endParaRPr lang="en-US" sz="1600" baseline="30000" dirty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1" name="Picture 20" descr="fig_03a-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72683" y="3223581"/>
            <a:ext cx="3180600" cy="3278909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51520" y="2405063"/>
            <a:ext cx="3960439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Differential cross-section measurements to increase sensitivity to new physics </a:t>
            </a:r>
          </a:p>
          <a:p>
            <a:pPr>
              <a:spcBef>
                <a:spcPts val="300"/>
              </a:spcBef>
            </a:pPr>
            <a:r>
              <a:rPr lang="en-US" sz="1100" dirty="0" smtClean="0">
                <a:latin typeface="Helvetica Light" charset="0"/>
                <a:ea typeface="Helvetica Light" charset="0"/>
                <a:cs typeface="Helvetica Light" charset="0"/>
              </a:rPr>
              <a:t>(long-term project, needs much more data)</a:t>
            </a:r>
            <a:endParaRPr lang="en-US" sz="1100" baseline="300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1453" y="3179992"/>
            <a:ext cx="3510867" cy="336845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7452320" y="2405063"/>
            <a:ext cx="1619672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Also constraints on: </a:t>
            </a:r>
          </a:p>
          <a:p>
            <a:pPr marL="171450" indent="-171450">
              <a:spcBef>
                <a:spcPts val="600"/>
              </a:spcBef>
              <a:buFont typeface="Arial" charset="0"/>
              <a:buChar char="•"/>
            </a:pP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spin/CP,</a:t>
            </a:r>
          </a:p>
          <a:p>
            <a:pPr marL="171450" indent="-171450">
              <a:spcBef>
                <a:spcPts val="600"/>
              </a:spcBef>
              <a:buFont typeface="Arial" charset="0"/>
              <a:buChar char="•"/>
            </a:pP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anomalous 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off-shell 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couplings,</a:t>
            </a:r>
          </a:p>
          <a:p>
            <a:pPr marL="171450" indent="-171450">
              <a:spcBef>
                <a:spcPts val="600"/>
              </a:spcBef>
              <a:buFont typeface="Arial" charset="0"/>
              <a:buChar char="•"/>
            </a:pP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forbidden 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decays 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200" dirty="0" err="1" smtClean="0"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: FCNC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) </a:t>
            </a:r>
            <a:endParaRPr lang="en-US" sz="12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55977" y="2405063"/>
            <a:ext cx="345638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Invisible Higgs branching fraction constrained to &lt; 25% (ATLAS)</a:t>
            </a:r>
          </a:p>
          <a:p>
            <a:pPr marL="285750" indent="-285750">
              <a:buFont typeface="Symbol" charset="2"/>
              <a:buChar char="®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dark matter constraint </a:t>
            </a:r>
          </a:p>
          <a:p>
            <a:r>
              <a:rPr lang="en-US" sz="900" dirty="0" smtClean="0">
                <a:latin typeface="Helvetica Light" charset="0"/>
                <a:ea typeface="Helvetica Light" charset="0"/>
                <a:cs typeface="Helvetica Light" charset="0"/>
              </a:rPr>
              <a:t>         </a:t>
            </a: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model-dependent)</a:t>
            </a:r>
            <a:r>
              <a:rPr lang="en-US" sz="9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US" sz="9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52320" y="1460956"/>
            <a:ext cx="170101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</a:t>
            </a:r>
            <a:r>
              <a:rPr lang="is-IS" sz="800" b="1" kern="0" dirty="0" smtClean="0">
                <a:solidFill>
                  <a:srgbClr val="FFFFFF"/>
                </a:solidFill>
              </a:rPr>
              <a:t>1504.05833,</a:t>
            </a:r>
            <a:r>
              <a:rPr lang="en-US" sz="800" b="1" kern="0" dirty="0">
                <a:solidFill>
                  <a:srgbClr val="FFFFFF"/>
                </a:solidFill>
              </a:rPr>
              <a:t> </a:t>
            </a:r>
            <a:r>
              <a:rPr lang="is-IS" sz="800" b="1" kern="0" dirty="0" smtClean="0">
                <a:solidFill>
                  <a:srgbClr val="FFFFFF"/>
                </a:solidFill>
              </a:rPr>
              <a:t>1509.00672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3850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676400"/>
            <a:ext cx="9144000" cy="4895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Does the Higgs boson have sisters or brothers?</a:t>
            </a:r>
          </a:p>
          <a:p>
            <a:pPr>
              <a:spcBef>
                <a:spcPts val="900"/>
              </a:spcBef>
            </a:pP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Many models predict more than one scalar doublet, </a:t>
            </a:r>
            <a:r>
              <a:rPr lang="en-US" sz="16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2 doublets lead to 5 states: </a:t>
            </a:r>
            <a:r>
              <a:rPr lang="en-US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5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±</a:t>
            </a:r>
            <a:endParaRPr lang="en-US" sz="1600" baseline="300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521" y="1916832"/>
            <a:ext cx="8784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ATLAS and CMS performed numerous searches for other Higgs states — so far vain </a:t>
            </a:r>
            <a:endParaRPr lang="en-US" sz="1600" baseline="30000" dirty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4279" y="2442354"/>
            <a:ext cx="3716153" cy="356540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1094139" y="5991671"/>
            <a:ext cx="256031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Search for heavy </a:t>
            </a:r>
            <a:r>
              <a:rPr lang="en-US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ZZ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(or </a:t>
            </a:r>
            <a:r>
              <a:rPr lang="en-US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WW</a:t>
            </a:r>
            <a:r>
              <a:rPr lang="en-US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694091" y="5991671"/>
            <a:ext cx="27663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Search for charged </a:t>
            </a:r>
            <a:r>
              <a:rPr lang="en-US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6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±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Symbol" charset="2"/>
                <a:cs typeface="Symbol" charset="2"/>
              </a:rPr>
              <a:t>tn</a:t>
            </a:r>
            <a:endParaRPr 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Symbol" charset="2"/>
              <a:ea typeface="Symbol" charset="2"/>
              <a:cs typeface="Symbol" charset="2"/>
            </a:endParaRPr>
          </a:p>
          <a:p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(also many indirect constraints on </a:t>
            </a:r>
            <a:r>
              <a:rPr lang="en-US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6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±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Symbol" charset="2"/>
              <a:ea typeface="Symbol" charset="2"/>
              <a:cs typeface="Symbol" charset="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36296" y="1460956"/>
            <a:ext cx="1917042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smtClean="0">
                <a:solidFill>
                  <a:srgbClr val="FFFFFF"/>
                </a:solidFill>
              </a:rPr>
              <a:t>CMS </a:t>
            </a:r>
            <a:r>
              <a:rPr lang="is-IS" sz="800" b="1" kern="0" dirty="0" smtClean="0">
                <a:solidFill>
                  <a:srgbClr val="FFFFFF"/>
                </a:solidFill>
              </a:rPr>
              <a:t>1504.00936</a:t>
            </a:r>
            <a:r>
              <a:rPr lang="en-US" sz="800" b="1" kern="0" dirty="0" smtClean="0">
                <a:solidFill>
                  <a:srgbClr val="FFFFFF"/>
                </a:solidFill>
              </a:rPr>
              <a:t>, ATLAS </a:t>
            </a:r>
            <a:r>
              <a:rPr lang="hr-HR" sz="800" b="1" kern="0" dirty="0">
                <a:solidFill>
                  <a:srgbClr val="FFFFFF"/>
                </a:solidFill>
              </a:rPr>
              <a:t>1412.6663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051" y="2281686"/>
            <a:ext cx="3837901" cy="36619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2138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676400"/>
            <a:ext cx="9144000" cy="4895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Does the Higgs boson have sisters or brothers?</a:t>
            </a:r>
          </a:p>
          <a:p>
            <a:pPr>
              <a:spcBef>
                <a:spcPts val="900"/>
              </a:spcBef>
            </a:pP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Many models predict more than one scalar doublet, </a:t>
            </a:r>
            <a:r>
              <a:rPr lang="en-US" sz="16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2 doublets lead to 5 states: </a:t>
            </a:r>
            <a:r>
              <a:rPr lang="en-US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5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±</a:t>
            </a:r>
            <a:endParaRPr lang="en-US" sz="1600" baseline="300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521" y="1916832"/>
            <a:ext cx="878497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Higgs sector also tested vie precision and rare low-energy processes, </a:t>
            </a:r>
            <a:r>
              <a:rPr lang="en-US" sz="1600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600" b="1" i="1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US" sz="1600" b="1" i="1" baseline="-25000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600" b="1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1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1" i="1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µµ</a:t>
            </a:r>
          </a:p>
          <a:p>
            <a:pPr>
              <a:spcBef>
                <a:spcPts val="600"/>
              </a:spcBef>
            </a:pPr>
            <a:r>
              <a:rPr lang="en-US" sz="1200" i="1" dirty="0" err="1"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US" sz="1200" i="1" baseline="-25000" dirty="0" err="1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i="1" dirty="0" smtClean="0">
                <a:latin typeface="Helvetica Light" charset="0"/>
                <a:ea typeface="Helvetica Light" charset="0"/>
                <a:cs typeface="Helvetica Light" charset="0"/>
              </a:rPr>
              <a:t>µµ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is loop process (no tree-level FCNC) that is in addition CKM &amp; </a:t>
            </a:r>
            <a:r>
              <a:rPr lang="en-US" sz="1200" dirty="0" err="1" smtClean="0">
                <a:latin typeface="Helvetica Light" charset="0"/>
                <a:ea typeface="Helvetica Light" charset="0"/>
                <a:cs typeface="Helvetica Light" charset="0"/>
              </a:rPr>
              <a:t>helicity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 suppressed: BR(SM) = (9.7 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± 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0.7) ×10</a:t>
            </a:r>
            <a:r>
              <a:rPr lang="en-US" sz="12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–11</a:t>
            </a:r>
            <a:endParaRPr lang="en-US" sz="1200" i="1" baseline="300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821"/>
          <a:stretch/>
        </p:blipFill>
        <p:spPr>
          <a:xfrm>
            <a:off x="323528" y="5156028"/>
            <a:ext cx="1944216" cy="10668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570"/>
          <a:stretch/>
        </p:blipFill>
        <p:spPr>
          <a:xfrm>
            <a:off x="323528" y="3933056"/>
            <a:ext cx="1944216" cy="10764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574"/>
          <a:stretch/>
        </p:blipFill>
        <p:spPr>
          <a:xfrm>
            <a:off x="323528" y="2708920"/>
            <a:ext cx="1953259" cy="10836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2798061"/>
            <a:ext cx="5925250" cy="351125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596336" y="1460956"/>
            <a:ext cx="1557002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CMS &amp; LHCb </a:t>
            </a:r>
            <a:r>
              <a:rPr lang="hr-HR" sz="800" b="1" kern="0" dirty="0">
                <a:solidFill>
                  <a:srgbClr val="FFFFFF"/>
                </a:solidFill>
              </a:rPr>
              <a:t>1411.4413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82096" y="3213864"/>
            <a:ext cx="1768433" cy="6617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BR(</a:t>
            </a:r>
            <a:r>
              <a:rPr lang="en-US" sz="1600" i="1" dirty="0" err="1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US" sz="1600" i="1" baseline="-25000" dirty="0" err="1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6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>
                <a:solidFill>
                  <a:srgbClr val="C00000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i="1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µµ</a:t>
            </a:r>
            <a:r>
              <a:rPr lang="en-US" sz="16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= (2.8       ) </a:t>
            </a:r>
            <a:r>
              <a:rPr lang="en-US" sz="16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×</a:t>
            </a:r>
            <a:r>
              <a:rPr lang="en-US" sz="1600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10</a:t>
            </a:r>
            <a:r>
              <a:rPr lang="en-US" sz="1600" baseline="30000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–9</a:t>
            </a:r>
            <a:endParaRPr lang="en-US" sz="1600" i="1" baseline="30000" dirty="0">
              <a:solidFill>
                <a:srgbClr val="C0000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93451" y="3500539"/>
            <a:ext cx="51167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050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 0.7</a:t>
            </a:r>
          </a:p>
          <a:p>
            <a:r>
              <a:rPr lang="en-US" sz="1050" dirty="0" smtClean="0">
                <a:solidFill>
                  <a:srgbClr val="C00000"/>
                </a:solidFill>
              </a:rPr>
              <a:t>– 0.6</a:t>
            </a:r>
            <a:endParaRPr lang="en-US" sz="1050" dirty="0">
              <a:solidFill>
                <a:srgbClr val="C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26502" y="5358139"/>
            <a:ext cx="288032" cy="244230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344218" y="5423455"/>
            <a:ext cx="288032" cy="244230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32906" y="5338083"/>
            <a:ext cx="44275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900"/>
              </a:spcBef>
            </a:pPr>
            <a:r>
              <a:rPr lang="en-US" sz="1500" i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H </a:t>
            </a:r>
            <a:r>
              <a:rPr lang="en-US" sz="1500" baseline="3000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±</a:t>
            </a:r>
            <a:endParaRPr lang="en-US" sz="1500" baseline="30000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111422" y="5074298"/>
            <a:ext cx="74155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900"/>
              </a:spcBef>
            </a:pPr>
            <a:r>
              <a:rPr lang="en-US" sz="1500" i="1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h</a:t>
            </a:r>
            <a:r>
              <a:rPr lang="en-US" sz="1500" i="1" dirty="0" smtClean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, H</a:t>
            </a:r>
            <a:r>
              <a:rPr lang="en-US" sz="1500" dirty="0" smtClean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sz="1500" i="1" dirty="0" smtClean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A</a:t>
            </a:r>
            <a:endParaRPr lang="en-US" sz="1500" i="1" baseline="30000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444690" y="5358139"/>
            <a:ext cx="0" cy="309546"/>
          </a:xfrm>
          <a:prstGeom prst="straightConnector1">
            <a:avLst/>
          </a:prstGeom>
          <a:ln w="3175">
            <a:solidFill>
              <a:srgbClr val="BC010C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2123728" y="5436513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900"/>
              </a:spcBef>
            </a:pPr>
            <a:r>
              <a:rPr lang="en-US" sz="3200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?</a:t>
            </a:r>
            <a:endParaRPr lang="en-US" sz="3200" baseline="30000" dirty="0">
              <a:solidFill>
                <a:srgbClr val="C0000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9080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5749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grayscl/>
            <a:lum bright="20000" contrast="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9909" y="0"/>
            <a:ext cx="1284091" cy="1714499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1698171"/>
            <a:ext cx="9144000" cy="14695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204864"/>
            <a:ext cx="9144000" cy="53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is complete</a:t>
            </a:r>
          </a:p>
        </p:txBody>
      </p:sp>
      <p:pic>
        <p:nvPicPr>
          <p:cNvPr id="11" name="Picture 10" descr="2012_05_03_HiggsScan_logo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56" y="3284984"/>
            <a:ext cx="4500144" cy="304771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222257" y="3501008"/>
            <a:ext cx="45719" cy="2436592"/>
          </a:xfrm>
          <a:prstGeom prst="rect">
            <a:avLst/>
          </a:prstGeom>
          <a:solidFill>
            <a:srgbClr val="D00209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1487823" y="4147090"/>
            <a:ext cx="1237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D00209"/>
                </a:solidFill>
              </a:rPr>
              <a:t>ATLAS &amp; CMS</a:t>
            </a:r>
            <a:endParaRPr lang="en-GB" sz="1200" b="1" dirty="0">
              <a:solidFill>
                <a:srgbClr val="D00209"/>
              </a:solidFill>
            </a:endParaRPr>
          </a:p>
        </p:txBody>
      </p:sp>
      <p:pic>
        <p:nvPicPr>
          <p:cNvPr id="15" name="Picture 14" descr="MH_vs_Lambda_bounds_big-noconstraints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5137" y="3382017"/>
            <a:ext cx="4249351" cy="295281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tangle 17"/>
          <p:cNvSpPr/>
          <p:nvPr/>
        </p:nvSpPr>
        <p:spPr>
          <a:xfrm>
            <a:off x="5241844" y="5659720"/>
            <a:ext cx="3682024" cy="45719"/>
          </a:xfrm>
          <a:prstGeom prst="rect">
            <a:avLst/>
          </a:prstGeom>
          <a:solidFill>
            <a:srgbClr val="D00209">
              <a:alpha val="75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5241843" y="5420882"/>
            <a:ext cx="12440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D00209"/>
                </a:solidFill>
              </a:rPr>
              <a:t>ATLAS &amp; CMS</a:t>
            </a:r>
            <a:endParaRPr lang="en-GB" sz="1200" b="1" dirty="0">
              <a:solidFill>
                <a:srgbClr val="D0020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0125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222"/>
          <p:cNvPicPr>
            <a:picLocks noChangeAspect="1"/>
          </p:cNvPicPr>
          <p:nvPr/>
        </p:nvPicPr>
        <p:blipFill>
          <a:blip r:embed="rId2" cstate="print">
            <a:grayscl/>
            <a:alphaModFix/>
            <a:lum bright="5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" name="Rectangle 81"/>
          <p:cNvSpPr/>
          <p:nvPr/>
        </p:nvSpPr>
        <p:spPr>
          <a:xfrm>
            <a:off x="1143000" y="1064004"/>
            <a:ext cx="426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</a:rPr>
              <a:t>The scales of particle physics …</a:t>
            </a:r>
            <a:endParaRPr lang="en-GB" b="1" i="1" kern="0" dirty="0">
              <a:solidFill>
                <a:schemeClr val="bg1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7" name="Rectangle 145"/>
          <p:cNvSpPr>
            <a:spLocks noChangeArrowheads="1"/>
          </p:cNvSpPr>
          <p:nvPr/>
        </p:nvSpPr>
        <p:spPr bwMode="auto">
          <a:xfrm>
            <a:off x="304800" y="679534"/>
            <a:ext cx="8530277" cy="5815027"/>
          </a:xfrm>
          <a:prstGeom prst="rect">
            <a:avLst/>
          </a:prstGeom>
          <a:solidFill>
            <a:srgbClr val="FFFFFF">
              <a:alpha val="95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grpSp>
        <p:nvGrpSpPr>
          <p:cNvPr id="14" name="Group 149"/>
          <p:cNvGrpSpPr>
            <a:grpSpLocks/>
          </p:cNvGrpSpPr>
          <p:nvPr/>
        </p:nvGrpSpPr>
        <p:grpSpPr bwMode="auto">
          <a:xfrm>
            <a:off x="3832640" y="942975"/>
            <a:ext cx="4176714" cy="5130800"/>
            <a:chOff x="1758" y="686"/>
            <a:chExt cx="2631" cy="3232"/>
          </a:xfrm>
        </p:grpSpPr>
        <p:sp>
          <p:nvSpPr>
            <p:cNvPr id="15" name="Line 150"/>
            <p:cNvSpPr>
              <a:spLocks noChangeShapeType="1"/>
            </p:cNvSpPr>
            <p:nvPr/>
          </p:nvSpPr>
          <p:spPr bwMode="auto">
            <a:xfrm flipV="1">
              <a:off x="2653" y="686"/>
              <a:ext cx="0" cy="320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stealth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6" name="Line 151"/>
            <p:cNvSpPr>
              <a:spLocks noChangeShapeType="1"/>
            </p:cNvSpPr>
            <p:nvPr/>
          </p:nvSpPr>
          <p:spPr bwMode="auto">
            <a:xfrm>
              <a:off x="2428" y="339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7" name="Line 152"/>
            <p:cNvSpPr>
              <a:spLocks noChangeShapeType="1"/>
            </p:cNvSpPr>
            <p:nvPr/>
          </p:nvSpPr>
          <p:spPr bwMode="auto">
            <a:xfrm>
              <a:off x="2428" y="325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8" name="Line 153"/>
            <p:cNvSpPr>
              <a:spLocks noChangeShapeType="1"/>
            </p:cNvSpPr>
            <p:nvPr/>
          </p:nvSpPr>
          <p:spPr bwMode="auto">
            <a:xfrm>
              <a:off x="2428" y="311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9" name="Line 154"/>
            <p:cNvSpPr>
              <a:spLocks noChangeShapeType="1"/>
            </p:cNvSpPr>
            <p:nvPr/>
          </p:nvSpPr>
          <p:spPr bwMode="auto">
            <a:xfrm>
              <a:off x="2428" y="2971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0" name="Line 155"/>
            <p:cNvSpPr>
              <a:spLocks noChangeShapeType="1"/>
            </p:cNvSpPr>
            <p:nvPr/>
          </p:nvSpPr>
          <p:spPr bwMode="auto">
            <a:xfrm>
              <a:off x="2428" y="282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1" name="Line 156"/>
            <p:cNvSpPr>
              <a:spLocks noChangeShapeType="1"/>
            </p:cNvSpPr>
            <p:nvPr/>
          </p:nvSpPr>
          <p:spPr bwMode="auto">
            <a:xfrm>
              <a:off x="2428" y="268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2" name="Line 157"/>
            <p:cNvSpPr>
              <a:spLocks noChangeShapeType="1"/>
            </p:cNvSpPr>
            <p:nvPr/>
          </p:nvSpPr>
          <p:spPr bwMode="auto">
            <a:xfrm>
              <a:off x="2428" y="254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3" name="Line 158"/>
            <p:cNvSpPr>
              <a:spLocks noChangeShapeType="1"/>
            </p:cNvSpPr>
            <p:nvPr/>
          </p:nvSpPr>
          <p:spPr bwMode="auto">
            <a:xfrm>
              <a:off x="2428" y="240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4" name="Line 159"/>
            <p:cNvSpPr>
              <a:spLocks noChangeShapeType="1"/>
            </p:cNvSpPr>
            <p:nvPr/>
          </p:nvSpPr>
          <p:spPr bwMode="auto">
            <a:xfrm>
              <a:off x="2428" y="226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5" name="Line 160"/>
            <p:cNvSpPr>
              <a:spLocks noChangeShapeType="1"/>
            </p:cNvSpPr>
            <p:nvPr/>
          </p:nvSpPr>
          <p:spPr bwMode="auto">
            <a:xfrm>
              <a:off x="2428" y="212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6" name="Line 161"/>
            <p:cNvSpPr>
              <a:spLocks noChangeShapeType="1"/>
            </p:cNvSpPr>
            <p:nvPr/>
          </p:nvSpPr>
          <p:spPr bwMode="auto">
            <a:xfrm>
              <a:off x="2428" y="1978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9" name="Text Box 164"/>
            <p:cNvSpPr txBox="1">
              <a:spLocks noChangeArrowheads="1"/>
            </p:cNvSpPr>
            <p:nvPr/>
          </p:nvSpPr>
          <p:spPr bwMode="auto">
            <a:xfrm>
              <a:off x="1952" y="3283"/>
              <a:ext cx="4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 </a:t>
              </a:r>
              <a:r>
                <a:rPr lang="en-GB" sz="1600" dirty="0" err="1">
                  <a:solidFill>
                    <a:srgbClr val="000000"/>
                  </a:solidFill>
                </a:rPr>
                <a:t>eV</a:t>
              </a:r>
              <a:endParaRPr lang="en-GB" sz="1600">
                <a:solidFill>
                  <a:srgbClr val="000000"/>
                </a:solidFill>
              </a:endParaRPr>
            </a:p>
          </p:txBody>
        </p:sp>
        <p:sp>
          <p:nvSpPr>
            <p:cNvPr id="30" name="Text Box 165"/>
            <p:cNvSpPr txBox="1">
              <a:spLocks noChangeArrowheads="1"/>
            </p:cNvSpPr>
            <p:nvPr/>
          </p:nvSpPr>
          <p:spPr bwMode="auto">
            <a:xfrm>
              <a:off x="1879" y="3141"/>
              <a:ext cx="5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eV</a:t>
              </a:r>
            </a:p>
          </p:txBody>
        </p:sp>
        <p:sp>
          <p:nvSpPr>
            <p:cNvPr id="31" name="Text Box 166"/>
            <p:cNvSpPr txBox="1">
              <a:spLocks noChangeArrowheads="1"/>
            </p:cNvSpPr>
            <p:nvPr/>
          </p:nvSpPr>
          <p:spPr bwMode="auto">
            <a:xfrm>
              <a:off x="1957" y="3000"/>
              <a:ext cx="441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keV</a:t>
              </a:r>
            </a:p>
          </p:txBody>
        </p:sp>
        <p:sp>
          <p:nvSpPr>
            <p:cNvPr id="32" name="Text Box 167"/>
            <p:cNvSpPr txBox="1">
              <a:spLocks noChangeArrowheads="1"/>
            </p:cNvSpPr>
            <p:nvPr/>
          </p:nvSpPr>
          <p:spPr bwMode="auto">
            <a:xfrm>
              <a:off x="1888" y="2858"/>
              <a:ext cx="512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keV</a:t>
              </a:r>
            </a:p>
          </p:txBody>
        </p:sp>
        <p:sp>
          <p:nvSpPr>
            <p:cNvPr id="33" name="Text Box 168"/>
            <p:cNvSpPr txBox="1">
              <a:spLocks noChangeArrowheads="1"/>
            </p:cNvSpPr>
            <p:nvPr/>
          </p:nvSpPr>
          <p:spPr bwMode="auto">
            <a:xfrm>
              <a:off x="1817" y="2716"/>
              <a:ext cx="583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keV</a:t>
              </a:r>
            </a:p>
          </p:txBody>
        </p:sp>
        <p:sp>
          <p:nvSpPr>
            <p:cNvPr id="34" name="Text Box 169"/>
            <p:cNvSpPr txBox="1">
              <a:spLocks noChangeArrowheads="1"/>
            </p:cNvSpPr>
            <p:nvPr/>
          </p:nvSpPr>
          <p:spPr bwMode="auto">
            <a:xfrm>
              <a:off x="1914" y="2574"/>
              <a:ext cx="484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MeV</a:t>
              </a:r>
            </a:p>
          </p:txBody>
        </p:sp>
        <p:sp>
          <p:nvSpPr>
            <p:cNvPr id="35" name="Text Box 170"/>
            <p:cNvSpPr txBox="1">
              <a:spLocks noChangeArrowheads="1"/>
            </p:cNvSpPr>
            <p:nvPr/>
          </p:nvSpPr>
          <p:spPr bwMode="auto">
            <a:xfrm>
              <a:off x="1843" y="2433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MeV</a:t>
              </a:r>
            </a:p>
          </p:txBody>
        </p:sp>
        <p:sp>
          <p:nvSpPr>
            <p:cNvPr id="36" name="Text Box 171"/>
            <p:cNvSpPr txBox="1">
              <a:spLocks noChangeArrowheads="1"/>
            </p:cNvSpPr>
            <p:nvPr/>
          </p:nvSpPr>
          <p:spPr bwMode="auto">
            <a:xfrm>
              <a:off x="1774" y="2291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100 </a:t>
              </a:r>
              <a:r>
                <a:rPr lang="en-GB" sz="1600" dirty="0" err="1">
                  <a:solidFill>
                    <a:srgbClr val="000000"/>
                  </a:solidFill>
                </a:rPr>
                <a:t>MeV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37" name="Text Box 172"/>
            <p:cNvSpPr txBox="1">
              <a:spLocks noChangeArrowheads="1"/>
            </p:cNvSpPr>
            <p:nvPr/>
          </p:nvSpPr>
          <p:spPr bwMode="auto">
            <a:xfrm>
              <a:off x="1923" y="2136"/>
              <a:ext cx="4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GeV</a:t>
              </a:r>
            </a:p>
          </p:txBody>
        </p:sp>
        <p:sp>
          <p:nvSpPr>
            <p:cNvPr id="38" name="Text Box 173"/>
            <p:cNvSpPr txBox="1">
              <a:spLocks noChangeArrowheads="1"/>
            </p:cNvSpPr>
            <p:nvPr/>
          </p:nvSpPr>
          <p:spPr bwMode="auto">
            <a:xfrm>
              <a:off x="1850" y="1994"/>
              <a:ext cx="5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GeV</a:t>
              </a:r>
            </a:p>
          </p:txBody>
        </p:sp>
        <p:sp>
          <p:nvSpPr>
            <p:cNvPr id="39" name="Text Box 174"/>
            <p:cNvSpPr txBox="1">
              <a:spLocks noChangeArrowheads="1"/>
            </p:cNvSpPr>
            <p:nvPr/>
          </p:nvSpPr>
          <p:spPr bwMode="auto">
            <a:xfrm>
              <a:off x="1779" y="1853"/>
              <a:ext cx="6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GeV</a:t>
              </a:r>
            </a:p>
          </p:txBody>
        </p:sp>
        <p:sp>
          <p:nvSpPr>
            <p:cNvPr id="42" name="Text Box 177"/>
            <p:cNvSpPr txBox="1">
              <a:spLocks noChangeArrowheads="1"/>
            </p:cNvSpPr>
            <p:nvPr/>
          </p:nvSpPr>
          <p:spPr bwMode="auto">
            <a:xfrm>
              <a:off x="2995" y="1866"/>
              <a:ext cx="1143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/>
                <a:t>t</a:t>
              </a:r>
              <a:r>
                <a:rPr lang="en-GB" sz="1600" dirty="0"/>
                <a:t>, </a:t>
              </a:r>
              <a:r>
                <a:rPr lang="en-GB" sz="1600" i="1" dirty="0"/>
                <a:t>Z</a:t>
              </a:r>
              <a:r>
                <a:rPr lang="en-GB" sz="1600" dirty="0"/>
                <a:t>, </a:t>
              </a:r>
              <a:r>
                <a:rPr lang="en-GB" sz="1600" i="1" dirty="0"/>
                <a:t>W</a:t>
              </a:r>
              <a:r>
                <a:rPr lang="en-GB" sz="1600" dirty="0"/>
                <a:t>, </a:t>
              </a:r>
              <a:r>
                <a:rPr lang="en-GB" sz="1600" i="1" dirty="0"/>
                <a:t>H</a:t>
              </a:r>
              <a:r>
                <a:rPr lang="en-GB" sz="1600" dirty="0"/>
                <a:t>, </a:t>
              </a:r>
              <a:r>
                <a:rPr lang="en-GB" sz="1600" dirty="0" smtClean="0"/>
                <a:t>EWSB</a:t>
              </a:r>
              <a:endParaRPr lang="en-GB" sz="1600" i="1" dirty="0"/>
            </a:p>
          </p:txBody>
        </p:sp>
        <p:sp>
          <p:nvSpPr>
            <p:cNvPr id="43" name="Text Box 178"/>
            <p:cNvSpPr txBox="1">
              <a:spLocks noChangeArrowheads="1"/>
            </p:cNvSpPr>
            <p:nvPr/>
          </p:nvSpPr>
          <p:spPr bwMode="auto">
            <a:xfrm>
              <a:off x="2995" y="2006"/>
              <a:ext cx="680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ym typeface="Symbol" charset="2"/>
                </a:rPr>
                <a:t>ψ</a:t>
              </a:r>
              <a:r>
                <a:rPr lang="en-GB" sz="1600" dirty="0" smtClean="0">
                  <a:sym typeface="Symbol" charset="2"/>
                </a:rPr>
                <a:t>, </a:t>
              </a:r>
              <a:r>
                <a:rPr lang="en-GB" sz="1600" i="1" dirty="0" err="1" smtClean="0">
                  <a:sym typeface="Symbol" charset="2"/>
                </a:rPr>
                <a:t>b</a:t>
              </a:r>
              <a:r>
                <a:rPr lang="en-GB" sz="1600" dirty="0" smtClean="0">
                  <a:sym typeface="Symbol" charset="2"/>
                </a:rPr>
                <a:t>, </a:t>
              </a:r>
              <a:r>
                <a:rPr lang="en-GB" sz="1600" i="1" dirty="0" err="1" smtClean="0">
                  <a:latin typeface="Symbol" charset="2"/>
                  <a:cs typeface="Symbol" charset="2"/>
                  <a:sym typeface="Symbol" charset="2"/>
                </a:rPr>
                <a:t>Υ</a:t>
              </a:r>
              <a:r>
                <a:rPr lang="en-GB" sz="1600" i="1" dirty="0" smtClean="0">
                  <a:sym typeface="Symbol" charset="2"/>
                </a:rPr>
                <a:t>, </a:t>
              </a:r>
              <a:r>
                <a:rPr lang="en-GB" sz="1600" i="1" dirty="0">
                  <a:sym typeface="Symbol" charset="2"/>
                </a:rPr>
                <a:t>B</a:t>
              </a:r>
              <a:endParaRPr lang="en-GB" sz="1600" dirty="0">
                <a:sym typeface="Symbol" charset="2"/>
              </a:endParaRPr>
            </a:p>
          </p:txBody>
        </p:sp>
        <p:sp>
          <p:nvSpPr>
            <p:cNvPr id="44" name="Text Box 179"/>
            <p:cNvSpPr txBox="1">
              <a:spLocks noChangeArrowheads="1"/>
            </p:cNvSpPr>
            <p:nvPr/>
          </p:nvSpPr>
          <p:spPr bwMode="auto">
            <a:xfrm>
              <a:off x="2995" y="2136"/>
              <a:ext cx="915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τ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c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n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p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ρ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ea typeface="Lucida Grande"/>
                  <a:cs typeface="Symbol" charset="2"/>
                  <a:sym typeface="Symbol" charset="2"/>
                </a:rPr>
                <a:t>f</a:t>
              </a:r>
              <a:endParaRPr lang="en-GB" sz="1600" i="1" dirty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endParaRPr>
            </a:p>
          </p:txBody>
        </p:sp>
        <p:sp>
          <p:nvSpPr>
            <p:cNvPr id="45" name="Text Box 180"/>
            <p:cNvSpPr txBox="1">
              <a:spLocks noChangeArrowheads="1"/>
            </p:cNvSpPr>
            <p:nvPr/>
          </p:nvSpPr>
          <p:spPr bwMode="auto">
            <a:xfrm>
              <a:off x="2995" y="2277"/>
              <a:ext cx="830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m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s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π</a:t>
              </a:r>
              <a:r>
                <a:rPr lang="en-GB" sz="1600" i="1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, </a:t>
              </a:r>
              <a:r>
                <a:rPr lang="en-GB" sz="1600" dirty="0" smtClean="0">
                  <a:solidFill>
                    <a:srgbClr val="000000"/>
                  </a:solidFill>
                  <a:latin typeface="Arial"/>
                  <a:cs typeface="Arial"/>
                  <a:sym typeface="Symbol" charset="2"/>
                </a:rPr>
                <a:t>QCD</a:t>
              </a:r>
              <a:endParaRPr lang="en-GB" sz="1600" dirty="0">
                <a:solidFill>
                  <a:srgbClr val="000000"/>
                </a:solidFill>
                <a:latin typeface="Arial"/>
                <a:cs typeface="Arial"/>
                <a:sym typeface="Symbol" charset="2"/>
              </a:endParaRPr>
            </a:p>
          </p:txBody>
        </p:sp>
        <p:sp>
          <p:nvSpPr>
            <p:cNvPr id="46" name="Text Box 181"/>
            <p:cNvSpPr txBox="1">
              <a:spLocks noChangeArrowheads="1"/>
            </p:cNvSpPr>
            <p:nvPr/>
          </p:nvSpPr>
          <p:spPr bwMode="auto">
            <a:xfrm>
              <a:off x="2995" y="2419"/>
              <a:ext cx="1394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u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d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nuclear </a:t>
              </a:r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binding 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47" name="Text Box 182"/>
            <p:cNvSpPr txBox="1">
              <a:spLocks noChangeArrowheads="1"/>
            </p:cNvSpPr>
            <p:nvPr/>
          </p:nvSpPr>
          <p:spPr bwMode="auto">
            <a:xfrm>
              <a:off x="2995" y="2548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e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48" name="Text Box 183"/>
            <p:cNvSpPr txBox="1">
              <a:spLocks noChangeArrowheads="1"/>
            </p:cNvSpPr>
            <p:nvPr/>
          </p:nvSpPr>
          <p:spPr bwMode="auto">
            <a:xfrm>
              <a:off x="2995" y="3270"/>
              <a:ext cx="105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  <a:sym typeface="Symbol" charset="2"/>
                </a:rPr>
                <a:t>atomic binding </a:t>
              </a:r>
              <a:r>
                <a:rPr lang="en-GB" sz="1600" i="1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51" name="Line 186"/>
            <p:cNvSpPr>
              <a:spLocks noChangeShapeType="1"/>
            </p:cNvSpPr>
            <p:nvPr/>
          </p:nvSpPr>
          <p:spPr bwMode="auto">
            <a:xfrm>
              <a:off x="2426" y="127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2" name="Line 187"/>
            <p:cNvSpPr>
              <a:spLocks noChangeShapeType="1"/>
            </p:cNvSpPr>
            <p:nvPr/>
          </p:nvSpPr>
          <p:spPr bwMode="auto">
            <a:xfrm flipV="1">
              <a:off x="2653" y="1339"/>
              <a:ext cx="0" cy="283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3" name="Line 188"/>
            <p:cNvSpPr>
              <a:spLocks noChangeShapeType="1"/>
            </p:cNvSpPr>
            <p:nvPr/>
          </p:nvSpPr>
          <p:spPr bwMode="auto">
            <a:xfrm flipV="1">
              <a:off x="2653" y="1056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4" name="Line 189"/>
            <p:cNvSpPr>
              <a:spLocks noChangeShapeType="1"/>
            </p:cNvSpPr>
            <p:nvPr/>
          </p:nvSpPr>
          <p:spPr bwMode="auto">
            <a:xfrm>
              <a:off x="2426" y="105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5" name="Line 190"/>
            <p:cNvSpPr>
              <a:spLocks noChangeShapeType="1"/>
            </p:cNvSpPr>
            <p:nvPr/>
          </p:nvSpPr>
          <p:spPr bwMode="auto">
            <a:xfrm flipV="1">
              <a:off x="2653" y="882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6" name="Line 191"/>
            <p:cNvSpPr>
              <a:spLocks noChangeShapeType="1"/>
            </p:cNvSpPr>
            <p:nvPr/>
          </p:nvSpPr>
          <p:spPr bwMode="auto">
            <a:xfrm>
              <a:off x="2426" y="85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7" name="Text Box 192"/>
            <p:cNvSpPr txBox="1">
              <a:spLocks noChangeArrowheads="1"/>
            </p:cNvSpPr>
            <p:nvPr/>
          </p:nvSpPr>
          <p:spPr bwMode="auto">
            <a:xfrm>
              <a:off x="2993" y="970"/>
              <a:ext cx="1219" cy="181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>
                  <a:solidFill>
                    <a:srgbClr val="000000"/>
                  </a:solidFill>
                </a:rPr>
                <a:t>GUT ?</a:t>
              </a:r>
            </a:p>
          </p:txBody>
        </p:sp>
        <p:sp>
          <p:nvSpPr>
            <p:cNvPr id="58" name="Text Box 193"/>
            <p:cNvSpPr txBox="1">
              <a:spLocks noChangeArrowheads="1"/>
            </p:cNvSpPr>
            <p:nvPr/>
          </p:nvSpPr>
          <p:spPr bwMode="auto">
            <a:xfrm>
              <a:off x="2993" y="772"/>
              <a:ext cx="1162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rgbClr val="000000"/>
                  </a:solidFill>
                </a:rPr>
                <a:t>Planck</a:t>
              </a:r>
              <a:r>
                <a:rPr lang="en-GB" sz="1600" dirty="0" smtClean="0">
                  <a:solidFill>
                    <a:srgbClr val="000000"/>
                  </a:solidFill>
                </a:rPr>
                <a:t> scale (</a:t>
              </a:r>
              <a:r>
                <a:rPr lang="en-GB" sz="1600" i="1" dirty="0" err="1">
                  <a:solidFill>
                    <a:srgbClr val="000000"/>
                  </a:solidFill>
                </a:rPr>
                <a:t>M</a:t>
              </a:r>
              <a:r>
                <a:rPr lang="en-GB" sz="1600" baseline="-25000" dirty="0" err="1">
                  <a:solidFill>
                    <a:srgbClr val="000000"/>
                  </a:solidFill>
                </a:rPr>
                <a:t>Pl</a:t>
              </a:r>
              <a:r>
                <a:rPr lang="en-GB" sz="1600" dirty="0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59" name="Text Box 194"/>
            <p:cNvSpPr txBox="1">
              <a:spLocks noChangeArrowheads="1"/>
            </p:cNvSpPr>
            <p:nvPr/>
          </p:nvSpPr>
          <p:spPr bwMode="auto">
            <a:xfrm>
              <a:off x="3000" y="1172"/>
              <a:ext cx="1219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i="1" baseline="-25000" dirty="0" smtClean="0">
                  <a:solidFill>
                    <a:srgbClr val="000000"/>
                  </a:solidFill>
                  <a:sym typeface="Symbol" charset="2"/>
                </a:rPr>
                <a:t>R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?</a:t>
              </a:r>
              <a:endParaRPr lang="en-GB" sz="1600" i="1" baseline="-250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60" name="Text Box 195"/>
            <p:cNvSpPr txBox="1">
              <a:spLocks noChangeArrowheads="1"/>
            </p:cNvSpPr>
            <p:nvPr/>
          </p:nvSpPr>
          <p:spPr bwMode="auto">
            <a:xfrm>
              <a:off x="1761" y="1155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14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61" name="Text Box 196"/>
            <p:cNvSpPr txBox="1">
              <a:spLocks noChangeArrowheads="1"/>
            </p:cNvSpPr>
            <p:nvPr/>
          </p:nvSpPr>
          <p:spPr bwMode="auto">
            <a:xfrm>
              <a:off x="1758" y="941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16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62" name="Text Box 197"/>
            <p:cNvSpPr txBox="1">
              <a:spLocks noChangeArrowheads="1"/>
            </p:cNvSpPr>
            <p:nvPr/>
          </p:nvSpPr>
          <p:spPr bwMode="auto">
            <a:xfrm>
              <a:off x="1758" y="742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</a:t>
              </a:r>
              <a:r>
                <a:rPr lang="en-GB" sz="1600" baseline="30000" dirty="0">
                  <a:solidFill>
                    <a:srgbClr val="000000"/>
                  </a:solidFill>
                </a:rPr>
                <a:t>19</a:t>
              </a:r>
              <a:r>
                <a:rPr lang="en-GB" sz="1600" dirty="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63" name="Line 198"/>
            <p:cNvSpPr>
              <a:spLocks noChangeShapeType="1"/>
            </p:cNvSpPr>
            <p:nvPr/>
          </p:nvSpPr>
          <p:spPr bwMode="auto">
            <a:xfrm>
              <a:off x="2428" y="381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4" name="Line 199"/>
            <p:cNvSpPr>
              <a:spLocks noChangeShapeType="1"/>
            </p:cNvSpPr>
            <p:nvPr/>
          </p:nvSpPr>
          <p:spPr bwMode="auto">
            <a:xfrm>
              <a:off x="2428" y="367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5" name="Line 200"/>
            <p:cNvSpPr>
              <a:spLocks noChangeShapeType="1"/>
            </p:cNvSpPr>
            <p:nvPr/>
          </p:nvSpPr>
          <p:spPr bwMode="auto">
            <a:xfrm>
              <a:off x="2428" y="353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6" name="Text Box 201"/>
            <p:cNvSpPr txBox="1">
              <a:spLocks noChangeArrowheads="1"/>
            </p:cNvSpPr>
            <p:nvPr/>
          </p:nvSpPr>
          <p:spPr bwMode="auto">
            <a:xfrm>
              <a:off x="1845" y="3706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 </a:t>
              </a:r>
              <a:r>
                <a:rPr lang="en-GB" sz="1600" dirty="0" err="1">
                  <a:solidFill>
                    <a:srgbClr val="000000"/>
                  </a:solidFill>
                </a:rPr>
                <a:t>meV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67" name="Text Box 202"/>
            <p:cNvSpPr txBox="1">
              <a:spLocks noChangeArrowheads="1"/>
            </p:cNvSpPr>
            <p:nvPr/>
          </p:nvSpPr>
          <p:spPr bwMode="auto">
            <a:xfrm>
              <a:off x="1776" y="3565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meV</a:t>
              </a:r>
            </a:p>
          </p:txBody>
        </p:sp>
        <p:sp>
          <p:nvSpPr>
            <p:cNvPr id="68" name="Text Box 203"/>
            <p:cNvSpPr txBox="1">
              <a:spLocks noChangeArrowheads="1"/>
            </p:cNvSpPr>
            <p:nvPr/>
          </p:nvSpPr>
          <p:spPr bwMode="auto">
            <a:xfrm>
              <a:off x="2023" y="3423"/>
              <a:ext cx="3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eV</a:t>
              </a:r>
            </a:p>
          </p:txBody>
        </p:sp>
        <p:sp>
          <p:nvSpPr>
            <p:cNvPr id="69" name="Text Box 204"/>
            <p:cNvSpPr txBox="1">
              <a:spLocks noChangeArrowheads="1"/>
            </p:cNvSpPr>
            <p:nvPr/>
          </p:nvSpPr>
          <p:spPr bwMode="auto">
            <a:xfrm>
              <a:off x="2995" y="3407"/>
              <a:ext cx="278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dirty="0" err="1" smtClean="0">
                  <a:solidFill>
                    <a:srgbClr val="000000"/>
                  </a:solidFill>
                  <a:sym typeface="Symbol" charset="2"/>
                </a:rPr>
                <a:t>’s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70" name="Line 205"/>
            <p:cNvSpPr>
              <a:spLocks noChangeShapeType="1"/>
            </p:cNvSpPr>
            <p:nvPr/>
          </p:nvSpPr>
          <p:spPr bwMode="auto">
            <a:xfrm flipH="1">
              <a:off x="3135" y="3621"/>
              <a:ext cx="2" cy="15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1" name="Line 206"/>
            <p:cNvSpPr>
              <a:spLocks noChangeShapeType="1"/>
            </p:cNvSpPr>
            <p:nvPr/>
          </p:nvSpPr>
          <p:spPr bwMode="auto">
            <a:xfrm>
              <a:off x="3475" y="3480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2" name="Text Box 207"/>
            <p:cNvSpPr txBox="1">
              <a:spLocks noChangeArrowheads="1"/>
            </p:cNvSpPr>
            <p:nvPr/>
          </p:nvSpPr>
          <p:spPr bwMode="auto">
            <a:xfrm>
              <a:off x="3149" y="3635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?</a:t>
              </a:r>
            </a:p>
          </p:txBody>
        </p:sp>
        <p:sp>
          <p:nvSpPr>
            <p:cNvPr id="73" name="Line 208"/>
            <p:cNvSpPr>
              <a:spLocks noChangeShapeType="1"/>
            </p:cNvSpPr>
            <p:nvPr/>
          </p:nvSpPr>
          <p:spPr bwMode="auto">
            <a:xfrm>
              <a:off x="3475" y="2642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74" name="Text Box 182"/>
          <p:cNvSpPr txBox="1">
            <a:spLocks noChangeArrowheads="1"/>
          </p:cNvSpPr>
          <p:nvPr/>
        </p:nvSpPr>
        <p:spPr bwMode="auto">
          <a:xfrm>
            <a:off x="5796827" y="4591960"/>
            <a:ext cx="1231124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sym typeface="Symbol" charset="2"/>
              </a:rPr>
              <a:t>core of Sun</a:t>
            </a:r>
            <a:endParaRPr lang="en-GB" sz="1600" dirty="0">
              <a:solidFill>
                <a:srgbClr val="000000"/>
              </a:solidFill>
              <a:sym typeface="Symbol" charset="2"/>
            </a:endParaRPr>
          </a:p>
        </p:txBody>
      </p:sp>
      <p:grpSp>
        <p:nvGrpSpPr>
          <p:cNvPr id="75" name="Group 79"/>
          <p:cNvGrpSpPr/>
          <p:nvPr/>
        </p:nvGrpSpPr>
        <p:grpSpPr>
          <a:xfrm>
            <a:off x="1383561" y="942973"/>
            <a:ext cx="2152369" cy="5084763"/>
            <a:chOff x="341746" y="1089023"/>
            <a:chExt cx="2152369" cy="5084763"/>
          </a:xfrm>
        </p:grpSpPr>
        <p:sp>
          <p:nvSpPr>
            <p:cNvPr id="76" name="Up Arrow 75"/>
            <p:cNvSpPr/>
            <p:nvPr/>
          </p:nvSpPr>
          <p:spPr>
            <a:xfrm flipV="1">
              <a:off x="1046315" y="1089023"/>
              <a:ext cx="1447800" cy="5084763"/>
            </a:xfrm>
            <a:prstGeom prst="upArrow">
              <a:avLst/>
            </a:prstGeom>
            <a:solidFill>
              <a:schemeClr val="tx1">
                <a:lumMod val="50000"/>
                <a:lumOff val="50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77" name="Text Box 171"/>
            <p:cNvSpPr txBox="1">
              <a:spLocks noChangeArrowheads="1"/>
            </p:cNvSpPr>
            <p:nvPr/>
          </p:nvSpPr>
          <p:spPr bwMode="auto">
            <a:xfrm>
              <a:off x="592682" y="3636092"/>
              <a:ext cx="161711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strong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−15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78" name="Text Box 171"/>
            <p:cNvSpPr txBox="1">
              <a:spLocks noChangeArrowheads="1"/>
            </p:cNvSpPr>
            <p:nvPr/>
          </p:nvSpPr>
          <p:spPr bwMode="auto">
            <a:xfrm>
              <a:off x="569972" y="5425475"/>
              <a:ext cx="163982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atomic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GB" sz="1600" dirty="0" smtClean="0">
                  <a:solidFill>
                    <a:prstClr val="white"/>
                  </a:solidFill>
                </a:rPr>
                <a:t>~ 10</a:t>
              </a:r>
              <a:r>
                <a:rPr lang="en-GB" sz="1600" baseline="30000" dirty="0" smtClean="0">
                  <a:solidFill>
                    <a:prstClr val="white"/>
                  </a:solidFill>
                </a:rPr>
                <a:t>−10</a:t>
              </a:r>
              <a:r>
                <a:rPr lang="en-GB" sz="1600" dirty="0" smtClean="0">
                  <a:solidFill>
                    <a:prstClr val="white"/>
                  </a:solidFill>
                </a:rPr>
                <a:t> </a:t>
              </a:r>
              <a:r>
                <a:rPr lang="en-GB" sz="1600" dirty="0" err="1" smtClean="0">
                  <a:solidFill>
                    <a:prstClr val="white"/>
                  </a:solidFill>
                </a:rPr>
                <a:t>m</a:t>
              </a:r>
              <a:endParaRPr lang="en-GB" sz="1600" dirty="0">
                <a:solidFill>
                  <a:prstClr val="white"/>
                </a:solidFill>
              </a:endParaRPr>
            </a:p>
          </p:txBody>
        </p:sp>
        <p:sp>
          <p:nvSpPr>
            <p:cNvPr id="79" name="Text Box 171"/>
            <p:cNvSpPr txBox="1">
              <a:spLocks noChangeArrowheads="1"/>
            </p:cNvSpPr>
            <p:nvPr/>
          </p:nvSpPr>
          <p:spPr bwMode="auto">
            <a:xfrm>
              <a:off x="653529" y="2925623"/>
              <a:ext cx="1556271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weak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−18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80" name="Text Box 171"/>
            <p:cNvSpPr txBox="1">
              <a:spLocks noChangeArrowheads="1"/>
            </p:cNvSpPr>
            <p:nvPr/>
          </p:nvSpPr>
          <p:spPr bwMode="auto">
            <a:xfrm>
              <a:off x="341746" y="1183968"/>
              <a:ext cx="1868054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gravitation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−35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</p:grpSp>
      <p:sp>
        <p:nvSpPr>
          <p:cNvPr id="87" name="Text Box 201"/>
          <p:cNvSpPr txBox="1">
            <a:spLocks noChangeArrowheads="1"/>
          </p:cNvSpPr>
          <p:nvPr/>
        </p:nvSpPr>
        <p:spPr bwMode="auto">
          <a:xfrm>
            <a:off x="5114754" y="5996180"/>
            <a:ext cx="295872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 dirty="0" smtClean="0">
                <a:solidFill>
                  <a:srgbClr val="000000"/>
                </a:solidFill>
              </a:rPr>
              <a:t>0</a:t>
            </a: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88" name="Text Box 204"/>
          <p:cNvSpPr txBox="1">
            <a:spLocks noChangeArrowheads="1"/>
          </p:cNvSpPr>
          <p:nvPr/>
        </p:nvSpPr>
        <p:spPr bwMode="auto">
          <a:xfrm>
            <a:off x="5791200" y="5970917"/>
            <a:ext cx="482822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err="1" smtClean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rPr>
              <a:t>g</a:t>
            </a:r>
            <a:r>
              <a:rPr lang="en-GB" sz="1600" dirty="0" smtClean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rPr>
              <a:t>, </a:t>
            </a:r>
            <a:r>
              <a:rPr lang="en-GB" sz="1600" dirty="0" err="1" smtClean="0">
                <a:solidFill>
                  <a:srgbClr val="000000"/>
                </a:solidFill>
                <a:latin typeface="Aial"/>
                <a:cs typeface="Aial"/>
                <a:sym typeface="Symbol" charset="2"/>
              </a:rPr>
              <a:t>g</a:t>
            </a:r>
            <a:endParaRPr lang="en-GB" sz="1600" dirty="0">
              <a:solidFill>
                <a:srgbClr val="000000"/>
              </a:solidFill>
              <a:latin typeface="Aial"/>
              <a:cs typeface="Aial"/>
              <a:sym typeface="Symbol" charset="2"/>
            </a:endParaRPr>
          </a:p>
        </p:txBody>
      </p:sp>
      <p:grpSp>
        <p:nvGrpSpPr>
          <p:cNvPr id="108" name="Group 107"/>
          <p:cNvGrpSpPr/>
          <p:nvPr/>
        </p:nvGrpSpPr>
        <p:grpSpPr>
          <a:xfrm>
            <a:off x="457200" y="838200"/>
            <a:ext cx="1011013" cy="4779076"/>
            <a:chOff x="457200" y="838200"/>
            <a:chExt cx="1011013" cy="4779076"/>
          </a:xfrm>
        </p:grpSpPr>
        <p:sp>
          <p:nvSpPr>
            <p:cNvPr id="104" name="TextBox 103"/>
            <p:cNvSpPr txBox="1"/>
            <p:nvPr/>
          </p:nvSpPr>
          <p:spPr>
            <a:xfrm>
              <a:off x="457200" y="5278722"/>
              <a:ext cx="8178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~ </a:t>
              </a:r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1900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457200" y="3494438"/>
              <a:ext cx="8178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~ </a:t>
              </a:r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1970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57200" y="2590800"/>
              <a:ext cx="8178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~ </a:t>
              </a:r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2010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457200" y="838200"/>
              <a:ext cx="101101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Year when energy reached in labs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3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7" grpId="0" animBg="1"/>
      <p:bldP spid="7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5749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grayscl/>
            <a:lum bright="20000" contrast="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9909" y="0"/>
            <a:ext cx="1284091" cy="1714499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1698171"/>
            <a:ext cx="9144000" cy="14695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204864"/>
            <a:ext cx="9144000" cy="53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is complete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8668" y="3645024"/>
            <a:ext cx="39773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i="1" dirty="0" smtClean="0">
                <a:solidFill>
                  <a:srgbClr val="0070C0"/>
                </a:solidFill>
                <a:latin typeface="Chalkduster" charset="0"/>
                <a:ea typeface="Chalkduster" charset="0"/>
                <a:cs typeface="Chalkduster" charset="0"/>
              </a:rPr>
              <a:t>It is a triumph for the imagination and rigour of the human mind</a:t>
            </a:r>
            <a:endParaRPr lang="en-GB" sz="2000" i="1" dirty="0">
              <a:solidFill>
                <a:srgbClr val="0070C0"/>
              </a:solidFill>
              <a:latin typeface="Chalkduster" charset="0"/>
              <a:ea typeface="Chalkduster" charset="0"/>
              <a:cs typeface="Chalkduster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95346" y="3645024"/>
            <a:ext cx="3827166" cy="2477601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lang="en-GB" sz="2000" i="1" dirty="0" smtClean="0">
                <a:solidFill>
                  <a:srgbClr val="0070C0"/>
                </a:solidFill>
                <a:latin typeface="Chalkduster" charset="0"/>
                <a:ea typeface="Chalkduster" charset="0"/>
                <a:cs typeface="Chalkduster" charset="0"/>
              </a:rPr>
              <a:t>It is a triumph for the greatest experimental undertaking ever</a:t>
            </a:r>
            <a:r>
              <a:rPr lang="en-US" sz="2000" i="1" dirty="0" smtClean="0">
                <a:solidFill>
                  <a:srgbClr val="0070C0"/>
                </a:solidFill>
                <a:latin typeface="Chalkduster" charset="0"/>
                <a:ea typeface="Chalkduster" charset="0"/>
                <a:cs typeface="Chalkduster" charset="0"/>
              </a:rPr>
              <a:t>: </a:t>
            </a:r>
          </a:p>
          <a:p>
            <a:pPr>
              <a:spcBef>
                <a:spcPts val="900"/>
              </a:spcBef>
            </a:pPr>
            <a:r>
              <a:rPr lang="en-US" sz="2000" i="1" dirty="0" smtClean="0">
                <a:solidFill>
                  <a:srgbClr val="0070C0"/>
                </a:solidFill>
                <a:latin typeface="Chalkduster" charset="0"/>
                <a:ea typeface="Chalkduster" charset="0"/>
                <a:cs typeface="Chalkduster" charset="0"/>
              </a:rPr>
              <a:t>Frontier of accelerator &amp; detector technologies</a:t>
            </a:r>
          </a:p>
          <a:p>
            <a:pPr>
              <a:spcBef>
                <a:spcPts val="900"/>
              </a:spcBef>
            </a:pPr>
            <a:r>
              <a:rPr lang="en-US" sz="2000" i="1" dirty="0" smtClean="0">
                <a:solidFill>
                  <a:srgbClr val="0070C0"/>
                </a:solidFill>
                <a:latin typeface="Chalkduster" charset="0"/>
                <a:ea typeface="Chalkduster" charset="0"/>
                <a:cs typeface="Chalkduster" charset="0"/>
              </a:rPr>
              <a:t>Global data sharing, analysis &amp; collaboration </a:t>
            </a:r>
            <a:endParaRPr lang="en-GB" sz="2000" i="1" dirty="0">
              <a:solidFill>
                <a:srgbClr val="0070C0"/>
              </a:solidFill>
              <a:latin typeface="Chalkduster" charset="0"/>
              <a:ea typeface="Chalkduster" charset="0"/>
              <a:cs typeface="Chalkduste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9291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5749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54" name="Picture 53" descr="circle-transp-red6.png"/>
          <p:cNvPicPr>
            <a:picLocks noChangeAspect="1"/>
          </p:cNvPicPr>
          <p:nvPr/>
        </p:nvPicPr>
        <p:blipFill>
          <a:blip r:embed="rId2">
            <a:duotone>
              <a:srgbClr val="FFFF00"/>
              <a:srgbClr val="FFF1C1"/>
            </a:duotone>
          </a:blip>
          <a:stretch>
            <a:fillRect/>
          </a:stretch>
        </p:blipFill>
        <p:spPr>
          <a:xfrm rot="352210">
            <a:off x="2172467" y="4504273"/>
            <a:ext cx="2777639" cy="1095501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grayscl/>
            <a:lum bright="20000" contrast="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9909" y="0"/>
            <a:ext cx="1284091" cy="1714499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1698171"/>
            <a:ext cx="9144000" cy="14695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3" name="Picture 22" descr="circle-transp-red6.png"/>
          <p:cNvPicPr>
            <a:picLocks noChangeAspect="1"/>
          </p:cNvPicPr>
          <p:nvPr/>
        </p:nvPicPr>
        <p:blipFill>
          <a:blip r:embed="rId2">
            <a:duotone>
              <a:srgbClr val="FFFF00"/>
              <a:srgbClr val="FFF1C1"/>
            </a:duotone>
          </a:blip>
          <a:stretch>
            <a:fillRect/>
          </a:stretch>
        </p:blipFill>
        <p:spPr>
          <a:xfrm rot="20838486">
            <a:off x="6230244" y="2800818"/>
            <a:ext cx="3006538" cy="183010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 rot="21373647">
            <a:off x="6516695" y="3171552"/>
            <a:ext cx="23893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US" sz="1800" dirty="0" smtClean="0">
                <a:solidFill>
                  <a:srgbClr val="0070C0"/>
                </a:solidFill>
                <a:latin typeface="Chalkduster"/>
                <a:cs typeface="Chalkduster"/>
              </a:rPr>
              <a:t>Gauge hierarchy / Scalar SM sector is unstable</a:t>
            </a:r>
          </a:p>
        </p:txBody>
      </p:sp>
      <p:pic>
        <p:nvPicPr>
          <p:cNvPr id="26" name="Picture 25" descr="circle-transp-red6.png"/>
          <p:cNvPicPr>
            <a:picLocks noChangeAspect="1"/>
          </p:cNvPicPr>
          <p:nvPr/>
        </p:nvPicPr>
        <p:blipFill>
          <a:blip r:embed="rId2">
            <a:duotone>
              <a:srgbClr val="FFFF00"/>
              <a:srgbClr val="FFF1C1"/>
            </a:duotone>
          </a:blip>
          <a:stretch>
            <a:fillRect/>
          </a:stretch>
        </p:blipFill>
        <p:spPr>
          <a:xfrm rot="380107">
            <a:off x="3721825" y="2893231"/>
            <a:ext cx="2519415" cy="1901889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 rot="380107">
            <a:off x="3719167" y="3220865"/>
            <a:ext cx="23893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US" sz="1800" dirty="0" smtClean="0">
                <a:solidFill>
                  <a:srgbClr val="0070C0"/>
                </a:solidFill>
                <a:latin typeface="Chalkduster"/>
                <a:cs typeface="Chalkduster"/>
              </a:rPr>
              <a:t>Huge mass hierarchy between matter particles</a:t>
            </a:r>
          </a:p>
        </p:txBody>
      </p:sp>
      <p:grpSp>
        <p:nvGrpSpPr>
          <p:cNvPr id="29" name="Group 28"/>
          <p:cNvGrpSpPr/>
          <p:nvPr/>
        </p:nvGrpSpPr>
        <p:grpSpPr>
          <a:xfrm rot="20863460">
            <a:off x="35173" y="2719799"/>
            <a:ext cx="3065393" cy="2358661"/>
            <a:chOff x="392039" y="3400554"/>
            <a:chExt cx="3065393" cy="2912572"/>
          </a:xfrm>
          <a:noFill/>
        </p:grpSpPr>
        <p:pic>
          <p:nvPicPr>
            <p:cNvPr id="31" name="Picture 30" descr="circle-transp-red6.png"/>
            <p:cNvPicPr>
              <a:picLocks noChangeAspect="1"/>
            </p:cNvPicPr>
            <p:nvPr/>
          </p:nvPicPr>
          <p:blipFill>
            <a:blip r:embed="rId2">
              <a:duotone>
                <a:srgbClr val="FFFF00"/>
                <a:srgbClr val="FFF1C1"/>
              </a:duotone>
            </a:blip>
            <a:stretch>
              <a:fillRect/>
            </a:stretch>
          </p:blipFill>
          <p:spPr>
            <a:xfrm>
              <a:off x="392039" y="3400554"/>
              <a:ext cx="3065393" cy="2912572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32" name="TextBox 31"/>
            <p:cNvSpPr txBox="1"/>
            <p:nvPr/>
          </p:nvSpPr>
          <p:spPr>
            <a:xfrm>
              <a:off x="582423" y="4008566"/>
              <a:ext cx="2389378" cy="923330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GB" sz="1800" dirty="0" smtClean="0">
                  <a:solidFill>
                    <a:srgbClr val="0070C0"/>
                  </a:solidFill>
                  <a:latin typeface="Chalkduster"/>
                  <a:cs typeface="Chalkduster"/>
                </a:rPr>
                <a:t>Higgs is only fundamental scalar</a:t>
              </a:r>
              <a:endParaRPr lang="en-GB" sz="1800" dirty="0">
                <a:solidFill>
                  <a:srgbClr val="0070C0"/>
                </a:solidFill>
                <a:latin typeface="Chalkduster"/>
                <a:cs typeface="Chalkduster"/>
              </a:endParaRPr>
            </a:p>
          </p:txBody>
        </p:sp>
      </p:grpSp>
      <p:sp>
        <p:nvSpPr>
          <p:cNvPr id="30" name="Rectangle 29"/>
          <p:cNvSpPr/>
          <p:nvPr/>
        </p:nvSpPr>
        <p:spPr>
          <a:xfrm rot="20844334">
            <a:off x="398367" y="4055379"/>
            <a:ext cx="2489459" cy="6001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1100" kern="0" dirty="0" smtClean="0">
                <a:solidFill>
                  <a:srgbClr val="0070C0"/>
                </a:solidFill>
                <a:latin typeface="Chalkduster"/>
                <a:cs typeface="Chalkduster"/>
              </a:rPr>
              <a:t>neither matter, nor force, — all known scalars are </a:t>
            </a:r>
          </a:p>
          <a:p>
            <a:pPr algn="ctr"/>
            <a:r>
              <a:rPr lang="en-GB" sz="1100" kern="0" dirty="0" smtClean="0">
                <a:solidFill>
                  <a:srgbClr val="0070C0"/>
                </a:solidFill>
                <a:latin typeface="Chalkduster"/>
                <a:cs typeface="Chalkduster"/>
              </a:rPr>
              <a:t>  composite states</a:t>
            </a:r>
            <a:endParaRPr lang="en-GB" sz="1100" dirty="0">
              <a:solidFill>
                <a:srgbClr val="0070C0"/>
              </a:solidFill>
              <a:latin typeface="Chalkduster"/>
              <a:cs typeface="Chalkduster"/>
            </a:endParaRPr>
          </a:p>
        </p:txBody>
      </p:sp>
      <p:sp>
        <p:nvSpPr>
          <p:cNvPr id="35" name="TextBox 34"/>
          <p:cNvSpPr txBox="1"/>
          <p:nvPr/>
        </p:nvSpPr>
        <p:spPr>
          <a:xfrm rot="275860">
            <a:off x="2400303" y="4747861"/>
            <a:ext cx="2389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US" sz="1800" dirty="0" smtClean="0">
                <a:solidFill>
                  <a:srgbClr val="0070C0"/>
                </a:solidFill>
                <a:latin typeface="Chalkduster"/>
                <a:cs typeface="Chalkduster"/>
              </a:rPr>
              <a:t>Dark matter and dark energy</a:t>
            </a:r>
          </a:p>
        </p:txBody>
      </p:sp>
      <p:sp>
        <p:nvSpPr>
          <p:cNvPr id="38" name="TextBox 37"/>
          <p:cNvSpPr txBox="1"/>
          <p:nvPr/>
        </p:nvSpPr>
        <p:spPr>
          <a:xfrm rot="20839062">
            <a:off x="79618" y="5161332"/>
            <a:ext cx="23893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alkduster"/>
                <a:cs typeface="Chalkduster"/>
              </a:rPr>
              <a:t>Causally connected observable universe</a:t>
            </a:r>
          </a:p>
        </p:txBody>
      </p:sp>
      <p:sp>
        <p:nvSpPr>
          <p:cNvPr id="41" name="TextBox 40"/>
          <p:cNvSpPr txBox="1"/>
          <p:nvPr/>
        </p:nvSpPr>
        <p:spPr>
          <a:xfrm rot="502712">
            <a:off x="4936414" y="4534258"/>
            <a:ext cx="23893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alkduster"/>
                <a:cs typeface="Chalkduster"/>
              </a:rPr>
              <a:t>Grand unification of the forces</a:t>
            </a:r>
          </a:p>
        </p:txBody>
      </p:sp>
      <p:sp>
        <p:nvSpPr>
          <p:cNvPr id="44" name="TextBox 43"/>
          <p:cNvSpPr txBox="1"/>
          <p:nvPr/>
        </p:nvSpPr>
        <p:spPr>
          <a:xfrm rot="20852065">
            <a:off x="7143563" y="4941168"/>
            <a:ext cx="1892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alkduster"/>
                <a:cs typeface="Chalkduster"/>
              </a:rPr>
              <a:t>Massive neutrinos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482009" y="6011996"/>
            <a:ext cx="238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alkduster"/>
                <a:cs typeface="Chalkduster"/>
              </a:rPr>
              <a:t>Gravitation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338312" y="5581689"/>
            <a:ext cx="2848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alkduster"/>
                <a:cs typeface="Chalkduster"/>
              </a:rPr>
              <a:t>Matter-antimatter asymmetry in universe</a:t>
            </a:r>
          </a:p>
        </p:txBody>
      </p:sp>
      <p:sp>
        <p:nvSpPr>
          <p:cNvPr id="53" name="TextBox 52"/>
          <p:cNvSpPr txBox="1"/>
          <p:nvPr/>
        </p:nvSpPr>
        <p:spPr>
          <a:xfrm rot="21046425">
            <a:off x="4752375" y="5632592"/>
            <a:ext cx="2389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alkduster"/>
                <a:cs typeface="Chalkduster"/>
              </a:rPr>
              <a:t>Strong </a:t>
            </a:r>
            <a:r>
              <a:rPr lang="en-US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alkduster"/>
                <a:cs typeface="Chalkduster"/>
              </a:rPr>
              <a:t>CP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alkduster"/>
                <a:cs typeface="Chalkduster"/>
              </a:rPr>
              <a:t> problem</a:t>
            </a: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0" y="1988840"/>
            <a:ext cx="9144000" cy="969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Can we conclude that the Standard Model is </a:t>
            </a:r>
            <a:r>
              <a:rPr lang="en-US" sz="2800" i="1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the</a:t>
            </a:r>
            <a:r>
              <a:rPr lang="en-US" sz="2800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 theory of matter and force </a:t>
            </a:r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? No !</a:t>
            </a:r>
            <a:endParaRPr lang="en-US" sz="2800" dirty="0">
              <a:solidFill>
                <a:srgbClr val="262626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06409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5749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grayscl/>
            <a:lum bright="20000" contrast="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9909" y="0"/>
            <a:ext cx="1284091" cy="171449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04800" y="1916832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latin typeface="Helvetica Light" charset="0"/>
                <a:ea typeface="Helvetica Light" charset="0"/>
                <a:cs typeface="Helvetica Light" charset="0"/>
              </a:rPr>
              <a:t>The Higgs potential (µ &lt; 0, </a:t>
            </a:r>
            <a:r>
              <a:rPr lang="en-US" sz="1800" dirty="0" smtClean="0">
                <a:latin typeface="Symbol" charset="2"/>
                <a:ea typeface="Symbol" charset="2"/>
                <a:cs typeface="Symbol" charset="2"/>
              </a:rPr>
              <a:t>l</a:t>
            </a:r>
            <a:r>
              <a:rPr lang="en-US" sz="1800" dirty="0" smtClean="0">
                <a:latin typeface="Helvetica Light" charset="0"/>
                <a:ea typeface="Helvetica Light" charset="0"/>
                <a:cs typeface="Helvetica Light" charset="0"/>
              </a:rPr>
              <a:t> &gt; 0: physics or just mathematics ?) exemplifies our success with description but lack of understanding </a:t>
            </a:r>
          </a:p>
        </p:txBody>
      </p:sp>
      <p:grpSp>
        <p:nvGrpSpPr>
          <p:cNvPr id="33" name="Group 26"/>
          <p:cNvGrpSpPr/>
          <p:nvPr/>
        </p:nvGrpSpPr>
        <p:grpSpPr>
          <a:xfrm>
            <a:off x="381000" y="3782033"/>
            <a:ext cx="2438399" cy="1247167"/>
            <a:chOff x="304801" y="3934433"/>
            <a:chExt cx="2438399" cy="1247167"/>
          </a:xfrm>
        </p:grpSpPr>
        <p:sp>
          <p:nvSpPr>
            <p:cNvPr id="37" name="Rounded Rectangle 36"/>
            <p:cNvSpPr/>
            <p:nvPr/>
          </p:nvSpPr>
          <p:spPr>
            <a:xfrm>
              <a:off x="304801" y="3934433"/>
              <a:ext cx="2438399" cy="1247167"/>
            </a:xfrm>
            <a:prstGeom prst="roundRect">
              <a:avLst/>
            </a:prstGeom>
            <a:solidFill>
              <a:srgbClr val="FFB5C3"/>
            </a:solidFill>
            <a:ln w="38100" cap="flat" cmpd="sng" algn="ctr">
              <a:solidFill>
                <a:srgbClr val="F4F7F5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98131" y="3959423"/>
              <a:ext cx="221406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Higgs boson mass term</a:t>
              </a:r>
            </a:p>
          </p:txBody>
        </p:sp>
        <p:graphicFrame>
          <p:nvGraphicFramePr>
            <p:cNvPr id="40" name="Object 24"/>
            <p:cNvGraphicFramePr>
              <a:graphicFrameLocks noChangeAspect="1"/>
            </p:cNvGraphicFramePr>
            <p:nvPr/>
          </p:nvGraphicFramePr>
          <p:xfrm>
            <a:off x="644526" y="4252913"/>
            <a:ext cx="1766888" cy="398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62752" name="Equation" r:id="rId5" imgW="1358900" imgH="304800" progId="Equation.DSMT4">
                    <p:embed/>
                  </p:oleObj>
                </mc:Choice>
                <mc:Fallback>
                  <p:oleObj name="Equation" r:id="rId5" imgW="1358900" imgH="3048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4526" y="4252913"/>
                          <a:ext cx="1766888" cy="3984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" name="TextBox 41"/>
            <p:cNvSpPr txBox="1"/>
            <p:nvPr/>
          </p:nvSpPr>
          <p:spPr>
            <a:xfrm>
              <a:off x="381000" y="4582180"/>
              <a:ext cx="209813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“Hierarchy problem” </a:t>
              </a:r>
            </a:p>
            <a:p>
              <a:r>
                <a:rPr lang="en-US" sz="14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" charset="0"/>
                  <a:ea typeface="Helvetica" charset="0"/>
                  <a:cs typeface="Helvetica" charset="0"/>
                  <a:sym typeface="Wingdings"/>
                </a:rPr>
                <a:t>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" charset="0"/>
                  <a:ea typeface="Helvetica" charset="0"/>
                  <a:cs typeface="Helvetica" charset="0"/>
                  <a:sym typeface="Wingdings"/>
                </a:rPr>
                <a:t> new physics at ~</a:t>
              </a:r>
              <a:r>
                <a:rPr lang="en-US" sz="14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" charset="0"/>
                  <a:ea typeface="Helvetica" charset="0"/>
                  <a:cs typeface="Helvetica" charset="0"/>
                  <a:sym typeface="Wingdings"/>
                </a:rPr>
                <a:t>TeV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" charset="0"/>
                  <a:ea typeface="Helvetica" charset="0"/>
                  <a:cs typeface="Helvetica" charset="0"/>
                  <a:sym typeface="Wingdings"/>
                </a:rPr>
                <a:t> </a:t>
              </a:r>
              <a:endParaRPr lang="en-GB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 charset="0"/>
                <a:ea typeface="Helvetica" charset="0"/>
                <a:cs typeface="Helvetica" charset="0"/>
              </a:endParaRPr>
            </a:p>
          </p:txBody>
        </p:sp>
      </p:grpSp>
      <p:sp>
        <p:nvSpPr>
          <p:cNvPr id="63" name="Rectangle 62"/>
          <p:cNvSpPr/>
          <p:nvPr/>
        </p:nvSpPr>
        <p:spPr>
          <a:xfrm>
            <a:off x="3285747" y="2008866"/>
            <a:ext cx="336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endParaRPr lang="en-GB" dirty="0">
              <a:solidFill>
                <a:srgbClr val="C0000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73" name="Group 59"/>
          <p:cNvGrpSpPr/>
          <p:nvPr/>
        </p:nvGrpSpPr>
        <p:grpSpPr>
          <a:xfrm>
            <a:off x="2444392" y="2533066"/>
            <a:ext cx="6382626" cy="1048334"/>
            <a:chOff x="2444392" y="2685466"/>
            <a:chExt cx="6382626" cy="1048334"/>
          </a:xfrm>
        </p:grpSpPr>
        <p:sp>
          <p:nvSpPr>
            <p:cNvPr id="76" name="Rounded Rectangle 75"/>
            <p:cNvSpPr/>
            <p:nvPr/>
          </p:nvSpPr>
          <p:spPr>
            <a:xfrm>
              <a:off x="2444392" y="2894941"/>
              <a:ext cx="3671141" cy="591903"/>
            </a:xfrm>
            <a:prstGeom prst="roundRect">
              <a:avLst/>
            </a:prstGeom>
            <a:solidFill>
              <a:srgbClr val="FFFAA1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74" name="Rounded Rectangle 73"/>
            <p:cNvSpPr/>
            <p:nvPr/>
          </p:nvSpPr>
          <p:spPr>
            <a:xfrm>
              <a:off x="6365731" y="2685466"/>
              <a:ext cx="2438399" cy="1048334"/>
            </a:xfrm>
            <a:prstGeom prst="roundRect">
              <a:avLst/>
            </a:prstGeom>
            <a:solidFill>
              <a:srgbClr val="FFFAA1"/>
            </a:solidFill>
            <a:ln w="38100" cap="flat" cmpd="sng" algn="ctr">
              <a:solidFill>
                <a:srgbClr val="F4F7F5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latin typeface="Helvetica" charset="0"/>
                <a:ea typeface="Helvetica" charset="0"/>
                <a:cs typeface="Helvetica" charset="0"/>
              </a:endParaRPr>
            </a:p>
          </p:txBody>
        </p:sp>
        <p:cxnSp>
          <p:nvCxnSpPr>
            <p:cNvPr id="75" name="Straight Connector 74"/>
            <p:cNvCxnSpPr/>
            <p:nvPr/>
          </p:nvCxnSpPr>
          <p:spPr>
            <a:xfrm>
              <a:off x="6040200" y="3196274"/>
              <a:ext cx="325531" cy="1588"/>
            </a:xfrm>
            <a:prstGeom prst="line">
              <a:avLst/>
            </a:prstGeom>
            <a:ln>
              <a:solidFill>
                <a:srgbClr val="FFC900"/>
              </a:solidFill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>
            <a:xfrm>
              <a:off x="6459062" y="2687359"/>
              <a:ext cx="23679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Is this the right potential?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459062" y="2969907"/>
              <a:ext cx="236219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If the Higgs field fills all space-time, is it related to inflation and dark energy?</a:t>
              </a:r>
              <a:endParaRPr lang="en-GB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 charset="0"/>
                <a:ea typeface="Helvetica" charset="0"/>
                <a:cs typeface="Helvetica" charset="0"/>
              </a:endParaRPr>
            </a:p>
          </p:txBody>
        </p:sp>
      </p:grpSp>
      <p:grpSp>
        <p:nvGrpSpPr>
          <p:cNvPr id="79" name="Group 43"/>
          <p:cNvGrpSpPr/>
          <p:nvPr/>
        </p:nvGrpSpPr>
        <p:grpSpPr>
          <a:xfrm>
            <a:off x="3352801" y="2862238"/>
            <a:ext cx="2489199" cy="2166962"/>
            <a:chOff x="3352801" y="3014638"/>
            <a:chExt cx="2489199" cy="2166962"/>
          </a:xfrm>
        </p:grpSpPr>
        <p:grpSp>
          <p:nvGrpSpPr>
            <p:cNvPr id="80" name="Group 25"/>
            <p:cNvGrpSpPr/>
            <p:nvPr/>
          </p:nvGrpSpPr>
          <p:grpSpPr>
            <a:xfrm>
              <a:off x="3352801" y="3934433"/>
              <a:ext cx="2489199" cy="1247167"/>
              <a:chOff x="3352801" y="3934433"/>
              <a:chExt cx="2489199" cy="1247167"/>
            </a:xfrm>
          </p:grpSpPr>
          <p:sp>
            <p:nvSpPr>
              <p:cNvPr id="83" name="Rounded Rectangle 82"/>
              <p:cNvSpPr/>
              <p:nvPr/>
            </p:nvSpPr>
            <p:spPr>
              <a:xfrm>
                <a:off x="3352801" y="3934433"/>
                <a:ext cx="2438399" cy="1247167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8100" cap="flat" cmpd="sng" algn="ctr">
                <a:solidFill>
                  <a:srgbClr val="F4F7F5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3446131" y="3959423"/>
                <a:ext cx="183255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</a:rPr>
                  <a:t>Higgs self coupling</a:t>
                </a:r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3429000" y="4267200"/>
                <a:ext cx="2413000" cy="815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Symbol" charset="2"/>
                    <a:cs typeface="Symbol" charset="2"/>
                  </a:rPr>
                  <a:t>   </a:t>
                </a:r>
                <a:r>
                  <a:rPr lang="en-US" sz="1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Symbol" charset="2"/>
                    <a:cs typeface="Symbol" charset="2"/>
                  </a:rPr>
                  <a:t>l</a:t>
                </a:r>
                <a:r>
                  <a:rPr lang="en-US" sz="1400" baseline="-25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</a:rPr>
                  <a:t>SM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</a:rPr>
                  <a:t> = </a:t>
                </a:r>
                <a:r>
                  <a:rPr lang="en-US" sz="1400" i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</a:rPr>
                  <a:t>G</a:t>
                </a:r>
                <a:r>
                  <a:rPr lang="en-US" sz="1400" i="1" baseline="-25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</a:rPr>
                  <a:t>F</a:t>
                </a:r>
                <a:r>
                  <a:rPr lang="en-US" sz="1400" i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</a:rPr>
                  <a:t> m</a:t>
                </a:r>
                <a:r>
                  <a:rPr lang="en-US" sz="1400" i="1" baseline="-25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</a:rPr>
                  <a:t>H</a:t>
                </a:r>
                <a:r>
                  <a:rPr lang="en-US" sz="1400" baseline="30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</a:rPr>
                  <a:t>2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</a:rPr>
                  <a:t>/√2 ~ 0.13 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</a:rPr>
                  <a:t>EW vacuum may be meta-instable</a:t>
                </a:r>
                <a:endParaRPr lang="en-GB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" charset="0"/>
                  <a:ea typeface="Helvetica" charset="0"/>
                  <a:cs typeface="Helvetica" charset="0"/>
                </a:endParaRPr>
              </a:p>
            </p:txBody>
          </p:sp>
        </p:grpSp>
        <p:cxnSp>
          <p:nvCxnSpPr>
            <p:cNvPr id="81" name="Straight Connector 80"/>
            <p:cNvCxnSpPr/>
            <p:nvPr/>
          </p:nvCxnSpPr>
          <p:spPr>
            <a:xfrm rot="5400000">
              <a:off x="3992608" y="3583641"/>
              <a:ext cx="701584" cy="1588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ounded Rectangle 81"/>
            <p:cNvSpPr/>
            <p:nvPr/>
          </p:nvSpPr>
          <p:spPr>
            <a:xfrm>
              <a:off x="4211544" y="3014638"/>
              <a:ext cx="284256" cy="360734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6" name="Group 44"/>
          <p:cNvGrpSpPr/>
          <p:nvPr/>
        </p:nvGrpSpPr>
        <p:grpSpPr>
          <a:xfrm>
            <a:off x="5029200" y="2854534"/>
            <a:ext cx="3902630" cy="2464252"/>
            <a:chOff x="4683269" y="3014638"/>
            <a:chExt cx="3902630" cy="2464252"/>
          </a:xfrm>
        </p:grpSpPr>
        <p:sp>
          <p:nvSpPr>
            <p:cNvPr id="87" name="TextBox 86"/>
            <p:cNvSpPr txBox="1"/>
            <p:nvPr/>
          </p:nvSpPr>
          <p:spPr>
            <a:xfrm>
              <a:off x="7651028" y="5248058"/>
              <a:ext cx="93487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Helvetica" charset="0"/>
                  <a:ea typeface="Helvetica" charset="0"/>
                  <a:cs typeface="Helvetica" charset="0"/>
                </a:rPr>
                <a:t>G. </a:t>
              </a:r>
              <a:r>
                <a:rPr lang="en-GB" sz="9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Helvetica" charset="0"/>
                  <a:ea typeface="Helvetica" charset="0"/>
                  <a:cs typeface="Helvetica" charset="0"/>
                </a:rPr>
                <a:t>Isidori</a:t>
              </a:r>
              <a:r>
                <a:rPr lang="en-GB" sz="9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Helvetica" charset="0"/>
                  <a:ea typeface="Helvetica" charset="0"/>
                  <a:cs typeface="Helvetica" charset="0"/>
                </a:rPr>
                <a:t> 2012</a:t>
              </a:r>
              <a:endParaRPr lang="en-GB" sz="9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" charset="0"/>
                <a:ea typeface="Helvetica" charset="0"/>
                <a:cs typeface="Helvetica" charset="0"/>
              </a:endParaRPr>
            </a:p>
          </p:txBody>
        </p:sp>
        <p:grpSp>
          <p:nvGrpSpPr>
            <p:cNvPr id="88" name="Group 24"/>
            <p:cNvGrpSpPr/>
            <p:nvPr/>
          </p:nvGrpSpPr>
          <p:grpSpPr>
            <a:xfrm>
              <a:off x="6019800" y="3934433"/>
              <a:ext cx="2504569" cy="1247167"/>
              <a:chOff x="6019800" y="3934433"/>
              <a:chExt cx="2504569" cy="1247167"/>
            </a:xfrm>
          </p:grpSpPr>
          <p:sp>
            <p:nvSpPr>
              <p:cNvPr id="91" name="Rounded Rectangle 90"/>
              <p:cNvSpPr/>
              <p:nvPr/>
            </p:nvSpPr>
            <p:spPr>
              <a:xfrm>
                <a:off x="6019800" y="3934433"/>
                <a:ext cx="2438399" cy="1247167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38100" cap="flat" cmpd="sng" algn="ctr">
                <a:solidFill>
                  <a:srgbClr val="F4F7F5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>
                  <a:latin typeface="Helvetica" charset="0"/>
                  <a:ea typeface="Helvetica" charset="0"/>
                  <a:cs typeface="Helvetica" charset="0"/>
                </a:endParaRPr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6113131" y="3959423"/>
                <a:ext cx="24112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</a:rPr>
                  <a:t>Higgs—fermion couplings</a:t>
                </a:r>
              </a:p>
            </p:txBody>
          </p:sp>
          <p:sp>
            <p:nvSpPr>
              <p:cNvPr id="93" name="TextBox 92"/>
              <p:cNvSpPr txBox="1"/>
              <p:nvPr/>
            </p:nvSpPr>
            <p:spPr>
              <a:xfrm>
                <a:off x="6096000" y="4267200"/>
                <a:ext cx="2362199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</a:rPr>
                  <a:t>“SM </a:t>
                </a:r>
                <a:r>
                  <a:rPr lang="en-US" sz="1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</a:rPr>
                  <a:t>flavour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</a:rPr>
                  <a:t> problem”: large mass hierarchy between </a:t>
                </a:r>
                <a:r>
                  <a:rPr lang="en-US" sz="1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</a:rPr>
                  <a:t>fermion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</a:rPr>
                  <a:t> families</a:t>
                </a:r>
                <a:endParaRPr lang="en-GB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" charset="0"/>
                  <a:ea typeface="Helvetica" charset="0"/>
                  <a:cs typeface="Helvetica" charset="0"/>
                </a:endParaRPr>
              </a:p>
            </p:txBody>
          </p:sp>
        </p:grpSp>
        <p:cxnSp>
          <p:nvCxnSpPr>
            <p:cNvPr id="89" name="Straight Connector 88"/>
            <p:cNvCxnSpPr/>
            <p:nvPr/>
          </p:nvCxnSpPr>
          <p:spPr>
            <a:xfrm>
              <a:off x="4830781" y="3250084"/>
              <a:ext cx="1282350" cy="709340"/>
            </a:xfrm>
            <a:prstGeom prst="line">
              <a:avLst/>
            </a:prstGeom>
            <a:ln>
              <a:solidFill>
                <a:srgbClr val="048936"/>
              </a:solidFill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Rounded Rectangle 89"/>
            <p:cNvSpPr/>
            <p:nvPr/>
          </p:nvSpPr>
          <p:spPr>
            <a:xfrm>
              <a:off x="4683269" y="3014638"/>
              <a:ext cx="284256" cy="360734"/>
            </a:xfrm>
            <a:prstGeom prst="roundRect">
              <a:avLst/>
            </a:prstGeom>
            <a:solidFill>
              <a:srgbClr val="D5FB82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latin typeface="Helvetica" charset="0"/>
                <a:ea typeface="Helvetica" charset="0"/>
                <a:cs typeface="Helvetica" charset="0"/>
              </a:endParaRPr>
            </a:p>
          </p:txBody>
        </p:sp>
      </p:grpSp>
      <p:cxnSp>
        <p:nvCxnSpPr>
          <p:cNvPr id="34" name="Straight Connector 33"/>
          <p:cNvCxnSpPr/>
          <p:nvPr/>
        </p:nvCxnSpPr>
        <p:spPr>
          <a:xfrm rot="10800000" flipV="1">
            <a:off x="2732571" y="3076163"/>
            <a:ext cx="840545" cy="730862"/>
          </a:xfrm>
          <a:prstGeom prst="line">
            <a:avLst/>
          </a:prstGeom>
          <a:ln>
            <a:solidFill>
              <a:srgbClr val="D00209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3375190" y="2862238"/>
            <a:ext cx="284256" cy="360734"/>
          </a:xfrm>
          <a:prstGeom prst="roundRect">
            <a:avLst/>
          </a:prstGeom>
          <a:solidFill>
            <a:srgbClr val="FFB5C3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94" name="Object 12"/>
          <p:cNvGraphicFramePr>
            <a:graphicFrameLocks noChangeAspect="1"/>
          </p:cNvGraphicFramePr>
          <p:nvPr/>
        </p:nvGraphicFramePr>
        <p:xfrm>
          <a:off x="2658362" y="2743200"/>
          <a:ext cx="3384550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2753" name="Equation" r:id="rId7" imgW="2082800" imgH="330200" progId="Equation.DSMT4">
                  <p:embed/>
                </p:oleObj>
              </mc:Choice>
              <mc:Fallback>
                <p:oleObj name="Equation" r:id="rId7" imgW="2082800" imgH="330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8362" y="2743200"/>
                        <a:ext cx="3384550" cy="544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0205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5749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2444392" y="2742541"/>
            <a:ext cx="3671141" cy="591903"/>
          </a:xfrm>
          <a:prstGeom prst="roundRect">
            <a:avLst/>
          </a:prstGeom>
          <a:solidFill>
            <a:srgbClr val="FFFAA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grayscl/>
            <a:lum bright="20000" contrast="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9909" y="0"/>
            <a:ext cx="1284091" cy="171449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04800" y="1916832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Higgs potential (</a:t>
            </a:r>
            <a:r>
              <a:rPr lang="en-US" sz="1800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µ &lt; 0, </a:t>
            </a:r>
            <a:r>
              <a:rPr lang="en-US" sz="1800" dirty="0" smtClean="0">
                <a:solidFill>
                  <a:srgbClr val="C00000"/>
                </a:solidFill>
                <a:latin typeface="Symbol" charset="2"/>
                <a:ea typeface="Symbol" charset="2"/>
                <a:cs typeface="Symbol" charset="2"/>
              </a:rPr>
              <a:t>l</a:t>
            </a:r>
            <a:r>
              <a:rPr lang="en-US" sz="1800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 &gt; 0: physics or just mathematics ?) 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exemplifies our success with description but lack of understanding </a:t>
            </a:r>
            <a:endParaRPr lang="en-US" sz="1800" dirty="0" smtClean="0">
              <a:solidFill>
                <a:srgbClr val="595959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28" name="Group 42"/>
          <p:cNvGrpSpPr/>
          <p:nvPr/>
        </p:nvGrpSpPr>
        <p:grpSpPr>
          <a:xfrm>
            <a:off x="381000" y="2862238"/>
            <a:ext cx="3278446" cy="2166962"/>
            <a:chOff x="685801" y="3014638"/>
            <a:chExt cx="3278446" cy="2166962"/>
          </a:xfrm>
        </p:grpSpPr>
        <p:grpSp>
          <p:nvGrpSpPr>
            <p:cNvPr id="33" name="Group 26"/>
            <p:cNvGrpSpPr/>
            <p:nvPr/>
          </p:nvGrpSpPr>
          <p:grpSpPr>
            <a:xfrm>
              <a:off x="685801" y="3934433"/>
              <a:ext cx="2438399" cy="1247167"/>
              <a:chOff x="304801" y="3934433"/>
              <a:chExt cx="2438399" cy="1247167"/>
            </a:xfrm>
          </p:grpSpPr>
          <p:sp>
            <p:nvSpPr>
              <p:cNvPr id="37" name="Rounded Rectangle 36"/>
              <p:cNvSpPr/>
              <p:nvPr/>
            </p:nvSpPr>
            <p:spPr>
              <a:xfrm>
                <a:off x="304801" y="3934433"/>
                <a:ext cx="2438399" cy="1247167"/>
              </a:xfrm>
              <a:prstGeom prst="roundRect">
                <a:avLst/>
              </a:prstGeom>
              <a:solidFill>
                <a:srgbClr val="FFB5C3"/>
              </a:solidFill>
              <a:ln w="38100" cap="flat" cmpd="sng" algn="ctr">
                <a:solidFill>
                  <a:srgbClr val="F4F7F5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398131" y="3959423"/>
                <a:ext cx="221406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</a:rPr>
                  <a:t>Higgs boson mass term</a:t>
                </a:r>
              </a:p>
            </p:txBody>
          </p:sp>
          <p:graphicFrame>
            <p:nvGraphicFramePr>
              <p:cNvPr id="40" name="Object 24"/>
              <p:cNvGraphicFramePr>
                <a:graphicFrameLocks noChangeAspect="1"/>
              </p:cNvGraphicFramePr>
              <p:nvPr/>
            </p:nvGraphicFramePr>
            <p:xfrm>
              <a:off x="644526" y="4252913"/>
              <a:ext cx="1766888" cy="398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890094" name="Equation" r:id="rId5" imgW="1358900" imgH="304800" progId="Equation.DSMT4">
                      <p:embed/>
                    </p:oleObj>
                  </mc:Choice>
                  <mc:Fallback>
                    <p:oleObj name="Equation" r:id="rId5" imgW="1358900" imgH="3048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44526" y="4252913"/>
                            <a:ext cx="1766888" cy="39846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2" name="TextBox 41"/>
              <p:cNvSpPr txBox="1"/>
              <p:nvPr/>
            </p:nvSpPr>
            <p:spPr>
              <a:xfrm>
                <a:off x="381000" y="4582180"/>
                <a:ext cx="209813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</a:rPr>
                  <a:t>“Hierarchy problem” </a:t>
                </a:r>
              </a:p>
              <a:p>
                <a:r>
                  <a:rPr lang="en-US" sz="1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  <a:sym typeface="Wingdings"/>
                  </a:rPr>
                  <a:t>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  <a:sym typeface="Wingdings"/>
                  </a:rPr>
                  <a:t> new physics at ~</a:t>
                </a:r>
                <a:r>
                  <a:rPr lang="en-US" sz="1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  <a:sym typeface="Wingdings"/>
                  </a:rPr>
                  <a:t>TeV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  <a:sym typeface="Wingdings"/>
                  </a:rPr>
                  <a:t> </a:t>
                </a:r>
                <a:endParaRPr lang="en-GB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" charset="0"/>
                  <a:ea typeface="Helvetica" charset="0"/>
                  <a:cs typeface="Helvetica" charset="0"/>
                </a:endParaRPr>
              </a:p>
            </p:txBody>
          </p:sp>
        </p:grpSp>
        <p:cxnSp>
          <p:nvCxnSpPr>
            <p:cNvPr id="34" name="Straight Connector 33"/>
            <p:cNvCxnSpPr/>
            <p:nvPr/>
          </p:nvCxnSpPr>
          <p:spPr>
            <a:xfrm rot="10800000" flipV="1">
              <a:off x="3037372" y="3228563"/>
              <a:ext cx="840545" cy="730862"/>
            </a:xfrm>
            <a:prstGeom prst="line">
              <a:avLst/>
            </a:prstGeom>
            <a:ln>
              <a:solidFill>
                <a:srgbClr val="D00209"/>
              </a:solidFill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ounded Rectangle 35"/>
            <p:cNvSpPr/>
            <p:nvPr/>
          </p:nvSpPr>
          <p:spPr>
            <a:xfrm>
              <a:off x="3679991" y="3014638"/>
              <a:ext cx="284256" cy="360734"/>
            </a:xfrm>
            <a:prstGeom prst="roundRect">
              <a:avLst/>
            </a:prstGeom>
            <a:solidFill>
              <a:srgbClr val="FFB5C3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3" name="Group 83"/>
          <p:cNvGrpSpPr/>
          <p:nvPr/>
        </p:nvGrpSpPr>
        <p:grpSpPr>
          <a:xfrm>
            <a:off x="2852529" y="3820852"/>
            <a:ext cx="3429000" cy="1143000"/>
            <a:chOff x="2667000" y="4038600"/>
            <a:chExt cx="3429000" cy="1143000"/>
          </a:xfrm>
        </p:grpSpPr>
        <p:sp>
          <p:nvSpPr>
            <p:cNvPr id="45" name="Left Arrow 44"/>
            <p:cNvSpPr/>
            <p:nvPr/>
          </p:nvSpPr>
          <p:spPr>
            <a:xfrm>
              <a:off x="2667000" y="4038600"/>
              <a:ext cx="642621" cy="1106269"/>
            </a:xfrm>
            <a:prstGeom prst="leftArrow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6" name="Group 71"/>
            <p:cNvGrpSpPr/>
            <p:nvPr/>
          </p:nvGrpSpPr>
          <p:grpSpPr>
            <a:xfrm>
              <a:off x="3124200" y="4038600"/>
              <a:ext cx="2971800" cy="1143000"/>
              <a:chOff x="1371600" y="2743200"/>
              <a:chExt cx="2971800" cy="1143000"/>
            </a:xfrm>
          </p:grpSpPr>
          <p:sp>
            <p:nvSpPr>
              <p:cNvPr id="48" name="Rounded Rectangle 47"/>
              <p:cNvSpPr/>
              <p:nvPr/>
            </p:nvSpPr>
            <p:spPr>
              <a:xfrm>
                <a:off x="1371600" y="2743200"/>
                <a:ext cx="2971800" cy="1143000"/>
              </a:xfrm>
              <a:prstGeom prst="roundRect">
                <a:avLst/>
              </a:prstGeom>
              <a:solidFill>
                <a:schemeClr val="bg1"/>
              </a:solidFill>
              <a:ln w="3175" cap="flat" cmpd="sng" algn="ctr">
                <a:solidFill>
                  <a:srgbClr val="A6A6A6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9" name="Line 5"/>
              <p:cNvSpPr>
                <a:spLocks noChangeShapeType="1"/>
              </p:cNvSpPr>
              <p:nvPr/>
            </p:nvSpPr>
            <p:spPr bwMode="auto">
              <a:xfrm>
                <a:off x="1473200" y="3332162"/>
                <a:ext cx="100965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Line 6"/>
              <p:cNvSpPr>
                <a:spLocks noChangeShapeType="1"/>
              </p:cNvSpPr>
              <p:nvPr/>
            </p:nvSpPr>
            <p:spPr bwMode="auto">
              <a:xfrm>
                <a:off x="3128963" y="3332162"/>
                <a:ext cx="100965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Oval 7"/>
              <p:cNvSpPr>
                <a:spLocks noChangeArrowheads="1"/>
              </p:cNvSpPr>
              <p:nvPr/>
            </p:nvSpPr>
            <p:spPr bwMode="auto">
              <a:xfrm>
                <a:off x="2482850" y="3009900"/>
                <a:ext cx="647700" cy="647700"/>
              </a:xfrm>
              <a:prstGeom prst="ellipse">
                <a:avLst/>
              </a:prstGeom>
              <a:noFill/>
              <a:ln w="19050">
                <a:solidFill>
                  <a:srgbClr val="D00209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graphicFrame>
            <p:nvGraphicFramePr>
              <p:cNvPr id="55" name="Object 8"/>
              <p:cNvGraphicFramePr>
                <a:graphicFrameLocks noChangeAspect="1"/>
              </p:cNvGraphicFramePr>
              <p:nvPr/>
            </p:nvGraphicFramePr>
            <p:xfrm>
              <a:off x="2736850" y="3027362"/>
              <a:ext cx="131763" cy="2301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890095" name="Equation" r:id="rId7" imgW="101600" imgH="177800" progId="Equation.DSMT4">
                      <p:embed/>
                    </p:oleObj>
                  </mc:Choice>
                  <mc:Fallback>
                    <p:oleObj name="Equation" r:id="rId7" imgW="101600" imgH="1778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6850" y="3027362"/>
                            <a:ext cx="131763" cy="23018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6" name="Object 9"/>
              <p:cNvGraphicFramePr>
                <a:graphicFrameLocks noChangeAspect="1"/>
              </p:cNvGraphicFramePr>
              <p:nvPr/>
            </p:nvGraphicFramePr>
            <p:xfrm>
              <a:off x="2732088" y="3370262"/>
              <a:ext cx="165100" cy="2809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890096" name="Equation" r:id="rId9" imgW="127000" imgH="215900" progId="Equation.DSMT4">
                      <p:embed/>
                    </p:oleObj>
                  </mc:Choice>
                  <mc:Fallback>
                    <p:oleObj name="Equation" r:id="rId9" imgW="127000" imgH="2159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2088" y="3370262"/>
                            <a:ext cx="165100" cy="28098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7" name="Oval 10"/>
              <p:cNvSpPr>
                <a:spLocks noChangeArrowheads="1"/>
              </p:cNvSpPr>
              <p:nvPr/>
            </p:nvSpPr>
            <p:spPr bwMode="auto">
              <a:xfrm>
                <a:off x="3097213" y="3292475"/>
                <a:ext cx="71437" cy="73025"/>
              </a:xfrm>
              <a:prstGeom prst="ellipse">
                <a:avLst/>
              </a:prstGeom>
              <a:solidFill>
                <a:srgbClr val="000000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58" name="Oval 11"/>
              <p:cNvSpPr>
                <a:spLocks noChangeArrowheads="1"/>
              </p:cNvSpPr>
              <p:nvPr/>
            </p:nvSpPr>
            <p:spPr bwMode="auto">
              <a:xfrm>
                <a:off x="2443163" y="3292475"/>
                <a:ext cx="71437" cy="73025"/>
              </a:xfrm>
              <a:prstGeom prst="ellipse">
                <a:avLst/>
              </a:prstGeom>
              <a:solidFill>
                <a:srgbClr val="000000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graphicFrame>
            <p:nvGraphicFramePr>
              <p:cNvPr id="59" name="Object 14"/>
              <p:cNvGraphicFramePr>
                <a:graphicFrameLocks noChangeAspect="1"/>
              </p:cNvGraphicFramePr>
              <p:nvPr/>
            </p:nvGraphicFramePr>
            <p:xfrm>
              <a:off x="1833563" y="3055937"/>
              <a:ext cx="214312" cy="2143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890097" name="Equation" r:id="rId11" imgW="165100" imgH="165100" progId="Equation.DSMT4">
                      <p:embed/>
                    </p:oleObj>
                  </mc:Choice>
                  <mc:Fallback>
                    <p:oleObj name="Equation" r:id="rId11" imgW="165100" imgH="1651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33563" y="3055937"/>
                            <a:ext cx="214312" cy="21431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0" name="Object 15"/>
              <p:cNvGraphicFramePr>
                <a:graphicFrameLocks noChangeAspect="1"/>
              </p:cNvGraphicFramePr>
              <p:nvPr/>
            </p:nvGraphicFramePr>
            <p:xfrm>
              <a:off x="3563938" y="3054350"/>
              <a:ext cx="214312" cy="2143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890098" name="Equation" r:id="rId13" imgW="165100" imgH="165100" progId="Equation.DSMT4">
                      <p:embed/>
                    </p:oleObj>
                  </mc:Choice>
                  <mc:Fallback>
                    <p:oleObj name="Equation" r:id="rId13" imgW="165100" imgH="1651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63938" y="3054350"/>
                            <a:ext cx="214312" cy="21431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61" name="Object 13"/>
          <p:cNvGraphicFramePr>
            <a:graphicFrameLocks noChangeAspect="1"/>
          </p:cNvGraphicFramePr>
          <p:nvPr/>
        </p:nvGraphicFramePr>
        <p:xfrm>
          <a:off x="2659063" y="2743200"/>
          <a:ext cx="3384550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90099" name="Equation" r:id="rId14" imgW="2082800" imgH="330200" progId="Equation.DSMT4">
                  <p:embed/>
                </p:oleObj>
              </mc:Choice>
              <mc:Fallback>
                <p:oleObj name="Equation" r:id="rId14" imgW="2082800" imgH="330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9063" y="2743200"/>
                        <a:ext cx="3384550" cy="544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Rectangle 62"/>
          <p:cNvSpPr/>
          <p:nvPr/>
        </p:nvSpPr>
        <p:spPr>
          <a:xfrm>
            <a:off x="3285747" y="2008866"/>
            <a:ext cx="336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endParaRPr lang="en-GB" dirty="0">
              <a:solidFill>
                <a:srgbClr val="C0000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49323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5749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2444392" y="2742541"/>
            <a:ext cx="3671141" cy="591903"/>
          </a:xfrm>
          <a:prstGeom prst="roundRect">
            <a:avLst/>
          </a:prstGeom>
          <a:solidFill>
            <a:srgbClr val="FFFAA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grayscl/>
            <a:lum bright="20000" contrast="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9909" y="0"/>
            <a:ext cx="1284091" cy="171449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04800" y="1916832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latin typeface="Helvetica Light" charset="0"/>
                <a:ea typeface="Helvetica Light" charset="0"/>
                <a:cs typeface="Helvetica Light" charset="0"/>
              </a:rPr>
              <a:t>The Higgs potential (µ &lt; 0, </a:t>
            </a:r>
            <a:r>
              <a:rPr lang="en-US" sz="1800" dirty="0" smtClean="0">
                <a:latin typeface="Symbol" charset="2"/>
                <a:ea typeface="Symbol" charset="2"/>
                <a:cs typeface="Symbol" charset="2"/>
              </a:rPr>
              <a:t>l</a:t>
            </a:r>
            <a:r>
              <a:rPr lang="en-US" sz="1800" dirty="0" smtClean="0">
                <a:latin typeface="Helvetica Light" charset="0"/>
                <a:ea typeface="Helvetica Light" charset="0"/>
                <a:cs typeface="Helvetica Light" charset="0"/>
              </a:rPr>
              <a:t> &gt; 0: physics or just mathematics ?) exemplifies our success with description but lack of understanding </a:t>
            </a:r>
          </a:p>
        </p:txBody>
      </p:sp>
      <p:sp>
        <p:nvSpPr>
          <p:cNvPr id="62" name="Rectangle 61"/>
          <p:cNvSpPr/>
          <p:nvPr/>
        </p:nvSpPr>
        <p:spPr>
          <a:xfrm>
            <a:off x="3285747" y="2008866"/>
            <a:ext cx="336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endParaRPr lang="en-GB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3" name="Text Box 5"/>
          <p:cNvSpPr txBox="1">
            <a:spLocks noChangeArrowheads="1"/>
          </p:cNvSpPr>
          <p:nvPr/>
        </p:nvSpPr>
        <p:spPr bwMode="auto">
          <a:xfrm>
            <a:off x="304800" y="5231874"/>
            <a:ext cx="8839200" cy="1223654"/>
          </a:xfrm>
          <a:prstGeom prst="rect">
            <a:avLst/>
          </a:prstGeom>
          <a:solidFill>
            <a:srgbClr val="FFFFFF">
              <a:alpha val="9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bIns="61200">
            <a:prstTxWarp prst="textNoShape">
              <a:avLst/>
            </a:prstTxWarp>
            <a:spAutoFit/>
          </a:bodyPr>
          <a:lstStyle/>
          <a:p>
            <a:pPr marL="265113" indent="-265113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kern="0" dirty="0" smtClean="0">
                <a:latin typeface="Helvetica Light" charset="0"/>
                <a:ea typeface="Helvetica Light" charset="0"/>
                <a:cs typeface="Helvetica Light" charset="0"/>
              </a:rPr>
              <a:t>Proposed solutions to hierarchy problem </a:t>
            </a:r>
          </a:p>
          <a:p>
            <a:pPr marL="265113" indent="-265113" defTabSz="190500" fontAlgn="auto">
              <a:spcBef>
                <a:spcPts val="9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400" kern="0" dirty="0" smtClean="0">
                <a:solidFill>
                  <a:srgbClr val="005EAC"/>
                </a:solidFill>
                <a:latin typeface="Helvetica Light" charset="0"/>
                <a:ea typeface="Helvetica Light" charset="0"/>
                <a:cs typeface="Helvetica Light" charset="0"/>
              </a:rPr>
              <a:t>Weakly coupled: 	Supersymmetry, …</a:t>
            </a:r>
          </a:p>
          <a:p>
            <a:pPr marL="265113" indent="-265113" defTabSz="190500" fontAlgn="auto">
              <a:spcBef>
                <a:spcPts val="3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400" kern="0" dirty="0" smtClean="0">
                <a:solidFill>
                  <a:srgbClr val="005EAC"/>
                </a:solidFill>
                <a:latin typeface="Helvetica Light" charset="0"/>
                <a:ea typeface="Helvetica Light" charset="0"/>
                <a:cs typeface="Helvetica Light" charset="0"/>
              </a:rPr>
              <a:t>Strongly coupled: Little Higgs, Composite Higgs, …</a:t>
            </a:r>
          </a:p>
          <a:p>
            <a:pPr marL="265113" indent="-265113" defTabSz="190500" fontAlgn="auto">
              <a:spcBef>
                <a:spcPts val="3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400" kern="0" dirty="0" smtClean="0">
                <a:solidFill>
                  <a:srgbClr val="005EAC"/>
                </a:solidFill>
                <a:latin typeface="Helvetica Light" charset="0"/>
                <a:ea typeface="Helvetica Light" charset="0"/>
                <a:cs typeface="Helvetica Light" charset="0"/>
              </a:rPr>
              <a:t>Dynamical (relax(ion)</a:t>
            </a:r>
            <a:r>
              <a:rPr lang="en-GB" sz="1400" kern="0" dirty="0" err="1" smtClean="0">
                <a:solidFill>
                  <a:srgbClr val="005EAC"/>
                </a:solidFill>
                <a:latin typeface="Helvetica Light" charset="0"/>
                <a:ea typeface="Helvetica Light" charset="0"/>
                <a:cs typeface="Helvetica Light" charset="0"/>
              </a:rPr>
              <a:t>ation</a:t>
            </a:r>
            <a:r>
              <a:rPr lang="en-GB" sz="1400" kern="0" dirty="0" smtClean="0">
                <a:solidFill>
                  <a:srgbClr val="005EAC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</p:txBody>
      </p:sp>
      <p:grpSp>
        <p:nvGrpSpPr>
          <p:cNvPr id="9" name="Group 42"/>
          <p:cNvGrpSpPr/>
          <p:nvPr/>
        </p:nvGrpSpPr>
        <p:grpSpPr>
          <a:xfrm>
            <a:off x="381000" y="2862238"/>
            <a:ext cx="3278446" cy="2166962"/>
            <a:chOff x="685801" y="3014638"/>
            <a:chExt cx="3278446" cy="2166962"/>
          </a:xfrm>
        </p:grpSpPr>
        <p:grpSp>
          <p:nvGrpSpPr>
            <p:cNvPr id="11" name="Group 26"/>
            <p:cNvGrpSpPr/>
            <p:nvPr/>
          </p:nvGrpSpPr>
          <p:grpSpPr>
            <a:xfrm>
              <a:off x="685801" y="3934433"/>
              <a:ext cx="2438399" cy="1247167"/>
              <a:chOff x="304801" y="3934433"/>
              <a:chExt cx="2438399" cy="1247167"/>
            </a:xfrm>
          </p:grpSpPr>
          <p:sp>
            <p:nvSpPr>
              <p:cNvPr id="14" name="Rounded Rectangle 13"/>
              <p:cNvSpPr/>
              <p:nvPr/>
            </p:nvSpPr>
            <p:spPr>
              <a:xfrm>
                <a:off x="304801" y="3934433"/>
                <a:ext cx="2438399" cy="1247167"/>
              </a:xfrm>
              <a:prstGeom prst="roundRect">
                <a:avLst/>
              </a:prstGeom>
              <a:solidFill>
                <a:srgbClr val="FFB5C3"/>
              </a:solidFill>
              <a:ln w="38100" cap="flat" cmpd="sng" algn="ctr">
                <a:solidFill>
                  <a:srgbClr val="F4F7F5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398131" y="3959423"/>
                <a:ext cx="221406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</a:rPr>
                  <a:t>Higgs boson mass term</a:t>
                </a:r>
              </a:p>
            </p:txBody>
          </p:sp>
          <p:graphicFrame>
            <p:nvGraphicFramePr>
              <p:cNvPr id="16" name="Object 24"/>
              <p:cNvGraphicFramePr>
                <a:graphicFrameLocks noChangeAspect="1"/>
              </p:cNvGraphicFramePr>
              <p:nvPr/>
            </p:nvGraphicFramePr>
            <p:xfrm>
              <a:off x="644526" y="4252913"/>
              <a:ext cx="1766888" cy="398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896208" name="Equation" r:id="rId5" imgW="1358900" imgH="304800" progId="Equation.DSMT4">
                      <p:embed/>
                    </p:oleObj>
                  </mc:Choice>
                  <mc:Fallback>
                    <p:oleObj name="Equation" r:id="rId5" imgW="1358900" imgH="3048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44526" y="4252913"/>
                            <a:ext cx="1766888" cy="39846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7" name="TextBox 16"/>
              <p:cNvSpPr txBox="1"/>
              <p:nvPr/>
            </p:nvSpPr>
            <p:spPr>
              <a:xfrm>
                <a:off x="381000" y="4582180"/>
                <a:ext cx="209813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</a:rPr>
                  <a:t>“Hierarchy problem” </a:t>
                </a:r>
              </a:p>
              <a:p>
                <a:r>
                  <a:rPr lang="en-US" sz="1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  <a:sym typeface="Wingdings"/>
                  </a:rPr>
                  <a:t>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  <a:sym typeface="Wingdings"/>
                  </a:rPr>
                  <a:t> new physics at ~</a:t>
                </a:r>
                <a:r>
                  <a:rPr lang="en-US" sz="1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  <a:sym typeface="Wingdings"/>
                  </a:rPr>
                  <a:t>TeV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elvetica" charset="0"/>
                    <a:ea typeface="Helvetica" charset="0"/>
                    <a:cs typeface="Helvetica" charset="0"/>
                    <a:sym typeface="Wingdings"/>
                  </a:rPr>
                  <a:t> </a:t>
                </a:r>
                <a:endParaRPr lang="en-GB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" charset="0"/>
                  <a:ea typeface="Helvetica" charset="0"/>
                  <a:cs typeface="Helvetica" charset="0"/>
                </a:endParaRPr>
              </a:p>
            </p:txBody>
          </p:sp>
        </p:grpSp>
        <p:cxnSp>
          <p:nvCxnSpPr>
            <p:cNvPr id="12" name="Straight Connector 11"/>
            <p:cNvCxnSpPr/>
            <p:nvPr/>
          </p:nvCxnSpPr>
          <p:spPr>
            <a:xfrm rot="10800000" flipV="1">
              <a:off x="3037372" y="3228563"/>
              <a:ext cx="840545" cy="730862"/>
            </a:xfrm>
            <a:prstGeom prst="line">
              <a:avLst/>
            </a:prstGeom>
            <a:ln>
              <a:solidFill>
                <a:srgbClr val="D00209"/>
              </a:solidFill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ounded Rectangle 12"/>
            <p:cNvSpPr/>
            <p:nvPr/>
          </p:nvSpPr>
          <p:spPr>
            <a:xfrm>
              <a:off x="3679991" y="3014638"/>
              <a:ext cx="284256" cy="360734"/>
            </a:xfrm>
            <a:prstGeom prst="roundRect">
              <a:avLst/>
            </a:prstGeom>
            <a:solidFill>
              <a:srgbClr val="FFB5C3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32" name="Object 13"/>
          <p:cNvGraphicFramePr>
            <a:graphicFrameLocks noChangeAspect="1"/>
          </p:cNvGraphicFramePr>
          <p:nvPr/>
        </p:nvGraphicFramePr>
        <p:xfrm>
          <a:off x="2659063" y="2743200"/>
          <a:ext cx="3384550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96209" name="Equation" r:id="rId7" imgW="2082800" imgH="330200" progId="Equation.DSMT4">
                  <p:embed/>
                </p:oleObj>
              </mc:Choice>
              <mc:Fallback>
                <p:oleObj name="Equation" r:id="rId7" imgW="2082800" imgH="330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9063" y="2743200"/>
                        <a:ext cx="3384550" cy="544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6281529" y="5633225"/>
            <a:ext cx="2872276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 defTabSz="91440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GB" sz="12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Different manifestations of similar scenarios. Many models also provide dark matter candidates. </a:t>
            </a:r>
            <a:r>
              <a:rPr lang="en-GB" sz="1200" kern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Most models </a:t>
            </a:r>
            <a:r>
              <a:rPr lang="en-GB" sz="12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propose new particles at the TeV scale </a:t>
            </a:r>
          </a:p>
        </p:txBody>
      </p:sp>
      <p:grpSp>
        <p:nvGrpSpPr>
          <p:cNvPr id="34" name="Group 83"/>
          <p:cNvGrpSpPr/>
          <p:nvPr/>
        </p:nvGrpSpPr>
        <p:grpSpPr>
          <a:xfrm>
            <a:off x="2852529" y="3820852"/>
            <a:ext cx="3429000" cy="1143000"/>
            <a:chOff x="2667000" y="4038600"/>
            <a:chExt cx="3429000" cy="1143000"/>
          </a:xfrm>
        </p:grpSpPr>
        <p:sp>
          <p:nvSpPr>
            <p:cNvPr id="35" name="Left Arrow 34"/>
            <p:cNvSpPr/>
            <p:nvPr/>
          </p:nvSpPr>
          <p:spPr>
            <a:xfrm>
              <a:off x="2667000" y="4038600"/>
              <a:ext cx="642621" cy="1106269"/>
            </a:xfrm>
            <a:prstGeom prst="leftArrow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6" name="Group 71"/>
            <p:cNvGrpSpPr/>
            <p:nvPr/>
          </p:nvGrpSpPr>
          <p:grpSpPr>
            <a:xfrm>
              <a:off x="3124200" y="4038600"/>
              <a:ext cx="2971800" cy="1143000"/>
              <a:chOff x="1371600" y="2743200"/>
              <a:chExt cx="2971800" cy="1143000"/>
            </a:xfrm>
          </p:grpSpPr>
          <p:sp>
            <p:nvSpPr>
              <p:cNvPr id="37" name="Rounded Rectangle 36"/>
              <p:cNvSpPr/>
              <p:nvPr/>
            </p:nvSpPr>
            <p:spPr>
              <a:xfrm>
                <a:off x="1371600" y="2743200"/>
                <a:ext cx="2971800" cy="1143000"/>
              </a:xfrm>
              <a:prstGeom prst="roundRect">
                <a:avLst/>
              </a:prstGeom>
              <a:solidFill>
                <a:schemeClr val="bg1"/>
              </a:solidFill>
              <a:ln w="3175" cap="flat" cmpd="sng" algn="ctr">
                <a:solidFill>
                  <a:srgbClr val="A6A6A6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" name="Line 5"/>
              <p:cNvSpPr>
                <a:spLocks noChangeShapeType="1"/>
              </p:cNvSpPr>
              <p:nvPr/>
            </p:nvSpPr>
            <p:spPr bwMode="auto">
              <a:xfrm>
                <a:off x="1473200" y="3332162"/>
                <a:ext cx="100965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Line 6"/>
              <p:cNvSpPr>
                <a:spLocks noChangeShapeType="1"/>
              </p:cNvSpPr>
              <p:nvPr/>
            </p:nvSpPr>
            <p:spPr bwMode="auto">
              <a:xfrm>
                <a:off x="3128963" y="3332162"/>
                <a:ext cx="100965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Oval 39"/>
              <p:cNvSpPr>
                <a:spLocks noChangeArrowheads="1"/>
              </p:cNvSpPr>
              <p:nvPr/>
            </p:nvSpPr>
            <p:spPr bwMode="auto">
              <a:xfrm>
                <a:off x="2482850" y="3009900"/>
                <a:ext cx="647700" cy="647700"/>
              </a:xfrm>
              <a:prstGeom prst="ellipse">
                <a:avLst/>
              </a:prstGeom>
              <a:noFill/>
              <a:ln w="19050">
                <a:solidFill>
                  <a:srgbClr val="D00209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graphicFrame>
            <p:nvGraphicFramePr>
              <p:cNvPr id="41" name="Object 40"/>
              <p:cNvGraphicFramePr>
                <a:graphicFrameLocks noChangeAspect="1"/>
              </p:cNvGraphicFramePr>
              <p:nvPr/>
            </p:nvGraphicFramePr>
            <p:xfrm>
              <a:off x="2736850" y="3027362"/>
              <a:ext cx="131763" cy="2301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896210" name="Equation" r:id="rId9" imgW="101600" imgH="177800" progId="Equation.DSMT4">
                      <p:embed/>
                    </p:oleObj>
                  </mc:Choice>
                  <mc:Fallback>
                    <p:oleObj name="Equation" r:id="rId9" imgW="101600" imgH="1778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6850" y="3027362"/>
                            <a:ext cx="131763" cy="23018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" name="Object 41"/>
              <p:cNvGraphicFramePr>
                <a:graphicFrameLocks noChangeAspect="1"/>
              </p:cNvGraphicFramePr>
              <p:nvPr/>
            </p:nvGraphicFramePr>
            <p:xfrm>
              <a:off x="2732088" y="3370262"/>
              <a:ext cx="165100" cy="2809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896211" name="Equation" r:id="rId11" imgW="127000" imgH="215900" progId="Equation.DSMT4">
                      <p:embed/>
                    </p:oleObj>
                  </mc:Choice>
                  <mc:Fallback>
                    <p:oleObj name="Equation" r:id="rId11" imgW="127000" imgH="2159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2088" y="3370262"/>
                            <a:ext cx="165100" cy="28098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3" name="Oval 42"/>
              <p:cNvSpPr>
                <a:spLocks noChangeArrowheads="1"/>
              </p:cNvSpPr>
              <p:nvPr/>
            </p:nvSpPr>
            <p:spPr bwMode="auto">
              <a:xfrm>
                <a:off x="3097213" y="3292475"/>
                <a:ext cx="71437" cy="73025"/>
              </a:xfrm>
              <a:prstGeom prst="ellipse">
                <a:avLst/>
              </a:prstGeom>
              <a:solidFill>
                <a:srgbClr val="000000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Oval 43"/>
              <p:cNvSpPr>
                <a:spLocks noChangeArrowheads="1"/>
              </p:cNvSpPr>
              <p:nvPr/>
            </p:nvSpPr>
            <p:spPr bwMode="auto">
              <a:xfrm>
                <a:off x="2443163" y="3292475"/>
                <a:ext cx="71437" cy="73025"/>
              </a:xfrm>
              <a:prstGeom prst="ellipse">
                <a:avLst/>
              </a:prstGeom>
              <a:solidFill>
                <a:srgbClr val="000000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graphicFrame>
            <p:nvGraphicFramePr>
              <p:cNvPr id="45" name="Object 14"/>
              <p:cNvGraphicFramePr>
                <a:graphicFrameLocks noChangeAspect="1"/>
              </p:cNvGraphicFramePr>
              <p:nvPr/>
            </p:nvGraphicFramePr>
            <p:xfrm>
              <a:off x="1833563" y="3055937"/>
              <a:ext cx="214312" cy="2143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896212" name="Equation" r:id="rId13" imgW="165100" imgH="165100" progId="Equation.DSMT4">
                      <p:embed/>
                    </p:oleObj>
                  </mc:Choice>
                  <mc:Fallback>
                    <p:oleObj name="Equation" r:id="rId13" imgW="165100" imgH="1651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33563" y="3055937"/>
                            <a:ext cx="214312" cy="21431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6" name="Object 15"/>
              <p:cNvGraphicFramePr>
                <a:graphicFrameLocks noChangeAspect="1"/>
              </p:cNvGraphicFramePr>
              <p:nvPr/>
            </p:nvGraphicFramePr>
            <p:xfrm>
              <a:off x="3563938" y="3054350"/>
              <a:ext cx="214312" cy="2143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896213" name="Equation" r:id="rId15" imgW="165100" imgH="165100" progId="Equation.DSMT4">
                      <p:embed/>
                    </p:oleObj>
                  </mc:Choice>
                  <mc:Fallback>
                    <p:oleObj name="Equation" r:id="rId15" imgW="165100" imgH="1651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63938" y="3054350"/>
                            <a:ext cx="214312" cy="21431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  <p:extLst>
      <p:ext uri="{BB962C8B-B14F-4D97-AF65-F5344CB8AC3E}">
        <p14:creationId xmlns:p14="http://schemas.microsoft.com/office/powerpoint/2010/main" val="23217001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551" y="457200"/>
            <a:ext cx="3286049" cy="5118456"/>
          </a:xfrm>
          <a:prstGeom prst="rect">
            <a:avLst/>
          </a:prstGeom>
          <a:effectLst>
            <a:outerShdw blurRad="165100" dist="38100" dir="2700000">
              <a:srgbClr val="000000">
                <a:alpha val="43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3652703" y="3963485"/>
            <a:ext cx="1103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Mr. Higgs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11960" y="589519"/>
            <a:ext cx="2437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Mrs SUSY (</a:t>
            </a:r>
            <a:r>
              <a:rPr lang="en-GB" sz="1800" smtClean="0">
                <a:solidFill>
                  <a:prstClr val="black"/>
                </a:solidFill>
                <a:latin typeface="Trebuchet MS"/>
                <a:cs typeface="Trebuchet MS"/>
              </a:rPr>
              <a:t>or Mrs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BSM)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625145" y="3252400"/>
            <a:ext cx="5589608" cy="795"/>
          </a:xfrm>
          <a:prstGeom prst="line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09800" y="6047601"/>
            <a:ext cx="2514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prstClr val="white"/>
                </a:solidFill>
                <a:latin typeface="Trebuchet MS"/>
                <a:cs typeface="Trebuchet MS"/>
              </a:rPr>
              <a:t>Fundamental scalar length scale</a:t>
            </a:r>
            <a:endParaRPr lang="en-GB" sz="16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3282078" y="2133600"/>
            <a:ext cx="14692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282078" y="5408612"/>
            <a:ext cx="14692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3276600" y="5713412"/>
            <a:ext cx="14692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074457" y="1938868"/>
            <a:ext cx="1168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EW scale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—1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71965" y="5215468"/>
            <a:ext cx="1270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GUT scale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—1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59267" y="5499102"/>
            <a:ext cx="14834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Planck scale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—1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228600" y="323672"/>
            <a:ext cx="152985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The </a:t>
            </a:r>
          </a:p>
          <a:p>
            <a:r>
              <a:rPr lang="en-GB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scalar</a:t>
            </a:r>
          </a:p>
          <a:p>
            <a:r>
              <a:rPr lang="en-GB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precipice</a:t>
            </a:r>
            <a:endParaRPr lang="en-GB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pic>
        <p:nvPicPr>
          <p:cNvPr id="45" name="Picture 44" descr="ATLAS_SUSY_Summary-2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3524" y="1052736"/>
            <a:ext cx="4428956" cy="3312368"/>
          </a:xfrm>
          <a:prstGeom prst="rect">
            <a:avLst/>
          </a:prstGeom>
          <a:effectLst>
            <a:glow rad="241300">
              <a:schemeClr val="bg1"/>
            </a:glow>
          </a:effectLst>
        </p:spPr>
      </p:pic>
      <p:sp>
        <p:nvSpPr>
          <p:cNvPr id="47" name="TextBox 46"/>
          <p:cNvSpPr txBox="1"/>
          <p:nvPr/>
        </p:nvSpPr>
        <p:spPr>
          <a:xfrm>
            <a:off x="467544" y="1216204"/>
            <a:ext cx="374441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ea typeface=""/>
                <a:cs typeface="Helvetica Light"/>
              </a:rPr>
              <a:t>Theory-agnostic, signature based searches, as well as highly targeted model-dependent ones</a:t>
            </a:r>
          </a:p>
          <a:p>
            <a:pPr>
              <a:spcBef>
                <a:spcPts val="1200"/>
              </a:spcBef>
            </a:pPr>
            <a:r>
              <a:rPr lang="en-US" sz="1100" dirty="0">
                <a:latin typeface="Helvetica Light"/>
                <a:ea typeface=""/>
                <a:cs typeface="Helvetica Light"/>
              </a:rPr>
              <a:t>Not unexpectedly, a few of these searches ended up showing some (non-significant) anomaly, a legacy to check in </a:t>
            </a:r>
            <a:r>
              <a:rPr lang="en-US" sz="1100" dirty="0" smtClean="0">
                <a:latin typeface="Helvetica Light"/>
                <a:ea typeface=""/>
                <a:cs typeface="Helvetica Light"/>
              </a:rPr>
              <a:t>Run-2 of the LHC  </a:t>
            </a:r>
            <a:endParaRPr lang="en-GB" sz="1100" dirty="0">
              <a:latin typeface="Helvetica Light"/>
              <a:ea typeface=""/>
              <a:cs typeface="Helvetica Light"/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045" y="3140968"/>
            <a:ext cx="4379979" cy="3284984"/>
          </a:xfrm>
          <a:prstGeom prst="rect">
            <a:avLst/>
          </a:prstGeom>
          <a:effectLst>
            <a:glow rad="241300">
              <a:schemeClr val="bg1"/>
            </a:glow>
          </a:effectLst>
        </p:spPr>
      </p:pic>
      <p:sp>
        <p:nvSpPr>
          <p:cNvPr id="50" name="Rectangle 49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DCE6F2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"/>
              <a:cs typeface="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sz="1800" dirty="0" smtClean="0">
                <a:solidFill>
                  <a:srgbClr val="003BB8"/>
                </a:solidFill>
                <a:latin typeface="Arial"/>
                <a:ea typeface=""/>
                <a:cs typeface="Arial"/>
              </a:rPr>
              <a:t>Vast amount of BSM searches — with no significant anomaly seen so far</a:t>
            </a:r>
            <a:endParaRPr lang="en-GB" sz="1800" dirty="0" smtClean="0">
              <a:solidFill>
                <a:srgbClr val="003BB8"/>
              </a:solidFill>
              <a:latin typeface="Arial"/>
              <a:ea typeface="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85217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2636912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Helvetica Light" charset="0"/>
                <a:ea typeface="Helvetica Light" charset="0"/>
                <a:cs typeface="Helvetica Light" charset="0"/>
              </a:rPr>
              <a:t>The LHC Run-2 </a:t>
            </a:r>
          </a:p>
          <a:p>
            <a:pPr algn="ctr"/>
            <a:endParaRPr lang="en-US" sz="20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/>
            <a:r>
              <a:rPr lang="en-US" sz="2000" dirty="0" smtClean="0">
                <a:latin typeface="Helvetica Light" charset="0"/>
                <a:ea typeface="Helvetica Light" charset="0"/>
                <a:cs typeface="Helvetica Light" charset="0"/>
              </a:rPr>
              <a:t>Higher collision energy, more luminosity</a:t>
            </a:r>
          </a:p>
        </p:txBody>
      </p:sp>
    </p:spTree>
    <p:extLst>
      <p:ext uri="{BB962C8B-B14F-4D97-AF65-F5344CB8AC3E}">
        <p14:creationId xmlns:p14="http://schemas.microsoft.com/office/powerpoint/2010/main" val="7341164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58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sz="1800" b="1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The LHC Run-2</a:t>
            </a:r>
            <a:r>
              <a:rPr lang="en-US" sz="18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: 13 </a:t>
            </a:r>
            <a:r>
              <a:rPr lang="en-US" sz="18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TeV / 8 TeV inclusive pp cross-section ratio</a:t>
            </a:r>
          </a:p>
        </p:txBody>
      </p:sp>
      <p:pic>
        <p:nvPicPr>
          <p:cNvPr id="3" name="Picture 2" descr="crossSectionRatio-13-8TeV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331"/>
          <a:stretch/>
        </p:blipFill>
        <p:spPr>
          <a:xfrm>
            <a:off x="145573" y="1158820"/>
            <a:ext cx="8802154" cy="5294516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6372200" y="1124744"/>
            <a:ext cx="2376264" cy="1781371"/>
          </a:xfrm>
          <a:prstGeom prst="roundRect">
            <a:avLst>
              <a:gd name="adj" fmla="val 2048"/>
            </a:avLst>
          </a:prstGeom>
          <a:solidFill>
            <a:schemeClr val="bg1">
              <a:lumMod val="95000"/>
            </a:schemeClr>
          </a:solidFill>
          <a:ln w="3175" cmpd="sng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55753" y="1291850"/>
            <a:ext cx="2232248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At 10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34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 cm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–2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s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–1</a:t>
            </a:r>
            <a:r>
              <a:rPr lang="en-GB" sz="14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 @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 13 TeV </a:t>
            </a:r>
            <a:r>
              <a:rPr lang="en-GB" sz="1400" dirty="0" err="1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pp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 the LHC produces:</a:t>
            </a:r>
          </a:p>
          <a:p>
            <a:pPr marL="450850" indent="-358775">
              <a:spcBef>
                <a:spcPts val="600"/>
              </a:spcBef>
              <a:buFont typeface="Lucida Grande"/>
              <a:buChar char="-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200 Hz W </a:t>
            </a:r>
            <a:r>
              <a:rPr lang="en-GB" sz="1400" dirty="0" smtClean="0">
                <a:solidFill>
                  <a:prstClr val="black"/>
                </a:solidFill>
                <a:latin typeface="Symbol" charset="2"/>
                <a:ea typeface=""/>
                <a:cs typeface="Symbol" charset="2"/>
              </a:rPr>
              <a:t>®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"/>
                <a:cs typeface="Symbol" charset="2"/>
              </a:rPr>
              <a:t>𝓁 n</a:t>
            </a:r>
            <a:endParaRPr lang="en-GB" sz="1400" dirty="0" smtClean="0">
              <a:solidFill>
                <a:prstClr val="black"/>
              </a:solidFill>
              <a:latin typeface="Symbol" charset="2"/>
              <a:ea typeface=""/>
              <a:cs typeface="Symbol" charset="2"/>
            </a:endParaRPr>
          </a:p>
          <a:p>
            <a:pPr marL="450850" indent="-358775">
              <a:buFont typeface="Lucida Grande"/>
              <a:buChar char="-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19 Hz Z </a:t>
            </a:r>
            <a:r>
              <a:rPr lang="en-GB" sz="1400" dirty="0" smtClean="0">
                <a:solidFill>
                  <a:prstClr val="black"/>
                </a:solidFill>
                <a:latin typeface="Symbol" charset="2"/>
                <a:ea typeface=""/>
                <a:cs typeface="Symbol" charset="2"/>
              </a:rPr>
              <a:t>® 𝓁𝓁</a:t>
            </a:r>
            <a:endParaRPr lang="en-GB" sz="1400" dirty="0" smtClean="0">
              <a:solidFill>
                <a:prstClr val="black"/>
              </a:solidFill>
              <a:latin typeface="Helvetica Light"/>
              <a:ea typeface=""/>
              <a:cs typeface="Helvetica Light"/>
            </a:endParaRPr>
          </a:p>
          <a:p>
            <a:pPr marL="450850" indent="-358775">
              <a:buFont typeface="Lucida Grande"/>
              <a:buChar char="-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8 Hz top pair</a:t>
            </a:r>
          </a:p>
          <a:p>
            <a:pPr marL="450850" indent="-358775">
              <a:buFont typeface="Lucida Grande"/>
              <a:buChar char="-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0.5 Hz Higgs</a:t>
            </a:r>
          </a:p>
        </p:txBody>
      </p:sp>
    </p:spTree>
    <p:extLst>
      <p:ext uri="{BB962C8B-B14F-4D97-AF65-F5344CB8AC3E}">
        <p14:creationId xmlns:p14="http://schemas.microsoft.com/office/powerpoint/2010/main" val="146107263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99390"/>
            <a:ext cx="9144001" cy="60932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504" y="476672"/>
            <a:ext cx="71657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Helvetica Light"/>
                <a:cs typeface="Helvetica Light"/>
              </a:rPr>
              <a:t>Shown by Mike Lamont at Lepton-Photon 2015</a:t>
            </a:r>
          </a:p>
          <a:p>
            <a:r>
              <a:rPr lang="en-US" sz="10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Fitzcarraldo</a:t>
            </a:r>
            <a:r>
              <a:rPr lang="en-US" sz="1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moving a steamer over a muddy hill </a:t>
            </a:r>
            <a:r>
              <a:rPr lang="is-IS" sz="1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… (on his quest for money to build an opera house in the peruvian jungle)</a:t>
            </a:r>
            <a:endParaRPr lang="en-US" sz="1000" dirty="0" smtClean="0">
              <a:solidFill>
                <a:schemeClr val="bg1"/>
              </a:solidFill>
              <a:latin typeface="Helvetica Light"/>
              <a:cs typeface="Helvetica Light"/>
            </a:endParaRPr>
          </a:p>
        </p:txBody>
      </p:sp>
      <p:sp>
        <p:nvSpPr>
          <p:cNvPr id="6" name="TextBox 32"/>
          <p:cNvSpPr txBox="1">
            <a:spLocks noChangeArrowheads="1"/>
          </p:cNvSpPr>
          <p:nvPr/>
        </p:nvSpPr>
        <p:spPr bwMode="auto">
          <a:xfrm>
            <a:off x="5220073" y="4797152"/>
            <a:ext cx="3923928" cy="1331073"/>
          </a:xfrm>
          <a:prstGeom prst="rect">
            <a:avLst/>
          </a:prstGeom>
          <a:solidFill>
            <a:schemeClr val="tx1">
              <a:alpha val="57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140400" rIns="360000" bIns="187200">
            <a:prstTxWarp prst="textNoShape">
              <a:avLst/>
            </a:prstTxWarp>
            <a:spAutoFit/>
          </a:bodyPr>
          <a:lstStyle/>
          <a:p>
            <a:pPr indent="450850" algn="r"/>
            <a:r>
              <a:rPr lang="en-US" sz="3000" dirty="0" smtClean="0">
                <a:solidFill>
                  <a:schemeClr val="bg1"/>
                </a:solidFill>
                <a:latin typeface="Helvetica Light"/>
                <a:ea typeface="Trebuchet MS" pitchFamily="-84" charset="0"/>
                <a:cs typeface="Helvetica Light"/>
              </a:rPr>
              <a:t>Long-Shutdown 1 </a:t>
            </a:r>
            <a:endParaRPr lang="en-US" sz="3000" dirty="0">
              <a:solidFill>
                <a:schemeClr val="bg1"/>
              </a:solidFill>
              <a:latin typeface="Helvetica Light"/>
              <a:ea typeface="Trebuchet MS" pitchFamily="-84" charset="0"/>
              <a:cs typeface="Helvetica Light"/>
            </a:endParaRPr>
          </a:p>
          <a:p>
            <a:pPr indent="450850" algn="r">
              <a:spcBef>
                <a:spcPts val="600"/>
              </a:spcBef>
            </a:pPr>
            <a:r>
              <a:rPr lang="en-US" sz="3000" dirty="0" smtClean="0">
                <a:solidFill>
                  <a:schemeClr val="bg1"/>
                </a:solidFill>
                <a:latin typeface="Helvetica Light"/>
                <a:ea typeface="Trebuchet MS" pitchFamily="-84" charset="0"/>
                <a:cs typeface="Helvetica Light"/>
              </a:rPr>
              <a:t>Preparing Run-2</a:t>
            </a:r>
            <a:endParaRPr lang="en-US" sz="3000" dirty="0">
              <a:solidFill>
                <a:schemeClr val="bg1"/>
              </a:solidFill>
              <a:latin typeface="Helvetica Light"/>
              <a:ea typeface="Trebuchet MS" pitchFamily="-84" charset="0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1759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222"/>
          <p:cNvPicPr>
            <a:picLocks noChangeAspect="1"/>
          </p:cNvPicPr>
          <p:nvPr/>
        </p:nvPicPr>
        <p:blipFill>
          <a:blip r:embed="rId2" cstate="print">
            <a:grayscl/>
            <a:alphaModFix/>
            <a:lum bright="5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" name="Rectangle 81"/>
          <p:cNvSpPr/>
          <p:nvPr/>
        </p:nvSpPr>
        <p:spPr>
          <a:xfrm>
            <a:off x="1143000" y="1064004"/>
            <a:ext cx="426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</a:rPr>
              <a:t>The scales of particle physics …</a:t>
            </a:r>
            <a:endParaRPr lang="en-GB" b="1" i="1" kern="0" dirty="0">
              <a:solidFill>
                <a:schemeClr val="bg1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7" name="Rectangle 145"/>
          <p:cNvSpPr>
            <a:spLocks noChangeArrowheads="1"/>
          </p:cNvSpPr>
          <p:nvPr/>
        </p:nvSpPr>
        <p:spPr bwMode="auto">
          <a:xfrm>
            <a:off x="304800" y="679534"/>
            <a:ext cx="8530277" cy="5815027"/>
          </a:xfrm>
          <a:prstGeom prst="rect">
            <a:avLst/>
          </a:prstGeom>
          <a:solidFill>
            <a:srgbClr val="FFFFFF">
              <a:alpha val="95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2" name="AutoShape 146"/>
          <p:cNvSpPr>
            <a:spLocks noChangeArrowheads="1"/>
          </p:cNvSpPr>
          <p:nvPr/>
        </p:nvSpPr>
        <p:spPr bwMode="auto">
          <a:xfrm>
            <a:off x="3588165" y="2406650"/>
            <a:ext cx="4005263" cy="951053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 w="3175">
            <a:noFill/>
            <a:round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3" name="Text Box 147"/>
          <p:cNvSpPr txBox="1">
            <a:spLocks noChangeArrowheads="1"/>
          </p:cNvSpPr>
          <p:nvPr/>
        </p:nvSpPr>
        <p:spPr bwMode="auto">
          <a:xfrm>
            <a:off x="6436140" y="2112963"/>
            <a:ext cx="1079702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400" b="1" dirty="0">
                <a:solidFill>
                  <a:srgbClr val="D00209"/>
                </a:solidFill>
              </a:rPr>
              <a:t>LHC reach</a:t>
            </a:r>
          </a:p>
        </p:txBody>
      </p:sp>
      <p:grpSp>
        <p:nvGrpSpPr>
          <p:cNvPr id="14" name="Group 149"/>
          <p:cNvGrpSpPr>
            <a:grpSpLocks/>
          </p:cNvGrpSpPr>
          <p:nvPr/>
        </p:nvGrpSpPr>
        <p:grpSpPr bwMode="auto">
          <a:xfrm>
            <a:off x="3832640" y="942975"/>
            <a:ext cx="4176714" cy="5130800"/>
            <a:chOff x="1758" y="686"/>
            <a:chExt cx="2631" cy="3232"/>
          </a:xfrm>
        </p:grpSpPr>
        <p:sp>
          <p:nvSpPr>
            <p:cNvPr id="15" name="Line 150"/>
            <p:cNvSpPr>
              <a:spLocks noChangeShapeType="1"/>
            </p:cNvSpPr>
            <p:nvPr/>
          </p:nvSpPr>
          <p:spPr bwMode="auto">
            <a:xfrm flipV="1">
              <a:off x="2653" y="686"/>
              <a:ext cx="0" cy="320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stealth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6" name="Line 151"/>
            <p:cNvSpPr>
              <a:spLocks noChangeShapeType="1"/>
            </p:cNvSpPr>
            <p:nvPr/>
          </p:nvSpPr>
          <p:spPr bwMode="auto">
            <a:xfrm>
              <a:off x="2428" y="339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7" name="Line 152"/>
            <p:cNvSpPr>
              <a:spLocks noChangeShapeType="1"/>
            </p:cNvSpPr>
            <p:nvPr/>
          </p:nvSpPr>
          <p:spPr bwMode="auto">
            <a:xfrm>
              <a:off x="2428" y="325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8" name="Line 153"/>
            <p:cNvSpPr>
              <a:spLocks noChangeShapeType="1"/>
            </p:cNvSpPr>
            <p:nvPr/>
          </p:nvSpPr>
          <p:spPr bwMode="auto">
            <a:xfrm>
              <a:off x="2428" y="311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9" name="Line 154"/>
            <p:cNvSpPr>
              <a:spLocks noChangeShapeType="1"/>
            </p:cNvSpPr>
            <p:nvPr/>
          </p:nvSpPr>
          <p:spPr bwMode="auto">
            <a:xfrm>
              <a:off x="2428" y="2971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0" name="Line 155"/>
            <p:cNvSpPr>
              <a:spLocks noChangeShapeType="1"/>
            </p:cNvSpPr>
            <p:nvPr/>
          </p:nvSpPr>
          <p:spPr bwMode="auto">
            <a:xfrm>
              <a:off x="2428" y="282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1" name="Line 156"/>
            <p:cNvSpPr>
              <a:spLocks noChangeShapeType="1"/>
            </p:cNvSpPr>
            <p:nvPr/>
          </p:nvSpPr>
          <p:spPr bwMode="auto">
            <a:xfrm>
              <a:off x="2428" y="268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2" name="Line 157"/>
            <p:cNvSpPr>
              <a:spLocks noChangeShapeType="1"/>
            </p:cNvSpPr>
            <p:nvPr/>
          </p:nvSpPr>
          <p:spPr bwMode="auto">
            <a:xfrm>
              <a:off x="2428" y="254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3" name="Line 158"/>
            <p:cNvSpPr>
              <a:spLocks noChangeShapeType="1"/>
            </p:cNvSpPr>
            <p:nvPr/>
          </p:nvSpPr>
          <p:spPr bwMode="auto">
            <a:xfrm>
              <a:off x="2428" y="240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4" name="Line 159"/>
            <p:cNvSpPr>
              <a:spLocks noChangeShapeType="1"/>
            </p:cNvSpPr>
            <p:nvPr/>
          </p:nvSpPr>
          <p:spPr bwMode="auto">
            <a:xfrm>
              <a:off x="2428" y="226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5" name="Line 160"/>
            <p:cNvSpPr>
              <a:spLocks noChangeShapeType="1"/>
            </p:cNvSpPr>
            <p:nvPr/>
          </p:nvSpPr>
          <p:spPr bwMode="auto">
            <a:xfrm>
              <a:off x="2428" y="212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6" name="Line 161"/>
            <p:cNvSpPr>
              <a:spLocks noChangeShapeType="1"/>
            </p:cNvSpPr>
            <p:nvPr/>
          </p:nvSpPr>
          <p:spPr bwMode="auto">
            <a:xfrm>
              <a:off x="2428" y="1978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7" name="Line 162"/>
            <p:cNvSpPr>
              <a:spLocks noChangeShapeType="1"/>
            </p:cNvSpPr>
            <p:nvPr/>
          </p:nvSpPr>
          <p:spPr bwMode="auto">
            <a:xfrm>
              <a:off x="2428" y="183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8" name="Line 163"/>
            <p:cNvSpPr>
              <a:spLocks noChangeShapeType="1"/>
            </p:cNvSpPr>
            <p:nvPr/>
          </p:nvSpPr>
          <p:spPr bwMode="auto">
            <a:xfrm>
              <a:off x="2428" y="169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9" name="Text Box 164"/>
            <p:cNvSpPr txBox="1">
              <a:spLocks noChangeArrowheads="1"/>
            </p:cNvSpPr>
            <p:nvPr/>
          </p:nvSpPr>
          <p:spPr bwMode="auto">
            <a:xfrm>
              <a:off x="1952" y="3283"/>
              <a:ext cx="4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 </a:t>
              </a:r>
              <a:r>
                <a:rPr lang="en-GB" sz="1600" dirty="0" err="1">
                  <a:solidFill>
                    <a:srgbClr val="000000"/>
                  </a:solidFill>
                </a:rPr>
                <a:t>eV</a:t>
              </a:r>
              <a:endParaRPr lang="en-GB" sz="1600">
                <a:solidFill>
                  <a:srgbClr val="000000"/>
                </a:solidFill>
              </a:endParaRPr>
            </a:p>
          </p:txBody>
        </p:sp>
        <p:sp>
          <p:nvSpPr>
            <p:cNvPr id="30" name="Text Box 165"/>
            <p:cNvSpPr txBox="1">
              <a:spLocks noChangeArrowheads="1"/>
            </p:cNvSpPr>
            <p:nvPr/>
          </p:nvSpPr>
          <p:spPr bwMode="auto">
            <a:xfrm>
              <a:off x="1879" y="3141"/>
              <a:ext cx="5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eV</a:t>
              </a:r>
            </a:p>
          </p:txBody>
        </p:sp>
        <p:sp>
          <p:nvSpPr>
            <p:cNvPr id="31" name="Text Box 166"/>
            <p:cNvSpPr txBox="1">
              <a:spLocks noChangeArrowheads="1"/>
            </p:cNvSpPr>
            <p:nvPr/>
          </p:nvSpPr>
          <p:spPr bwMode="auto">
            <a:xfrm>
              <a:off x="1957" y="3000"/>
              <a:ext cx="441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keV</a:t>
              </a:r>
            </a:p>
          </p:txBody>
        </p:sp>
        <p:sp>
          <p:nvSpPr>
            <p:cNvPr id="32" name="Text Box 167"/>
            <p:cNvSpPr txBox="1">
              <a:spLocks noChangeArrowheads="1"/>
            </p:cNvSpPr>
            <p:nvPr/>
          </p:nvSpPr>
          <p:spPr bwMode="auto">
            <a:xfrm>
              <a:off x="1888" y="2858"/>
              <a:ext cx="512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keV</a:t>
              </a:r>
            </a:p>
          </p:txBody>
        </p:sp>
        <p:sp>
          <p:nvSpPr>
            <p:cNvPr id="33" name="Text Box 168"/>
            <p:cNvSpPr txBox="1">
              <a:spLocks noChangeArrowheads="1"/>
            </p:cNvSpPr>
            <p:nvPr/>
          </p:nvSpPr>
          <p:spPr bwMode="auto">
            <a:xfrm>
              <a:off x="1817" y="2716"/>
              <a:ext cx="583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keV</a:t>
              </a:r>
            </a:p>
          </p:txBody>
        </p:sp>
        <p:sp>
          <p:nvSpPr>
            <p:cNvPr id="34" name="Text Box 169"/>
            <p:cNvSpPr txBox="1">
              <a:spLocks noChangeArrowheads="1"/>
            </p:cNvSpPr>
            <p:nvPr/>
          </p:nvSpPr>
          <p:spPr bwMode="auto">
            <a:xfrm>
              <a:off x="1914" y="2574"/>
              <a:ext cx="484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MeV</a:t>
              </a:r>
            </a:p>
          </p:txBody>
        </p:sp>
        <p:sp>
          <p:nvSpPr>
            <p:cNvPr id="35" name="Text Box 170"/>
            <p:cNvSpPr txBox="1">
              <a:spLocks noChangeArrowheads="1"/>
            </p:cNvSpPr>
            <p:nvPr/>
          </p:nvSpPr>
          <p:spPr bwMode="auto">
            <a:xfrm>
              <a:off x="1843" y="2433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MeV</a:t>
              </a:r>
            </a:p>
          </p:txBody>
        </p:sp>
        <p:sp>
          <p:nvSpPr>
            <p:cNvPr id="36" name="Text Box 171"/>
            <p:cNvSpPr txBox="1">
              <a:spLocks noChangeArrowheads="1"/>
            </p:cNvSpPr>
            <p:nvPr/>
          </p:nvSpPr>
          <p:spPr bwMode="auto">
            <a:xfrm>
              <a:off x="1774" y="2291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100 </a:t>
              </a:r>
              <a:r>
                <a:rPr lang="en-GB" sz="1600" dirty="0" err="1">
                  <a:solidFill>
                    <a:srgbClr val="000000"/>
                  </a:solidFill>
                </a:rPr>
                <a:t>MeV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37" name="Text Box 172"/>
            <p:cNvSpPr txBox="1">
              <a:spLocks noChangeArrowheads="1"/>
            </p:cNvSpPr>
            <p:nvPr/>
          </p:nvSpPr>
          <p:spPr bwMode="auto">
            <a:xfrm>
              <a:off x="1923" y="2136"/>
              <a:ext cx="4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GeV</a:t>
              </a:r>
            </a:p>
          </p:txBody>
        </p:sp>
        <p:sp>
          <p:nvSpPr>
            <p:cNvPr id="38" name="Text Box 173"/>
            <p:cNvSpPr txBox="1">
              <a:spLocks noChangeArrowheads="1"/>
            </p:cNvSpPr>
            <p:nvPr/>
          </p:nvSpPr>
          <p:spPr bwMode="auto">
            <a:xfrm>
              <a:off x="1850" y="1994"/>
              <a:ext cx="5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GeV</a:t>
              </a:r>
            </a:p>
          </p:txBody>
        </p:sp>
        <p:sp>
          <p:nvSpPr>
            <p:cNvPr id="39" name="Text Box 174"/>
            <p:cNvSpPr txBox="1">
              <a:spLocks noChangeArrowheads="1"/>
            </p:cNvSpPr>
            <p:nvPr/>
          </p:nvSpPr>
          <p:spPr bwMode="auto">
            <a:xfrm>
              <a:off x="1779" y="1853"/>
              <a:ext cx="6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GeV</a:t>
              </a:r>
            </a:p>
          </p:txBody>
        </p:sp>
        <p:sp>
          <p:nvSpPr>
            <p:cNvPr id="40" name="Text Box 175"/>
            <p:cNvSpPr txBox="1">
              <a:spLocks noChangeArrowheads="1"/>
            </p:cNvSpPr>
            <p:nvPr/>
          </p:nvSpPr>
          <p:spPr bwMode="auto">
            <a:xfrm>
              <a:off x="1945" y="1711"/>
              <a:ext cx="4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TeV</a:t>
              </a:r>
            </a:p>
          </p:txBody>
        </p:sp>
        <p:sp>
          <p:nvSpPr>
            <p:cNvPr id="41" name="Text Box 176"/>
            <p:cNvSpPr txBox="1">
              <a:spLocks noChangeArrowheads="1"/>
            </p:cNvSpPr>
            <p:nvPr/>
          </p:nvSpPr>
          <p:spPr bwMode="auto">
            <a:xfrm>
              <a:off x="1875" y="1582"/>
              <a:ext cx="5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TeV</a:t>
              </a:r>
            </a:p>
          </p:txBody>
        </p:sp>
        <p:sp>
          <p:nvSpPr>
            <p:cNvPr id="42" name="Text Box 177"/>
            <p:cNvSpPr txBox="1">
              <a:spLocks noChangeArrowheads="1"/>
            </p:cNvSpPr>
            <p:nvPr/>
          </p:nvSpPr>
          <p:spPr bwMode="auto">
            <a:xfrm>
              <a:off x="2995" y="1866"/>
              <a:ext cx="1143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>
                  <a:solidFill>
                    <a:srgbClr val="BC010C"/>
                  </a:solidFill>
                </a:rPr>
                <a:t>t</a:t>
              </a:r>
              <a:r>
                <a:rPr lang="en-GB" sz="1600" dirty="0">
                  <a:solidFill>
                    <a:srgbClr val="BC010C"/>
                  </a:solidFill>
                </a:rPr>
                <a:t>, </a:t>
              </a:r>
              <a:r>
                <a:rPr lang="en-GB" sz="1600" i="1" dirty="0">
                  <a:solidFill>
                    <a:srgbClr val="BC010C"/>
                  </a:solidFill>
                </a:rPr>
                <a:t>Z</a:t>
              </a:r>
              <a:r>
                <a:rPr lang="en-GB" sz="1600" dirty="0">
                  <a:solidFill>
                    <a:srgbClr val="BC010C"/>
                  </a:solidFill>
                </a:rPr>
                <a:t>, </a:t>
              </a:r>
              <a:r>
                <a:rPr lang="en-GB" sz="1600" i="1" dirty="0">
                  <a:solidFill>
                    <a:srgbClr val="BC010C"/>
                  </a:solidFill>
                </a:rPr>
                <a:t>W</a:t>
              </a:r>
              <a:r>
                <a:rPr lang="en-GB" sz="1600" dirty="0">
                  <a:solidFill>
                    <a:srgbClr val="BC010C"/>
                  </a:solidFill>
                </a:rPr>
                <a:t>, </a:t>
              </a:r>
              <a:r>
                <a:rPr lang="en-GB" sz="1600" i="1" dirty="0">
                  <a:solidFill>
                    <a:srgbClr val="BC010C"/>
                  </a:solidFill>
                </a:rPr>
                <a:t>H</a:t>
              </a:r>
              <a:r>
                <a:rPr lang="en-GB" sz="1600" dirty="0">
                  <a:solidFill>
                    <a:srgbClr val="BC010C"/>
                  </a:solidFill>
                </a:rPr>
                <a:t>, </a:t>
              </a:r>
              <a:r>
                <a:rPr lang="en-GB" sz="1600" dirty="0" smtClean="0">
                  <a:solidFill>
                    <a:srgbClr val="BC010C"/>
                  </a:solidFill>
                </a:rPr>
                <a:t>EWSB</a:t>
              </a:r>
              <a:endParaRPr lang="en-GB" sz="1600" i="1" dirty="0">
                <a:solidFill>
                  <a:srgbClr val="BC010C"/>
                </a:solidFill>
              </a:endParaRPr>
            </a:p>
          </p:txBody>
        </p:sp>
        <p:sp>
          <p:nvSpPr>
            <p:cNvPr id="43" name="Text Box 178"/>
            <p:cNvSpPr txBox="1">
              <a:spLocks noChangeArrowheads="1"/>
            </p:cNvSpPr>
            <p:nvPr/>
          </p:nvSpPr>
          <p:spPr bwMode="auto">
            <a:xfrm>
              <a:off x="2995" y="2006"/>
              <a:ext cx="680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BC010C"/>
                  </a:solidFill>
                  <a:sym typeface="Symbol" charset="2"/>
                </a:rPr>
                <a:t>ψ</a:t>
              </a:r>
              <a:r>
                <a:rPr lang="en-GB" sz="1600" dirty="0" smtClean="0">
                  <a:solidFill>
                    <a:srgbClr val="BC010C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BC010C"/>
                  </a:solidFill>
                  <a:sym typeface="Symbol" charset="2"/>
                </a:rPr>
                <a:t>b</a:t>
              </a:r>
              <a:r>
                <a:rPr lang="en-GB" sz="1600" dirty="0" smtClean="0">
                  <a:solidFill>
                    <a:srgbClr val="BC010C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BC010C"/>
                  </a:solidFill>
                  <a:latin typeface="Symbol" charset="2"/>
                  <a:cs typeface="Symbol" charset="2"/>
                  <a:sym typeface="Symbol" charset="2"/>
                </a:rPr>
                <a:t>Υ</a:t>
              </a:r>
              <a:r>
                <a:rPr lang="en-GB" sz="1600" i="1" dirty="0" smtClean="0">
                  <a:solidFill>
                    <a:srgbClr val="BC010C"/>
                  </a:solidFill>
                  <a:sym typeface="Symbol" charset="2"/>
                </a:rPr>
                <a:t>, </a:t>
              </a:r>
              <a:r>
                <a:rPr lang="en-GB" sz="1600" i="1" dirty="0">
                  <a:solidFill>
                    <a:srgbClr val="BC010C"/>
                  </a:solidFill>
                  <a:sym typeface="Symbol" charset="2"/>
                </a:rPr>
                <a:t>B</a:t>
              </a:r>
              <a:endParaRPr lang="en-GB" sz="1600" dirty="0">
                <a:solidFill>
                  <a:srgbClr val="BC010C"/>
                </a:solidFill>
                <a:sym typeface="Symbol" charset="2"/>
              </a:endParaRPr>
            </a:p>
          </p:txBody>
        </p:sp>
        <p:sp>
          <p:nvSpPr>
            <p:cNvPr id="44" name="Text Box 179"/>
            <p:cNvSpPr txBox="1">
              <a:spLocks noChangeArrowheads="1"/>
            </p:cNvSpPr>
            <p:nvPr/>
          </p:nvSpPr>
          <p:spPr bwMode="auto">
            <a:xfrm>
              <a:off x="2995" y="2136"/>
              <a:ext cx="915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τ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c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n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p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ρ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ea typeface="Lucida Grande"/>
                  <a:cs typeface="Symbol" charset="2"/>
                  <a:sym typeface="Symbol" charset="2"/>
                </a:rPr>
                <a:t>f</a:t>
              </a:r>
              <a:endParaRPr lang="en-GB" sz="1600" i="1" dirty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endParaRPr>
            </a:p>
          </p:txBody>
        </p:sp>
        <p:sp>
          <p:nvSpPr>
            <p:cNvPr id="45" name="Text Box 180"/>
            <p:cNvSpPr txBox="1">
              <a:spLocks noChangeArrowheads="1"/>
            </p:cNvSpPr>
            <p:nvPr/>
          </p:nvSpPr>
          <p:spPr bwMode="auto">
            <a:xfrm>
              <a:off x="2995" y="2277"/>
              <a:ext cx="830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m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s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π</a:t>
              </a:r>
              <a:r>
                <a:rPr lang="en-GB" sz="1600" i="1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, </a:t>
              </a:r>
              <a:r>
                <a:rPr lang="en-GB" sz="1600" dirty="0" smtClean="0">
                  <a:solidFill>
                    <a:srgbClr val="000000"/>
                  </a:solidFill>
                  <a:latin typeface="Arial"/>
                  <a:cs typeface="Arial"/>
                  <a:sym typeface="Symbol" charset="2"/>
                </a:rPr>
                <a:t>QCD</a:t>
              </a:r>
              <a:endParaRPr lang="en-GB" sz="1600" dirty="0">
                <a:solidFill>
                  <a:srgbClr val="000000"/>
                </a:solidFill>
                <a:latin typeface="Arial"/>
                <a:cs typeface="Arial"/>
                <a:sym typeface="Symbol" charset="2"/>
              </a:endParaRPr>
            </a:p>
          </p:txBody>
        </p:sp>
        <p:sp>
          <p:nvSpPr>
            <p:cNvPr id="46" name="Text Box 181"/>
            <p:cNvSpPr txBox="1">
              <a:spLocks noChangeArrowheads="1"/>
            </p:cNvSpPr>
            <p:nvPr/>
          </p:nvSpPr>
          <p:spPr bwMode="auto">
            <a:xfrm>
              <a:off x="2995" y="2419"/>
              <a:ext cx="1394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u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d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nuclear </a:t>
              </a:r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binding 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47" name="Text Box 182"/>
            <p:cNvSpPr txBox="1">
              <a:spLocks noChangeArrowheads="1"/>
            </p:cNvSpPr>
            <p:nvPr/>
          </p:nvSpPr>
          <p:spPr bwMode="auto">
            <a:xfrm>
              <a:off x="2995" y="2548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e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48" name="Text Box 183"/>
            <p:cNvSpPr txBox="1">
              <a:spLocks noChangeArrowheads="1"/>
            </p:cNvSpPr>
            <p:nvPr/>
          </p:nvSpPr>
          <p:spPr bwMode="auto">
            <a:xfrm>
              <a:off x="2995" y="3270"/>
              <a:ext cx="105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  <a:sym typeface="Symbol" charset="2"/>
                </a:rPr>
                <a:t>atomic binding </a:t>
              </a:r>
              <a:r>
                <a:rPr lang="en-GB" sz="1600" i="1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49" name="Text Box 184"/>
            <p:cNvSpPr txBox="1">
              <a:spLocks noChangeArrowheads="1"/>
            </p:cNvSpPr>
            <p:nvPr/>
          </p:nvSpPr>
          <p:spPr bwMode="auto">
            <a:xfrm>
              <a:off x="2998" y="1659"/>
              <a:ext cx="1219" cy="191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5000"/>
                </a:lnSpc>
                <a:spcBef>
                  <a:spcPct val="15000"/>
                </a:spcBef>
                <a:spcAft>
                  <a:spcPct val="15000"/>
                </a:spcAft>
              </a:pPr>
              <a:r>
                <a:rPr lang="en-GB" sz="1600" dirty="0">
                  <a:solidFill>
                    <a:srgbClr val="BC010C"/>
                  </a:solidFill>
                </a:rPr>
                <a:t>New Physics ? </a:t>
              </a:r>
            </a:p>
          </p:txBody>
        </p:sp>
        <p:sp>
          <p:nvSpPr>
            <p:cNvPr id="50" name="AutoShape 185"/>
            <p:cNvSpPr>
              <a:spLocks/>
            </p:cNvSpPr>
            <p:nvPr/>
          </p:nvSpPr>
          <p:spPr bwMode="auto">
            <a:xfrm>
              <a:off x="2965" y="1627"/>
              <a:ext cx="56" cy="255"/>
            </a:xfrm>
            <a:prstGeom prst="rightBrace">
              <a:avLst>
                <a:gd name="adj1" fmla="val 37946"/>
                <a:gd name="adj2" fmla="val 50000"/>
              </a:avLst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1" name="Line 186"/>
            <p:cNvSpPr>
              <a:spLocks noChangeShapeType="1"/>
            </p:cNvSpPr>
            <p:nvPr/>
          </p:nvSpPr>
          <p:spPr bwMode="auto">
            <a:xfrm>
              <a:off x="2426" y="127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2" name="Line 187"/>
            <p:cNvSpPr>
              <a:spLocks noChangeShapeType="1"/>
            </p:cNvSpPr>
            <p:nvPr/>
          </p:nvSpPr>
          <p:spPr bwMode="auto">
            <a:xfrm flipV="1">
              <a:off x="2653" y="1339"/>
              <a:ext cx="0" cy="283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3" name="Line 188"/>
            <p:cNvSpPr>
              <a:spLocks noChangeShapeType="1"/>
            </p:cNvSpPr>
            <p:nvPr/>
          </p:nvSpPr>
          <p:spPr bwMode="auto">
            <a:xfrm flipV="1">
              <a:off x="2653" y="1056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4" name="Line 189"/>
            <p:cNvSpPr>
              <a:spLocks noChangeShapeType="1"/>
            </p:cNvSpPr>
            <p:nvPr/>
          </p:nvSpPr>
          <p:spPr bwMode="auto">
            <a:xfrm>
              <a:off x="2426" y="105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5" name="Line 190"/>
            <p:cNvSpPr>
              <a:spLocks noChangeShapeType="1"/>
            </p:cNvSpPr>
            <p:nvPr/>
          </p:nvSpPr>
          <p:spPr bwMode="auto">
            <a:xfrm flipV="1">
              <a:off x="2653" y="882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6" name="Line 191"/>
            <p:cNvSpPr>
              <a:spLocks noChangeShapeType="1"/>
            </p:cNvSpPr>
            <p:nvPr/>
          </p:nvSpPr>
          <p:spPr bwMode="auto">
            <a:xfrm>
              <a:off x="2426" y="85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7" name="Text Box 192"/>
            <p:cNvSpPr txBox="1">
              <a:spLocks noChangeArrowheads="1"/>
            </p:cNvSpPr>
            <p:nvPr/>
          </p:nvSpPr>
          <p:spPr bwMode="auto">
            <a:xfrm>
              <a:off x="2993" y="970"/>
              <a:ext cx="1219" cy="181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>
                  <a:solidFill>
                    <a:srgbClr val="000000"/>
                  </a:solidFill>
                </a:rPr>
                <a:t>GUT ?</a:t>
              </a:r>
            </a:p>
          </p:txBody>
        </p:sp>
        <p:sp>
          <p:nvSpPr>
            <p:cNvPr id="58" name="Text Box 193"/>
            <p:cNvSpPr txBox="1">
              <a:spLocks noChangeArrowheads="1"/>
            </p:cNvSpPr>
            <p:nvPr/>
          </p:nvSpPr>
          <p:spPr bwMode="auto">
            <a:xfrm>
              <a:off x="2993" y="772"/>
              <a:ext cx="1162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rgbClr val="000000"/>
                  </a:solidFill>
                </a:rPr>
                <a:t>Planck</a:t>
              </a:r>
              <a:r>
                <a:rPr lang="en-GB" sz="1600" dirty="0" smtClean="0">
                  <a:solidFill>
                    <a:srgbClr val="000000"/>
                  </a:solidFill>
                </a:rPr>
                <a:t> scale (</a:t>
              </a:r>
              <a:r>
                <a:rPr lang="en-GB" sz="1600" i="1" dirty="0" err="1">
                  <a:solidFill>
                    <a:srgbClr val="000000"/>
                  </a:solidFill>
                </a:rPr>
                <a:t>M</a:t>
              </a:r>
              <a:r>
                <a:rPr lang="en-GB" sz="1600" baseline="-25000" dirty="0" err="1">
                  <a:solidFill>
                    <a:srgbClr val="000000"/>
                  </a:solidFill>
                </a:rPr>
                <a:t>Pl</a:t>
              </a:r>
              <a:r>
                <a:rPr lang="en-GB" sz="1600" dirty="0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59" name="Text Box 194"/>
            <p:cNvSpPr txBox="1">
              <a:spLocks noChangeArrowheads="1"/>
            </p:cNvSpPr>
            <p:nvPr/>
          </p:nvSpPr>
          <p:spPr bwMode="auto">
            <a:xfrm>
              <a:off x="3000" y="1172"/>
              <a:ext cx="1219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i="1" baseline="-25000" dirty="0" smtClean="0">
                  <a:solidFill>
                    <a:srgbClr val="000000"/>
                  </a:solidFill>
                  <a:sym typeface="Symbol" charset="2"/>
                </a:rPr>
                <a:t>R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?</a:t>
              </a:r>
              <a:endParaRPr lang="en-GB" sz="1600" i="1" baseline="-250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60" name="Text Box 195"/>
            <p:cNvSpPr txBox="1">
              <a:spLocks noChangeArrowheads="1"/>
            </p:cNvSpPr>
            <p:nvPr/>
          </p:nvSpPr>
          <p:spPr bwMode="auto">
            <a:xfrm>
              <a:off x="1761" y="1155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14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61" name="Text Box 196"/>
            <p:cNvSpPr txBox="1">
              <a:spLocks noChangeArrowheads="1"/>
            </p:cNvSpPr>
            <p:nvPr/>
          </p:nvSpPr>
          <p:spPr bwMode="auto">
            <a:xfrm>
              <a:off x="1758" y="941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16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62" name="Text Box 197"/>
            <p:cNvSpPr txBox="1">
              <a:spLocks noChangeArrowheads="1"/>
            </p:cNvSpPr>
            <p:nvPr/>
          </p:nvSpPr>
          <p:spPr bwMode="auto">
            <a:xfrm>
              <a:off x="1758" y="742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</a:t>
              </a:r>
              <a:r>
                <a:rPr lang="en-GB" sz="1600" baseline="30000" dirty="0">
                  <a:solidFill>
                    <a:srgbClr val="000000"/>
                  </a:solidFill>
                </a:rPr>
                <a:t>19</a:t>
              </a:r>
              <a:r>
                <a:rPr lang="en-GB" sz="1600" dirty="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63" name="Line 198"/>
            <p:cNvSpPr>
              <a:spLocks noChangeShapeType="1"/>
            </p:cNvSpPr>
            <p:nvPr/>
          </p:nvSpPr>
          <p:spPr bwMode="auto">
            <a:xfrm>
              <a:off x="2428" y="381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4" name="Line 199"/>
            <p:cNvSpPr>
              <a:spLocks noChangeShapeType="1"/>
            </p:cNvSpPr>
            <p:nvPr/>
          </p:nvSpPr>
          <p:spPr bwMode="auto">
            <a:xfrm>
              <a:off x="2428" y="367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5" name="Line 200"/>
            <p:cNvSpPr>
              <a:spLocks noChangeShapeType="1"/>
            </p:cNvSpPr>
            <p:nvPr/>
          </p:nvSpPr>
          <p:spPr bwMode="auto">
            <a:xfrm>
              <a:off x="2428" y="353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6" name="Text Box 201"/>
            <p:cNvSpPr txBox="1">
              <a:spLocks noChangeArrowheads="1"/>
            </p:cNvSpPr>
            <p:nvPr/>
          </p:nvSpPr>
          <p:spPr bwMode="auto">
            <a:xfrm>
              <a:off x="1845" y="3706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 </a:t>
              </a:r>
              <a:r>
                <a:rPr lang="en-GB" sz="1600" dirty="0" err="1">
                  <a:solidFill>
                    <a:srgbClr val="000000"/>
                  </a:solidFill>
                </a:rPr>
                <a:t>meV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67" name="Text Box 202"/>
            <p:cNvSpPr txBox="1">
              <a:spLocks noChangeArrowheads="1"/>
            </p:cNvSpPr>
            <p:nvPr/>
          </p:nvSpPr>
          <p:spPr bwMode="auto">
            <a:xfrm>
              <a:off x="1776" y="3565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meV</a:t>
              </a:r>
            </a:p>
          </p:txBody>
        </p:sp>
        <p:sp>
          <p:nvSpPr>
            <p:cNvPr id="68" name="Text Box 203"/>
            <p:cNvSpPr txBox="1">
              <a:spLocks noChangeArrowheads="1"/>
            </p:cNvSpPr>
            <p:nvPr/>
          </p:nvSpPr>
          <p:spPr bwMode="auto">
            <a:xfrm>
              <a:off x="2023" y="3423"/>
              <a:ext cx="3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eV</a:t>
              </a:r>
            </a:p>
          </p:txBody>
        </p:sp>
        <p:sp>
          <p:nvSpPr>
            <p:cNvPr id="69" name="Text Box 204"/>
            <p:cNvSpPr txBox="1">
              <a:spLocks noChangeArrowheads="1"/>
            </p:cNvSpPr>
            <p:nvPr/>
          </p:nvSpPr>
          <p:spPr bwMode="auto">
            <a:xfrm>
              <a:off x="2995" y="3407"/>
              <a:ext cx="278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dirty="0" err="1" smtClean="0">
                  <a:solidFill>
                    <a:srgbClr val="000000"/>
                  </a:solidFill>
                  <a:sym typeface="Symbol" charset="2"/>
                </a:rPr>
                <a:t>’s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70" name="Line 205"/>
            <p:cNvSpPr>
              <a:spLocks noChangeShapeType="1"/>
            </p:cNvSpPr>
            <p:nvPr/>
          </p:nvSpPr>
          <p:spPr bwMode="auto">
            <a:xfrm flipH="1">
              <a:off x="3135" y="3621"/>
              <a:ext cx="2" cy="15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1" name="Line 206"/>
            <p:cNvSpPr>
              <a:spLocks noChangeShapeType="1"/>
            </p:cNvSpPr>
            <p:nvPr/>
          </p:nvSpPr>
          <p:spPr bwMode="auto">
            <a:xfrm>
              <a:off x="3475" y="3480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2" name="Text Box 207"/>
            <p:cNvSpPr txBox="1">
              <a:spLocks noChangeArrowheads="1"/>
            </p:cNvSpPr>
            <p:nvPr/>
          </p:nvSpPr>
          <p:spPr bwMode="auto">
            <a:xfrm>
              <a:off x="3149" y="3635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?</a:t>
              </a:r>
            </a:p>
          </p:txBody>
        </p:sp>
        <p:sp>
          <p:nvSpPr>
            <p:cNvPr id="73" name="Line 208"/>
            <p:cNvSpPr>
              <a:spLocks noChangeShapeType="1"/>
            </p:cNvSpPr>
            <p:nvPr/>
          </p:nvSpPr>
          <p:spPr bwMode="auto">
            <a:xfrm>
              <a:off x="3475" y="2642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74" name="Text Box 182"/>
          <p:cNvSpPr txBox="1">
            <a:spLocks noChangeArrowheads="1"/>
          </p:cNvSpPr>
          <p:nvPr/>
        </p:nvSpPr>
        <p:spPr bwMode="auto">
          <a:xfrm>
            <a:off x="5796827" y="4591960"/>
            <a:ext cx="1231124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sym typeface="Symbol" charset="2"/>
              </a:rPr>
              <a:t>core of Sun</a:t>
            </a:r>
            <a:endParaRPr lang="en-GB" sz="1600" dirty="0">
              <a:solidFill>
                <a:srgbClr val="000000"/>
              </a:solidFill>
              <a:sym typeface="Symbol" charset="2"/>
            </a:endParaRPr>
          </a:p>
        </p:txBody>
      </p:sp>
      <p:grpSp>
        <p:nvGrpSpPr>
          <p:cNvPr id="75" name="Group 79"/>
          <p:cNvGrpSpPr/>
          <p:nvPr/>
        </p:nvGrpSpPr>
        <p:grpSpPr>
          <a:xfrm>
            <a:off x="1383561" y="942973"/>
            <a:ext cx="2152369" cy="5084763"/>
            <a:chOff x="341746" y="1089023"/>
            <a:chExt cx="2152369" cy="5084763"/>
          </a:xfrm>
        </p:grpSpPr>
        <p:sp>
          <p:nvSpPr>
            <p:cNvPr id="76" name="Up Arrow 75"/>
            <p:cNvSpPr/>
            <p:nvPr/>
          </p:nvSpPr>
          <p:spPr>
            <a:xfrm flipV="1">
              <a:off x="1046315" y="1089023"/>
              <a:ext cx="1447800" cy="5084763"/>
            </a:xfrm>
            <a:prstGeom prst="upArrow">
              <a:avLst/>
            </a:prstGeom>
            <a:solidFill>
              <a:schemeClr val="tx1">
                <a:lumMod val="50000"/>
                <a:lumOff val="50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77" name="Text Box 171"/>
            <p:cNvSpPr txBox="1">
              <a:spLocks noChangeArrowheads="1"/>
            </p:cNvSpPr>
            <p:nvPr/>
          </p:nvSpPr>
          <p:spPr bwMode="auto">
            <a:xfrm>
              <a:off x="592682" y="3636092"/>
              <a:ext cx="161711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strong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−15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78" name="Text Box 171"/>
            <p:cNvSpPr txBox="1">
              <a:spLocks noChangeArrowheads="1"/>
            </p:cNvSpPr>
            <p:nvPr/>
          </p:nvSpPr>
          <p:spPr bwMode="auto">
            <a:xfrm>
              <a:off x="569972" y="5425475"/>
              <a:ext cx="163982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atomic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GB" sz="1600" dirty="0" smtClean="0">
                  <a:solidFill>
                    <a:prstClr val="white"/>
                  </a:solidFill>
                </a:rPr>
                <a:t>~ 10</a:t>
              </a:r>
              <a:r>
                <a:rPr lang="en-GB" sz="1600" baseline="30000" dirty="0" smtClean="0">
                  <a:solidFill>
                    <a:prstClr val="white"/>
                  </a:solidFill>
                </a:rPr>
                <a:t>−10</a:t>
              </a:r>
              <a:r>
                <a:rPr lang="en-GB" sz="1600" dirty="0" smtClean="0">
                  <a:solidFill>
                    <a:prstClr val="white"/>
                  </a:solidFill>
                </a:rPr>
                <a:t> </a:t>
              </a:r>
              <a:r>
                <a:rPr lang="en-GB" sz="1600" dirty="0" err="1" smtClean="0">
                  <a:solidFill>
                    <a:prstClr val="white"/>
                  </a:solidFill>
                </a:rPr>
                <a:t>m</a:t>
              </a:r>
              <a:endParaRPr lang="en-GB" sz="1600" dirty="0">
                <a:solidFill>
                  <a:prstClr val="white"/>
                </a:solidFill>
              </a:endParaRPr>
            </a:p>
          </p:txBody>
        </p:sp>
        <p:sp>
          <p:nvSpPr>
            <p:cNvPr id="79" name="Text Box 171"/>
            <p:cNvSpPr txBox="1">
              <a:spLocks noChangeArrowheads="1"/>
            </p:cNvSpPr>
            <p:nvPr/>
          </p:nvSpPr>
          <p:spPr bwMode="auto">
            <a:xfrm>
              <a:off x="653529" y="2925623"/>
              <a:ext cx="1556271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weak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−18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80" name="Text Box 171"/>
            <p:cNvSpPr txBox="1">
              <a:spLocks noChangeArrowheads="1"/>
            </p:cNvSpPr>
            <p:nvPr/>
          </p:nvSpPr>
          <p:spPr bwMode="auto">
            <a:xfrm>
              <a:off x="341746" y="1183968"/>
              <a:ext cx="1868054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gravitation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−35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</p:grpSp>
      <p:sp>
        <p:nvSpPr>
          <p:cNvPr id="81" name="TextBox 80"/>
          <p:cNvSpPr txBox="1"/>
          <p:nvPr/>
        </p:nvSpPr>
        <p:spPr>
          <a:xfrm>
            <a:off x="7560771" y="2553469"/>
            <a:ext cx="104982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rgbClr val="D00209"/>
                </a:solidFill>
              </a:rPr>
              <a:t>…probing </a:t>
            </a:r>
            <a:r>
              <a:rPr lang="en-GB" sz="1050" dirty="0" err="1" smtClean="0">
                <a:solidFill>
                  <a:srgbClr val="D00209"/>
                </a:solidFill>
              </a:rPr>
              <a:t>attometer</a:t>
            </a:r>
            <a:r>
              <a:rPr lang="en-GB" sz="1050" dirty="0" smtClean="0">
                <a:solidFill>
                  <a:srgbClr val="D00209"/>
                </a:solidFill>
              </a:rPr>
              <a:t> scales</a:t>
            </a:r>
            <a:endParaRPr lang="en-GB" sz="1050" dirty="0">
              <a:solidFill>
                <a:srgbClr val="D00209"/>
              </a:solidFill>
            </a:endParaRPr>
          </a:p>
        </p:txBody>
      </p:sp>
      <p:sp>
        <p:nvSpPr>
          <p:cNvPr id="87" name="Text Box 201"/>
          <p:cNvSpPr txBox="1">
            <a:spLocks noChangeArrowheads="1"/>
          </p:cNvSpPr>
          <p:nvPr/>
        </p:nvSpPr>
        <p:spPr bwMode="auto">
          <a:xfrm>
            <a:off x="5114754" y="5996180"/>
            <a:ext cx="295872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 dirty="0" smtClean="0">
                <a:solidFill>
                  <a:srgbClr val="000000"/>
                </a:solidFill>
              </a:rPr>
              <a:t>0</a:t>
            </a: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88" name="Text Box 204"/>
          <p:cNvSpPr txBox="1">
            <a:spLocks noChangeArrowheads="1"/>
          </p:cNvSpPr>
          <p:nvPr/>
        </p:nvSpPr>
        <p:spPr bwMode="auto">
          <a:xfrm>
            <a:off x="5791200" y="5970917"/>
            <a:ext cx="482822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err="1" smtClean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rPr>
              <a:t>g</a:t>
            </a:r>
            <a:r>
              <a:rPr lang="en-GB" sz="1600" dirty="0" smtClean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rPr>
              <a:t>, </a:t>
            </a:r>
            <a:r>
              <a:rPr lang="en-GB" sz="1600" dirty="0" err="1" smtClean="0">
                <a:solidFill>
                  <a:srgbClr val="000000"/>
                </a:solidFill>
                <a:latin typeface="Aial"/>
                <a:cs typeface="Aial"/>
                <a:sym typeface="Symbol" charset="2"/>
              </a:rPr>
              <a:t>g</a:t>
            </a:r>
            <a:endParaRPr lang="en-GB" sz="1600" dirty="0">
              <a:solidFill>
                <a:srgbClr val="000000"/>
              </a:solidFill>
              <a:latin typeface="Aial"/>
              <a:cs typeface="Aial"/>
              <a:sym typeface="Symbol" charset="2"/>
            </a:endParaRPr>
          </a:p>
        </p:txBody>
      </p:sp>
      <p:grpSp>
        <p:nvGrpSpPr>
          <p:cNvPr id="108" name="Group 107"/>
          <p:cNvGrpSpPr/>
          <p:nvPr/>
        </p:nvGrpSpPr>
        <p:grpSpPr>
          <a:xfrm>
            <a:off x="457200" y="838200"/>
            <a:ext cx="1011013" cy="4779076"/>
            <a:chOff x="457200" y="838200"/>
            <a:chExt cx="1011013" cy="4779076"/>
          </a:xfrm>
        </p:grpSpPr>
        <p:sp>
          <p:nvSpPr>
            <p:cNvPr id="104" name="TextBox 103"/>
            <p:cNvSpPr txBox="1"/>
            <p:nvPr/>
          </p:nvSpPr>
          <p:spPr>
            <a:xfrm>
              <a:off x="457200" y="5278722"/>
              <a:ext cx="8178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~ </a:t>
              </a:r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1900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457200" y="3494438"/>
              <a:ext cx="8178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~ </a:t>
              </a:r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1970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57200" y="2590800"/>
              <a:ext cx="8178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~ </a:t>
              </a:r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2010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457200" y="838200"/>
              <a:ext cx="101101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Year when energy reached in labs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9153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3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7" grpId="0" animBg="1"/>
      <p:bldP spid="12" grpId="0" animBg="1"/>
      <p:bldP spid="13" grpId="0"/>
      <p:bldP spid="74" grpId="0"/>
      <p:bldP spid="81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/>
          <p:cNvSpPr/>
          <p:nvPr/>
        </p:nvSpPr>
        <p:spPr>
          <a:xfrm>
            <a:off x="0" y="0"/>
            <a:ext cx="9150358" cy="65722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6273813" y="4278120"/>
            <a:ext cx="0" cy="289444"/>
          </a:xfrm>
          <a:prstGeom prst="line">
            <a:avLst/>
          </a:prstGeom>
          <a:ln w="15875"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755576" y="4278120"/>
            <a:ext cx="0" cy="289444"/>
          </a:xfrm>
          <a:prstGeom prst="line">
            <a:avLst/>
          </a:prstGeom>
          <a:ln w="15875"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8654704" y="2506560"/>
            <a:ext cx="0" cy="1584000"/>
          </a:xfrm>
          <a:prstGeom prst="line">
            <a:avLst/>
          </a:prstGeom>
          <a:ln w="15875"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3131840" y="2506560"/>
            <a:ext cx="0" cy="1584000"/>
          </a:xfrm>
          <a:prstGeom prst="line">
            <a:avLst/>
          </a:prstGeom>
          <a:ln w="15875"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5064284" y="4206112"/>
            <a:ext cx="0" cy="354492"/>
          </a:xfrm>
          <a:prstGeom prst="line">
            <a:avLst/>
          </a:prstGeom>
          <a:ln w="15875">
            <a:solidFill>
              <a:schemeClr val="tx1">
                <a:lumMod val="85000"/>
                <a:lumOff val="1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6358" y="4038362"/>
            <a:ext cx="9144000" cy="3048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394890" y="4038362"/>
            <a:ext cx="0" cy="304800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829986" y="4038362"/>
            <a:ext cx="0" cy="304800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311649" y="4025782"/>
            <a:ext cx="0" cy="304800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85747" y="4036874"/>
            <a:ext cx="680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prstClr val="white"/>
                </a:solidFill>
                <a:ea typeface=""/>
                <a:cs typeface=""/>
              </a:rPr>
              <a:t>April</a:t>
            </a:r>
            <a:endParaRPr lang="en-US" sz="1400" dirty="0">
              <a:solidFill>
                <a:prstClr val="white"/>
              </a:solidFill>
              <a:ea typeface=""/>
              <a:cs typeface="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40418" y="4036874"/>
            <a:ext cx="701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prstClr val="white">
                    <a:lumMod val="85000"/>
                  </a:prstClr>
                </a:solidFill>
                <a:ea typeface=""/>
                <a:cs typeface=""/>
              </a:rPr>
              <a:t>May</a:t>
            </a:r>
            <a:endParaRPr lang="en-US" sz="1400" dirty="0">
              <a:solidFill>
                <a:prstClr val="white">
                  <a:lumMod val="85000"/>
                </a:prstClr>
              </a:solidFill>
              <a:ea typeface=""/>
              <a:cs typeface="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20512" y="4036874"/>
            <a:ext cx="625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prstClr val="white"/>
                </a:solidFill>
                <a:ea typeface=""/>
                <a:cs typeface=""/>
              </a:rPr>
              <a:t>June</a:t>
            </a:r>
            <a:endParaRPr lang="en-US" sz="1400" dirty="0">
              <a:solidFill>
                <a:prstClr val="white"/>
              </a:solidFill>
              <a:ea typeface=""/>
              <a:cs typeface="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68353" y="4036874"/>
            <a:ext cx="5430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prstClr val="white"/>
                </a:solidFill>
                <a:ea typeface=""/>
                <a:cs typeface=""/>
              </a:rPr>
              <a:t>July</a:t>
            </a:r>
            <a:endParaRPr lang="en-US" sz="1400" dirty="0">
              <a:solidFill>
                <a:prstClr val="white"/>
              </a:solidFill>
              <a:ea typeface=""/>
              <a:cs typeface="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5993460" y="4025782"/>
            <a:ext cx="0" cy="304800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990204" y="4036874"/>
            <a:ext cx="11525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prstClr val="white"/>
                </a:solidFill>
                <a:ea typeface=""/>
                <a:cs typeface=""/>
              </a:rPr>
              <a:t>August</a:t>
            </a:r>
            <a:endParaRPr lang="en-US" sz="1400" dirty="0">
              <a:solidFill>
                <a:prstClr val="white"/>
              </a:solidFill>
              <a:ea typeface=""/>
              <a:cs typeface="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7628450" y="4038362"/>
            <a:ext cx="0" cy="304800"/>
          </a:xfrm>
          <a:prstGeom prst="line">
            <a:avLst/>
          </a:prstGeom>
          <a:ln w="158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708211" y="4036874"/>
            <a:ext cx="1216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prstClr val="white"/>
                </a:solidFill>
                <a:ea typeface=""/>
                <a:cs typeface=""/>
              </a:rPr>
              <a:t>September</a:t>
            </a:r>
            <a:endParaRPr lang="en-US" sz="1400" dirty="0">
              <a:solidFill>
                <a:prstClr val="white"/>
              </a:solidFill>
              <a:ea typeface=""/>
              <a:cs typeface="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824333"/>
            <a:ext cx="2131484" cy="852594"/>
          </a:xfrm>
          <a:prstGeom prst="rect">
            <a:avLst/>
          </a:prstGeom>
          <a:ln>
            <a:solidFill>
              <a:srgbClr val="000000"/>
            </a:solidFill>
          </a:ln>
        </p:spPr>
      </p:pic>
      <p:cxnSp>
        <p:nvCxnSpPr>
          <p:cNvPr id="27" name="Straight Connector 26"/>
          <p:cNvCxnSpPr/>
          <p:nvPr/>
        </p:nvCxnSpPr>
        <p:spPr>
          <a:xfrm flipV="1">
            <a:off x="323528" y="3782366"/>
            <a:ext cx="0" cy="255996"/>
          </a:xfrm>
          <a:prstGeom prst="line">
            <a:avLst/>
          </a:prstGeom>
          <a:ln w="15875"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42502" y="2571518"/>
            <a:ext cx="21033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  <a:ea typeface=""/>
                <a:cs typeface=""/>
              </a:rPr>
              <a:t>5</a:t>
            </a:r>
            <a:r>
              <a:rPr lang="en-US" sz="1000" b="1" baseline="30000" dirty="0" smtClean="0">
                <a:solidFill>
                  <a:srgbClr val="FF0000"/>
                </a:solidFill>
                <a:ea typeface=""/>
                <a:cs typeface=""/>
              </a:rPr>
              <a:t>th</a:t>
            </a:r>
            <a:r>
              <a:rPr lang="en-US" sz="1000" b="1" dirty="0" smtClean="0">
                <a:solidFill>
                  <a:srgbClr val="FF0000"/>
                </a:solidFill>
                <a:ea typeface=""/>
                <a:cs typeface=""/>
              </a:rPr>
              <a:t> Apr </a:t>
            </a:r>
            <a:r>
              <a:rPr lang="en-US" sz="1000" b="1" dirty="0" smtClean="0">
                <a:solidFill>
                  <a:prstClr val="black"/>
                </a:solidFill>
                <a:ea typeface=""/>
                <a:cs typeface=""/>
              </a:rPr>
              <a:t>First circulating beam</a:t>
            </a:r>
            <a:endParaRPr lang="en-US" sz="1000" b="1" dirty="0">
              <a:solidFill>
                <a:prstClr val="black"/>
              </a:solidFill>
              <a:ea typeface=""/>
              <a:cs typeface="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887" y="4892510"/>
            <a:ext cx="2276881" cy="1274995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30" name="TextBox 29"/>
          <p:cNvSpPr txBox="1"/>
          <p:nvPr/>
        </p:nvSpPr>
        <p:spPr>
          <a:xfrm>
            <a:off x="101678" y="4638160"/>
            <a:ext cx="27421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  <a:ea typeface=""/>
                <a:cs typeface=""/>
              </a:rPr>
              <a:t>10</a:t>
            </a:r>
            <a:r>
              <a:rPr lang="en-US" sz="1000" b="1" baseline="30000" dirty="0" smtClean="0">
                <a:solidFill>
                  <a:srgbClr val="FF0000"/>
                </a:solidFill>
                <a:ea typeface=""/>
                <a:cs typeface=""/>
              </a:rPr>
              <a:t>th</a:t>
            </a:r>
            <a:r>
              <a:rPr lang="en-US" sz="1000" b="1" dirty="0" smtClean="0">
                <a:solidFill>
                  <a:srgbClr val="FF0000"/>
                </a:solidFill>
                <a:ea typeface=""/>
                <a:cs typeface=""/>
              </a:rPr>
              <a:t> Apr </a:t>
            </a:r>
            <a:r>
              <a:rPr lang="en-US" sz="1000" b="1" dirty="0" smtClean="0">
                <a:solidFill>
                  <a:prstClr val="black"/>
                </a:solidFill>
                <a:ea typeface=""/>
                <a:cs typeface=""/>
              </a:rPr>
              <a:t>6.5 TeV for the first time (ever!)</a:t>
            </a:r>
            <a:endParaRPr lang="en-US" sz="1000" b="1" dirty="0">
              <a:solidFill>
                <a:prstClr val="black"/>
              </a:solidFill>
              <a:ea typeface=""/>
              <a:cs typeface="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2127250" y="1324166"/>
            <a:ext cx="2023565" cy="107950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32" name="TextBox 31"/>
          <p:cNvSpPr txBox="1"/>
          <p:nvPr/>
        </p:nvSpPr>
        <p:spPr>
          <a:xfrm>
            <a:off x="2096546" y="1099111"/>
            <a:ext cx="21547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  <a:ea typeface=""/>
                <a:cs typeface=""/>
              </a:rPr>
              <a:t>3</a:t>
            </a:r>
            <a:r>
              <a:rPr lang="en-US" sz="1000" b="1" baseline="30000" dirty="0" smtClean="0">
                <a:solidFill>
                  <a:srgbClr val="FF0000"/>
                </a:solidFill>
                <a:ea typeface=""/>
                <a:cs typeface=""/>
              </a:rPr>
              <a:t>rd</a:t>
            </a:r>
            <a:r>
              <a:rPr lang="en-US" sz="1000" b="1" dirty="0" smtClean="0">
                <a:solidFill>
                  <a:srgbClr val="FF0000"/>
                </a:solidFill>
                <a:ea typeface=""/>
                <a:cs typeface=""/>
              </a:rPr>
              <a:t> June </a:t>
            </a:r>
            <a:r>
              <a:rPr lang="en-US" sz="1000" b="1" dirty="0" smtClean="0">
                <a:solidFill>
                  <a:prstClr val="black"/>
                </a:solidFill>
                <a:ea typeface=""/>
                <a:cs typeface=""/>
              </a:rPr>
              <a:t>First STABLE BEAMS!</a:t>
            </a:r>
            <a:endParaRPr lang="en-US" sz="1000" b="1" dirty="0">
              <a:solidFill>
                <a:prstClr val="black"/>
              </a:solidFill>
              <a:ea typeface=""/>
              <a:cs typeface="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1037381" y="3868482"/>
            <a:ext cx="2014699" cy="612757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Intense beam commissioning phase</a:t>
            </a:r>
            <a:endParaRPr lang="en-US" sz="1600" dirty="0">
              <a:solidFill>
                <a:prstClr val="white"/>
              </a:solidFill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4887265"/>
            <a:ext cx="2281246" cy="1278343"/>
          </a:xfrm>
          <a:prstGeom prst="rect">
            <a:avLst/>
          </a:prstGeom>
          <a:ln w="3175">
            <a:solidFill>
              <a:srgbClr val="000000"/>
            </a:solidFill>
          </a:ln>
        </p:spPr>
      </p:pic>
      <p:sp>
        <p:nvSpPr>
          <p:cNvPr id="36" name="TextBox 35"/>
          <p:cNvSpPr txBox="1"/>
          <p:nvPr/>
        </p:nvSpPr>
        <p:spPr>
          <a:xfrm>
            <a:off x="3512635" y="4979476"/>
            <a:ext cx="17053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ea typeface=""/>
                <a:cs typeface=""/>
              </a:rPr>
              <a:t>1.6 ×</a:t>
            </a:r>
            <a:r>
              <a:rPr lang="en-US" sz="800" dirty="0" smtClean="0">
                <a:solidFill>
                  <a:srgbClr val="000000"/>
                </a:solidFill>
                <a:ea typeface=""/>
                <a:cs typeface=""/>
              </a:rPr>
              <a:t> </a:t>
            </a:r>
            <a:r>
              <a:rPr lang="en-US" sz="1400" smtClean="0">
                <a:solidFill>
                  <a:srgbClr val="000000"/>
                </a:solidFill>
                <a:ea typeface=""/>
                <a:cs typeface=""/>
              </a:rPr>
              <a:t>10</a:t>
            </a:r>
            <a:r>
              <a:rPr lang="en-US" sz="1400" baseline="30000" smtClean="0">
                <a:solidFill>
                  <a:srgbClr val="000000"/>
                </a:solidFill>
                <a:ea typeface=""/>
                <a:cs typeface=""/>
              </a:rPr>
              <a:t>33</a:t>
            </a:r>
            <a:r>
              <a:rPr lang="en-US" sz="1400" smtClean="0">
                <a:solidFill>
                  <a:srgbClr val="000000"/>
                </a:solidFill>
                <a:ea typeface=""/>
                <a:cs typeface=""/>
              </a:rPr>
              <a:t> cm</a:t>
            </a:r>
            <a:r>
              <a:rPr lang="en-US" sz="1400" baseline="30000" smtClean="0">
                <a:solidFill>
                  <a:srgbClr val="000000"/>
                </a:solidFill>
                <a:ea typeface=""/>
                <a:cs typeface=""/>
              </a:rPr>
              <a:t>–2 </a:t>
            </a:r>
            <a:r>
              <a:rPr lang="en-US" sz="1400" smtClean="0">
                <a:solidFill>
                  <a:srgbClr val="000000"/>
                </a:solidFill>
                <a:ea typeface=""/>
                <a:cs typeface=""/>
              </a:rPr>
              <a:t>s</a:t>
            </a:r>
            <a:r>
              <a:rPr lang="en-US" sz="1400" baseline="30000" smtClean="0">
                <a:solidFill>
                  <a:srgbClr val="000000"/>
                </a:solidFill>
                <a:ea typeface=""/>
                <a:cs typeface=""/>
              </a:rPr>
              <a:t>–1</a:t>
            </a:r>
            <a:endParaRPr lang="en-US" sz="1400" baseline="30000" dirty="0">
              <a:solidFill>
                <a:srgbClr val="000000"/>
              </a:solidFill>
              <a:ea typeface=""/>
              <a:cs typeface="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843288" y="4638160"/>
            <a:ext cx="18360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  <a:ea typeface=""/>
                <a:cs typeface=""/>
              </a:rPr>
              <a:t>14</a:t>
            </a:r>
            <a:r>
              <a:rPr lang="en-US" sz="1000" b="1" baseline="30000" dirty="0" smtClean="0">
                <a:solidFill>
                  <a:srgbClr val="FF0000"/>
                </a:solidFill>
                <a:ea typeface=""/>
                <a:cs typeface=""/>
              </a:rPr>
              <a:t>th </a:t>
            </a:r>
            <a:r>
              <a:rPr lang="en-US" sz="1000" b="1" dirty="0" smtClean="0">
                <a:solidFill>
                  <a:srgbClr val="FF0000"/>
                </a:solidFill>
                <a:ea typeface=""/>
                <a:cs typeface=""/>
              </a:rPr>
              <a:t>July </a:t>
            </a:r>
            <a:r>
              <a:rPr lang="en-US" sz="1000" b="1" dirty="0" smtClean="0">
                <a:solidFill>
                  <a:prstClr val="black"/>
                </a:solidFill>
                <a:ea typeface=""/>
                <a:cs typeface=""/>
              </a:rPr>
              <a:t>476b (50 ns)</a:t>
            </a:r>
            <a:endParaRPr lang="en-US" sz="1000" b="1" dirty="0">
              <a:solidFill>
                <a:prstClr val="black"/>
              </a:solidFill>
              <a:ea typeface=""/>
              <a:cs typeface="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328574" y="3702056"/>
            <a:ext cx="585620" cy="2905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prstClr val="white"/>
                </a:solidFill>
              </a:rPr>
              <a:t>TS-1</a:t>
            </a:r>
            <a:endParaRPr lang="en-US" sz="1000" b="1" dirty="0">
              <a:solidFill>
                <a:prstClr val="white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872530" y="3702056"/>
            <a:ext cx="1011838" cy="2905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prstClr val="white"/>
                </a:solidFill>
              </a:rPr>
              <a:t>MD-2 + TS-2</a:t>
            </a:r>
            <a:endParaRPr lang="en-US" sz="1000" b="1" dirty="0">
              <a:solidFill>
                <a:prstClr val="white"/>
              </a:solidFill>
            </a:endParaRPr>
          </a:p>
        </p:txBody>
      </p:sp>
      <p:pic>
        <p:nvPicPr>
          <p:cNvPr id="40" name="Picture 39" descr="Screen Shot 2015-09-15 at 1.45.43 PM.pn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5456" y="2785086"/>
            <a:ext cx="2767685" cy="73478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41" name="Picture 40" descr="Screen Shot 2015-09-15 at 1.45.57 PM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3702" y="2785086"/>
            <a:ext cx="925890" cy="203163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2" name="TextBox 41"/>
          <p:cNvSpPr txBox="1"/>
          <p:nvPr/>
        </p:nvSpPr>
        <p:spPr>
          <a:xfrm>
            <a:off x="3813034" y="2528156"/>
            <a:ext cx="24458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  <a:ea typeface=""/>
                <a:cs typeface=""/>
              </a:rPr>
              <a:t>30</a:t>
            </a:r>
            <a:r>
              <a:rPr lang="en-US" sz="1000" b="1" baseline="30000" dirty="0" smtClean="0">
                <a:solidFill>
                  <a:srgbClr val="FF0000"/>
                </a:solidFill>
                <a:ea typeface=""/>
                <a:cs typeface=""/>
              </a:rPr>
              <a:t>th</a:t>
            </a:r>
            <a:r>
              <a:rPr lang="en-US" sz="1000" b="1" dirty="0" smtClean="0">
                <a:solidFill>
                  <a:srgbClr val="FF0000"/>
                </a:solidFill>
                <a:ea typeface=""/>
                <a:cs typeface=""/>
              </a:rPr>
              <a:t> June </a:t>
            </a:r>
            <a:r>
              <a:rPr lang="en-US" sz="1000" b="1" dirty="0" smtClean="0">
                <a:solidFill>
                  <a:prstClr val="black"/>
                </a:solidFill>
                <a:ea typeface=""/>
                <a:cs typeface=""/>
              </a:rPr>
              <a:t>end of scrubbing for 50 ns</a:t>
            </a:r>
            <a:endParaRPr lang="en-US" sz="1000" b="1" dirty="0">
              <a:solidFill>
                <a:prstClr val="black"/>
              </a:solidFill>
              <a:ea typeface=""/>
              <a:cs typeface="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 flipV="1">
            <a:off x="4196816" y="3622194"/>
            <a:ext cx="0" cy="348855"/>
          </a:xfrm>
          <a:prstGeom prst="line">
            <a:avLst/>
          </a:prstGeom>
          <a:ln w="15875"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5210516" y="3702056"/>
            <a:ext cx="585620" cy="2905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prstClr val="white"/>
                </a:solidFill>
              </a:rPr>
              <a:t>MD-1</a:t>
            </a:r>
            <a:endParaRPr lang="en-US" sz="1000" b="1" dirty="0">
              <a:solidFill>
                <a:prstClr val="white"/>
              </a:solidFill>
            </a:endParaRPr>
          </a:p>
        </p:txBody>
      </p:sp>
      <p:pic>
        <p:nvPicPr>
          <p:cNvPr id="45" name="Picture 44" descr="FBCT-4170.png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653" r="19469" b="15686"/>
          <a:stretch/>
        </p:blipFill>
        <p:spPr>
          <a:xfrm>
            <a:off x="5741205" y="4895903"/>
            <a:ext cx="1760821" cy="1269705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6" name="TextBox 45"/>
          <p:cNvSpPr txBox="1"/>
          <p:nvPr/>
        </p:nvSpPr>
        <p:spPr>
          <a:xfrm>
            <a:off x="5521331" y="4639401"/>
            <a:ext cx="27727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smtClean="0">
                <a:solidFill>
                  <a:srgbClr val="FF0000"/>
                </a:solidFill>
                <a:ea typeface=""/>
                <a:cs typeface=""/>
              </a:rPr>
              <a:t>7</a:t>
            </a:r>
            <a:r>
              <a:rPr lang="en-US" sz="1000" b="1" baseline="30000" smtClean="0">
                <a:solidFill>
                  <a:srgbClr val="FF0000"/>
                </a:solidFill>
                <a:ea typeface=""/>
                <a:cs typeface=""/>
              </a:rPr>
              <a:t>th </a:t>
            </a:r>
            <a:r>
              <a:rPr lang="en-US" sz="1000" b="1" smtClean="0">
                <a:solidFill>
                  <a:srgbClr val="FF0000"/>
                </a:solidFill>
                <a:ea typeface=""/>
                <a:cs typeface=""/>
              </a:rPr>
              <a:t>Aug </a:t>
            </a:r>
            <a:r>
              <a:rPr lang="en-US" sz="1000" b="1" smtClean="0">
                <a:solidFill>
                  <a:prstClr val="black"/>
                </a:solidFill>
                <a:ea typeface=""/>
                <a:cs typeface=""/>
              </a:rPr>
              <a:t>end </a:t>
            </a:r>
            <a:r>
              <a:rPr lang="en-US" sz="1000" b="1" dirty="0" smtClean="0">
                <a:solidFill>
                  <a:prstClr val="black"/>
                </a:solidFill>
                <a:ea typeface=""/>
                <a:cs typeface=""/>
              </a:rPr>
              <a:t>scrubbing for 25 ns</a:t>
            </a:r>
            <a:endParaRPr lang="en-US" sz="1000" b="1" dirty="0">
              <a:solidFill>
                <a:prstClr val="black"/>
              </a:solidFill>
              <a:ea typeface=""/>
              <a:cs typeface=""/>
            </a:endParaRPr>
          </a:p>
        </p:txBody>
      </p:sp>
      <p:pic>
        <p:nvPicPr>
          <p:cNvPr id="48" name="Picture 47" descr="Screen Shot 2015-08-02 at 3.15.53 PM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0258" y="5104928"/>
            <a:ext cx="1079472" cy="364651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9" name="TextBox 48"/>
          <p:cNvSpPr txBox="1"/>
          <p:nvPr/>
        </p:nvSpPr>
        <p:spPr>
          <a:xfrm>
            <a:off x="6358314" y="476672"/>
            <a:ext cx="2229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FF0000"/>
                </a:solidFill>
                <a:ea typeface=""/>
                <a:cs typeface=""/>
              </a:rPr>
              <a:t>21</a:t>
            </a:r>
            <a:r>
              <a:rPr lang="en-US" sz="1000" b="1" baseline="30000" dirty="0" smtClean="0">
                <a:solidFill>
                  <a:srgbClr val="FF0000"/>
                </a:solidFill>
                <a:ea typeface=""/>
                <a:cs typeface=""/>
              </a:rPr>
              <a:t>st</a:t>
            </a:r>
            <a:r>
              <a:rPr lang="en-US" sz="1000" b="1" dirty="0" smtClean="0">
                <a:solidFill>
                  <a:srgbClr val="FF0000"/>
                </a:solidFill>
                <a:ea typeface=""/>
                <a:cs typeface=""/>
              </a:rPr>
              <a:t> Sep </a:t>
            </a:r>
            <a:r>
              <a:rPr lang="en-US" sz="1000" b="1" dirty="0" smtClean="0">
                <a:solidFill>
                  <a:prstClr val="black"/>
                </a:solidFill>
                <a:ea typeface=""/>
                <a:cs typeface=""/>
              </a:rPr>
              <a:t>25 ns STABLE BEAMS with 1177 bunches/beam</a:t>
            </a:r>
            <a:endParaRPr lang="en-US" sz="1000" b="1" dirty="0">
              <a:solidFill>
                <a:prstClr val="black"/>
              </a:solidFill>
              <a:ea typeface=""/>
              <a:cs typeface=""/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0204" y="882375"/>
            <a:ext cx="3021376" cy="1523537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52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60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705493" y="4649302"/>
            <a:ext cx="1417989" cy="1569660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  <a:ea typeface=""/>
                <a:cs typeface=""/>
              </a:rPr>
              <a:t>Since then, Oct/Nov:</a:t>
            </a:r>
            <a:endParaRPr lang="en-US" sz="1000" b="1" dirty="0" smtClean="0">
              <a:solidFill>
                <a:srgbClr val="FF0000"/>
              </a:solidFill>
              <a:latin typeface="Arial Hebrew" charset="-79"/>
              <a:ea typeface="Arial Hebrew" charset="-79"/>
              <a:cs typeface="Arial Hebrew" charset="-79"/>
            </a:endParaRPr>
          </a:p>
          <a:p>
            <a:pPr marL="171450" indent="-171450">
              <a:spcBef>
                <a:spcPts val="600"/>
              </a:spcBef>
              <a:buFont typeface="Arial" charset="0"/>
              <a:buChar char="•"/>
            </a:pPr>
            <a:r>
              <a:rPr lang="en-US" sz="11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2232 colliding bunches in ATLAS/CMS</a:t>
            </a:r>
          </a:p>
          <a:p>
            <a:pPr marL="171450" indent="-171450">
              <a:spcBef>
                <a:spcPts val="600"/>
              </a:spcBef>
              <a:buFont typeface="Arial" charset="0"/>
              <a:buChar char="•"/>
            </a:pPr>
            <a:r>
              <a:rPr lang="en-US" sz="1100" i="1" dirty="0" err="1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L</a:t>
            </a:r>
            <a:r>
              <a:rPr lang="en-US" sz="1100" baseline="-25000" dirty="0" err="1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max</a:t>
            </a:r>
            <a:r>
              <a:rPr lang="en-US" sz="11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 of 5.2・10</a:t>
            </a:r>
            <a:r>
              <a:rPr lang="en-US" sz="1100" baseline="300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33</a:t>
            </a:r>
          </a:p>
          <a:p>
            <a:pPr marL="171450" indent="-171450">
              <a:spcBef>
                <a:spcPts val="600"/>
              </a:spcBef>
              <a:buFont typeface="Arial" charset="0"/>
              <a:buChar char="•"/>
            </a:pPr>
            <a:r>
              <a:rPr lang="en-US" sz="11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Nov 4: MD/TS-3</a:t>
            </a:r>
          </a:p>
          <a:p>
            <a:pPr marL="171450" indent="-171450">
              <a:spcBef>
                <a:spcPts val="600"/>
              </a:spcBef>
              <a:buFont typeface="Arial" charset="0"/>
              <a:buChar char="•"/>
            </a:pPr>
            <a:r>
              <a:rPr lang="en-US" sz="11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Nov 20: Ions</a:t>
            </a:r>
          </a:p>
        </p:txBody>
      </p:sp>
      <p:cxnSp>
        <p:nvCxnSpPr>
          <p:cNvPr id="65" name="Straight Connector 64"/>
          <p:cNvCxnSpPr/>
          <p:nvPr/>
        </p:nvCxnSpPr>
        <p:spPr>
          <a:xfrm>
            <a:off x="8964488" y="4278120"/>
            <a:ext cx="0" cy="289444"/>
          </a:xfrm>
          <a:prstGeom prst="line">
            <a:avLst/>
          </a:prstGeom>
          <a:ln w="15875"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7663607" y="4710168"/>
            <a:ext cx="0" cy="1539572"/>
          </a:xfrm>
          <a:prstGeom prst="line">
            <a:avLst/>
          </a:prstGeom>
          <a:ln w="3175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6588225" y="1921802"/>
            <a:ext cx="172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ea typeface=""/>
                <a:cs typeface=""/>
              </a:rPr>
              <a:t>2.7 ×</a:t>
            </a:r>
            <a:r>
              <a:rPr lang="en-US" sz="900" dirty="0" smtClean="0">
                <a:solidFill>
                  <a:srgbClr val="000000"/>
                </a:solidFill>
                <a:ea typeface=""/>
                <a:cs typeface="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ea typeface=""/>
                <a:cs typeface=""/>
              </a:rPr>
              <a:t>10</a:t>
            </a:r>
            <a:r>
              <a:rPr lang="en-US" sz="1400" baseline="30000" dirty="0" smtClean="0">
                <a:solidFill>
                  <a:srgbClr val="000000"/>
                </a:solidFill>
                <a:ea typeface=""/>
                <a:cs typeface=""/>
              </a:rPr>
              <a:t>33</a:t>
            </a:r>
            <a:r>
              <a:rPr lang="en-US" sz="1400" dirty="0" smtClean="0">
                <a:solidFill>
                  <a:srgbClr val="000000"/>
                </a:solidFill>
                <a:ea typeface=""/>
                <a:cs typeface=""/>
              </a:rPr>
              <a:t> cm</a:t>
            </a:r>
            <a:r>
              <a:rPr lang="en-US" sz="1400" baseline="30000" dirty="0" smtClean="0">
                <a:solidFill>
                  <a:srgbClr val="000000"/>
                </a:solidFill>
                <a:ea typeface=""/>
                <a:cs typeface=""/>
              </a:rPr>
              <a:t>–2 </a:t>
            </a:r>
            <a:r>
              <a:rPr lang="en-US" sz="1400" dirty="0" smtClean="0">
                <a:solidFill>
                  <a:srgbClr val="000000"/>
                </a:solidFill>
                <a:ea typeface=""/>
                <a:cs typeface=""/>
              </a:rPr>
              <a:t>s</a:t>
            </a:r>
            <a:r>
              <a:rPr lang="en-US" sz="1400" baseline="30000" dirty="0" smtClean="0">
                <a:solidFill>
                  <a:srgbClr val="000000"/>
                </a:solidFill>
                <a:ea typeface=""/>
                <a:cs typeface=""/>
              </a:rPr>
              <a:t>–1</a:t>
            </a:r>
            <a:endParaRPr lang="en-US" sz="1400" baseline="30000" dirty="0">
              <a:solidFill>
                <a:srgbClr val="000000"/>
              </a:solidFill>
              <a:ea typeface=""/>
              <a:cs typeface="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23528" y="188640"/>
            <a:ext cx="8820472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2015 LHC operation at a glance </a:t>
            </a:r>
          </a:p>
          <a:p>
            <a:pPr>
              <a:spcBef>
                <a:spcPts val="300"/>
              </a:spcBef>
            </a:pPr>
            <a:r>
              <a:rPr lang="en-US" sz="1200" i="1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ea typeface=""/>
                <a:cs typeface="Helvetica Light"/>
              </a:rPr>
              <a:t>From: Matteo </a:t>
            </a:r>
            <a:r>
              <a:rPr lang="en-US" sz="1200" i="1" dirty="0" err="1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ea typeface=""/>
                <a:cs typeface="Helvetica Light"/>
              </a:rPr>
              <a:t>Solfaroli</a:t>
            </a:r>
            <a:r>
              <a:rPr lang="en-US" sz="1200" i="1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ea typeface=""/>
                <a:cs typeface="Helvetica Light"/>
              </a:rPr>
              <a:t>, LHCC open session, Sep 23, 2015</a:t>
            </a:r>
          </a:p>
        </p:txBody>
      </p:sp>
    </p:spTree>
    <p:extLst>
      <p:ext uri="{BB962C8B-B14F-4D97-AF65-F5344CB8AC3E}">
        <p14:creationId xmlns:p14="http://schemas.microsoft.com/office/powerpoint/2010/main" val="68623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2" grpId="0"/>
      <p:bldP spid="34" grpId="0" animBg="1"/>
      <p:bldP spid="36" grpId="0"/>
      <p:bldP spid="37" grpId="0"/>
      <p:bldP spid="42" grpId="0"/>
      <p:bldP spid="46" grpId="0"/>
      <p:bldP spid="49" grpId="0"/>
      <p:bldP spid="69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0337"/>
            <a:ext cx="9144000" cy="603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87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1700807"/>
            <a:ext cx="9144000" cy="48741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2015 luminosity profile per experiment</a:t>
            </a:r>
          </a:p>
          <a:p>
            <a:pPr>
              <a:spcBef>
                <a:spcPts val="900"/>
              </a:spcBef>
            </a:pP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Interesting data sample: almost 4 fb–1 recorded luminosity per experiment </a:t>
            </a:r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(Run-1 8 TeV: 20 fb–1)               </a:t>
            </a:r>
            <a:endParaRPr lang="en-US" sz="16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6768" y="2780928"/>
            <a:ext cx="4809728" cy="36072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726"/>
          <a:stretch/>
        </p:blipFill>
        <p:spPr>
          <a:xfrm>
            <a:off x="216985" y="3181317"/>
            <a:ext cx="4009783" cy="318840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1031471" y="4644207"/>
            <a:ext cx="1935145" cy="5001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Peak luminosity: </a:t>
            </a:r>
          </a:p>
          <a:p>
            <a:pPr>
              <a:spcBef>
                <a:spcPts val="300"/>
              </a:spcBef>
            </a:pPr>
            <a:r>
              <a:rPr lang="en-US" sz="1200" i="1" dirty="0" err="1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L</a:t>
            </a:r>
            <a:r>
              <a:rPr lang="en-US" sz="1200" baseline="-25000" dirty="0" err="1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max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 = 5.2 × 10</a:t>
            </a:r>
            <a:r>
              <a:rPr lang="en-US" sz="1200" baseline="30000" dirty="0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33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 cm</a:t>
            </a:r>
            <a:r>
              <a:rPr lang="en-US" sz="1200" baseline="30000" dirty="0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–2 </a:t>
            </a:r>
            <a:r>
              <a:rPr lang="en-US" sz="12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s</a:t>
            </a:r>
            <a:r>
              <a:rPr lang="en-US" sz="1200" baseline="300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–1 </a:t>
            </a:r>
            <a:endParaRPr lang="en-US" sz="1200" baseline="30000" dirty="0" smtClean="0">
              <a:solidFill>
                <a:prstClr val="black"/>
              </a:solidFill>
              <a:latin typeface="Helvetica Light"/>
              <a:ea typeface=""/>
              <a:cs typeface="Helvetica Ligh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40560" y="4365104"/>
            <a:ext cx="2195736" cy="807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Total in 2015 (recorded): </a:t>
            </a:r>
          </a:p>
          <a:p>
            <a:pPr>
              <a:spcBef>
                <a:spcPts val="300"/>
              </a:spcBef>
              <a:buFont typeface="Arial" charset="0"/>
              <a:buChar char="•"/>
            </a:pP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</a:t>
            </a:r>
            <a:r>
              <a:rPr lang="en-GB" sz="12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	3.8 T: 2.9 fb</a:t>
            </a:r>
            <a:r>
              <a:rPr lang="en-GB" sz="12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pPr>
              <a:buFont typeface="Arial" charset="0"/>
              <a:buChar char="•"/>
            </a:pP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 </a:t>
            </a:r>
            <a:r>
              <a:rPr lang="en-GB" sz="12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≠ 	3.8 T: 0.8 fb</a:t>
            </a:r>
            <a:r>
              <a:rPr lang="en-GB" sz="12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r>
              <a:rPr lang="en-GB" sz="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   (due to problem with cryogenic supply)</a:t>
            </a:r>
            <a:endParaRPr lang="en-GB" sz="8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8146" y="1899989"/>
            <a:ext cx="88258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Luminosity calibrated with beam separation scans. Current uncertainty 5–12%, will improve in future.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Differences in amount of delivered luminosity between ATLAS and CMS under scrutiny by experiments</a:t>
            </a:r>
          </a:p>
          <a:p>
            <a:endParaRPr lang="en-US" sz="1400" dirty="0">
              <a:solidFill>
                <a:prstClr val="black"/>
              </a:solidFill>
              <a:latin typeface="Helvetica Light"/>
              <a:ea typeface=""/>
              <a:cs typeface="Helvetica Ligh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8146" y="2545740"/>
            <a:ext cx="47224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Pileup profile overall a bit lower than during 8 TeV Run-1 </a:t>
            </a:r>
            <a:r>
              <a:rPr lang="en-US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 non-critical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6576" y="5168225"/>
            <a:ext cx="15664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Helvetica Light"/>
                <a:cs typeface="Helvetica Light"/>
              </a:rPr>
              <a:t>3.3 fb</a:t>
            </a:r>
            <a:r>
              <a:rPr lang="en-US" sz="1200" b="1" baseline="30000" dirty="0" smtClean="0">
                <a:latin typeface="Helvetica Light"/>
                <a:cs typeface="Helvetica Light"/>
              </a:rPr>
              <a:t>–1</a:t>
            </a:r>
            <a:r>
              <a:rPr lang="en-US" sz="1200" b="1" dirty="0" smtClean="0">
                <a:latin typeface="Helvetica Light"/>
                <a:cs typeface="Helvetica Light"/>
              </a:rPr>
              <a:t> for physics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51999" y="5166121"/>
            <a:ext cx="15664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Helvetica Light"/>
                <a:cs typeface="Helvetica Light"/>
              </a:rPr>
              <a:t>2.4 fb</a:t>
            </a:r>
            <a:r>
              <a:rPr lang="en-US" sz="1200" b="1" baseline="30000" dirty="0" smtClean="0">
                <a:latin typeface="Helvetica Light"/>
                <a:cs typeface="Helvetica Light"/>
              </a:rPr>
              <a:t>–1</a:t>
            </a:r>
            <a:r>
              <a:rPr lang="en-US" sz="1200" b="1" dirty="0" smtClean="0">
                <a:latin typeface="Helvetica Light"/>
                <a:cs typeface="Helvetica Light"/>
              </a:rPr>
              <a:t> for physics</a:t>
            </a:r>
          </a:p>
        </p:txBody>
      </p:sp>
    </p:spTree>
    <p:extLst>
      <p:ext uri="{BB962C8B-B14F-4D97-AF65-F5344CB8AC3E}">
        <p14:creationId xmlns:p14="http://schemas.microsoft.com/office/powerpoint/2010/main" val="17374823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700807"/>
            <a:ext cx="9144000" cy="48741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Intense activities during 2 years Long Shutdown 1</a:t>
            </a:r>
            <a:r>
              <a:rPr lang="en-US" sz="2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(LS1)</a:t>
            </a:r>
            <a:endParaRPr lang="en-US" sz="28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900"/>
              </a:spcBef>
            </a:pP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Huge consolidation &amp; improvement </a:t>
            </a:r>
            <a:r>
              <a:rPr lang="en-US" sz="16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programme</a:t>
            </a: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for detector, online, offline, computing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3528" y="1866310"/>
            <a:ext cx="8820472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Most important upgrade for ATLAS is new innermost Pixel layer (“IBL”), at 3.3 cm </a:t>
            </a:r>
            <a:r>
              <a:rPr lang="en-GB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from </a:t>
            </a: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beam</a:t>
            </a:r>
          </a:p>
          <a:p>
            <a:pPr lvl="0">
              <a:spcBef>
                <a:spcPts val="600"/>
              </a:spcBef>
            </a:pPr>
            <a:r>
              <a:rPr lang="en-GB" sz="16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significant improvement of track position resolution (lifetime measurement, b-tagging)</a:t>
            </a:r>
            <a:endParaRPr lang="en-GB" sz="1600" dirty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6" name="Picture 15" descr="3D-IBL-sensors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938" t="9427" r="18261" b="56735"/>
          <a:stretch/>
        </p:blipFill>
        <p:spPr>
          <a:xfrm>
            <a:off x="4139952" y="2798737"/>
            <a:ext cx="4848080" cy="3582591"/>
          </a:xfrm>
          <a:prstGeom prst="rect">
            <a:avLst/>
          </a:prstGeom>
        </p:spPr>
      </p:pic>
      <p:pic>
        <p:nvPicPr>
          <p:cNvPr id="17" name="Picture 16" descr="fig_0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88" y="2780928"/>
            <a:ext cx="4262588" cy="3456384"/>
          </a:xfrm>
          <a:prstGeom prst="rect">
            <a:avLst/>
          </a:prstGeom>
        </p:spPr>
      </p:pic>
      <p:sp>
        <p:nvSpPr>
          <p:cNvPr id="3" name="Left Brace 2"/>
          <p:cNvSpPr/>
          <p:nvPr/>
        </p:nvSpPr>
        <p:spPr>
          <a:xfrm>
            <a:off x="3995936" y="2780928"/>
            <a:ext cx="288032" cy="3456384"/>
          </a:xfrm>
          <a:prstGeom prst="leftBrace">
            <a:avLst>
              <a:gd name="adj1" fmla="val 8333"/>
              <a:gd name="adj2" fmla="val 84959"/>
            </a:avLst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4327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9057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Helvetica Light"/>
                <a:cs typeface="Helvetica Light"/>
              </a:rPr>
              <a:t>Physics at </a:t>
            </a:r>
            <a:r>
              <a:rPr lang="en-GB" sz="2800" dirty="0">
                <a:latin typeface="Helvetica Light"/>
                <a:cs typeface="Helvetica Light"/>
              </a:rPr>
              <a:t>unprecedented collision energy: 13 TeV </a:t>
            </a:r>
            <a:endParaRPr lang="en-GB" sz="2800" dirty="0" smtClean="0">
              <a:latin typeface="Helvetica Light"/>
              <a:cs typeface="Helvetica Ligh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541051"/>
            <a:ext cx="9144000" cy="3316949"/>
          </a:xfrm>
          <a:prstGeom prst="rect">
            <a:avLst/>
          </a:prstGeom>
          <a:solidFill>
            <a:srgbClr val="E5E5E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7164288" y="6093296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accent1">
                    <a:lumMod val="75000"/>
                  </a:schemeClr>
                </a:solidFill>
                <a:latin typeface="Helvetica Light"/>
                <a:cs typeface="Helvetica Light"/>
              </a:rPr>
              <a:t>One of the very first proton–proton collisions recorded by ATLAS in “quiet beam” conditions in May 2015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0638" y="3549924"/>
            <a:ext cx="4979463" cy="33196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0638" y="3549903"/>
            <a:ext cx="4979463" cy="3319642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236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700808"/>
            <a:ext cx="9144000" cy="46085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Initial very low-luminosity data used for soft physics</a:t>
            </a:r>
          </a:p>
          <a:p>
            <a:pPr>
              <a:spcBef>
                <a:spcPts val="900"/>
              </a:spcBef>
            </a:pP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Measurements of charged particle spectra, proton underlying event, correlations, cross-sections</a:t>
            </a:r>
            <a:endParaRPr lang="en-US" sz="16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3528" y="1866310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Collision energy-dependent evolution of charged particle multiplicity and total inelastic proton–proton cross section measured</a:t>
            </a:r>
            <a:endParaRPr lang="en-GB" sz="1600" dirty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9" name="Picture 8" descr="fig_04-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84530" y="2465405"/>
            <a:ext cx="3592526" cy="374441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92080" y="1485364"/>
            <a:ext cx="385192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>
                <a:solidFill>
                  <a:srgbClr val="FFFFFF"/>
                </a:solidFill>
              </a:rPr>
              <a:t>CMS PLB 751, 143 (2015) , ATLAS-CONF-2015-028, ATLAS-CONF-2015-038 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0668" y="2541146"/>
            <a:ext cx="4997836" cy="358751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5502798" y="2449296"/>
            <a:ext cx="34740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Extrapolated inelastic cross-section versus CM energy</a:t>
            </a:r>
          </a:p>
        </p:txBody>
      </p:sp>
    </p:spTree>
    <p:extLst>
      <p:ext uri="{BB962C8B-B14F-4D97-AF65-F5344CB8AC3E}">
        <p14:creationId xmlns:p14="http://schemas.microsoft.com/office/powerpoint/2010/main" val="286253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700808"/>
            <a:ext cx="9144000" cy="46085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Initial very low-luminosity data used for soft physics</a:t>
            </a:r>
          </a:p>
          <a:p>
            <a:pPr>
              <a:spcBef>
                <a:spcPts val="900"/>
              </a:spcBef>
            </a:pP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Measurements of charged particle spectra, proton underlying event, correlations, cross-sections</a:t>
            </a:r>
            <a:endParaRPr lang="en-US" sz="16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3528" y="1866310"/>
            <a:ext cx="8820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A peculiar phenomenon of long-range correlations (“Ridge”) in pp </a:t>
            </a:r>
            <a:r>
              <a:rPr lang="en-GB" sz="1600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colllisions</a:t>
            </a: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, known from heavy ions, was </a:t>
            </a:r>
            <a:r>
              <a:rPr lang="en-GB" sz="1600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reobserved</a:t>
            </a: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6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Understood to be per-event, single 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particle cos(2</a:t>
            </a:r>
            <a:r>
              <a:rPr lang="en-GB" sz="1400" dirty="0">
                <a:latin typeface="Symbol" charset="2"/>
                <a:ea typeface="Symbol" charset="2"/>
                <a:cs typeface="Symbol" charset="2"/>
              </a:rPr>
              <a:t>Df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)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modulation     whose amplitude is </a:t>
            </a:r>
            <a:r>
              <a:rPr lang="en-GB" sz="1400" dirty="0" smtClean="0">
                <a:latin typeface="Helvetica Light"/>
                <a:cs typeface="Helvetica Light"/>
              </a:rPr>
              <a:t>independent </a:t>
            </a:r>
            <a:r>
              <a:rPr lang="en-GB" sz="1400" dirty="0">
                <a:latin typeface="Helvetica Light"/>
                <a:cs typeface="Helvetica Light"/>
              </a:rPr>
              <a:t>of multiplicity and CM </a:t>
            </a:r>
            <a:r>
              <a:rPr lang="en-GB" sz="1400" dirty="0" smtClean="0">
                <a:latin typeface="Helvetica Light"/>
                <a:cs typeface="Helvetica Light"/>
              </a:rPr>
              <a:t>energy; </a:t>
            </a:r>
            <a:r>
              <a:rPr lang="en-GB" sz="1400" i="1" dirty="0" err="1">
                <a:latin typeface="Helvetica Light"/>
                <a:cs typeface="Helvetica Light"/>
              </a:rPr>
              <a:t>p</a:t>
            </a:r>
            <a:r>
              <a:rPr lang="en-GB" sz="1400" i="1" baseline="-25000" dirty="0" err="1">
                <a:latin typeface="Helvetica Light"/>
                <a:cs typeface="Helvetica Light"/>
              </a:rPr>
              <a:t>T</a:t>
            </a:r>
            <a:r>
              <a:rPr lang="en-GB" sz="1400" dirty="0">
                <a:latin typeface="Helvetica Light"/>
                <a:cs typeface="Helvetica Light"/>
              </a:rPr>
              <a:t> dependence similar to </a:t>
            </a:r>
            <a:r>
              <a:rPr lang="en-GB" sz="1400" dirty="0" err="1">
                <a:latin typeface="Helvetica Light"/>
                <a:cs typeface="Helvetica Light"/>
              </a:rPr>
              <a:t>pPb</a:t>
            </a:r>
            <a:r>
              <a:rPr lang="en-GB" sz="1400" dirty="0">
                <a:latin typeface="Helvetica Light"/>
                <a:cs typeface="Helvetica Light"/>
              </a:rPr>
              <a:t> and </a:t>
            </a:r>
            <a:r>
              <a:rPr lang="en-GB" sz="1400" dirty="0" err="1" smtClean="0">
                <a:latin typeface="Helvetica Light"/>
                <a:cs typeface="Helvetica Light"/>
              </a:rPr>
              <a:t>PbPb</a:t>
            </a:r>
            <a:endParaRPr lang="en-GB" sz="1400" dirty="0">
              <a:latin typeface="Helvetica Light"/>
              <a:cs typeface="Helvetica Ligh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64288" y="1485364"/>
            <a:ext cx="1979712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pt-BR" sz="800" b="1" kern="0">
                <a:solidFill>
                  <a:srgbClr val="FFFFFF"/>
                </a:solidFill>
              </a:rPr>
              <a:t>ATLAS 1509.04776, CMS 1510.03068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220"/>
          <a:stretch/>
        </p:blipFill>
        <p:spPr>
          <a:xfrm>
            <a:off x="251520" y="2992198"/>
            <a:ext cx="3809756" cy="3245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360"/>
          <a:stretch/>
        </p:blipFill>
        <p:spPr>
          <a:xfrm>
            <a:off x="4994953" y="2995026"/>
            <a:ext cx="3825519" cy="324008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ight Arrow 16"/>
          <p:cNvSpPr/>
          <p:nvPr/>
        </p:nvSpPr>
        <p:spPr>
          <a:xfrm>
            <a:off x="3995935" y="4329690"/>
            <a:ext cx="999018" cy="750740"/>
          </a:xfrm>
          <a:prstGeom prst="rightArrow">
            <a:avLst>
              <a:gd name="adj1" fmla="val 100000"/>
              <a:gd name="adj2" fmla="val 38309"/>
            </a:avLst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2" descr="E:\fppt\template\arrows\circle1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93572" y="3157986"/>
            <a:ext cx="1080120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E:\fppt\template\arrows\circle1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547891" y="3157986"/>
            <a:ext cx="1008112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2267744" y="5523511"/>
            <a:ext cx="4752528" cy="0"/>
          </a:xfrm>
          <a:prstGeom prst="straightConnector1">
            <a:avLst/>
          </a:prstGeom>
          <a:ln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672638" y="5543654"/>
            <a:ext cx="23006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Right: the “</a:t>
            </a:r>
            <a:r>
              <a:rPr lang="en-US" sz="1100" b="1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Ridge</a:t>
            </a:r>
            <a:r>
              <a:rPr lang="en-US" sz="1100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”</a:t>
            </a:r>
          </a:p>
          <a:p>
            <a:pPr algn="ctr"/>
            <a:r>
              <a:rPr lang="en-US" sz="9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US" sz="900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ot described by leading MC generators</a:t>
            </a:r>
            <a:endParaRPr lang="en-US" sz="900" dirty="0">
              <a:solidFill>
                <a:srgbClr val="C0000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995936" y="4479503"/>
            <a:ext cx="12961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latin typeface="Helvetica Light"/>
                <a:cs typeface="Helvetica Light"/>
              </a:rPr>
              <a:t>Increased multiplicity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7542154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17" y="6018521"/>
            <a:ext cx="9144000" cy="83671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67</a:t>
            </a:fld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07504" y="188640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 smtClean="0">
                <a:solidFill>
                  <a:schemeClr val="bg1"/>
                </a:solidFill>
                <a:latin typeface="Helvetica Light"/>
                <a:cs typeface="Helvetica Light"/>
              </a:rPr>
              <a:t>W, </a:t>
            </a:r>
            <a:r>
              <a:rPr lang="en-GB" sz="2800" dirty="0">
                <a:solidFill>
                  <a:schemeClr val="bg1"/>
                </a:solidFill>
                <a:latin typeface="Helvetica Light"/>
                <a:cs typeface="Helvetica Light"/>
              </a:rPr>
              <a:t>Z boson and top-quark production </a:t>
            </a:r>
            <a:r>
              <a:rPr lang="en-GB" sz="2800" dirty="0" smtClean="0">
                <a:solidFill>
                  <a:schemeClr val="bg1"/>
                </a:solidFill>
                <a:latin typeface="Helvetica Light"/>
                <a:cs typeface="Helvetica Light"/>
              </a:rPr>
              <a:t>at 13 TeV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44662"/>
            <a:ext cx="9144000" cy="526465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37165" y="6289575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Displays of one Z(</a:t>
            </a:r>
            <a:r>
              <a:rPr lang="en-GB" sz="1400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µµ) + jets candidate event</a:t>
            </a:r>
          </a:p>
        </p:txBody>
      </p:sp>
    </p:spTree>
    <p:extLst>
      <p:ext uri="{BB962C8B-B14F-4D97-AF65-F5344CB8AC3E}">
        <p14:creationId xmlns:p14="http://schemas.microsoft.com/office/powerpoint/2010/main" val="179933347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700808"/>
            <a:ext cx="9144000" cy="46085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3528" y="1866310"/>
            <a:ext cx="88204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Use leptonic decays to trigger and reconstructs objects</a:t>
            </a:r>
            <a:endParaRPr lang="en-GB" sz="1400" dirty="0">
              <a:latin typeface="Helvetica Light"/>
              <a:cs typeface="Helvetica Ligh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3968" y="1485364"/>
            <a:ext cx="4860032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pt-BR" sz="800" b="1" kern="0">
                <a:solidFill>
                  <a:srgbClr val="FFFFFF"/>
                </a:solidFill>
              </a:rPr>
              <a:t>ATLAS-CONF-2015-039, CMS-PAS-SMP-15-004 </a:t>
            </a:r>
            <a:r>
              <a:rPr lang="pt-BR" sz="800" b="1" kern="0" smtClean="0">
                <a:solidFill>
                  <a:srgbClr val="FFFFFF"/>
                </a:solidFill>
              </a:rPr>
              <a:t>, </a:t>
            </a:r>
            <a:r>
              <a:rPr lang="en-US" sz="800" b="1" kern="0" dirty="0" smtClean="0">
                <a:solidFill>
                  <a:srgbClr val="FFFFFF"/>
                </a:solidFill>
              </a:rPr>
              <a:t>ATLAS-CONF-2015-033</a:t>
            </a:r>
            <a:r>
              <a:rPr lang="en-US" sz="800" b="1" kern="0" dirty="0">
                <a:solidFill>
                  <a:srgbClr val="FFFFFF"/>
                </a:solidFill>
              </a:rPr>
              <a:t>, ATLAS-CONF-2015-049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99" y="2521267"/>
            <a:ext cx="2846149" cy="27306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9987" y="2527082"/>
            <a:ext cx="2846149" cy="2730696"/>
          </a:xfrm>
          <a:prstGeom prst="rect">
            <a:avLst/>
          </a:prstGeom>
        </p:spPr>
      </p:pic>
      <p:pic>
        <p:nvPicPr>
          <p:cNvPr id="9" name="Picture 8" descr="fig_1a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084"/>
          <a:stretch/>
        </p:blipFill>
        <p:spPr>
          <a:xfrm rot="5400000">
            <a:off x="5977392" y="2386121"/>
            <a:ext cx="2877845" cy="32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115616" y="2307363"/>
            <a:ext cx="8547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ee</a:t>
            </a:r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18261" y="2327108"/>
            <a:ext cx="9220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µ</a:t>
            </a:r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ea typeface="Symbol" charset="2"/>
                <a:cs typeface="Symbol" charset="2"/>
              </a:rPr>
              <a:t>n</a:t>
            </a:r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  <a:latin typeface="Symbol" charset="2"/>
              <a:ea typeface="Symbol" charset="2"/>
              <a:cs typeface="Symbol" charset="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6412" y="2327108"/>
            <a:ext cx="2698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tt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</a:t>
            </a:r>
            <a:r>
              <a:rPr lang="en-US" sz="16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</a:t>
            </a:r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ea typeface="Symbol" charset="2"/>
                <a:cs typeface="Symbol" charset="2"/>
              </a:rPr>
              <a:t>n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 + </a:t>
            </a:r>
            <a:r>
              <a:rPr lang="en-US" sz="16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</a:t>
            </a:r>
            <a:r>
              <a:rPr lang="en-US" sz="16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µ</a:t>
            </a:r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ea typeface="Symbol" charset="2"/>
                <a:cs typeface="Symbol" charset="2"/>
              </a:rPr>
              <a:t>n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  <a:latin typeface="Symbol" charset="2"/>
              <a:ea typeface="Symbol" charset="2"/>
              <a:cs typeface="Symbol" charset="2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3528" y="5650076"/>
            <a:ext cx="25917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Cross-section:</a:t>
            </a:r>
            <a:endParaRPr lang="en-GB" sz="1400" dirty="0">
              <a:latin typeface="Helvetica Light"/>
              <a:cs typeface="Helvetica Ligh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24810" y="5508528"/>
                <a:ext cx="2692917" cy="5304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800" i="1" smtClean="0">
                          <a:latin typeface="Cambria Math" charset="0"/>
                          <a:ea typeface="Euclid Math One" charset="0"/>
                          <a:cs typeface="Euclid Math One" charset="0"/>
                        </a:rPr>
                        <m:t>𝜎</m:t>
                      </m:r>
                      <m:r>
                        <a:rPr lang="en-US" sz="1800" b="0" i="1" smtClean="0">
                          <a:latin typeface="Cambria Math" charset="0"/>
                          <a:ea typeface="Euclid Math One" charset="0"/>
                          <a:cs typeface="Euclid Math One" charset="0"/>
                        </a:rPr>
                        <m:t>= </m:t>
                      </m:r>
                      <m:f>
                        <m:fPr>
                          <m:ctrlPr>
                            <a:rPr lang="bg-BG" sz="1800" b="0" i="1" smtClean="0">
                              <a:latin typeface="Cambria Math" charset="0"/>
                              <a:ea typeface="Euclid Math One" charset="0"/>
                              <a:cs typeface="Euclid Math One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b="0" i="1" smtClean="0">
                                  <a:latin typeface="Cambria Math" charset="0"/>
                                  <a:ea typeface="Euclid Math One" charset="0"/>
                                  <a:cs typeface="Euclid Math One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smtClean="0">
                                  <a:latin typeface="Cambria Math" charset="0"/>
                                  <a:ea typeface="Euclid Math One" charset="0"/>
                                  <a:cs typeface="Euclid Math One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800" b="0" i="0" smtClean="0">
                                  <a:latin typeface="Cambria Math" charset="0"/>
                                  <a:ea typeface="Euclid Math One" charset="0"/>
                                  <a:cs typeface="Euclid Math One" charset="0"/>
                                </a:rPr>
                                <m:t>selected</m:t>
                              </m:r>
                              <m:r>
                                <a:rPr lang="en-US" sz="1800" b="0" i="1" smtClean="0">
                                  <a:latin typeface="Cambria Math" charset="0"/>
                                  <a:ea typeface="Euclid Math One" charset="0"/>
                                  <a:cs typeface="Euclid Math One" charset="0"/>
                                </a:rPr>
                                <m:t> </m:t>
                              </m:r>
                            </m:sub>
                          </m:sSub>
                          <m:r>
                            <a:rPr lang="en-US" sz="1800" b="0" i="1" smtClean="0">
                              <a:latin typeface="Cambria Math" charset="0"/>
                              <a:ea typeface="Euclid Math One" charset="0"/>
                              <a:cs typeface="Euclid Math One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800" i="1">
                                  <a:latin typeface="Cambria Math" charset="0"/>
                                  <a:ea typeface="Euclid Math One" charset="0"/>
                                  <a:cs typeface="Euclid Math One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 charset="0"/>
                                  <a:ea typeface="Euclid Math One" charset="0"/>
                                  <a:cs typeface="Euclid Math One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800" b="0" i="0" smtClean="0">
                                  <a:latin typeface="Cambria Math" charset="0"/>
                                  <a:ea typeface="Euclid Math One" charset="0"/>
                                  <a:cs typeface="Euclid Math One" charset="0"/>
                                </a:rPr>
                                <m:t>background</m:t>
                              </m:r>
                              <m:r>
                                <a:rPr lang="en-US" sz="1800" i="1">
                                  <a:latin typeface="Cambria Math" charset="0"/>
                                  <a:ea typeface="Euclid Math One" charset="0"/>
                                  <a:cs typeface="Euclid Math One" charset="0"/>
                                </a:rPr>
                                <m:t> </m:t>
                              </m:r>
                            </m:sub>
                          </m:sSub>
                        </m:num>
                        <m:den>
                          <m:r>
                            <a:rPr lang="en-US" sz="1800" b="0" i="1" smtClean="0">
                              <a:latin typeface="Cambria Math" charset="0"/>
                              <a:ea typeface="Euclid Math One" charset="0"/>
                              <a:cs typeface="Euclid Math One" charset="0"/>
                            </a:rPr>
                            <m:t>𝜀</m:t>
                          </m:r>
                          <m:r>
                            <a:rPr lang="en-US" sz="1800" b="0" i="1" smtClean="0">
                              <a:latin typeface="Cambria Math" charset="0"/>
                              <a:ea typeface="Euclid Math One" charset="0"/>
                              <a:cs typeface="Euclid Math One" charset="0"/>
                            </a:rPr>
                            <m:t>∙</m:t>
                          </m:r>
                          <m:r>
                            <a:rPr lang="en-US" sz="1800" b="0" i="1" smtClean="0">
                              <a:latin typeface="Cambria Math" charset="0"/>
                              <a:ea typeface="Euclid Math One" charset="0"/>
                              <a:cs typeface="Euclid Math One" charset="0"/>
                            </a:rPr>
                            <m:t>𝐴</m:t>
                          </m:r>
                          <m:r>
                            <a:rPr lang="en-US" sz="1800" i="1">
                              <a:latin typeface="Cambria Math" charset="0"/>
                              <a:ea typeface="Euclid Math One" charset="0"/>
                              <a:cs typeface="Euclid Math One" charset="0"/>
                            </a:rPr>
                            <m:t>∙</m:t>
                          </m:r>
                          <m:r>
                            <a:rPr lang="en-US" sz="1800" b="0" i="1" smtClean="0">
                              <a:latin typeface="Cambria Math" charset="0"/>
                              <a:ea typeface="Euclid Math One" charset="0"/>
                              <a:cs typeface="Euclid Math One" charset="0"/>
                            </a:rPr>
                            <m:t>𝐿</m:t>
                          </m:r>
                        </m:den>
                      </m:f>
                    </m:oMath>
                  </m:oMathPara>
                </a14:m>
                <a:endParaRPr lang="en-US" sz="1800" dirty="0">
                  <a:latin typeface="Euclid Math One" charset="0"/>
                  <a:ea typeface="Euclid Math One" charset="0"/>
                  <a:cs typeface="Euclid Math One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4810" y="5508528"/>
                <a:ext cx="2692917" cy="53040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4788024" y="5423452"/>
            <a:ext cx="3821634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Requires good understanding of reconstructed objects and background modelling in simulation</a:t>
            </a:r>
          </a:p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Largest uncertainty at this stage: </a:t>
            </a: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GB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 ~ 5–12%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GB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694244" y="5464984"/>
            <a:ext cx="0" cy="659971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Standard probes: </a:t>
            </a:r>
            <a:r>
              <a:rPr lang="en-US" sz="28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28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and top-quark production</a:t>
            </a:r>
          </a:p>
          <a:p>
            <a:pPr>
              <a:spcBef>
                <a:spcPts val="900"/>
              </a:spcBef>
            </a:pP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At 13 TeV collision energy, cross-sections for </a:t>
            </a:r>
            <a:r>
              <a:rPr lang="en-US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top-pair production increase</a:t>
            </a:r>
            <a:endParaRPr lang="en-US" sz="16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648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700808"/>
            <a:ext cx="9144000" cy="46085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3528" y="1866310"/>
            <a:ext cx="88204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Resulting cross-sections for </a:t>
            </a:r>
            <a:r>
              <a:rPr lang="en-GB" sz="1600" b="1" i="1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GB" sz="1600" b="1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GB" sz="1600" b="1" i="1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GB" sz="1600" b="1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inclusive </a:t>
            </a: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(left) and </a:t>
            </a:r>
            <a:r>
              <a:rPr lang="en-GB" sz="1600" b="1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ratios</a:t>
            </a: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(right)</a:t>
            </a:r>
            <a:endParaRPr lang="en-GB" sz="1400" dirty="0">
              <a:latin typeface="Helvetica Light"/>
              <a:cs typeface="Helvetica Ligh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3968" y="1485364"/>
            <a:ext cx="4860032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pt-BR" sz="800" b="1" kern="0">
                <a:solidFill>
                  <a:srgbClr val="FFFFFF"/>
                </a:solidFill>
              </a:rPr>
              <a:t>ATLAS-CONF-2015-039, CMS-PAS-SMP-15-004 </a:t>
            </a:r>
            <a:r>
              <a:rPr lang="pt-BR" sz="800" b="1" kern="0" smtClean="0">
                <a:solidFill>
                  <a:srgbClr val="FFFFFF"/>
                </a:solidFill>
              </a:rPr>
              <a:t>, </a:t>
            </a:r>
            <a:r>
              <a:rPr lang="en-US" sz="800" b="1" kern="0" dirty="0" smtClean="0">
                <a:solidFill>
                  <a:srgbClr val="FFFFFF"/>
                </a:solidFill>
              </a:rPr>
              <a:t>ATLAS-CONF-2015-033</a:t>
            </a:r>
            <a:r>
              <a:rPr lang="en-US" sz="800" b="1" kern="0" dirty="0">
                <a:solidFill>
                  <a:srgbClr val="FFFFFF"/>
                </a:solidFill>
              </a:rPr>
              <a:t>, ATLAS-CONF-2015-049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2172165"/>
            <a:ext cx="5271441" cy="3793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4128" y="2275414"/>
            <a:ext cx="3060899" cy="195422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4128" y="4221088"/>
            <a:ext cx="3060899" cy="19542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31768" y="2166094"/>
            <a:ext cx="20922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&lt; 3</a:t>
            </a:r>
            <a:r>
              <a:rPr lang="en-US" sz="80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% exp. </a:t>
            </a:r>
            <a:r>
              <a:rPr lang="en-US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uncertainty, sensitivity to PDFs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Standard probes: </a:t>
            </a:r>
            <a:r>
              <a:rPr lang="en-US" sz="28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28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and top-quark production</a:t>
            </a:r>
          </a:p>
          <a:p>
            <a:pPr>
              <a:spcBef>
                <a:spcPts val="900"/>
              </a:spcBef>
            </a:pP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At 13 TeV collision energy, cross-sections for </a:t>
            </a:r>
            <a:r>
              <a:rPr lang="en-US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top-pair production increase</a:t>
            </a:r>
            <a:endParaRPr lang="en-US" sz="16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2790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222"/>
          <p:cNvPicPr>
            <a:picLocks noChangeAspect="1"/>
          </p:cNvPicPr>
          <p:nvPr/>
        </p:nvPicPr>
        <p:blipFill>
          <a:blip r:embed="rId2" cstate="print">
            <a:grayscl/>
            <a:alphaModFix/>
            <a:lum bright="5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45"/>
          <p:cNvSpPr>
            <a:spLocks noChangeArrowheads="1"/>
          </p:cNvSpPr>
          <p:nvPr/>
        </p:nvSpPr>
        <p:spPr bwMode="auto">
          <a:xfrm>
            <a:off x="304800" y="679534"/>
            <a:ext cx="8530277" cy="5815027"/>
          </a:xfrm>
          <a:prstGeom prst="rect">
            <a:avLst/>
          </a:prstGeom>
          <a:solidFill>
            <a:srgbClr val="FFFFFF">
              <a:alpha val="95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57200" y="838200"/>
            <a:ext cx="7239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 1 TeV-frequency microscope looks at really, really tiny objects… </a:t>
            </a:r>
          </a:p>
        </p:txBody>
      </p:sp>
      <p:pic>
        <p:nvPicPr>
          <p:cNvPr id="110" name="Picture 10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400" y="1674884"/>
            <a:ext cx="4724400" cy="4700895"/>
          </a:xfrm>
          <a:prstGeom prst="rect">
            <a:avLst/>
          </a:prstGeom>
          <a:effectLst>
            <a:reflection stA="35000" endPos="68000" dist="12700" dir="5400000" sy="-100000" algn="bl" rotWithShape="0"/>
          </a:effectLst>
        </p:spPr>
      </p:pic>
      <p:sp>
        <p:nvSpPr>
          <p:cNvPr id="113" name="TextBox 112"/>
          <p:cNvSpPr txBox="1"/>
          <p:nvPr/>
        </p:nvSpPr>
        <p:spPr>
          <a:xfrm>
            <a:off x="2045886" y="1276290"/>
            <a:ext cx="16690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  <a:ea typeface="Helvetica" charset="0"/>
                <a:cs typeface="Helvetica" charset="0"/>
              </a:rPr>
              <a:t>Nanoscience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5715000" y="1276290"/>
            <a:ext cx="28194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  <a:ea typeface="Helvetica" charset="0"/>
                <a:cs typeface="Helvetica" charset="0"/>
              </a:rPr>
              <a:t>Particle physics today </a:t>
            </a:r>
          </a:p>
          <a:p>
            <a:pPr algn="ctr"/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  <a:ea typeface="Helvetica" charset="0"/>
                <a:cs typeface="Helvetica" charset="0"/>
              </a:rPr>
              <a:t>(</a:t>
            </a:r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  <a:ea typeface="Helvetica" charset="0"/>
                <a:cs typeface="Helvetica" charset="0"/>
              </a:rPr>
              <a:t>TeV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  <a:ea typeface="Helvetica" charset="0"/>
                <a:cs typeface="Helvetica" charset="0"/>
              </a:rPr>
              <a:t> scale)</a:t>
            </a:r>
          </a:p>
        </p:txBody>
      </p:sp>
      <p:pic>
        <p:nvPicPr>
          <p:cNvPr id="116" name="Picture 11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4200" y="3581400"/>
            <a:ext cx="552535" cy="424090"/>
          </a:xfrm>
          <a:prstGeom prst="rect">
            <a:avLst/>
          </a:prstGeom>
        </p:spPr>
      </p:pic>
      <p:sp>
        <p:nvSpPr>
          <p:cNvPr id="117" name="Rectangle 116"/>
          <p:cNvSpPr/>
          <p:nvPr/>
        </p:nvSpPr>
        <p:spPr>
          <a:xfrm>
            <a:off x="6553103" y="4005490"/>
            <a:ext cx="129549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err="1" smtClean="0">
                <a:solidFill>
                  <a:srgbClr val="7F7F7F"/>
                </a:solidFill>
                <a:latin typeface="Helvetica" charset="0"/>
                <a:ea typeface="Helvetica" charset="0"/>
                <a:cs typeface="Helvetica" charset="0"/>
              </a:rPr>
              <a:t>Siphonaptera</a:t>
            </a:r>
            <a:r>
              <a:rPr lang="en-US" sz="1000" dirty="0" smtClean="0">
                <a:solidFill>
                  <a:srgbClr val="7F7F7F"/>
                </a:solidFill>
                <a:latin typeface="Helvetica" charset="0"/>
                <a:ea typeface="Helvetica" charset="0"/>
                <a:cs typeface="Helvetica" charset="0"/>
              </a:rPr>
              <a:t> (flea)</a:t>
            </a:r>
            <a:endParaRPr lang="en-GB" sz="1000" dirty="0">
              <a:solidFill>
                <a:srgbClr val="7F7F7F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4766309" y="5334000"/>
            <a:ext cx="49149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" charset="0"/>
                <a:ea typeface="Helvetica" charset="0"/>
                <a:cs typeface="Helvetica" charset="0"/>
              </a:rPr>
              <a:t>Earth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700808"/>
            <a:ext cx="9144000" cy="46085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Standard probes: </a:t>
            </a:r>
            <a:r>
              <a:rPr lang="en-US" sz="28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28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and top-quark production</a:t>
            </a:r>
          </a:p>
          <a:p>
            <a:pPr>
              <a:spcBef>
                <a:spcPts val="900"/>
              </a:spcBef>
            </a:pP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At 13 TeV collision energy, cross-sections for </a:t>
            </a:r>
            <a:r>
              <a:rPr lang="en-US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top-pair production increase</a:t>
            </a:r>
            <a:endParaRPr lang="en-US" sz="16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3528" y="1866310"/>
            <a:ext cx="88204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Resulting cross-sections </a:t>
            </a:r>
            <a:r>
              <a:rPr lang="en-GB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for </a:t>
            </a:r>
            <a:r>
              <a:rPr lang="en-GB" sz="1600" b="1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top-pair </a:t>
            </a:r>
            <a:r>
              <a:rPr lang="en-GB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(left) and </a:t>
            </a:r>
            <a:r>
              <a:rPr lang="en-GB" sz="1600" b="1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single-top (t-channel) </a:t>
            </a:r>
            <a:r>
              <a:rPr lang="en-GB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production </a:t>
            </a: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(right)</a:t>
            </a:r>
            <a:endParaRPr lang="en-GB" sz="1400" dirty="0">
              <a:latin typeface="Helvetica Light"/>
              <a:cs typeface="Helvetica Ligh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51720" y="1485364"/>
            <a:ext cx="709228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pt-BR" sz="800" b="1" kern="0" dirty="0">
                <a:solidFill>
                  <a:srgbClr val="FFFFFF"/>
                </a:solidFill>
              </a:rPr>
              <a:t>ATLAS-CONF-2015-039, CMS-PAS-SMP-15-004 </a:t>
            </a:r>
            <a:r>
              <a:rPr lang="pt-BR" sz="800" b="1" kern="0" dirty="0" smtClean="0">
                <a:solidFill>
                  <a:srgbClr val="FFFFFF"/>
                </a:solidFill>
              </a:rPr>
              <a:t>, </a:t>
            </a:r>
            <a:r>
              <a:rPr lang="en-US" sz="800" b="1" kern="0" dirty="0" smtClean="0">
                <a:solidFill>
                  <a:srgbClr val="FFFFFF"/>
                </a:solidFill>
              </a:rPr>
              <a:t>ATLAS-CONF-2015-033</a:t>
            </a:r>
            <a:r>
              <a:rPr lang="en-US" sz="800" b="1" kern="0" dirty="0">
                <a:solidFill>
                  <a:srgbClr val="FFFFFF"/>
                </a:solidFill>
              </a:rPr>
              <a:t>, </a:t>
            </a:r>
            <a:r>
              <a:rPr lang="en-US" sz="800" b="1" kern="0" dirty="0" smtClean="0">
                <a:solidFill>
                  <a:srgbClr val="FFFFFF"/>
                </a:solidFill>
              </a:rPr>
              <a:t>ATLAS-CONF-2015-049, </a:t>
            </a:r>
            <a:r>
              <a:rPr lang="pt-BR" sz="800" b="1" kern="0" dirty="0">
                <a:solidFill>
                  <a:srgbClr val="FFFFFF"/>
                </a:solidFill>
              </a:rPr>
              <a:t>CMS-PAS-TOP-15-013, CMS-PAS-TOP-15-004 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3528" y="5373216"/>
            <a:ext cx="4320480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400" b="1" dirty="0" smtClean="0">
                <a:latin typeface="Helvetica Light" charset="0"/>
                <a:ea typeface="Helvetica Light" charset="0"/>
                <a:cs typeface="Helvetica Light" charset="0"/>
              </a:rPr>
              <a:t>All measurements compatible with SM-predicted                cross-section factors (1.6</a:t>
            </a:r>
            <a:r>
              <a:rPr lang="en-GB" sz="1400" b="1" i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GB" sz="1400" b="1" dirty="0" smtClean="0">
                <a:latin typeface="Helvetica Light" charset="0"/>
                <a:ea typeface="Helvetica Light" charset="0"/>
                <a:cs typeface="Helvetica Light" charset="0"/>
              </a:rPr>
              <a:t>, 1.7</a:t>
            </a:r>
            <a:r>
              <a:rPr lang="en-GB" sz="1400" b="1" i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GB" sz="1400" b="1" dirty="0" smtClean="0">
                <a:latin typeface="Helvetica Light" charset="0"/>
                <a:ea typeface="Helvetica Light" charset="0"/>
                <a:cs typeface="Helvetica Light" charset="0"/>
              </a:rPr>
              <a:t>, 3.3</a:t>
            </a:r>
            <a:r>
              <a:rPr lang="en-GB" sz="1400" b="1" i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tt</a:t>
            </a:r>
            <a:r>
              <a:rPr lang="en-GB" sz="1400" b="1" dirty="0" smtClean="0">
                <a:latin typeface="Helvetica Light" charset="0"/>
                <a:ea typeface="Helvetica Light" charset="0"/>
                <a:cs typeface="Helvetica Light" charset="0"/>
              </a:rPr>
              <a:t>, 2.2</a:t>
            </a:r>
            <a:r>
              <a:rPr lang="en-GB" sz="1400" b="1" i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t </a:t>
            </a:r>
            <a:r>
              <a:rPr lang="en-GB" sz="1400" b="1" dirty="0" smtClean="0">
                <a:latin typeface="Helvetica Light" charset="0"/>
                <a:ea typeface="Helvetica Light" charset="0"/>
                <a:cs typeface="Helvetica Light" charset="0"/>
              </a:rPr>
              <a:t>)                       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Also measured fiducial &amp; differential cross-sections</a:t>
            </a:r>
            <a:endParaRPr lang="en-GB" sz="1200" dirty="0">
              <a:latin typeface="Helvetica Light"/>
              <a:cs typeface="Helvetica Ligh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061"/>
          <a:stretch/>
        </p:blipFill>
        <p:spPr>
          <a:xfrm>
            <a:off x="179512" y="2200670"/>
            <a:ext cx="4560284" cy="3194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2326106"/>
            <a:ext cx="4190539" cy="285281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angle 15"/>
          <p:cNvSpPr/>
          <p:nvPr/>
        </p:nvSpPr>
        <p:spPr>
          <a:xfrm>
            <a:off x="6444208" y="5384102"/>
            <a:ext cx="243707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Hard to observe single-top at </a:t>
            </a:r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Tevatron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amazing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result with only 42 </a:t>
            </a:r>
            <a:r>
              <a:rPr lang="en-GB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pb</a:t>
            </a:r>
            <a:r>
              <a:rPr lang="en-GB" sz="12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of 13 TeV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LHC data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6083" y="5175171"/>
            <a:ext cx="1143195" cy="1058388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21" name="Straight Connector 20"/>
          <p:cNvCxnSpPr/>
          <p:nvPr/>
        </p:nvCxnSpPr>
        <p:spPr>
          <a:xfrm>
            <a:off x="4919308" y="5100264"/>
            <a:ext cx="0" cy="1133295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9231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700808"/>
            <a:ext cx="9144000" cy="46085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00"/>
                </a:solidFill>
                <a:latin typeface="Helvetica Light"/>
                <a:cs typeface="Helvetica Light"/>
              </a:rPr>
              <a:t>High-mass dilepton production</a:t>
            </a:r>
          </a:p>
          <a:p>
            <a:pPr>
              <a:spcBef>
                <a:spcPts val="9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Insufficient luminosity yet to challenge Run-1 sensitivity to new physics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20272" y="1485364"/>
            <a:ext cx="212372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fi-FI" sz="800" b="1" kern="0" dirty="0">
                <a:solidFill>
                  <a:srgbClr val="FFFFFF"/>
                </a:solidFill>
              </a:rPr>
              <a:t>ATLAS EXOT-2015-001</a:t>
            </a:r>
            <a:r>
              <a:rPr lang="fi-FI" sz="800" b="1" kern="0">
                <a:solidFill>
                  <a:srgbClr val="FFFFFF"/>
                </a:solidFill>
              </a:rPr>
              <a:t>, </a:t>
            </a:r>
            <a:r>
              <a:rPr lang="fi-FI" sz="800" b="1" kern="0" smtClean="0">
                <a:solidFill>
                  <a:srgbClr val="FFFFFF"/>
                </a:solidFill>
              </a:rPr>
              <a:t>EXOT-2015-004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pic>
        <p:nvPicPr>
          <p:cNvPr id="12" name="Picture 11" descr="fig_0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814" y="2066313"/>
            <a:ext cx="4818226" cy="325464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827584" y="1916832"/>
            <a:ext cx="12105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err="1">
                <a:latin typeface="Helvetica Light"/>
                <a:cs typeface="Helvetica Light"/>
              </a:rPr>
              <a:t>pp</a:t>
            </a:r>
            <a:r>
              <a:rPr lang="en-GB" sz="1400" dirty="0">
                <a:latin typeface="Helvetica Light"/>
                <a:cs typeface="Helvetica Light"/>
              </a:rPr>
              <a:t> </a:t>
            </a:r>
            <a:r>
              <a:rPr lang="en-GB" sz="1400" dirty="0">
                <a:latin typeface="Symbol" charset="2"/>
                <a:cs typeface="Symbol" charset="2"/>
              </a:rPr>
              <a:t>®</a:t>
            </a:r>
            <a:r>
              <a:rPr lang="en-GB" sz="1400" dirty="0"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latin typeface="Helvetica Light"/>
                <a:cs typeface="Helvetica Light"/>
              </a:rPr>
              <a:t>µµ </a:t>
            </a:r>
            <a:r>
              <a:rPr lang="en-GB" sz="1400" dirty="0">
                <a:latin typeface="Helvetica Light"/>
                <a:cs typeface="Helvetica Light"/>
              </a:rPr>
              <a:t>+ X</a:t>
            </a:r>
            <a:endParaRPr lang="en-GB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3547869" y="3448745"/>
            <a:ext cx="7360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881 GeV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028232" y="3698222"/>
            <a:ext cx="172577" cy="132788"/>
          </a:xfrm>
          <a:prstGeom prst="line">
            <a:avLst/>
          </a:prstGeom>
          <a:ln w="3175" cmpd="sng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fig_02b-5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4653136"/>
            <a:ext cx="2565727" cy="1656184"/>
          </a:xfrm>
          <a:prstGeom prst="rect">
            <a:avLst/>
          </a:prstGeom>
          <a:effectLst>
            <a:outerShdw blurRad="82550" dist="38100" dir="19260000" algn="tl" rotWithShape="0">
              <a:srgbClr val="000000">
                <a:alpha val="13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827584" y="6307096"/>
            <a:ext cx="194421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7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[  20.3 fb</a:t>
            </a:r>
            <a:r>
              <a:rPr lang="en-GB" sz="700" baseline="30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–1</a:t>
            </a:r>
            <a:r>
              <a:rPr lang="en-GB" sz="7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, 8 TeV, arXiv</a:t>
            </a:r>
            <a:r>
              <a:rPr lang="en-GB" sz="700" dirty="0">
                <a:solidFill>
                  <a:srgbClr val="D70128"/>
                </a:solidFill>
                <a:latin typeface="Helvetica Light"/>
                <a:cs typeface="Helvetica Light"/>
              </a:rPr>
              <a:t>:</a:t>
            </a:r>
            <a:r>
              <a:rPr lang="en-GB" sz="7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1405.4123 ]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07704" y="5134102"/>
            <a:ext cx="48559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1.8 TeV </a:t>
            </a:r>
          </a:p>
        </p:txBody>
      </p:sp>
      <p:cxnSp>
        <p:nvCxnSpPr>
          <p:cNvPr id="25" name="Straight Connector 24"/>
          <p:cNvCxnSpPr/>
          <p:nvPr/>
        </p:nvCxnSpPr>
        <p:spPr>
          <a:xfrm flipH="1">
            <a:off x="2098261" y="5350126"/>
            <a:ext cx="97475" cy="91953"/>
          </a:xfrm>
          <a:prstGeom prst="line">
            <a:avLst/>
          </a:prstGeom>
          <a:ln w="3175" cmpd="sng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53" r="5978"/>
          <a:stretch/>
        </p:blipFill>
        <p:spPr>
          <a:xfrm>
            <a:off x="4644008" y="2066313"/>
            <a:ext cx="4320480" cy="3254640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5089604" y="1916832"/>
            <a:ext cx="12057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>
                <a:latin typeface="Helvetica Light"/>
                <a:cs typeface="Helvetica Light"/>
              </a:rPr>
              <a:t>pp </a:t>
            </a:r>
            <a:r>
              <a:rPr lang="en-GB" sz="1400" dirty="0">
                <a:latin typeface="Symbol" charset="2"/>
                <a:cs typeface="Symbol" charset="2"/>
              </a:rPr>
              <a:t>®</a:t>
            </a:r>
            <a:r>
              <a:rPr lang="en-GB" sz="1400" dirty="0">
                <a:latin typeface="Helvetica Light"/>
                <a:cs typeface="Helvetica Light"/>
              </a:rPr>
              <a:t> </a:t>
            </a:r>
            <a:r>
              <a:rPr lang="en-GB" sz="1400" dirty="0" err="1" smtClean="0">
                <a:latin typeface="Helvetica Light"/>
                <a:cs typeface="Helvetica Light"/>
              </a:rPr>
              <a:t>ee</a:t>
            </a:r>
            <a:r>
              <a:rPr lang="en-GB" sz="1400" dirty="0" smtClean="0">
                <a:latin typeface="Helvetica Light"/>
                <a:cs typeface="Helvetica Light"/>
              </a:rPr>
              <a:t> + </a:t>
            </a:r>
            <a:r>
              <a:rPr lang="en-GB" sz="1400" dirty="0">
                <a:latin typeface="Helvetica Light"/>
                <a:cs typeface="Helvetica Light"/>
              </a:rPr>
              <a:t>X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119368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72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95959" y="163945"/>
            <a:ext cx="5976664" cy="2522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95959" y="6430246"/>
            <a:ext cx="5976664" cy="18025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81676" y="44624"/>
            <a:ext cx="67945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Display of µ</a:t>
            </a:r>
            <a:r>
              <a:rPr lang="en-GB" sz="1400" baseline="30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+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µ</a:t>
            </a:r>
            <a:r>
              <a:rPr lang="en-GB" sz="1400" baseline="30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–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event with 881 GeV invariant mass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8018"/>
            <a:ext cx="9144000" cy="603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58508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95959" y="163945"/>
            <a:ext cx="5976664" cy="2522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95959" y="6430246"/>
            <a:ext cx="5976664" cy="18025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01" t="3314" r="5901" b="9762"/>
          <a:stretch/>
        </p:blipFill>
        <p:spPr>
          <a:xfrm>
            <a:off x="0" y="229210"/>
            <a:ext cx="9144000" cy="636814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23528" y="5445224"/>
            <a:ext cx="2664296" cy="73752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91336" y="5373216"/>
            <a:ext cx="38046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Display of rare </a:t>
            </a:r>
            <a:r>
              <a:rPr lang="en-GB" sz="14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colossal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Helvetica Light"/>
                <a:cs typeface="Helvetica Light"/>
              </a:rPr>
              <a:t>e</a:t>
            </a:r>
            <a:r>
              <a:rPr lang="en-GB" sz="1400" baseline="300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+</a:t>
            </a:r>
            <a:r>
              <a:rPr lang="en-GB" sz="14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e</a:t>
            </a:r>
            <a:r>
              <a:rPr lang="en-GB" sz="1400" baseline="30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–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candidate event with 2.9 TeV invariant mass</a:t>
            </a: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Each electron candidate has 1.3 TeV </a:t>
            </a:r>
            <a:r>
              <a:rPr lang="en-GB" sz="14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E</a:t>
            </a:r>
            <a:r>
              <a:rPr lang="en-GB" sz="1400" i="1" baseline="-25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T</a:t>
            </a:r>
            <a:endParaRPr lang="en-GB" sz="1400" dirty="0" smtClean="0">
              <a:solidFill>
                <a:schemeClr val="bg1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Back-to-back in </a:t>
            </a:r>
            <a:r>
              <a:rPr lang="en-GB" sz="1400" dirty="0" smtClean="0">
                <a:solidFill>
                  <a:schemeClr val="bg1"/>
                </a:solidFill>
                <a:latin typeface="Symbol" charset="2"/>
                <a:ea typeface="Symbol" charset="2"/>
                <a:cs typeface="Symbol" charset="2"/>
              </a:rPr>
              <a:t>f</a:t>
            </a:r>
          </a:p>
          <a:p>
            <a:pPr>
              <a:spcBef>
                <a:spcPts val="600"/>
              </a:spcBef>
            </a:pPr>
            <a:r>
              <a:rPr lang="en-GB" sz="1100" dirty="0" smtClean="0">
                <a:solidFill>
                  <a:schemeClr val="bg1"/>
                </a:solidFill>
                <a:latin typeface="Helvetica Light"/>
                <a:cs typeface="Helvetica Light"/>
              </a:rPr>
              <a:t>Highest-mass Run-1 events: 1.8 TeV (</a:t>
            </a:r>
            <a:r>
              <a:rPr lang="en-GB" sz="11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ee</a:t>
            </a:r>
            <a:r>
              <a:rPr lang="en-GB" sz="1100" dirty="0" smtClean="0">
                <a:solidFill>
                  <a:schemeClr val="bg1"/>
                </a:solidFill>
                <a:latin typeface="Helvetica Light"/>
                <a:cs typeface="Helvetica Light"/>
              </a:rPr>
              <a:t>), 1.9 TeV (µµ)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888" t="33035" r="23225" b="8649"/>
          <a:stretch/>
        </p:blipFill>
        <p:spPr>
          <a:xfrm>
            <a:off x="6516216" y="4421648"/>
            <a:ext cx="2448272" cy="224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63641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tx1"/>
          </a:solidFill>
          <a:ln w="3175" cmpd="sng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6400"/>
            <a:ext cx="9144000" cy="60373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536230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8.8 TeV mass dijet event collected by ATLAS in September 2015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504" y="188640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 smtClean="0">
                <a:solidFill>
                  <a:schemeClr val="bg1"/>
                </a:solidFill>
                <a:latin typeface="Helvetica Light"/>
                <a:cs typeface="Helvetica Light"/>
              </a:rPr>
              <a:t>New physics in events with jets ?</a:t>
            </a:r>
          </a:p>
        </p:txBody>
      </p:sp>
    </p:spTree>
    <p:extLst>
      <p:ext uri="{BB962C8B-B14F-4D97-AF65-F5344CB8AC3E}">
        <p14:creationId xmlns:p14="http://schemas.microsoft.com/office/powerpoint/2010/main" val="176643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tx1"/>
          </a:solidFill>
          <a:ln w="3175" cmpd="sng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6400"/>
            <a:ext cx="9144000" cy="60373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504" y="188640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 smtClean="0">
                <a:solidFill>
                  <a:schemeClr val="bg1"/>
                </a:solidFill>
                <a:latin typeface="Helvetica Light"/>
                <a:cs typeface="Helvetica Light"/>
              </a:rPr>
              <a:t>New physics in events with jets ?</a:t>
            </a:r>
          </a:p>
        </p:txBody>
      </p:sp>
      <p:grpSp>
        <p:nvGrpSpPr>
          <p:cNvPr id="7" name="Group 28"/>
          <p:cNvGrpSpPr/>
          <p:nvPr/>
        </p:nvGrpSpPr>
        <p:grpSpPr>
          <a:xfrm>
            <a:off x="0" y="3212976"/>
            <a:ext cx="8937625" cy="2882818"/>
            <a:chOff x="0" y="2755982"/>
            <a:chExt cx="8937625" cy="2882818"/>
          </a:xfrm>
        </p:grpSpPr>
        <p:pic>
          <p:nvPicPr>
            <p:cNvPr id="9" name="Picture 76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124200"/>
              <a:ext cx="8937625" cy="190182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>
              <a:glow rad="1892300">
                <a:schemeClr val="bg1"/>
              </a:glow>
              <a:outerShdw blurRad="177800" dist="38100" dir="2700000">
                <a:srgbClr val="000000">
                  <a:alpha val="11000"/>
                </a:srgbClr>
              </a:outerShdw>
            </a:effectLst>
          </p:spPr>
        </p:pic>
        <p:pic>
          <p:nvPicPr>
            <p:cNvPr id="10" name="Picture 7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8" y="4891088"/>
              <a:ext cx="1169987" cy="7477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 Box 80"/>
            <p:cNvSpPr txBox="1">
              <a:spLocks noChangeArrowheads="1"/>
            </p:cNvSpPr>
            <p:nvPr/>
          </p:nvSpPr>
          <p:spPr bwMode="auto">
            <a:xfrm>
              <a:off x="2551113" y="3624263"/>
              <a:ext cx="919139" cy="279180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 dirty="0" smtClean="0">
                  <a:solidFill>
                    <a:prstClr val="black"/>
                  </a:solidFill>
                </a:rPr>
                <a:t>O(10</a:t>
              </a:r>
              <a:r>
                <a:rPr lang="en-GB" sz="1200" baseline="30000" dirty="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–10</a:t>
              </a:r>
              <a:r>
                <a:rPr lang="en-GB" sz="1200" dirty="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 m)</a:t>
              </a:r>
              <a:endParaRPr lang="en-GB" sz="1200" dirty="0">
                <a:solidFill>
                  <a:prstClr val="black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2" name="Text Box 81"/>
            <p:cNvSpPr txBox="1">
              <a:spLocks noChangeArrowheads="1"/>
            </p:cNvSpPr>
            <p:nvPr/>
          </p:nvSpPr>
          <p:spPr bwMode="auto">
            <a:xfrm>
              <a:off x="3745072" y="3403600"/>
              <a:ext cx="1258976" cy="279180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 smtClean="0">
                  <a:solidFill>
                    <a:prstClr val="black"/>
                  </a:solidFill>
                </a:rPr>
                <a:t>Several 10</a:t>
              </a:r>
              <a:r>
                <a:rPr lang="en-GB" sz="1200" baseline="3000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–15</a:t>
              </a:r>
              <a:r>
                <a:rPr lang="en-GB" sz="120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 m</a:t>
              </a:r>
              <a:endParaRPr lang="en-GB" sz="1200">
                <a:solidFill>
                  <a:prstClr val="black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3" name="Text Box 82"/>
            <p:cNvSpPr txBox="1">
              <a:spLocks noChangeArrowheads="1"/>
            </p:cNvSpPr>
            <p:nvPr/>
          </p:nvSpPr>
          <p:spPr bwMode="auto">
            <a:xfrm>
              <a:off x="5649913" y="3133725"/>
              <a:ext cx="696322" cy="279180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 dirty="0" smtClean="0">
                  <a:solidFill>
                    <a:prstClr val="black"/>
                  </a:solidFill>
                </a:rPr>
                <a:t>10</a:t>
              </a:r>
              <a:r>
                <a:rPr lang="en-GB" sz="1200" baseline="30000" dirty="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–15</a:t>
              </a:r>
              <a:r>
                <a:rPr lang="en-GB" sz="1200" dirty="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 m</a:t>
              </a:r>
              <a:endParaRPr lang="en-GB" sz="1200" dirty="0">
                <a:solidFill>
                  <a:prstClr val="black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4" name="Text Box 83"/>
            <p:cNvSpPr txBox="1">
              <a:spLocks noChangeArrowheads="1"/>
            </p:cNvSpPr>
            <p:nvPr/>
          </p:nvSpPr>
          <p:spPr bwMode="auto">
            <a:xfrm>
              <a:off x="7339187" y="2755982"/>
              <a:ext cx="1092263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b="1" i="1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&lt; 10</a:t>
              </a:r>
              <a:r>
                <a:rPr lang="en-GB" sz="700" b="1" i="1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 </a:t>
              </a:r>
              <a:r>
                <a:rPr lang="en-GB" sz="1600" b="1" i="1" baseline="30000" dirty="0" smtClean="0">
                  <a:solidFill>
                    <a:srgbClr val="BC010C"/>
                  </a:solidFill>
                  <a:latin typeface="Symbol" charset="2"/>
                  <a:ea typeface="Arial" charset="0"/>
                  <a:cs typeface="Symbol" charset="2"/>
                </a:rPr>
                <a:t>–</a:t>
              </a:r>
              <a:r>
                <a:rPr lang="en-GB" sz="1600" b="1" i="1" baseline="30000" dirty="0" smtClean="0">
                  <a:solidFill>
                    <a:srgbClr val="BC010C"/>
                  </a:solidFill>
                  <a:latin typeface="Trebuchet MS"/>
                  <a:ea typeface="Arial" charset="0"/>
                  <a:cs typeface="Trebuchet MS"/>
                </a:rPr>
                <a:t>19</a:t>
              </a:r>
              <a:r>
                <a:rPr lang="en-GB" sz="1600" b="1" i="1" dirty="0" smtClean="0">
                  <a:solidFill>
                    <a:srgbClr val="BC010C"/>
                  </a:solidFill>
                  <a:latin typeface="Trebuchet MS"/>
                  <a:ea typeface="Arial" charset="0"/>
                  <a:cs typeface="Trebuchet MS"/>
                </a:rPr>
                <a:t> m</a:t>
              </a:r>
              <a:endParaRPr lang="en-GB" sz="1600" b="1" dirty="0">
                <a:solidFill>
                  <a:srgbClr val="BC010C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5" name="Text Box 84"/>
            <p:cNvSpPr txBox="1">
              <a:spLocks noChangeArrowheads="1"/>
            </p:cNvSpPr>
            <p:nvPr/>
          </p:nvSpPr>
          <p:spPr bwMode="auto">
            <a:xfrm>
              <a:off x="1406313" y="3830638"/>
              <a:ext cx="861431" cy="279180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 smtClean="0">
                  <a:solidFill>
                    <a:prstClr val="black"/>
                  </a:solidFill>
                </a:rPr>
                <a:t>O(10</a:t>
              </a:r>
              <a:r>
                <a:rPr lang="en-GB" sz="1200" baseline="3000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–9</a:t>
              </a:r>
              <a:r>
                <a:rPr lang="en-GB" sz="120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 m)</a:t>
              </a:r>
              <a:endParaRPr lang="en-GB" sz="1200" dirty="0">
                <a:solidFill>
                  <a:prstClr val="black"/>
                </a:solidFill>
                <a:ea typeface="Arial" charset="0"/>
                <a:cs typeface="Arial" charset="0"/>
              </a:endParaRPr>
            </a:p>
          </p:txBody>
        </p:sp>
      </p:grpSp>
      <p:sp>
        <p:nvSpPr>
          <p:cNvPr id="16" name="Text Box 83"/>
          <p:cNvSpPr txBox="1">
            <a:spLocks noChangeArrowheads="1"/>
          </p:cNvSpPr>
          <p:nvPr/>
        </p:nvSpPr>
        <p:spPr bwMode="auto">
          <a:xfrm>
            <a:off x="7598834" y="4240393"/>
            <a:ext cx="751978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dirty="0" smtClean="0">
                <a:solidFill>
                  <a:srgbClr val="BC010C"/>
                </a:solidFill>
                <a:effectLst>
                  <a:glow rad="177800">
                    <a:prstClr val="white"/>
                  </a:glow>
                </a:effectLst>
                <a:latin typeface="Trebuchet MS"/>
                <a:cs typeface="Trebuchet MS"/>
              </a:rPr>
              <a:t>quark</a:t>
            </a:r>
            <a:endParaRPr lang="en-GB" sz="1600" b="1" dirty="0">
              <a:solidFill>
                <a:srgbClr val="BC010C"/>
              </a:solidFill>
              <a:effectLst>
                <a:glow rad="177800">
                  <a:prstClr val="white"/>
                </a:glow>
              </a:effectLst>
              <a:ea typeface="Arial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43079" y="5354632"/>
            <a:ext cx="2637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C00000"/>
                </a:solidFill>
                <a:latin typeface="Helvetica Light"/>
                <a:cs typeface="Helvetica Light"/>
              </a:rPr>
              <a:t>Do </a:t>
            </a:r>
            <a:r>
              <a:rPr lang="en-US" sz="1400" dirty="0">
                <a:solidFill>
                  <a:srgbClr val="C00000"/>
                </a:solidFill>
                <a:latin typeface="Helvetica Light"/>
                <a:cs typeface="Helvetica Light"/>
              </a:rPr>
              <a:t>quarks have substructure</a:t>
            </a:r>
            <a:r>
              <a:rPr lang="en-US" sz="1400" dirty="0" smtClean="0">
                <a:solidFill>
                  <a:srgbClr val="C00000"/>
                </a:solidFill>
                <a:latin typeface="Helvetica Light"/>
                <a:cs typeface="Helvetica Light"/>
              </a:rPr>
              <a:t>? Can they be excited?</a:t>
            </a:r>
          </a:p>
        </p:txBody>
      </p:sp>
    </p:spTree>
    <p:extLst>
      <p:ext uri="{BB962C8B-B14F-4D97-AF65-F5344CB8AC3E}">
        <p14:creationId xmlns:p14="http://schemas.microsoft.com/office/powerpoint/2010/main" val="47661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700808"/>
            <a:ext cx="9144000" cy="48965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New physics searches with di-jets</a:t>
            </a:r>
          </a:p>
          <a:p>
            <a:pPr>
              <a:spcBef>
                <a:spcPts val="900"/>
              </a:spcBef>
            </a:pP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Early </a:t>
            </a: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13 TeV data already sensitive to very high-mass &amp; cross section physics (</a:t>
            </a:r>
            <a:r>
              <a:rPr lang="en-US" sz="16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QBH)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16216" y="1485364"/>
            <a:ext cx="2627784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pt-BR" sz="800" b="1" kern="0">
                <a:solidFill>
                  <a:srgbClr val="FFFFFF"/>
                </a:solidFill>
              </a:rPr>
              <a:t>ATLAS-CONF-2015-034, CMS-PAS-EXO-15-001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2333702"/>
            <a:ext cx="3761961" cy="392768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4387" y="2276872"/>
            <a:ext cx="4282069" cy="4340427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Box 19"/>
          <p:cNvSpPr txBox="1"/>
          <p:nvPr/>
        </p:nvSpPr>
        <p:spPr>
          <a:xfrm>
            <a:off x="5617980" y="2310325"/>
            <a:ext cx="27799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D70128"/>
                </a:solidFill>
                <a:latin typeface="Helvetica Light"/>
                <a:cs typeface="Helvetica Light"/>
              </a:rPr>
              <a:t>QBH limits improved by ~1 TeV over Run-1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23528" y="1866310"/>
            <a:ext cx="88204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Look for deviation in dijet invariant mass spectrum from </a:t>
            </a: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smoothly falling </a:t>
            </a:r>
            <a:r>
              <a:rPr lang="en-GB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function</a:t>
            </a:r>
          </a:p>
        </p:txBody>
      </p:sp>
    </p:spTree>
    <p:extLst>
      <p:ext uri="{BB962C8B-B14F-4D97-AF65-F5344CB8AC3E}">
        <p14:creationId xmlns:p14="http://schemas.microsoft.com/office/powerpoint/2010/main" val="7793052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700808"/>
            <a:ext cx="9144000" cy="48965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New physics searches with di-jets</a:t>
            </a:r>
          </a:p>
          <a:p>
            <a:pPr>
              <a:spcBef>
                <a:spcPts val="900"/>
              </a:spcBef>
            </a:pPr>
            <a:r>
              <a:rPr lang="en-US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Early </a:t>
            </a: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13 TeV data already sensitive to very high-mass &amp; cross section physics (</a:t>
            </a:r>
            <a:r>
              <a:rPr lang="en-US" sz="16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QBH)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92280" y="1485364"/>
            <a:ext cx="205172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pt-BR" sz="800" b="1" kern="0" dirty="0" smtClean="0">
                <a:solidFill>
                  <a:srgbClr val="FFFFFF"/>
                </a:solidFill>
              </a:rPr>
              <a:t>ATLAS </a:t>
            </a:r>
            <a:r>
              <a:rPr lang="hr-HR" sz="800" b="1" kern="0" dirty="0">
                <a:solidFill>
                  <a:srgbClr val="FFFFFF"/>
                </a:solidFill>
              </a:rPr>
              <a:t>1512.01530</a:t>
            </a:r>
            <a:r>
              <a:rPr lang="pt-BR" sz="800" b="1" kern="0" dirty="0" smtClean="0">
                <a:solidFill>
                  <a:srgbClr val="FFFFFF"/>
                </a:solidFill>
              </a:rPr>
              <a:t>, </a:t>
            </a:r>
            <a:r>
              <a:rPr lang="is-IS" sz="800" b="1" kern="0" dirty="0">
                <a:solidFill>
                  <a:srgbClr val="FFFFFF"/>
                </a:solidFill>
              </a:rPr>
              <a:t>CMS 1512.01224 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23528" y="1866310"/>
            <a:ext cx="88204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38AC"/>
                </a:solidFill>
                <a:latin typeface="Helvetica" charset="0"/>
                <a:ea typeface="Helvetica" charset="0"/>
                <a:cs typeface="Helvetica" charset="0"/>
              </a:rPr>
              <a:t>Brand new results from ATLAS &amp; CMS — first 13 TeV results with full 2015 dataset </a:t>
            </a:r>
            <a:endParaRPr lang="en-GB" sz="1600" dirty="0">
              <a:solidFill>
                <a:srgbClr val="0038AC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84" y="2348880"/>
            <a:ext cx="3602849" cy="407747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Oval 13"/>
          <p:cNvSpPr/>
          <p:nvPr/>
        </p:nvSpPr>
        <p:spPr>
          <a:xfrm>
            <a:off x="3069340" y="2348880"/>
            <a:ext cx="1008112" cy="318453"/>
          </a:xfrm>
          <a:prstGeom prst="ellipse">
            <a:avLst/>
          </a:prstGeom>
          <a:noFill/>
          <a:ln w="28575">
            <a:solidFill>
              <a:srgbClr val="D701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219159" y="2281867"/>
            <a:ext cx="1502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D7012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b="1" i="1" dirty="0" smtClean="0">
                <a:solidFill>
                  <a:srgbClr val="D70128"/>
                </a:solidFill>
                <a:latin typeface="Helvetica Light"/>
                <a:cs typeface="Helvetica Light"/>
              </a:rPr>
              <a:t> m</a:t>
            </a:r>
            <a:r>
              <a:rPr lang="en-US" sz="700" b="1" i="1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US" sz="1200" b="1" dirty="0" smtClean="0">
                <a:solidFill>
                  <a:srgbClr val="D70128"/>
                </a:solidFill>
                <a:latin typeface="Helvetica Light"/>
                <a:cs typeface="Helvetica Light"/>
              </a:rPr>
              <a:t>(q*) &gt; 5.0 TeV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393" t="13250" r="11314" b="27950"/>
          <a:stretch/>
        </p:blipFill>
        <p:spPr>
          <a:xfrm>
            <a:off x="4898528" y="2503003"/>
            <a:ext cx="3489896" cy="390868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Oval 15"/>
          <p:cNvSpPr/>
          <p:nvPr/>
        </p:nvSpPr>
        <p:spPr>
          <a:xfrm>
            <a:off x="6465682" y="2729880"/>
            <a:ext cx="1346678" cy="318453"/>
          </a:xfrm>
          <a:prstGeom prst="ellipse">
            <a:avLst/>
          </a:prstGeom>
          <a:noFill/>
          <a:ln w="28575">
            <a:solidFill>
              <a:srgbClr val="D701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195886" y="2281867"/>
            <a:ext cx="1502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D7012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b="1" i="1" dirty="0" smtClean="0">
                <a:solidFill>
                  <a:srgbClr val="D70128"/>
                </a:solidFill>
                <a:latin typeface="Helvetica Light"/>
                <a:cs typeface="Helvetica Light"/>
              </a:rPr>
              <a:t> m</a:t>
            </a:r>
            <a:r>
              <a:rPr lang="en-US" sz="700" b="1" i="1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US" sz="1200" b="1" dirty="0" smtClean="0">
                <a:solidFill>
                  <a:srgbClr val="D70128"/>
                </a:solidFill>
                <a:latin typeface="Helvetica Light"/>
                <a:cs typeface="Helvetica Light"/>
              </a:rPr>
              <a:t>(q*) &gt; 5.2 TeV</a:t>
            </a:r>
          </a:p>
        </p:txBody>
      </p:sp>
    </p:spTree>
    <p:extLst>
      <p:ext uri="{BB962C8B-B14F-4D97-AF65-F5344CB8AC3E}">
        <p14:creationId xmlns:p14="http://schemas.microsoft.com/office/powerpoint/2010/main" val="8973986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700808"/>
            <a:ext cx="9144000" cy="48965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New physics searches with </a:t>
            </a:r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di-jets</a:t>
            </a:r>
            <a:endParaRPr lang="en-US" sz="28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900"/>
              </a:spcBef>
            </a:pP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Early 13 TeV data already sensitive to very high-mass &amp; cross section physics (</a:t>
            </a:r>
            <a:r>
              <a:rPr lang="en-US" sz="16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QBH)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56376" y="1485364"/>
            <a:ext cx="1187624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pt-BR" sz="800" b="1" kern="0" smtClean="0">
                <a:solidFill>
                  <a:srgbClr val="FFFFFF"/>
                </a:solidFill>
              </a:rPr>
              <a:t>ATLAS </a:t>
            </a:r>
            <a:r>
              <a:rPr lang="hr-HR" sz="800" b="1" kern="0" dirty="0" smtClean="0">
                <a:solidFill>
                  <a:srgbClr val="FFFFFF"/>
                </a:solidFill>
              </a:rPr>
              <a:t>1512.01530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23528" y="1866310"/>
            <a:ext cx="88204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38AC"/>
                </a:solidFill>
                <a:latin typeface="Helvetica" charset="0"/>
                <a:ea typeface="Helvetica" charset="0"/>
                <a:cs typeface="Helvetica" charset="0"/>
              </a:rPr>
              <a:t>ATLAS also looked into angular distribution</a:t>
            </a:r>
            <a:endParaRPr lang="en-GB" sz="1600" dirty="0">
              <a:solidFill>
                <a:srgbClr val="0038AC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07" t="16401" r="11314" b="24801"/>
          <a:stretch/>
        </p:blipFill>
        <p:spPr>
          <a:xfrm>
            <a:off x="4572000" y="1788347"/>
            <a:ext cx="4248472" cy="466498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67544" y="2276872"/>
            <a:ext cx="35283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18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Define for jets 1 &amp; 2:</a:t>
            </a:r>
          </a:p>
          <a:p>
            <a:pPr lvl="1">
              <a:spcBef>
                <a:spcPts val="1200"/>
              </a:spcBef>
            </a:pPr>
            <a:r>
              <a:rPr lang="en-GB" sz="1400" i="1" dirty="0" err="1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χ</a:t>
            </a:r>
            <a:r>
              <a:rPr lang="en-GB" sz="1000" i="1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 = </a:t>
            </a:r>
            <a:r>
              <a:rPr lang="en-GB" sz="1400" dirty="0" err="1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exp</a:t>
            </a:r>
            <a:r>
              <a:rPr lang="en-GB" sz="7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|</a:t>
            </a:r>
            <a:r>
              <a:rPr lang="en-GB" sz="7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 </a:t>
            </a:r>
            <a:r>
              <a:rPr lang="en-GB" sz="1400" i="1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y</a:t>
            </a:r>
            <a:r>
              <a:rPr lang="en-GB" sz="1400" baseline="-250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1</a:t>
            </a:r>
            <a:r>
              <a:rPr lang="en-GB" sz="14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 – </a:t>
            </a:r>
            <a:r>
              <a:rPr lang="en-GB" sz="1400" i="1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y</a:t>
            </a:r>
            <a:r>
              <a:rPr lang="en-GB" sz="1400" baseline="-250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2</a:t>
            </a:r>
            <a:r>
              <a:rPr lang="en-GB" sz="1000" baseline="-250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|</a:t>
            </a:r>
          </a:p>
          <a:p>
            <a:pPr lvl="1">
              <a:spcBef>
                <a:spcPts val="1200"/>
              </a:spcBef>
            </a:pPr>
            <a:r>
              <a:rPr lang="en-GB" sz="12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which is ~independent of </a:t>
            </a:r>
            <a:r>
              <a:rPr lang="en-GB" sz="1200" i="1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m</a:t>
            </a:r>
            <a:r>
              <a:rPr lang="en-GB" sz="1200" baseline="-250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12</a:t>
            </a:r>
            <a:r>
              <a:rPr lang="en-GB" sz="12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 for</a:t>
            </a:r>
            <a:r>
              <a:rPr lang="en-GB" sz="1200" baseline="-250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                </a:t>
            </a:r>
            <a:r>
              <a:rPr lang="en-GB" sz="1200" baseline="-25000" dirty="0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          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 </a:t>
            </a:r>
            <a:r>
              <a:rPr lang="en-GB" sz="1200" i="1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t</a:t>
            </a:r>
            <a:r>
              <a:rPr lang="en-GB" sz="12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-channel LO QCD at parton level</a:t>
            </a:r>
          </a:p>
          <a:p>
            <a:pPr lvl="1">
              <a:spcBef>
                <a:spcPts val="1200"/>
              </a:spcBef>
            </a:pPr>
            <a:r>
              <a:rPr lang="en-GB" sz="12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Restrict analysis to |</a:t>
            </a:r>
            <a:r>
              <a:rPr lang="en-GB" sz="1200" i="1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y</a:t>
            </a:r>
            <a:r>
              <a:rPr lang="en-GB" sz="1200" baseline="-250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1</a:t>
            </a:r>
            <a:r>
              <a:rPr lang="en-GB" sz="12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 + </a:t>
            </a:r>
            <a:r>
              <a:rPr lang="en-GB" sz="1200" i="1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y</a:t>
            </a:r>
            <a:r>
              <a:rPr lang="en-GB" sz="1200" baseline="-250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2</a:t>
            </a:r>
            <a:r>
              <a:rPr lang="en-GB" sz="12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| &lt; 2.2,                   and to </a:t>
            </a:r>
            <a:r>
              <a:rPr lang="en-GB" sz="1200" i="1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m</a:t>
            </a:r>
            <a:r>
              <a:rPr lang="en-GB" sz="1200" baseline="-250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12</a:t>
            </a:r>
            <a:r>
              <a:rPr lang="en-GB" sz="12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 &gt; 2.5 TeV</a:t>
            </a:r>
          </a:p>
          <a:p>
            <a:pPr marL="285750" lvl="0" indent="-285750">
              <a:spcBef>
                <a:spcPts val="18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Prediction from NLOJET++ and including electroweak effects</a:t>
            </a:r>
          </a:p>
          <a:p>
            <a:pPr marL="285750" lvl="0" indent="-285750">
              <a:spcBef>
                <a:spcPts val="18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ea typeface=""/>
                <a:cs typeface="Helvetica Light"/>
              </a:rPr>
              <a:t>Systematic uncertainty dominated by QCD prediction and jet energy scale</a:t>
            </a:r>
          </a:p>
        </p:txBody>
      </p:sp>
    </p:spTree>
    <p:extLst>
      <p:ext uri="{BB962C8B-B14F-4D97-AF65-F5344CB8AC3E}">
        <p14:creationId xmlns:p14="http://schemas.microsoft.com/office/powerpoint/2010/main" val="16528601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700808"/>
            <a:ext cx="9144000" cy="48965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519" y="152400"/>
            <a:ext cx="898948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New physics searches with </a:t>
            </a:r>
            <a:r>
              <a:rPr lang="en-US" sz="28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multi-jets</a:t>
            </a:r>
            <a:endParaRPr lang="en-US" sz="28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900"/>
              </a:spcBef>
            </a:pP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Early 13 TeV data already sensitive to very high-mass &amp; cross section physics (</a:t>
            </a:r>
            <a:r>
              <a:rPr lang="en-US" sz="16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US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QBH)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360" y="1485364"/>
            <a:ext cx="133164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pt-BR" sz="800" b="1" kern="0" smtClean="0">
                <a:solidFill>
                  <a:srgbClr val="FFFFFF"/>
                </a:solidFill>
              </a:rPr>
              <a:t>ATLAS-CONF-2015-043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23528" y="1866310"/>
            <a:ext cx="88204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Similarly, look for structure </a:t>
            </a:r>
            <a:r>
              <a:rPr lang="en-GB" sz="1600" dirty="0" smtClean="0">
                <a:solidFill>
                  <a:srgbClr val="0038AC"/>
                </a:solidFill>
                <a:latin typeface="Helvetica Light"/>
                <a:cs typeface="Helvetica Light"/>
              </a:rPr>
              <a:t>in </a:t>
            </a:r>
            <a:r>
              <a:rPr lang="en-GB" sz="1600" i="1" dirty="0">
                <a:solidFill>
                  <a:srgbClr val="0038AC"/>
                </a:solidFill>
                <a:latin typeface="Helvetica Light"/>
                <a:cs typeface="Helvetica Light"/>
              </a:rPr>
              <a:t>H</a:t>
            </a:r>
            <a:r>
              <a:rPr lang="en-GB" sz="1600" i="1" baseline="-25000" dirty="0">
                <a:solidFill>
                  <a:srgbClr val="0038AC"/>
                </a:solidFill>
                <a:latin typeface="Helvetica Light"/>
                <a:cs typeface="Helvetica Light"/>
              </a:rPr>
              <a:t>T</a:t>
            </a:r>
            <a:r>
              <a:rPr lang="en-GB" sz="1600" dirty="0">
                <a:solidFill>
                  <a:srgbClr val="0038AC"/>
                </a:solidFill>
                <a:latin typeface="Helvetica Light"/>
                <a:cs typeface="Helvetica Light"/>
              </a:rPr>
              <a:t> = </a:t>
            </a:r>
            <a:r>
              <a:rPr lang="en-GB" sz="1600" dirty="0" err="1">
                <a:solidFill>
                  <a:srgbClr val="0038AC"/>
                </a:solidFill>
                <a:latin typeface="Helvetica Light"/>
                <a:cs typeface="Helvetica Light"/>
              </a:rPr>
              <a:t>Σ</a:t>
            </a:r>
            <a:r>
              <a:rPr lang="en-GB" sz="1600" baseline="-25000" dirty="0" err="1">
                <a:solidFill>
                  <a:srgbClr val="0038AC"/>
                </a:solidFill>
                <a:latin typeface="Helvetica Light"/>
                <a:cs typeface="Helvetica Light"/>
              </a:rPr>
              <a:t>jets</a:t>
            </a:r>
            <a:r>
              <a:rPr lang="en-GB" sz="1600" dirty="0">
                <a:solidFill>
                  <a:srgbClr val="0038AC"/>
                </a:solidFill>
                <a:latin typeface="Helvetica Light"/>
                <a:cs typeface="Helvetica Light"/>
              </a:rPr>
              <a:t> </a:t>
            </a:r>
            <a:r>
              <a:rPr lang="en-GB" sz="1600" i="1" dirty="0" err="1">
                <a:solidFill>
                  <a:srgbClr val="0038AC"/>
                </a:solidFill>
                <a:latin typeface="Helvetica Light"/>
                <a:cs typeface="Helvetica Light"/>
              </a:rPr>
              <a:t>p</a:t>
            </a:r>
            <a:r>
              <a:rPr lang="en-GB" sz="1600" i="1" baseline="-25000" dirty="0" err="1">
                <a:solidFill>
                  <a:srgbClr val="0038AC"/>
                </a:solidFill>
                <a:latin typeface="Helvetica Light"/>
                <a:cs typeface="Helvetica Light"/>
              </a:rPr>
              <a:t>T</a:t>
            </a:r>
            <a:r>
              <a:rPr lang="en-GB" sz="1600" dirty="0">
                <a:solidFill>
                  <a:srgbClr val="0038AC"/>
                </a:solidFill>
                <a:latin typeface="Helvetica Light"/>
                <a:cs typeface="Helvetica Light"/>
              </a:rPr>
              <a:t>  in events with </a:t>
            </a:r>
            <a:r>
              <a:rPr lang="en-GB" sz="1600" dirty="0" smtClean="0">
                <a:solidFill>
                  <a:srgbClr val="0038AC"/>
                </a:solidFill>
                <a:latin typeface="Helvetica Light"/>
                <a:cs typeface="Helvetica Light"/>
              </a:rPr>
              <a:t>≥ </a:t>
            </a:r>
            <a:r>
              <a:rPr lang="en-GB" sz="1600" dirty="0">
                <a:solidFill>
                  <a:srgbClr val="0038AC"/>
                </a:solidFill>
                <a:latin typeface="Helvetica Light"/>
                <a:cs typeface="Helvetica Light"/>
              </a:rPr>
              <a:t>3–8 jets with </a:t>
            </a:r>
            <a:r>
              <a:rPr lang="en-GB" sz="1600" i="1" dirty="0" err="1">
                <a:solidFill>
                  <a:srgbClr val="0038AC"/>
                </a:solidFill>
                <a:latin typeface="Helvetica Light"/>
                <a:cs typeface="Helvetica Light"/>
              </a:rPr>
              <a:t>p</a:t>
            </a:r>
            <a:r>
              <a:rPr lang="en-GB" sz="1600" i="1" baseline="-25000" dirty="0" err="1">
                <a:solidFill>
                  <a:srgbClr val="0038AC"/>
                </a:solidFill>
                <a:latin typeface="Helvetica Light"/>
                <a:cs typeface="Helvetica Light"/>
              </a:rPr>
              <a:t>T</a:t>
            </a:r>
            <a:r>
              <a:rPr lang="en-GB" sz="1600" dirty="0">
                <a:solidFill>
                  <a:srgbClr val="0038AC"/>
                </a:solidFill>
                <a:latin typeface="Helvetica Light"/>
                <a:cs typeface="Helvetica Light"/>
              </a:rPr>
              <a:t> &gt; 50 </a:t>
            </a:r>
            <a:r>
              <a:rPr lang="en-GB" sz="1600" dirty="0" smtClean="0">
                <a:solidFill>
                  <a:srgbClr val="0038AC"/>
                </a:solidFill>
                <a:latin typeface="Helvetica Light"/>
                <a:cs typeface="Helvetica Light"/>
              </a:rPr>
              <a:t>GeV</a:t>
            </a:r>
            <a:endParaRPr lang="en-GB" sz="1600" i="1" baseline="-25000" dirty="0">
              <a:solidFill>
                <a:srgbClr val="0038AC"/>
              </a:solidFill>
              <a:latin typeface="Helvetica Light"/>
              <a:cs typeface="Helvetica Ligh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64088" y="5703639"/>
            <a:ext cx="3456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Limit increased </a:t>
            </a: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over Run-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1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by more than 2 TeV in threshold mass for </a:t>
            </a:r>
            <a:r>
              <a:rPr lang="en-GB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D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 &lt; 4 TeV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  <a:latin typeface="Helvetica Light"/>
              <a:cs typeface="Helvetica Ligh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76"/>
          <a:stretch/>
        </p:blipFill>
        <p:spPr>
          <a:xfrm>
            <a:off x="327774" y="2245489"/>
            <a:ext cx="4229043" cy="412671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4238" y="2251925"/>
            <a:ext cx="4532258" cy="32533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292080" y="4211960"/>
            <a:ext cx="18722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Rotating black hole </a:t>
            </a:r>
          </a:p>
          <a:p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 = 6 (CHARYBDIS2)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212432" y="2204864"/>
            <a:ext cx="3006282" cy="1965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123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Box 57"/>
          <p:cNvSpPr txBox="1">
            <a:spLocks noChangeArrowheads="1"/>
          </p:cNvSpPr>
          <p:nvPr/>
        </p:nvSpPr>
        <p:spPr bwMode="auto">
          <a:xfrm>
            <a:off x="0" y="568045"/>
            <a:ext cx="9144000" cy="547842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kern="0" dirty="0" smtClean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The SM consists of </a:t>
            </a:r>
            <a:r>
              <a:rPr lang="en-GB" sz="1600" kern="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24 elementary matter particles and 3 forces </a:t>
            </a:r>
            <a:r>
              <a:rPr lang="en-GB" sz="1600" kern="0" dirty="0" smtClean="0">
                <a:latin typeface="Helvetica Light" charset="0"/>
                <a:ea typeface="Helvetica Light" charset="0"/>
                <a:cs typeface="Helvetica Light" charset="0"/>
              </a:rPr>
              <a:t>with total of 26 parameters</a:t>
            </a:r>
            <a:endParaRPr lang="en-GB" sz="1600" kern="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5" name="Text Box 58"/>
          <p:cNvSpPr txBox="1">
            <a:spLocks noChangeArrowheads="1"/>
          </p:cNvSpPr>
          <p:nvPr/>
        </p:nvSpPr>
        <p:spPr bwMode="auto">
          <a:xfrm>
            <a:off x="0" y="-27384"/>
            <a:ext cx="9144000" cy="601497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08000" rIns="90000" bIns="0" anchor="b" anchorCtr="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kern="0" dirty="0" smtClean="0">
                <a:solidFill>
                  <a:srgbClr val="333333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</a:t>
            </a:r>
            <a:endParaRPr lang="en-GB" sz="3200" kern="0" dirty="0">
              <a:solidFill>
                <a:srgbClr val="333333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1" name="Rectangle 10"/>
          <p:cNvSpPr>
            <a:spLocks noChangeArrowheads="1"/>
          </p:cNvSpPr>
          <p:nvPr/>
        </p:nvSpPr>
        <p:spPr bwMode="auto">
          <a:xfrm>
            <a:off x="1466850" y="1673225"/>
            <a:ext cx="6165850" cy="4230688"/>
          </a:xfrm>
          <a:prstGeom prst="rect">
            <a:avLst/>
          </a:prstGeom>
          <a:solidFill>
            <a:srgbClr val="FFFFFF">
              <a:alpha val="77000"/>
            </a:srgbClr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42" name="AutoShape 12"/>
          <p:cNvSpPr>
            <a:spLocks noChangeArrowheads="1"/>
          </p:cNvSpPr>
          <p:nvPr/>
        </p:nvSpPr>
        <p:spPr bwMode="auto">
          <a:xfrm>
            <a:off x="341313" y="3363913"/>
            <a:ext cx="8416925" cy="944562"/>
          </a:xfrm>
          <a:prstGeom prst="roundRect">
            <a:avLst>
              <a:gd name="adj" fmla="val 16667"/>
            </a:avLst>
          </a:prstGeom>
          <a:solidFill>
            <a:srgbClr val="003399">
              <a:alpha val="8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6" name="Oval 13"/>
          <p:cNvSpPr>
            <a:spLocks noChangeArrowheads="1"/>
          </p:cNvSpPr>
          <p:nvPr/>
        </p:nvSpPr>
        <p:spPr bwMode="auto">
          <a:xfrm>
            <a:off x="3830638" y="3562350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47" name="Object 14"/>
          <p:cNvGraphicFramePr>
            <a:graphicFrameLocks noChangeAspect="1"/>
          </p:cNvGraphicFramePr>
          <p:nvPr/>
        </p:nvGraphicFramePr>
        <p:xfrm>
          <a:off x="3844925" y="3619500"/>
          <a:ext cx="57943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88708" name="Equation" r:id="rId3" imgW="266400" imgH="190440" progId="Equation.DSMT4">
                  <p:embed/>
                </p:oleObj>
              </mc:Choice>
              <mc:Fallback>
                <p:oleObj name="Equation" r:id="rId3" imgW="266400" imgH="19044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4925" y="3619500"/>
                        <a:ext cx="579438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Oval 15"/>
          <p:cNvSpPr>
            <a:spLocks noChangeArrowheads="1"/>
          </p:cNvSpPr>
          <p:nvPr/>
        </p:nvSpPr>
        <p:spPr bwMode="auto">
          <a:xfrm>
            <a:off x="2025650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9" name="Oval 16"/>
          <p:cNvSpPr>
            <a:spLocks noChangeArrowheads="1"/>
          </p:cNvSpPr>
          <p:nvPr/>
        </p:nvSpPr>
        <p:spPr bwMode="auto">
          <a:xfrm>
            <a:off x="4730750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0" name="Oval 17"/>
          <p:cNvSpPr>
            <a:spLocks noChangeArrowheads="1"/>
          </p:cNvSpPr>
          <p:nvPr/>
        </p:nvSpPr>
        <p:spPr bwMode="auto">
          <a:xfrm>
            <a:off x="6530975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1" name="AutoShape 18"/>
          <p:cNvSpPr>
            <a:spLocks noChangeArrowheads="1"/>
          </p:cNvSpPr>
          <p:nvPr/>
        </p:nvSpPr>
        <p:spPr bwMode="auto">
          <a:xfrm>
            <a:off x="341313" y="2066925"/>
            <a:ext cx="8416925" cy="944563"/>
          </a:xfrm>
          <a:prstGeom prst="roundRect">
            <a:avLst>
              <a:gd name="adj" fmla="val 16667"/>
            </a:avLst>
          </a:prstGeom>
          <a:solidFill>
            <a:srgbClr val="BC010C">
              <a:alpha val="8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2" name="Oval 19"/>
          <p:cNvSpPr>
            <a:spLocks noChangeArrowheads="1"/>
          </p:cNvSpPr>
          <p:nvPr/>
        </p:nvSpPr>
        <p:spPr bwMode="auto">
          <a:xfrm>
            <a:off x="5761038" y="2257425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3" name="Oval 20"/>
          <p:cNvSpPr>
            <a:spLocks noChangeArrowheads="1"/>
          </p:cNvSpPr>
          <p:nvPr/>
        </p:nvSpPr>
        <p:spPr bwMode="auto">
          <a:xfrm>
            <a:off x="2835275" y="2257425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54" name="Object 21"/>
          <p:cNvGraphicFramePr>
            <a:graphicFrameLocks noChangeAspect="1"/>
          </p:cNvGraphicFramePr>
          <p:nvPr/>
        </p:nvGraphicFramePr>
        <p:xfrm>
          <a:off x="2982913" y="2338388"/>
          <a:ext cx="277812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88709" name="Equation" r:id="rId5" imgW="114300" imgH="152400" progId="Equation.DSMT4">
                  <p:embed/>
                </p:oleObj>
              </mc:Choice>
              <mc:Fallback>
                <p:oleObj name="Equation" r:id="rId5" imgW="114300" imgH="15240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913" y="2338388"/>
                        <a:ext cx="277812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22"/>
          <p:cNvGraphicFramePr>
            <a:graphicFrameLocks noChangeAspect="1"/>
          </p:cNvGraphicFramePr>
          <p:nvPr/>
        </p:nvGraphicFramePr>
        <p:xfrm>
          <a:off x="5895975" y="2347913"/>
          <a:ext cx="339725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88710" name="Equation" r:id="rId7" imgW="139680" imgH="177480" progId="Equation.DSMT4">
                  <p:embed/>
                </p:oleObj>
              </mc:Choice>
              <mc:Fallback>
                <p:oleObj name="Equation" r:id="rId7" imgW="139680" imgH="17748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5975" y="2347913"/>
                        <a:ext cx="339725" cy="433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23"/>
          <p:cNvGraphicFramePr>
            <a:graphicFrameLocks noChangeAspect="1"/>
          </p:cNvGraphicFramePr>
          <p:nvPr/>
        </p:nvGraphicFramePr>
        <p:xfrm>
          <a:off x="2160588" y="3668713"/>
          <a:ext cx="339725" cy="401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88711" name="Equation" r:id="rId9" imgW="139700" imgH="165100" progId="Equation.DSMT4">
                  <p:embed/>
                </p:oleObj>
              </mc:Choice>
              <mc:Fallback>
                <p:oleObj name="Equation" r:id="rId9" imgW="139700" imgH="16510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0588" y="3668713"/>
                        <a:ext cx="339725" cy="401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24"/>
          <p:cNvGraphicFramePr>
            <a:graphicFrameLocks noChangeAspect="1"/>
          </p:cNvGraphicFramePr>
          <p:nvPr/>
        </p:nvGraphicFramePr>
        <p:xfrm>
          <a:off x="4824413" y="3609975"/>
          <a:ext cx="441325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88712" name="Equation" r:id="rId11" imgW="203040" imgH="190440" progId="Equation.DSMT4">
                  <p:embed/>
                </p:oleObj>
              </mc:Choice>
              <mc:Fallback>
                <p:oleObj name="Equation" r:id="rId11" imgW="203040" imgH="19044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4413" y="3609975"/>
                        <a:ext cx="441325" cy="414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AutoShape 26"/>
          <p:cNvSpPr>
            <a:spLocks noChangeArrowheads="1"/>
          </p:cNvSpPr>
          <p:nvPr/>
        </p:nvSpPr>
        <p:spPr bwMode="auto">
          <a:xfrm>
            <a:off x="341313" y="4645025"/>
            <a:ext cx="8416925" cy="944563"/>
          </a:xfrm>
          <a:prstGeom prst="roundRect">
            <a:avLst>
              <a:gd name="adj" fmla="val 16667"/>
            </a:avLst>
          </a:prstGeom>
          <a:solidFill>
            <a:srgbClr val="333333">
              <a:alpha val="8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9" name="Oval 27"/>
          <p:cNvSpPr>
            <a:spLocks noChangeArrowheads="1"/>
          </p:cNvSpPr>
          <p:nvPr/>
        </p:nvSpPr>
        <p:spPr bwMode="auto">
          <a:xfrm>
            <a:off x="4287838" y="4840288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0" name="Oval 28"/>
          <p:cNvSpPr>
            <a:spLocks noChangeArrowheads="1"/>
          </p:cNvSpPr>
          <p:nvPr/>
        </p:nvSpPr>
        <p:spPr bwMode="auto">
          <a:xfrm>
            <a:off x="4287838" y="4843463"/>
            <a:ext cx="579437" cy="568325"/>
          </a:xfrm>
          <a:prstGeom prst="ellipse">
            <a:avLst/>
          </a:prstGeom>
          <a:solidFill>
            <a:srgbClr val="FFFF00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61" name="Object 29"/>
          <p:cNvGraphicFramePr>
            <a:graphicFrameLocks noChangeAspect="1"/>
          </p:cNvGraphicFramePr>
          <p:nvPr/>
        </p:nvGraphicFramePr>
        <p:xfrm>
          <a:off x="4352925" y="4903788"/>
          <a:ext cx="461963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88713" name="Equation" r:id="rId13" imgW="215640" imgH="190440" progId="Equation.DSMT4">
                  <p:embed/>
                </p:oleObj>
              </mc:Choice>
              <mc:Fallback>
                <p:oleObj name="Equation" r:id="rId13" imgW="215640" imgH="190440" progId="Equation.DSMT4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2925" y="4903788"/>
                        <a:ext cx="461963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" name="Object 30"/>
          <p:cNvGraphicFramePr>
            <a:graphicFrameLocks noChangeAspect="1"/>
          </p:cNvGraphicFramePr>
          <p:nvPr/>
        </p:nvGraphicFramePr>
        <p:xfrm>
          <a:off x="554038" y="2130425"/>
          <a:ext cx="1751012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88714" name="Equation" r:id="rId15" imgW="1168400" imgH="533400" progId="Equation.DSMT4">
                  <p:embed/>
                </p:oleObj>
              </mc:Choice>
              <mc:Fallback>
                <p:oleObj name="Equation" r:id="rId15" imgW="1168400" imgH="53340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038" y="2130425"/>
                        <a:ext cx="1751012" cy="803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31"/>
          <p:cNvGraphicFramePr>
            <a:graphicFrameLocks noChangeAspect="1"/>
          </p:cNvGraphicFramePr>
          <p:nvPr/>
        </p:nvGraphicFramePr>
        <p:xfrm>
          <a:off x="7005638" y="2185988"/>
          <a:ext cx="1465262" cy="74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88715" name="Equation" r:id="rId17" imgW="977900" imgH="495300" progId="Equation.DSMT4">
                  <p:embed/>
                </p:oleObj>
              </mc:Choice>
              <mc:Fallback>
                <p:oleObj name="Equation" r:id="rId17" imgW="977900" imgH="495300" progId="Equation.DSMT4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5638" y="2185988"/>
                        <a:ext cx="1465262" cy="744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Text Box 32"/>
          <p:cNvSpPr txBox="1">
            <a:spLocks noChangeArrowheads="1"/>
          </p:cNvSpPr>
          <p:nvPr/>
        </p:nvSpPr>
        <p:spPr bwMode="auto">
          <a:xfrm>
            <a:off x="3267075" y="1649413"/>
            <a:ext cx="2249488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BC010C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Matter particles</a:t>
            </a:r>
            <a:endParaRPr lang="en-GB" sz="1600" dirty="0">
              <a:solidFill>
                <a:srgbClr val="BC010C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65" name="Text Box 33"/>
          <p:cNvSpPr txBox="1">
            <a:spLocks noChangeArrowheads="1"/>
          </p:cNvSpPr>
          <p:nvPr/>
        </p:nvSpPr>
        <p:spPr bwMode="auto">
          <a:xfrm>
            <a:off x="6189663" y="1649413"/>
            <a:ext cx="2520950" cy="34073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BC010C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Organised in 3 families</a:t>
            </a:r>
            <a:endParaRPr lang="en-GB" sz="1600" dirty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6" name="Text Box 34"/>
          <p:cNvSpPr txBox="1">
            <a:spLocks noChangeArrowheads="1"/>
          </p:cNvSpPr>
          <p:nvPr/>
        </p:nvSpPr>
        <p:spPr bwMode="auto">
          <a:xfrm>
            <a:off x="5067300" y="2079625"/>
            <a:ext cx="878525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dirty="0" smtClean="0">
                <a:solidFill>
                  <a:prstClr val="white"/>
                </a:solidFill>
                <a:latin typeface="Trebuchet MS"/>
                <a:cs typeface="Trebuchet MS"/>
              </a:rPr>
              <a:t>6 Quarks</a:t>
            </a:r>
            <a:endParaRPr lang="en-GB" sz="1200" b="1" i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67" name="Text Box 35"/>
          <p:cNvSpPr txBox="1">
            <a:spLocks noChangeArrowheads="1"/>
          </p:cNvSpPr>
          <p:nvPr/>
        </p:nvSpPr>
        <p:spPr bwMode="auto">
          <a:xfrm>
            <a:off x="3306763" y="2079625"/>
            <a:ext cx="946603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dirty="0" smtClean="0">
                <a:solidFill>
                  <a:prstClr val="white"/>
                </a:solidFill>
                <a:latin typeface="Trebuchet MS"/>
                <a:cs typeface="Trebuchet MS"/>
              </a:rPr>
              <a:t>6 Leptons</a:t>
            </a:r>
            <a:endParaRPr lang="en-GB" sz="1200" b="1" i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68" name="Text Box 36"/>
          <p:cNvSpPr txBox="1">
            <a:spLocks noChangeArrowheads="1"/>
          </p:cNvSpPr>
          <p:nvPr/>
        </p:nvSpPr>
        <p:spPr bwMode="auto">
          <a:xfrm>
            <a:off x="3267075" y="2954338"/>
            <a:ext cx="2251075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003399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smtClean="0">
                <a:solidFill>
                  <a:srgbClr val="003399"/>
                </a:solidFill>
                <a:latin typeface="Helvetica" charset="0"/>
                <a:ea typeface="Helvetica" charset="0"/>
                <a:cs typeface="Helvetica" charset="0"/>
              </a:rPr>
              <a:t>Force quanta</a:t>
            </a:r>
            <a:endParaRPr lang="en-GB" sz="1600">
              <a:solidFill>
                <a:srgbClr val="003399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69" name="Text Box 37"/>
          <p:cNvSpPr txBox="1">
            <a:spLocks noChangeArrowheads="1"/>
          </p:cNvSpPr>
          <p:nvPr/>
        </p:nvSpPr>
        <p:spPr bwMode="auto">
          <a:xfrm>
            <a:off x="6191250" y="2954338"/>
            <a:ext cx="2520950" cy="34073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003399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smtClean="0">
                <a:solidFill>
                  <a:srgbClr val="003399"/>
                </a:solidFill>
                <a:latin typeface="Helvetica Light" charset="0"/>
                <a:ea typeface="Helvetica Light" charset="0"/>
                <a:cs typeface="Helvetica Light" charset="0"/>
              </a:rPr>
              <a:t>Distinguishing 3 forces</a:t>
            </a:r>
            <a:endParaRPr lang="en-GB" sz="1600">
              <a:solidFill>
                <a:srgbClr val="003399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0" name="Text Box 38"/>
          <p:cNvSpPr txBox="1">
            <a:spLocks noChangeArrowheads="1"/>
          </p:cNvSpPr>
          <p:nvPr/>
        </p:nvSpPr>
        <p:spPr bwMode="auto">
          <a:xfrm>
            <a:off x="1376363" y="3384550"/>
            <a:ext cx="667468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Photon</a:t>
            </a:r>
            <a:endParaRPr lang="en-GB" sz="1200">
              <a:solidFill>
                <a:prstClr val="white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71" name="Text Box 39"/>
          <p:cNvSpPr txBox="1">
            <a:spLocks noChangeArrowheads="1"/>
          </p:cNvSpPr>
          <p:nvPr/>
        </p:nvSpPr>
        <p:spPr bwMode="auto">
          <a:xfrm>
            <a:off x="2592388" y="3384550"/>
            <a:ext cx="1204474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dirty="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3 weak bosons</a:t>
            </a:r>
            <a:endParaRPr lang="en-GB" sz="1200" dirty="0">
              <a:solidFill>
                <a:prstClr val="white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72" name="Text Box 40"/>
          <p:cNvSpPr txBox="1">
            <a:spLocks noChangeArrowheads="1"/>
          </p:cNvSpPr>
          <p:nvPr/>
        </p:nvSpPr>
        <p:spPr bwMode="auto">
          <a:xfrm>
            <a:off x="7053263" y="3384550"/>
            <a:ext cx="795708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8 Gluons</a:t>
            </a:r>
            <a:endParaRPr lang="en-GB" sz="1200">
              <a:solidFill>
                <a:prstClr val="white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73" name="Text Box 41"/>
          <p:cNvSpPr txBox="1">
            <a:spLocks noChangeArrowheads="1"/>
          </p:cNvSpPr>
          <p:nvPr/>
        </p:nvSpPr>
        <p:spPr bwMode="auto">
          <a:xfrm>
            <a:off x="7046913" y="3949662"/>
            <a:ext cx="1300654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Strong force</a:t>
            </a:r>
            <a:endParaRPr lang="en-GB" sz="1600">
              <a:solidFill>
                <a:prstClr val="white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74" name="Text Box 42"/>
          <p:cNvSpPr txBox="1">
            <a:spLocks noChangeArrowheads="1"/>
          </p:cNvSpPr>
          <p:nvPr/>
        </p:nvSpPr>
        <p:spPr bwMode="auto">
          <a:xfrm>
            <a:off x="2636838" y="3957599"/>
            <a:ext cx="1217041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Weak force</a:t>
            </a:r>
            <a:endParaRPr lang="en-GB" sz="1600">
              <a:solidFill>
                <a:prstClr val="white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75" name="Text Box 43"/>
          <p:cNvSpPr txBox="1">
            <a:spLocks noChangeArrowheads="1"/>
          </p:cNvSpPr>
          <p:nvPr/>
        </p:nvSpPr>
        <p:spPr bwMode="auto">
          <a:xfrm>
            <a:off x="431801" y="3719474"/>
            <a:ext cx="1579562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Electro-magnetic force</a:t>
            </a:r>
            <a:endParaRPr lang="en-GB" sz="1600" dirty="0">
              <a:solidFill>
                <a:prstClr val="white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76" name="Text Box 44"/>
          <p:cNvSpPr txBox="1">
            <a:spLocks noChangeArrowheads="1"/>
          </p:cNvSpPr>
          <p:nvPr/>
        </p:nvSpPr>
        <p:spPr bwMode="auto">
          <a:xfrm>
            <a:off x="2847975" y="4914900"/>
            <a:ext cx="1800225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smtClean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Higgs boson</a:t>
            </a:r>
            <a:endParaRPr lang="en-GB" sz="1600">
              <a:solidFill>
                <a:srgbClr val="FFFF00"/>
              </a:solidFill>
              <a:latin typeface="Helvetica" charset="0"/>
              <a:ea typeface="Helvetica" charset="0"/>
              <a:cs typeface="Helvetica" charset="0"/>
              <a:sym typeface="Wingdings" charset="2"/>
            </a:endParaRPr>
          </a:p>
        </p:txBody>
      </p:sp>
      <p:sp>
        <p:nvSpPr>
          <p:cNvPr id="77" name="Rectangle 45"/>
          <p:cNvSpPr>
            <a:spLocks noChangeArrowheads="1"/>
          </p:cNvSpPr>
          <p:nvPr/>
        </p:nvSpPr>
        <p:spPr bwMode="auto">
          <a:xfrm>
            <a:off x="4970217" y="4702842"/>
            <a:ext cx="3778247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smtClean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  <a:sym typeface="Wingdings" charset="2"/>
              </a:rPr>
              <a:t>Degree of freedom belonging to field that breaks </a:t>
            </a:r>
            <a:r>
              <a:rPr lang="en-GB" sz="1600" smtClean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  <a:sym typeface="Wingdings" charset="2"/>
              </a:rPr>
              <a:t>electroweak symmetry and </a:t>
            </a:r>
            <a:r>
              <a:rPr lang="en-GB" sz="1600" dirty="0" smtClean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  <a:sym typeface="Wingdings" charset="2"/>
              </a:rPr>
              <a:t>generates boson and fermion masses</a:t>
            </a:r>
          </a:p>
        </p:txBody>
      </p:sp>
      <p:sp>
        <p:nvSpPr>
          <p:cNvPr id="78" name="Text Box 46"/>
          <p:cNvSpPr txBox="1">
            <a:spLocks noChangeArrowheads="1"/>
          </p:cNvSpPr>
          <p:nvPr/>
        </p:nvSpPr>
        <p:spPr bwMode="auto">
          <a:xfrm>
            <a:off x="296863" y="1763713"/>
            <a:ext cx="988069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400" b="1" dirty="0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Fermions</a:t>
            </a:r>
            <a:endParaRPr lang="en-GB" sz="1400" b="1" dirty="0">
              <a:solidFill>
                <a:srgbClr val="BC010C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79" name="Text Box 47"/>
          <p:cNvSpPr txBox="1">
            <a:spLocks noChangeArrowheads="1"/>
          </p:cNvSpPr>
          <p:nvPr/>
        </p:nvSpPr>
        <p:spPr bwMode="auto">
          <a:xfrm>
            <a:off x="296863" y="3068638"/>
            <a:ext cx="837387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1400" b="1">
                <a:solidFill>
                  <a:srgbClr val="1C4A94"/>
                </a:solidFill>
                <a:latin typeface="Helvetica" charset="0"/>
                <a:ea typeface="Helvetica" charset="0"/>
                <a:cs typeface="Helvetica" charset="0"/>
              </a:rPr>
              <a:t>Bosons</a:t>
            </a:r>
          </a:p>
        </p:txBody>
      </p:sp>
      <p:grpSp>
        <p:nvGrpSpPr>
          <p:cNvPr id="80" name="Group 48"/>
          <p:cNvGrpSpPr/>
          <p:nvPr/>
        </p:nvGrpSpPr>
        <p:grpSpPr>
          <a:xfrm>
            <a:off x="6546850" y="3627438"/>
            <a:ext cx="570934" cy="431800"/>
            <a:chOff x="6546850" y="3627438"/>
            <a:chExt cx="570934" cy="431800"/>
          </a:xfrm>
        </p:grpSpPr>
        <p:graphicFrame>
          <p:nvGraphicFramePr>
            <p:cNvPr id="81" name="Object 25"/>
            <p:cNvGraphicFramePr>
              <a:graphicFrameLocks noChangeAspect="1"/>
            </p:cNvGraphicFramePr>
            <p:nvPr/>
          </p:nvGraphicFramePr>
          <p:xfrm>
            <a:off x="6778059" y="3627438"/>
            <a:ext cx="339725" cy="431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88716" name="Equation" r:id="rId19" imgW="139700" imgH="177800" progId="Equation.DSMT4">
                    <p:embed/>
                  </p:oleObj>
                </mc:Choice>
                <mc:Fallback>
                  <p:oleObj name="Equation" r:id="rId19" imgW="139700" imgH="177800" progId="Equation.DSMT4">
                    <p:embed/>
                    <p:pic>
                      <p:nvPicPr>
                        <p:cNvPr id="0" name="Picture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78059" y="3627438"/>
                          <a:ext cx="339725" cy="431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" name="Object 26"/>
            <p:cNvGraphicFramePr>
              <a:graphicFrameLocks noChangeAspect="1"/>
            </p:cNvGraphicFramePr>
            <p:nvPr/>
          </p:nvGraphicFramePr>
          <p:xfrm>
            <a:off x="6546850" y="3727450"/>
            <a:ext cx="298450" cy="2047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88717" name="Equation" r:id="rId21" imgW="241300" imgH="165100" progId="Equation.DSMT4">
                    <p:embed/>
                  </p:oleObj>
                </mc:Choice>
                <mc:Fallback>
                  <p:oleObj name="Equation" r:id="rId21" imgW="241300" imgH="165100" progId="Equation.DSMT4">
                    <p:embed/>
                    <p:pic>
                      <p:nvPicPr>
                        <p:cNvPr id="0" name="Picture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46850" y="3727450"/>
                          <a:ext cx="298450" cy="2047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3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0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3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3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3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3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3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3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3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3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3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8" grpId="0" animBg="1"/>
      <p:bldP spid="59" grpId="0" animBg="1"/>
      <p:bldP spid="60" grpId="0" animBg="1"/>
      <p:bldP spid="64" grpId="0" animBg="1"/>
      <p:bldP spid="65" grpId="0" animBg="1"/>
      <p:bldP spid="66" grpId="0"/>
      <p:bldP spid="67" grpId="0"/>
      <p:bldP spid="68" grpId="0" animBg="1"/>
      <p:bldP spid="69" grpId="0" animBg="1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80</a:t>
            </a:fld>
            <a:endParaRPr lang="en-GB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667" y="579580"/>
            <a:ext cx="8634813" cy="580174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95958" y="357272"/>
            <a:ext cx="8796521" cy="31312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95959" y="6341038"/>
            <a:ext cx="8796520" cy="17339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81676" y="44624"/>
            <a:ext cx="67945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Display of ZZ </a:t>
            </a:r>
            <a:r>
              <a:rPr lang="en-GB" sz="1400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µ</a:t>
            </a:r>
            <a:r>
              <a:rPr lang="en-GB" sz="1400" baseline="30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+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µ</a:t>
            </a:r>
            <a:r>
              <a:rPr lang="en-GB" sz="1400" baseline="30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–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+ </a:t>
            </a:r>
            <a:r>
              <a:rPr lang="en-GB" sz="14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e</a:t>
            </a:r>
            <a:r>
              <a:rPr lang="en-GB" sz="1400" baseline="300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+</a:t>
            </a:r>
            <a:r>
              <a:rPr lang="en-GB" sz="14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e</a:t>
            </a:r>
            <a:r>
              <a:rPr lang="en-GB" sz="1400" baseline="30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–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candidate event </a:t>
            </a:r>
            <a:r>
              <a:rPr lang="en-GB" sz="1100" dirty="0" smtClean="0">
                <a:solidFill>
                  <a:schemeClr val="bg1"/>
                </a:solidFill>
                <a:latin typeface="Helvetica Light"/>
                <a:cs typeface="Helvetica Light"/>
              </a:rPr>
              <a:t>(</a:t>
            </a:r>
            <a:r>
              <a:rPr lang="en-GB" sz="11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m</a:t>
            </a:r>
            <a:r>
              <a:rPr lang="en-GB" sz="1100" baseline="-25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µµ / </a:t>
            </a:r>
            <a:r>
              <a:rPr lang="en-GB" sz="1100" baseline="-250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ee</a:t>
            </a:r>
            <a:r>
              <a:rPr lang="en-GB" sz="11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</a:t>
            </a:r>
            <a:r>
              <a:rPr lang="en-GB" sz="1100" dirty="0">
                <a:solidFill>
                  <a:schemeClr val="bg1"/>
                </a:solidFill>
                <a:latin typeface="Helvetica Light"/>
                <a:cs typeface="Helvetica Light"/>
              </a:rPr>
              <a:t>= </a:t>
            </a:r>
            <a:r>
              <a:rPr lang="en-GB" sz="1100" dirty="0" smtClean="0">
                <a:solidFill>
                  <a:schemeClr val="bg1"/>
                </a:solidFill>
                <a:latin typeface="Helvetica Light"/>
                <a:cs typeface="Helvetica Light"/>
              </a:rPr>
              <a:t>94 / 86 GeV, </a:t>
            </a:r>
            <a:r>
              <a:rPr lang="en-GB" sz="11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m</a:t>
            </a:r>
            <a:r>
              <a:rPr lang="en-GB" sz="1100" baseline="-25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µµ</a:t>
            </a:r>
            <a:r>
              <a:rPr lang="en-GB" sz="1100" baseline="-250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ee</a:t>
            </a:r>
            <a:r>
              <a:rPr lang="en-GB" sz="11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= 191 GeV) </a:t>
            </a:r>
            <a:endParaRPr lang="en-GB" sz="1400" dirty="0" smtClean="0">
              <a:solidFill>
                <a:schemeClr val="bg1"/>
              </a:solidFill>
              <a:latin typeface="Helvetica Light"/>
              <a:cs typeface="Helvetica Ligh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851006" y="352401"/>
            <a:ext cx="138118" cy="631442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5909615" y="460197"/>
            <a:ext cx="102165" cy="631442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5990008" y="3315341"/>
            <a:ext cx="2876451" cy="17451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18666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95959" y="163945"/>
            <a:ext cx="5976664" cy="2522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95959" y="6430246"/>
            <a:ext cx="5976664" cy="18025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172" y="931810"/>
            <a:ext cx="8991332" cy="537751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1676" y="44624"/>
            <a:ext cx="9062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Display of </a:t>
            </a:r>
            <a:r>
              <a:rPr lang="en-GB" sz="14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chemeClr val="bg1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</a:t>
            </a:r>
            <a:r>
              <a:rPr lang="is-IS" sz="14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µµ</a:t>
            </a:r>
            <a:r>
              <a:rPr lang="is-IS" sz="1400" i="1" dirty="0">
                <a:solidFill>
                  <a:schemeClr val="bg1"/>
                </a:solidFill>
                <a:latin typeface="Helvetica Light"/>
                <a:cs typeface="Helvetica Light"/>
              </a:rPr>
              <a:t>e</a:t>
            </a:r>
            <a:r>
              <a:rPr lang="is-IS" sz="14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e</a:t>
            </a:r>
            <a:r>
              <a:rPr lang="is-IS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candidate from 13 TeV </a:t>
            </a:r>
            <a:r>
              <a:rPr lang="is-IS" sz="14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pp</a:t>
            </a:r>
            <a:r>
              <a:rPr lang="is-IS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collisions. </a:t>
            </a:r>
            <a:r>
              <a:rPr lang="is-IS" sz="1400" dirty="0">
                <a:solidFill>
                  <a:schemeClr val="bg1"/>
                </a:solidFill>
                <a:latin typeface="Helvetica Light"/>
                <a:cs typeface="Helvetica Light"/>
              </a:rPr>
              <a:t>The </a:t>
            </a:r>
            <a:r>
              <a:rPr lang="is-IS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measured momenta </a:t>
            </a:r>
            <a:r>
              <a:rPr lang="is-IS" sz="1400" dirty="0">
                <a:solidFill>
                  <a:schemeClr val="bg1"/>
                </a:solidFill>
                <a:latin typeface="Helvetica Light"/>
                <a:cs typeface="Helvetica Light"/>
              </a:rPr>
              <a:t>are: </a:t>
            </a:r>
            <a:r>
              <a:rPr lang="is-IS" sz="14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p</a:t>
            </a:r>
            <a:r>
              <a:rPr lang="is-IS" sz="1400" i="1" baseline="-25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T </a:t>
            </a:r>
            <a:r>
              <a:rPr lang="is-IS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(</a:t>
            </a:r>
            <a:r>
              <a:rPr lang="is-IS" sz="1400" i="1" dirty="0">
                <a:solidFill>
                  <a:schemeClr val="bg1"/>
                </a:solidFill>
                <a:latin typeface="Helvetica Light"/>
                <a:cs typeface="Helvetica Light"/>
              </a:rPr>
              <a:t>µ</a:t>
            </a:r>
            <a:r>
              <a:rPr lang="is-IS" sz="1400" dirty="0">
                <a:solidFill>
                  <a:schemeClr val="bg1"/>
                </a:solidFill>
                <a:latin typeface="Helvetica Light"/>
                <a:cs typeface="Helvetica Light"/>
              </a:rPr>
              <a:t>) = 55, 33 GeV, </a:t>
            </a:r>
            <a:r>
              <a:rPr lang="is-IS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    </a:t>
            </a:r>
            <a:r>
              <a:rPr lang="is-IS" sz="14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p</a:t>
            </a:r>
            <a:r>
              <a:rPr lang="is-IS" sz="1400" i="1" baseline="-25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T </a:t>
            </a:r>
            <a:r>
              <a:rPr lang="is-IS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(</a:t>
            </a:r>
            <a:r>
              <a:rPr lang="is-IS" sz="14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e</a:t>
            </a:r>
            <a:r>
              <a:rPr lang="is-IS" sz="1400" dirty="0">
                <a:solidFill>
                  <a:schemeClr val="bg1"/>
                </a:solidFill>
                <a:latin typeface="Helvetica Light"/>
                <a:cs typeface="Helvetica Light"/>
              </a:rPr>
              <a:t>) = 14, 11 GeV </a:t>
            </a:r>
            <a:r>
              <a:rPr lang="is-IS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The measured masses are: </a:t>
            </a:r>
            <a:r>
              <a:rPr lang="is-IS" sz="1400" b="1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m</a:t>
            </a:r>
            <a:r>
              <a:rPr lang="is-IS" sz="1400" b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(µµ</a:t>
            </a:r>
            <a:r>
              <a:rPr lang="is-IS" sz="1400" b="1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ee</a:t>
            </a:r>
            <a:r>
              <a:rPr lang="is-IS" sz="1400" b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) = 123 GeV</a:t>
            </a:r>
            <a:r>
              <a:rPr lang="is-IS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, </a:t>
            </a:r>
            <a:r>
              <a:rPr lang="is-IS" sz="14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m</a:t>
            </a:r>
            <a:r>
              <a:rPr lang="is-IS" sz="6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 </a:t>
            </a:r>
            <a:r>
              <a:rPr lang="is-IS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(</a:t>
            </a:r>
            <a:r>
              <a:rPr lang="is-IS" sz="14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µµ</a:t>
            </a:r>
            <a:r>
              <a:rPr lang="is-IS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) = 91 GeV, </a:t>
            </a:r>
            <a:r>
              <a:rPr lang="is-IS" sz="14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m</a:t>
            </a:r>
            <a:r>
              <a:rPr lang="is-IS" sz="7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 </a:t>
            </a:r>
            <a:r>
              <a:rPr lang="is-IS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(</a:t>
            </a:r>
            <a:r>
              <a:rPr lang="is-IS" sz="1400" i="1" dirty="0" smtClean="0">
                <a:solidFill>
                  <a:schemeClr val="bg1"/>
                </a:solidFill>
                <a:latin typeface="Helvetica Light"/>
                <a:cs typeface="Helvetica Light"/>
              </a:rPr>
              <a:t>ee</a:t>
            </a:r>
            <a:r>
              <a:rPr lang="is-IS" sz="1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) = 27 GeV</a:t>
            </a:r>
            <a:endParaRPr lang="en-GB" sz="1400" dirty="0">
              <a:solidFill>
                <a:schemeClr val="bg1"/>
              </a:solidFill>
              <a:latin typeface="Helvetica Light"/>
              <a:cs typeface="Helvetica Ligh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122019" y="460197"/>
            <a:ext cx="45719" cy="631442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6122019" y="3315340"/>
            <a:ext cx="2986485" cy="1856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6143791" y="3409386"/>
            <a:ext cx="2973041" cy="23563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59396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174"/>
            <a:ext cx="9144000" cy="685482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2409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>
                <a:solidFill>
                  <a:srgbClr val="F2F2F2"/>
                </a:solidFill>
                <a:latin typeface="Trebuchet MS" charset="0"/>
                <a:ea typeface="Trebuchet MS" charset="0"/>
                <a:cs typeface="Trebuchet MS" charset="0"/>
              </a:rPr>
              <a:t>Successful restart by LHC and detectors </a:t>
            </a:r>
            <a:r>
              <a:rPr lang="en-GB" sz="2000" i="1" dirty="0" smtClean="0">
                <a:solidFill>
                  <a:srgbClr val="F2F2F2"/>
                </a:solidFill>
                <a:latin typeface="Trebuchet MS" charset="0"/>
                <a:ea typeface="Trebuchet MS" charset="0"/>
                <a:cs typeface="Trebuchet MS" charset="0"/>
              </a:rPr>
              <a:t>at 13 TeV</a:t>
            </a:r>
            <a:endParaRPr lang="en-GB" sz="2000" i="1" dirty="0">
              <a:solidFill>
                <a:srgbClr val="F2F2F2"/>
              </a:solidFill>
              <a:latin typeface="Trebuchet MS" charset="0"/>
              <a:ea typeface="Trebuchet MS" charset="0"/>
              <a:cs typeface="Trebuchet MS" charset="0"/>
            </a:endParaRPr>
          </a:p>
          <a:p>
            <a:pPr algn="ctr">
              <a:spcBef>
                <a:spcPts val="1200"/>
              </a:spcBef>
            </a:pPr>
            <a:r>
              <a:rPr lang="en-GB" sz="2000" i="1" dirty="0">
                <a:solidFill>
                  <a:srgbClr val="F2F2F2"/>
                </a:solidFill>
                <a:latin typeface="Trebuchet MS" charset="0"/>
                <a:ea typeface="Trebuchet MS" charset="0"/>
                <a:cs typeface="Trebuchet MS" charset="0"/>
              </a:rPr>
              <a:t>Experiments were well prepared — lots of interesting physics results </a:t>
            </a:r>
            <a:r>
              <a:rPr lang="en-GB" sz="2000" i="1" dirty="0" smtClean="0">
                <a:solidFill>
                  <a:srgbClr val="F2F2F2"/>
                </a:solidFill>
                <a:latin typeface="Trebuchet MS" charset="0"/>
                <a:ea typeface="Trebuchet MS" charset="0"/>
                <a:cs typeface="Trebuchet MS" charset="0"/>
              </a:rPr>
              <a:t>already</a:t>
            </a:r>
          </a:p>
          <a:p>
            <a:pPr algn="ctr">
              <a:spcBef>
                <a:spcPts val="1200"/>
              </a:spcBef>
            </a:pPr>
            <a:r>
              <a:rPr lang="en-GB" sz="2000" i="1" dirty="0" smtClean="0">
                <a:solidFill>
                  <a:srgbClr val="F2F2F2"/>
                </a:solidFill>
                <a:latin typeface="Trebuchet MS" charset="0"/>
                <a:ea typeface="Trebuchet MS" charset="0"/>
                <a:cs typeface="Trebuchet MS" charset="0"/>
              </a:rPr>
              <a:t>Questions remain </a:t>
            </a:r>
            <a:endParaRPr lang="en-GB" sz="2000" i="1" dirty="0">
              <a:solidFill>
                <a:srgbClr val="F2F2F2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6040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3174"/>
            <a:ext cx="9144000" cy="685482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2" cstate="print">
            <a:grayscl/>
            <a:lum bright="20000" contrast="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760" y="603646"/>
            <a:ext cx="2061368" cy="2752308"/>
          </a:xfrm>
          <a:prstGeom prst="rect">
            <a:avLst/>
          </a:prstGeom>
        </p:spPr>
      </p:pic>
      <p:grpSp>
        <p:nvGrpSpPr>
          <p:cNvPr id="23" name="Group 21"/>
          <p:cNvGrpSpPr/>
          <p:nvPr/>
        </p:nvGrpSpPr>
        <p:grpSpPr>
          <a:xfrm>
            <a:off x="3666729" y="3505200"/>
            <a:ext cx="2057399" cy="2857243"/>
            <a:chOff x="7046383" y="3991419"/>
            <a:chExt cx="1501015" cy="1995967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046383" y="4012585"/>
              <a:ext cx="1501015" cy="1974801"/>
            </a:xfrm>
            <a:prstGeom prst="rect">
              <a:avLst/>
            </a:prstGeom>
            <a:effectLst>
              <a:outerShdw blurRad="165100" dist="38100" dir="2700000">
                <a:srgbClr val="000000">
                  <a:alpha val="43000"/>
                </a:srgbClr>
              </a:outerShdw>
            </a:effectLst>
          </p:spPr>
        </p:pic>
        <p:sp>
          <p:nvSpPr>
            <p:cNvPr id="25" name="TextBox 24"/>
            <p:cNvSpPr txBox="1"/>
            <p:nvPr/>
          </p:nvSpPr>
          <p:spPr>
            <a:xfrm>
              <a:off x="7078132" y="5594350"/>
              <a:ext cx="746306" cy="177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5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Mr. Higgs</a:t>
              </a:r>
              <a:endParaRPr lang="en-GB" sz="105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569701" y="3991419"/>
              <a:ext cx="736099" cy="177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5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Mr. SUSY</a:t>
              </a:r>
              <a:endParaRPr lang="en-GB" sz="105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2811" y="2795296"/>
            <a:ext cx="3389069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Bef>
                <a:spcPts val="1800"/>
              </a:spcBef>
            </a:pPr>
            <a:r>
              <a:rPr lang="en-GB" sz="16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Is the new boson the SM Higgs ?</a:t>
            </a:r>
          </a:p>
          <a:p>
            <a:pPr algn="r">
              <a:spcBef>
                <a:spcPts val="1800"/>
              </a:spcBef>
            </a:pPr>
            <a:r>
              <a:rPr lang="en-GB" sz="1600" i="1" dirty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If so, what protects it </a:t>
            </a:r>
            <a:r>
              <a:rPr lang="en-GB" sz="16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?</a:t>
            </a:r>
          </a:p>
          <a:p>
            <a:pPr algn="r">
              <a:spcBef>
                <a:spcPts val="1800"/>
              </a:spcBef>
            </a:pPr>
            <a:r>
              <a:rPr lang="en-GB" sz="16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And what makes the </a:t>
            </a:r>
            <a:r>
              <a:rPr lang="en-GB" sz="1600" i="1" dirty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dark matter </a:t>
            </a:r>
            <a:r>
              <a:rPr lang="en-GB" sz="16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?</a:t>
            </a:r>
            <a:endParaRPr lang="en-GB" sz="1600" i="1" dirty="0">
              <a:solidFill>
                <a:schemeClr val="bg1">
                  <a:lumMod val="9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85179" y="748582"/>
            <a:ext cx="1804500" cy="5386090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lang="en-GB" sz="34400" dirty="0" smtClean="0">
                <a:solidFill>
                  <a:schemeClr val="bg1">
                    <a:lumMod val="85000"/>
                    <a:alpha val="74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rebuchet MS"/>
                <a:cs typeface="Trebuchet M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643826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5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9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3174"/>
            <a:ext cx="9144000" cy="685482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99568" y="620688"/>
            <a:ext cx="11724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CEFB00"/>
                </a:solidFill>
              </a:rPr>
              <a:t>Start of LHC</a:t>
            </a:r>
            <a:endParaRPr lang="en-GB" sz="1400" dirty="0">
              <a:solidFill>
                <a:srgbClr val="CEFB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10860" y="1016944"/>
            <a:ext cx="1723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CEFB00"/>
                </a:solidFill>
              </a:rPr>
              <a:t>Run 1, 7+8 TeV </a:t>
            </a:r>
          </a:p>
          <a:p>
            <a:r>
              <a:rPr lang="en-GB" sz="1400" i="1" dirty="0" smtClean="0">
                <a:solidFill>
                  <a:srgbClr val="CEFB00"/>
                </a:solidFill>
              </a:rPr>
              <a:t>L</a:t>
            </a:r>
            <a:r>
              <a:rPr lang="en-GB" sz="1400" baseline="-25000" dirty="0" smtClean="0">
                <a:solidFill>
                  <a:srgbClr val="CEFB00"/>
                </a:solidFill>
              </a:rPr>
              <a:t>int</a:t>
            </a:r>
            <a:r>
              <a:rPr lang="en-GB" sz="1400" dirty="0" smtClean="0">
                <a:solidFill>
                  <a:srgbClr val="CEFB00"/>
                </a:solidFill>
              </a:rPr>
              <a:t> ~ 25 fb</a:t>
            </a:r>
            <a:r>
              <a:rPr lang="en-GB" sz="1400" baseline="30000" dirty="0" smtClean="0">
                <a:solidFill>
                  <a:srgbClr val="CEFB00"/>
                </a:solidFill>
                <a:latin typeface="Symbol" charset="2"/>
                <a:cs typeface="Symbol" charset="2"/>
              </a:rPr>
              <a:t>-</a:t>
            </a:r>
            <a:r>
              <a:rPr lang="en-GB" sz="1400" baseline="30000" dirty="0" smtClean="0">
                <a:solidFill>
                  <a:srgbClr val="CEFB00"/>
                </a:solidFill>
              </a:rPr>
              <a:t>1</a:t>
            </a:r>
            <a:endParaRPr lang="en-GB" sz="1400" dirty="0">
              <a:solidFill>
                <a:srgbClr val="CEFB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10861" y="1799732"/>
            <a:ext cx="1723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FF7F00"/>
                </a:solidFill>
              </a:rPr>
              <a:t>LS1: prepare LHC for design </a:t>
            </a:r>
            <a:r>
              <a:rPr lang="en-GB" sz="1400" i="1" dirty="0" smtClean="0">
                <a:solidFill>
                  <a:srgbClr val="FF7F00"/>
                </a:solidFill>
              </a:rPr>
              <a:t>E</a:t>
            </a:r>
            <a:r>
              <a:rPr lang="en-GB" sz="1400" dirty="0" smtClean="0">
                <a:solidFill>
                  <a:srgbClr val="FF7F00"/>
                </a:solidFill>
              </a:rPr>
              <a:t> &amp; </a:t>
            </a:r>
            <a:r>
              <a:rPr lang="en-GB" sz="1400" dirty="0" err="1" smtClean="0">
                <a:solidFill>
                  <a:srgbClr val="FF7F00"/>
                </a:solidFill>
              </a:rPr>
              <a:t>lumi</a:t>
            </a:r>
            <a:endParaRPr lang="en-GB" sz="1400" dirty="0">
              <a:solidFill>
                <a:srgbClr val="FF7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10861" y="2545740"/>
            <a:ext cx="1723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CEFB00"/>
                </a:solidFill>
              </a:rPr>
              <a:t>Run-2, 13–14 TeV</a:t>
            </a:r>
          </a:p>
          <a:p>
            <a:r>
              <a:rPr lang="en-GB" sz="1400" dirty="0" smtClean="0">
                <a:solidFill>
                  <a:srgbClr val="CEFB00"/>
                </a:solidFill>
              </a:rPr>
              <a:t>Collect ~120 fb</a:t>
            </a:r>
            <a:r>
              <a:rPr lang="en-GB" sz="1400" baseline="30000" dirty="0" smtClean="0">
                <a:solidFill>
                  <a:srgbClr val="CEFB00"/>
                </a:solidFill>
                <a:latin typeface="Symbol" charset="2"/>
                <a:cs typeface="Symbol" charset="2"/>
              </a:rPr>
              <a:t>-</a:t>
            </a:r>
            <a:r>
              <a:rPr lang="en-GB" sz="1400" baseline="30000" dirty="0" smtClean="0">
                <a:solidFill>
                  <a:srgbClr val="CEFB00"/>
                </a:solidFill>
              </a:rPr>
              <a:t>1</a:t>
            </a:r>
            <a:endParaRPr lang="en-GB" sz="1400" dirty="0">
              <a:solidFill>
                <a:srgbClr val="CEFB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10861" y="3473494"/>
            <a:ext cx="1723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FF7F00"/>
                </a:solidFill>
              </a:rPr>
              <a:t>Phase-1 upgrade</a:t>
            </a:r>
            <a:endParaRPr lang="en-GB" sz="1400" dirty="0">
              <a:solidFill>
                <a:srgbClr val="FF7F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10861" y="4129916"/>
            <a:ext cx="1723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CEFB00"/>
                </a:solidFill>
              </a:rPr>
              <a:t>Run-3, 14 TeV, </a:t>
            </a:r>
          </a:p>
          <a:p>
            <a:r>
              <a:rPr lang="en-GB" sz="1400" dirty="0">
                <a:solidFill>
                  <a:srgbClr val="CEFB00"/>
                </a:solidFill>
              </a:rPr>
              <a:t>Collect </a:t>
            </a:r>
            <a:r>
              <a:rPr lang="en-GB" sz="1400" dirty="0" smtClean="0">
                <a:solidFill>
                  <a:srgbClr val="CEFB00"/>
                </a:solidFill>
              </a:rPr>
              <a:t>~300 fb</a:t>
            </a:r>
            <a:r>
              <a:rPr lang="en-GB" sz="1400" baseline="30000" dirty="0" smtClean="0">
                <a:solidFill>
                  <a:srgbClr val="CEFB00"/>
                </a:solidFill>
                <a:latin typeface="Symbol" charset="2"/>
                <a:cs typeface="Symbol" charset="2"/>
              </a:rPr>
              <a:t>-</a:t>
            </a:r>
            <a:r>
              <a:rPr lang="en-GB" sz="1400" baseline="30000" dirty="0" smtClean="0">
                <a:solidFill>
                  <a:srgbClr val="CEFB00"/>
                </a:solidFill>
              </a:rPr>
              <a:t>1</a:t>
            </a:r>
            <a:endParaRPr lang="en-GB" sz="1400" dirty="0">
              <a:solidFill>
                <a:srgbClr val="CEFB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10861" y="4953004"/>
            <a:ext cx="1723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FF7F00"/>
                </a:solidFill>
              </a:rPr>
              <a:t>Phase-2 upgrade to HL-LHC</a:t>
            </a:r>
            <a:endParaRPr lang="en-GB" sz="1400" dirty="0">
              <a:solidFill>
                <a:srgbClr val="FF7F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10861" y="5755978"/>
            <a:ext cx="1723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CEFB00"/>
                </a:solidFill>
              </a:rPr>
              <a:t>Run 4–5, 14 TeV</a:t>
            </a:r>
          </a:p>
          <a:p>
            <a:r>
              <a:rPr lang="en-GB" sz="1400" dirty="0" smtClean="0">
                <a:solidFill>
                  <a:srgbClr val="CEFB00"/>
                </a:solidFill>
              </a:rPr>
              <a:t>Collect 3000 fb</a:t>
            </a:r>
            <a:r>
              <a:rPr lang="en-GB" sz="1400" baseline="30000" dirty="0" smtClean="0">
                <a:solidFill>
                  <a:srgbClr val="CEFB00"/>
                </a:solidFill>
              </a:rPr>
              <a:t>–1</a:t>
            </a:r>
            <a:r>
              <a:rPr lang="en-GB" sz="1400" dirty="0" smtClean="0">
                <a:solidFill>
                  <a:srgbClr val="CEFB00"/>
                </a:solidFill>
              </a:rPr>
              <a:t> </a:t>
            </a:r>
            <a:endParaRPr lang="en-GB" sz="1400" dirty="0">
              <a:solidFill>
                <a:srgbClr val="CEFB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508216" y="623665"/>
            <a:ext cx="5840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 smtClean="0">
                <a:solidFill>
                  <a:schemeClr val="bg1">
                    <a:lumMod val="95000"/>
                  </a:schemeClr>
                </a:solidFill>
              </a:rPr>
              <a:t>2009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510069" y="1651522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 smtClean="0">
                <a:solidFill>
                  <a:schemeClr val="bg1">
                    <a:lumMod val="95000"/>
                  </a:schemeClr>
                </a:solidFill>
              </a:rPr>
              <a:t>2013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516216" y="3228529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 smtClean="0">
                <a:solidFill>
                  <a:schemeClr val="bg1">
                    <a:lumMod val="95000"/>
                  </a:schemeClr>
                </a:solidFill>
              </a:rPr>
              <a:t>2019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05874" y="6384305"/>
            <a:ext cx="6864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 smtClean="0">
                <a:solidFill>
                  <a:schemeClr val="bg1">
                    <a:lumMod val="95000"/>
                  </a:schemeClr>
                </a:solidFill>
              </a:rPr>
              <a:t>~2037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510069" y="4800129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 smtClean="0">
                <a:solidFill>
                  <a:schemeClr val="bg1">
                    <a:lumMod val="95000"/>
                  </a:schemeClr>
                </a:solidFill>
              </a:rPr>
              <a:t>2024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6804248" y="2469506"/>
            <a:ext cx="0" cy="747491"/>
          </a:xfrm>
          <a:prstGeom prst="straightConnector1">
            <a:avLst/>
          </a:prstGeom>
          <a:ln w="12700" cap="flat" cmpd="sng" algn="ctr">
            <a:solidFill>
              <a:srgbClr val="CEFB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747161" y="188640"/>
            <a:ext cx="13254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i="1" dirty="0" smtClean="0">
                <a:solidFill>
                  <a:schemeClr val="bg1">
                    <a:lumMod val="95000"/>
                  </a:schemeClr>
                </a:solidFill>
              </a:rPr>
              <a:t>LHC timeline</a:t>
            </a:r>
            <a:endParaRPr lang="en-GB" sz="1400" b="1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02811" y="2795296"/>
            <a:ext cx="3389069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Bef>
                <a:spcPts val="1800"/>
              </a:spcBef>
            </a:pPr>
            <a:r>
              <a:rPr lang="en-GB" sz="16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Is the new boson the SM Higgs ?</a:t>
            </a:r>
          </a:p>
          <a:p>
            <a:pPr algn="r">
              <a:spcBef>
                <a:spcPts val="1800"/>
              </a:spcBef>
            </a:pPr>
            <a:r>
              <a:rPr lang="en-GB" sz="16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If so, what protects it ?</a:t>
            </a:r>
          </a:p>
          <a:p>
            <a:pPr algn="r">
              <a:spcBef>
                <a:spcPts val="1800"/>
              </a:spcBef>
            </a:pPr>
            <a:r>
              <a:rPr lang="en-GB" sz="16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And what makes the </a:t>
            </a:r>
            <a:r>
              <a:rPr lang="en-GB" sz="1600" i="1" dirty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dark matter </a:t>
            </a:r>
            <a:r>
              <a:rPr lang="en-GB" sz="16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?</a:t>
            </a:r>
            <a:endParaRPr lang="en-GB" sz="1600" i="1" dirty="0">
              <a:solidFill>
                <a:schemeClr val="bg1">
                  <a:lumMod val="9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347864" y="116632"/>
            <a:ext cx="2752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Bef>
                <a:spcPts val="1800"/>
              </a:spcBef>
            </a:pPr>
            <a:r>
              <a:rPr lang="en-GB" sz="20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Only data can tell us !</a:t>
            </a:r>
            <a:endParaRPr lang="en-GB" sz="2000" i="1" dirty="0">
              <a:solidFill>
                <a:schemeClr val="bg1">
                  <a:lumMod val="9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grayscl/>
            <a:lum bright="20000" contrast="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760" y="603646"/>
            <a:ext cx="2061368" cy="2752308"/>
          </a:xfrm>
          <a:prstGeom prst="rect">
            <a:avLst/>
          </a:prstGeom>
        </p:spPr>
      </p:pic>
      <p:grpSp>
        <p:nvGrpSpPr>
          <p:cNvPr id="31" name="Group 21"/>
          <p:cNvGrpSpPr/>
          <p:nvPr/>
        </p:nvGrpSpPr>
        <p:grpSpPr>
          <a:xfrm>
            <a:off x="3666729" y="3505200"/>
            <a:ext cx="2057399" cy="2857243"/>
            <a:chOff x="7046383" y="3991419"/>
            <a:chExt cx="1501015" cy="1995967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046383" y="4012585"/>
              <a:ext cx="1501015" cy="1974801"/>
            </a:xfrm>
            <a:prstGeom prst="rect">
              <a:avLst/>
            </a:prstGeom>
            <a:effectLst>
              <a:outerShdw blurRad="165100" dist="38100" dir="2700000">
                <a:srgbClr val="000000">
                  <a:alpha val="43000"/>
                </a:srgbClr>
              </a:outerShdw>
            </a:effectLst>
          </p:spPr>
        </p:pic>
        <p:sp>
          <p:nvSpPr>
            <p:cNvPr id="47" name="TextBox 46"/>
            <p:cNvSpPr txBox="1"/>
            <p:nvPr/>
          </p:nvSpPr>
          <p:spPr>
            <a:xfrm>
              <a:off x="7078132" y="5594350"/>
              <a:ext cx="746306" cy="177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5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Mr. Higgs</a:t>
              </a:r>
              <a:endParaRPr lang="en-GB" sz="105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569701" y="3991419"/>
              <a:ext cx="736099" cy="177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5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Mr. SUSY</a:t>
              </a:r>
              <a:endParaRPr lang="en-GB" sz="105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6510069" y="2135833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 smtClean="0">
                <a:solidFill>
                  <a:schemeClr val="bg1">
                    <a:lumMod val="95000"/>
                  </a:schemeClr>
                </a:solidFill>
              </a:rPr>
              <a:t>2015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51" name="Straight Arrow Connector 50"/>
          <p:cNvCxnSpPr/>
          <p:nvPr/>
        </p:nvCxnSpPr>
        <p:spPr>
          <a:xfrm>
            <a:off x="6804248" y="1959299"/>
            <a:ext cx="0" cy="210279"/>
          </a:xfrm>
          <a:prstGeom prst="straightConnector1">
            <a:avLst/>
          </a:prstGeom>
          <a:ln w="12700" cap="flat" cmpd="sng" algn="ctr">
            <a:solidFill>
              <a:srgbClr val="FF7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6804248" y="4072383"/>
            <a:ext cx="0" cy="747491"/>
          </a:xfrm>
          <a:prstGeom prst="straightConnector1">
            <a:avLst/>
          </a:prstGeom>
          <a:ln w="12700" cap="flat" cmpd="sng" algn="ctr">
            <a:solidFill>
              <a:srgbClr val="CEFB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6804248" y="5656559"/>
            <a:ext cx="0" cy="747491"/>
          </a:xfrm>
          <a:prstGeom prst="straightConnector1">
            <a:avLst/>
          </a:prstGeom>
          <a:ln w="12700" cap="flat" cmpd="sng" algn="ctr">
            <a:solidFill>
              <a:srgbClr val="CEFB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6804248" y="904031"/>
            <a:ext cx="0" cy="747491"/>
          </a:xfrm>
          <a:prstGeom prst="straightConnector1">
            <a:avLst/>
          </a:prstGeom>
          <a:ln w="12700" cap="flat" cmpd="sng" algn="ctr">
            <a:solidFill>
              <a:srgbClr val="CEFB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6804248" y="3523730"/>
            <a:ext cx="0" cy="210279"/>
          </a:xfrm>
          <a:prstGeom prst="straightConnector1">
            <a:avLst/>
          </a:prstGeom>
          <a:ln w="12700" cap="flat" cmpd="sng" algn="ctr">
            <a:solidFill>
              <a:srgbClr val="FF7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516216" y="3720009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 smtClean="0">
                <a:solidFill>
                  <a:schemeClr val="bg1">
                    <a:lumMod val="95000"/>
                  </a:schemeClr>
                </a:solidFill>
              </a:rPr>
              <a:t>2021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>
            <a:off x="6804248" y="5107906"/>
            <a:ext cx="0" cy="210279"/>
          </a:xfrm>
          <a:prstGeom prst="straightConnector1">
            <a:avLst/>
          </a:prstGeom>
          <a:ln w="12700" cap="flat" cmpd="sng" algn="ctr">
            <a:solidFill>
              <a:srgbClr val="FF7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367137" y="5323930"/>
            <a:ext cx="731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 smtClean="0">
                <a:solidFill>
                  <a:schemeClr val="bg1">
                    <a:lumMod val="95000"/>
                  </a:schemeClr>
                </a:solidFill>
              </a:rPr>
              <a:t>2026/7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7" name="Sun 36"/>
          <p:cNvSpPr/>
          <p:nvPr/>
        </p:nvSpPr>
        <p:spPr>
          <a:xfrm>
            <a:off x="6683024" y="2523864"/>
            <a:ext cx="254354" cy="251198"/>
          </a:xfrm>
          <a:prstGeom prst="sun">
            <a:avLst/>
          </a:prstGeom>
          <a:solidFill>
            <a:srgbClr val="FFFE00"/>
          </a:solidFill>
          <a:ln>
            <a:solidFill>
              <a:srgbClr val="D8001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1147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484784"/>
            <a:ext cx="9144000" cy="1872208"/>
          </a:xfrm>
          <a:prstGeom prst="rect">
            <a:avLst/>
          </a:prstGeom>
          <a:solidFill>
            <a:schemeClr val="accent1">
              <a:lumMod val="75000"/>
              <a:alpha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896651"/>
            <a:ext cx="9144000" cy="1100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300"/>
              </a:spcBef>
            </a:pPr>
            <a:r>
              <a:rPr lang="en-GB" sz="1800" i="1" dirty="0">
                <a:solidFill>
                  <a:schemeClr val="bg1"/>
                </a:solidFill>
                <a:latin typeface="Helvetica Light"/>
                <a:cs typeface="Helvetica Light"/>
              </a:rPr>
              <a:t>Next updates: </a:t>
            </a:r>
            <a:endParaRPr lang="en-GB" sz="1800" i="1" dirty="0" smtClean="0">
              <a:solidFill>
                <a:schemeClr val="bg1"/>
              </a:solidFill>
              <a:latin typeface="Helvetica Light"/>
              <a:cs typeface="Helvetica Light"/>
            </a:endParaRPr>
          </a:p>
          <a:p>
            <a:pPr lvl="0" algn="ctr">
              <a:spcBef>
                <a:spcPts val="300"/>
              </a:spcBef>
            </a:pPr>
            <a:r>
              <a:rPr lang="en-GB" sz="1800" dirty="0">
                <a:solidFill>
                  <a:schemeClr val="bg1"/>
                </a:solidFill>
                <a:latin typeface="Helvetica Light"/>
                <a:cs typeface="Helvetica Light"/>
              </a:rPr>
              <a:t>W</a:t>
            </a:r>
            <a:r>
              <a:rPr lang="en-GB" sz="1800" dirty="0" smtClean="0">
                <a:solidFill>
                  <a:schemeClr val="bg1"/>
                </a:solidFill>
                <a:latin typeface="Helvetica Light"/>
                <a:cs typeface="Helvetica Light"/>
              </a:rPr>
              <a:t>atch </a:t>
            </a:r>
            <a:r>
              <a:rPr lang="en-GB" sz="1800" dirty="0">
                <a:solidFill>
                  <a:schemeClr val="bg1"/>
                </a:solidFill>
                <a:latin typeface="Helvetica Light"/>
                <a:cs typeface="Helvetica Light"/>
              </a:rPr>
              <a:t>the archive and the end-of-year </a:t>
            </a:r>
            <a:r>
              <a:rPr lang="en-GB" sz="1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seminars, 15 Dec </a:t>
            </a:r>
            <a:r>
              <a:rPr lang="en-GB" sz="1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2015 at CERN                          </a:t>
            </a:r>
          </a:p>
          <a:p>
            <a:pPr lvl="0" algn="ctr">
              <a:spcBef>
                <a:spcPts val="300"/>
              </a:spcBef>
            </a:pPr>
            <a:endParaRPr lang="en-GB" sz="11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lvl="0" algn="ctr">
              <a:spcBef>
                <a:spcPts val="300"/>
              </a:spcBef>
            </a:pPr>
            <a:r>
              <a:rPr lang="en-GB" sz="11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en-US" sz="1100" u="sng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http://indico.cern.ch/event/442432</a:t>
            </a:r>
            <a:r>
              <a:rPr lang="en-GB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]</a:t>
            </a:r>
            <a:r>
              <a:rPr lang="en-US" sz="1100" u="sng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GB" sz="18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83760" y="6021288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Apple Chancery" charset="0"/>
                <a:ea typeface="Apple Chancery" charset="0"/>
                <a:cs typeface="Apple Chancery" charset="0"/>
              </a:rPr>
              <a:t>Thank you</a:t>
            </a:r>
            <a:endParaRPr lang="en-US" sz="2000" dirty="0">
              <a:latin typeface="Apple Chancery" charset="0"/>
              <a:ea typeface="Apple Chancery" charset="0"/>
              <a:cs typeface="Apple Chancery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8017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644651"/>
            <a:ext cx="883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 problem: local gauge symmetry requires </a:t>
            </a:r>
            <a:r>
              <a:rPr lang="en-US" sz="1600" dirty="0" err="1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massless</a:t>
            </a:r>
            <a:r>
              <a:rPr lang="en-US" sz="1600" dirty="0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 spin-1 “gauge” (=force) boson</a:t>
            </a:r>
          </a:p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This has been well verified for QED, with a </a:t>
            </a:r>
            <a:r>
              <a:rPr lang="en-US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massless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photon 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(= infinite range)</a:t>
            </a:r>
            <a:endParaRPr lang="en-US" sz="1600" dirty="0" smtClean="0">
              <a:solidFill>
                <a:prstClr val="black">
                  <a:lumMod val="65000"/>
                  <a:lumOff val="3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However, the </a:t>
            </a:r>
            <a:r>
              <a:rPr lang="en-US" sz="1600" i="1" dirty="0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W</a:t>
            </a:r>
            <a:r>
              <a:rPr lang="en-US" sz="1600" dirty="0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, </a:t>
            </a:r>
            <a:r>
              <a:rPr lang="en-US" sz="1600" i="1" dirty="0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Z</a:t>
            </a:r>
            <a:r>
              <a:rPr lang="en-US" sz="1600" dirty="0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 bosons are massive </a:t>
            </a:r>
            <a:r>
              <a:rPr lang="en-US" sz="1400" dirty="0" smtClean="0">
                <a:solidFill>
                  <a:srgbClr val="595959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400" dirty="0" smtClean="0">
                <a:solidFill>
                  <a:srgbClr val="595959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595959"/>
                </a:solidFill>
                <a:latin typeface="Helvetica Light" charset="0"/>
                <a:ea typeface="Helvetica Light" charset="0"/>
                <a:cs typeface="Helvetica Light" charset="0"/>
              </a:rPr>
              <a:t> finite range ~10</a:t>
            </a:r>
            <a:r>
              <a:rPr lang="en-US" sz="1400" baseline="30000" dirty="0" smtClean="0">
                <a:solidFill>
                  <a:srgbClr val="595959"/>
                </a:solidFill>
                <a:latin typeface="Helvetica Light" charset="0"/>
                <a:ea typeface="Helvetica Light" charset="0"/>
                <a:cs typeface="Helvetica Light" charset="0"/>
              </a:rPr>
              <a:t>−15</a:t>
            </a:r>
            <a:r>
              <a:rPr lang="en-US" sz="1400" dirty="0" smtClean="0">
                <a:solidFill>
                  <a:srgbClr val="595959"/>
                </a:solidFill>
                <a:latin typeface="Helvetica Light" charset="0"/>
                <a:ea typeface="Helvetica Light" charset="0"/>
                <a:cs typeface="Helvetica Light" charset="0"/>
              </a:rPr>
              <a:t> cm of weak interaction)</a:t>
            </a:r>
            <a:endParaRPr lang="en-US" sz="1600" dirty="0" smtClean="0">
              <a:solidFill>
                <a:srgbClr val="595959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5301208"/>
            <a:ext cx="9144000" cy="638576"/>
          </a:xfrm>
          <a:prstGeom prst="rect">
            <a:avLst/>
          </a:prstGeom>
          <a:solidFill>
            <a:srgbClr val="CCFF00"/>
          </a:solidFill>
        </p:spPr>
        <p:txBody>
          <a:bodyPr wrap="square" tIns="140400" bIns="18720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This is known as the  </a:t>
            </a:r>
            <a:r>
              <a:rPr lang="en-US" sz="20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“</a:t>
            </a:r>
            <a:r>
              <a:rPr lang="en-US" sz="2000" dirty="0" err="1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Englert-Brout-Higgs-Guralnik-Hagen-Kibble</a:t>
            </a:r>
            <a:r>
              <a:rPr lang="en-US" sz="20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 Mechanism”</a:t>
            </a:r>
            <a:endParaRPr lang="en-US" dirty="0" smtClean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04800" y="4480560"/>
            <a:ext cx="853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is a complex doublet field with non-zero vacuum expectation value.                                                three </a:t>
            </a:r>
            <a:r>
              <a:rPr lang="en-US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d.o.fs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become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±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masses, fourths </a:t>
            </a:r>
            <a:r>
              <a:rPr lang="en-US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d.o.f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is </a:t>
            </a:r>
            <a:r>
              <a:rPr lang="en-US" sz="1600" b="1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massive scalar Higgs boson </a:t>
            </a:r>
          </a:p>
        </p:txBody>
      </p:sp>
      <p:grpSp>
        <p:nvGrpSpPr>
          <p:cNvPr id="2" name="Group 37"/>
          <p:cNvGrpSpPr/>
          <p:nvPr/>
        </p:nvGrpSpPr>
        <p:grpSpPr>
          <a:xfrm>
            <a:off x="304799" y="3077988"/>
            <a:ext cx="8471343" cy="1281922"/>
            <a:chOff x="304799" y="3169428"/>
            <a:chExt cx="8471343" cy="1281922"/>
          </a:xfrm>
        </p:grpSpPr>
        <p:graphicFrame>
          <p:nvGraphicFramePr>
            <p:cNvPr id="3762180" name="Object 4"/>
            <p:cNvGraphicFramePr>
              <a:graphicFrameLocks noChangeAspect="1"/>
            </p:cNvGraphicFramePr>
            <p:nvPr/>
          </p:nvGraphicFramePr>
          <p:xfrm>
            <a:off x="2082800" y="3927475"/>
            <a:ext cx="3632200" cy="5238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6" name="Equation" r:id="rId3" imgW="2235200" imgH="317500" progId="Equation.DSMT4">
                    <p:embed/>
                  </p:oleObj>
                </mc:Choice>
                <mc:Fallback>
                  <p:oleObj name="Equation" r:id="rId3" imgW="2235200" imgH="3175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82800" y="3927475"/>
                          <a:ext cx="3632200" cy="5238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" name="Rectangle 35"/>
            <p:cNvSpPr/>
            <p:nvPr/>
          </p:nvSpPr>
          <p:spPr>
            <a:xfrm>
              <a:off x="304799" y="3169428"/>
              <a:ext cx="847134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800"/>
                </a:spcBef>
              </a:pPr>
              <a:r>
                <a:rPr lang="en-US" sz="16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rPr>
                <a:t>Only way to break gauge symmetry consistently is to </a:t>
              </a:r>
              <a:r>
                <a:rPr lang="en-US" sz="1600" dirty="0" smtClean="0">
                  <a:solidFill>
                    <a:srgbClr val="BC010C"/>
                  </a:solidFill>
                  <a:latin typeface="Helvetica" charset="0"/>
                  <a:ea typeface="Helvetica" charset="0"/>
                  <a:cs typeface="Helvetica" charset="0"/>
                </a:rPr>
                <a:t>spontaneously break the symmetry of the vacuum </a:t>
              </a:r>
              <a:r>
                <a:rPr lang="en-US" sz="1600" dirty="0" smtClean="0">
                  <a:latin typeface="Helvetica Light" charset="0"/>
                  <a:ea typeface="Helvetica Light" charset="0"/>
                  <a:cs typeface="Helvetica Light" charset="0"/>
                </a:rPr>
                <a:t>in the ground state:</a:t>
              </a: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5867400" y="3940057"/>
            <a:ext cx="2908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non-zero vacuum expectation value ]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Text Box 57"/>
          <p:cNvSpPr txBox="1">
            <a:spLocks noChangeArrowheads="1"/>
          </p:cNvSpPr>
          <p:nvPr/>
        </p:nvSpPr>
        <p:spPr bwMode="auto">
          <a:xfrm>
            <a:off x="0" y="568045"/>
            <a:ext cx="9144000" cy="547842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Elementary particle physics is successfully described by </a:t>
            </a:r>
            <a:r>
              <a:rPr lang="en-GB" sz="1600" b="1" kern="0" dirty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local gauge theories</a:t>
            </a:r>
          </a:p>
        </p:txBody>
      </p:sp>
      <p:sp>
        <p:nvSpPr>
          <p:cNvPr id="15" name="Text Box 58"/>
          <p:cNvSpPr txBox="1">
            <a:spLocks noChangeArrowheads="1"/>
          </p:cNvSpPr>
          <p:nvPr/>
        </p:nvSpPr>
        <p:spPr bwMode="auto">
          <a:xfrm>
            <a:off x="0" y="-27384"/>
            <a:ext cx="9144000" cy="601497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08000" rIns="90000" bIns="0" anchor="b" anchorCtr="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kern="0" dirty="0" smtClean="0">
                <a:solidFill>
                  <a:srgbClr val="333333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</a:t>
            </a:r>
            <a:endParaRPr lang="en-GB" sz="3200" kern="0" dirty="0">
              <a:solidFill>
                <a:srgbClr val="333333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2221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  <p:bldP spid="39" grpId="0"/>
    </p:bldLst>
  </p:timing>
</p:sld>
</file>

<file path=ppt/theme/theme1.xml><?xml version="1.0" encoding="utf-8"?>
<a:theme xmlns:a="http://schemas.openxmlformats.org/drawingml/2006/main" name="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4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11.xml><?xml version="1.0" encoding="utf-8"?>
<a:theme xmlns:a="http://schemas.openxmlformats.org/drawingml/2006/main" name="5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1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600" dirty="0" smtClean="0">
            <a:latin typeface="Helvetica Light"/>
            <a:cs typeface="Helvetica Light"/>
          </a:defRPr>
        </a:defPPr>
      </a:lstStyle>
    </a:txDef>
  </a:objectDefaults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3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91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4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spAutoFit/>
      </a:bodyPr>
      <a:lstStyle>
        <a:defPPr>
          <a:defRPr sz="1600">
            <a:latin typeface="Helvetica Light" charset="0"/>
            <a:ea typeface="Helvetica Light" charset="0"/>
            <a:cs typeface="Helvetica Light" charset="0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smtClean="0">
            <a:latin typeface="Helvetica Light" charset="0"/>
            <a:ea typeface="Helvetica Light" charset="0"/>
            <a:cs typeface="Helvetica Light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2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8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E12B0D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4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 cap="flat" cmpd="sng" algn="ctr">
          <a:solidFill>
            <a:srgbClr val="F4F7F5"/>
          </a:solidFill>
          <a:prstDash val="solid"/>
          <a:round/>
          <a:headEnd type="none" w="med" len="med"/>
          <a:tailEnd type="none" w="med" len="med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12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smtClean="0">
            <a:latin typeface="Helvetica Light" charset="0"/>
            <a:ea typeface="Helvetica Light" charset="0"/>
            <a:cs typeface="Helvetica Light" charset="0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266630</TotalTime>
  <Words>4923</Words>
  <Application>Microsoft Macintosh PowerPoint</Application>
  <PresentationFormat>Overhead</PresentationFormat>
  <Paragraphs>740</Paragraphs>
  <Slides>85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20</vt:i4>
      </vt:variant>
      <vt:variant>
        <vt:lpstr>Theme</vt:lpstr>
      </vt:variant>
      <vt:variant>
        <vt:i4>12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85</vt:i4>
      </vt:variant>
    </vt:vector>
  </HeadingPairs>
  <TitlesOfParts>
    <vt:vector size="118" baseType="lpstr">
      <vt:lpstr>Aial</vt:lpstr>
      <vt:lpstr>Apple Chancery</vt:lpstr>
      <vt:lpstr>Arial</vt:lpstr>
      <vt:lpstr>Arial Hebrew</vt:lpstr>
      <vt:lpstr>Calibri</vt:lpstr>
      <vt:lpstr>Cambria Math</vt:lpstr>
      <vt:lpstr>Century Gothic</vt:lpstr>
      <vt:lpstr>Chalkduster</vt:lpstr>
      <vt:lpstr>Comic Sans MS</vt:lpstr>
      <vt:lpstr>Euclid Math One</vt:lpstr>
      <vt:lpstr>Helvetica</vt:lpstr>
      <vt:lpstr>Helvetica Light</vt:lpstr>
      <vt:lpstr>Lucida Grande</vt:lpstr>
      <vt:lpstr>ＭＳ Ｐゴシック</vt:lpstr>
      <vt:lpstr>Symbol</vt:lpstr>
      <vt:lpstr>Tahoma</vt:lpstr>
      <vt:lpstr>Times New Roman</vt:lpstr>
      <vt:lpstr>Trebuchet MS</vt:lpstr>
      <vt:lpstr>Webdings</vt:lpstr>
      <vt:lpstr>Wingdings</vt:lpstr>
      <vt:lpstr>Office Theme</vt:lpstr>
      <vt:lpstr>1_Office Theme</vt:lpstr>
      <vt:lpstr>35_Office Theme</vt:lpstr>
      <vt:lpstr>42_Office Theme</vt:lpstr>
      <vt:lpstr>2_Office Theme</vt:lpstr>
      <vt:lpstr>8_Office Theme</vt:lpstr>
      <vt:lpstr>7_Office Theme</vt:lpstr>
      <vt:lpstr>44_Office Theme</vt:lpstr>
      <vt:lpstr>12_Office Theme</vt:lpstr>
      <vt:lpstr>4_Office Theme</vt:lpstr>
      <vt:lpstr>5_Office Theme</vt:lpstr>
      <vt:lpstr>6_Office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CERN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Slide 1</dc:title>
  <dc:subject/>
  <dc:creator>Andreas Hoecker</dc:creator>
  <cp:keywords/>
  <dc:description/>
  <cp:lastModifiedBy>andreas.hoecker@cern.ch</cp:lastModifiedBy>
  <cp:revision>2858</cp:revision>
  <cp:lastPrinted>2015-12-07T12:26:32Z</cp:lastPrinted>
  <dcterms:created xsi:type="dcterms:W3CDTF">2013-01-27T22:35:52Z</dcterms:created>
  <dcterms:modified xsi:type="dcterms:W3CDTF">2015-12-08T03:15:14Z</dcterms:modified>
  <cp:category/>
</cp:coreProperties>
</file>