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8"/>
  </p:notesMasterIdLst>
  <p:handoutMasterIdLst>
    <p:handoutMasterId r:id="rId89"/>
  </p:handoutMasterIdLst>
  <p:sldIdLst>
    <p:sldId id="905" r:id="rId2"/>
    <p:sldId id="932" r:id="rId3"/>
    <p:sldId id="933" r:id="rId4"/>
    <p:sldId id="726" r:id="rId5"/>
    <p:sldId id="920" r:id="rId6"/>
    <p:sldId id="921" r:id="rId7"/>
    <p:sldId id="924" r:id="rId8"/>
    <p:sldId id="925" r:id="rId9"/>
    <p:sldId id="926" r:id="rId10"/>
    <p:sldId id="817" r:id="rId11"/>
    <p:sldId id="928" r:id="rId12"/>
    <p:sldId id="823" r:id="rId13"/>
    <p:sldId id="864" r:id="rId14"/>
    <p:sldId id="871" r:id="rId15"/>
    <p:sldId id="818" r:id="rId16"/>
    <p:sldId id="723" r:id="rId17"/>
    <p:sldId id="922" r:id="rId18"/>
    <p:sldId id="923" r:id="rId19"/>
    <p:sldId id="863" r:id="rId20"/>
    <p:sldId id="930" r:id="rId21"/>
    <p:sldId id="861" r:id="rId22"/>
    <p:sldId id="821" r:id="rId23"/>
    <p:sldId id="725" r:id="rId24"/>
    <p:sldId id="927" r:id="rId25"/>
    <p:sldId id="822" r:id="rId26"/>
    <p:sldId id="824" r:id="rId27"/>
    <p:sldId id="819" r:id="rId28"/>
    <p:sldId id="862" r:id="rId29"/>
    <p:sldId id="825" r:id="rId30"/>
    <p:sldId id="827" r:id="rId31"/>
    <p:sldId id="929" r:id="rId32"/>
    <p:sldId id="828" r:id="rId33"/>
    <p:sldId id="830" r:id="rId34"/>
    <p:sldId id="831" r:id="rId35"/>
    <p:sldId id="832" r:id="rId36"/>
    <p:sldId id="868" r:id="rId37"/>
    <p:sldId id="874" r:id="rId38"/>
    <p:sldId id="833" r:id="rId39"/>
    <p:sldId id="887" r:id="rId40"/>
    <p:sldId id="835" r:id="rId41"/>
    <p:sldId id="836" r:id="rId42"/>
    <p:sldId id="837" r:id="rId43"/>
    <p:sldId id="869" r:id="rId44"/>
    <p:sldId id="838" r:id="rId45"/>
    <p:sldId id="870" r:id="rId46"/>
    <p:sldId id="867" r:id="rId47"/>
    <p:sldId id="841" r:id="rId48"/>
    <p:sldId id="842" r:id="rId49"/>
    <p:sldId id="875" r:id="rId50"/>
    <p:sldId id="931" r:id="rId51"/>
    <p:sldId id="876" r:id="rId52"/>
    <p:sldId id="883" r:id="rId53"/>
    <p:sldId id="878" r:id="rId54"/>
    <p:sldId id="879" r:id="rId55"/>
    <p:sldId id="880" r:id="rId56"/>
    <p:sldId id="912" r:id="rId57"/>
    <p:sldId id="885" r:id="rId58"/>
    <p:sldId id="844" r:id="rId59"/>
    <p:sldId id="884" r:id="rId60"/>
    <p:sldId id="886" r:id="rId61"/>
    <p:sldId id="846" r:id="rId62"/>
    <p:sldId id="847" r:id="rId63"/>
    <p:sldId id="909" r:id="rId64"/>
    <p:sldId id="910" r:id="rId65"/>
    <p:sldId id="888" r:id="rId66"/>
    <p:sldId id="889" r:id="rId67"/>
    <p:sldId id="891" r:id="rId68"/>
    <p:sldId id="849" r:id="rId69"/>
    <p:sldId id="853" r:id="rId70"/>
    <p:sldId id="917" r:id="rId71"/>
    <p:sldId id="894" r:id="rId72"/>
    <p:sldId id="895" r:id="rId73"/>
    <p:sldId id="855" r:id="rId74"/>
    <p:sldId id="856" r:id="rId75"/>
    <p:sldId id="857" r:id="rId76"/>
    <p:sldId id="858" r:id="rId77"/>
    <p:sldId id="896" r:id="rId78"/>
    <p:sldId id="897" r:id="rId79"/>
    <p:sldId id="898" r:id="rId80"/>
    <p:sldId id="900" r:id="rId81"/>
    <p:sldId id="906" r:id="rId82"/>
    <p:sldId id="899" r:id="rId83"/>
    <p:sldId id="901" r:id="rId84"/>
    <p:sldId id="918" r:id="rId85"/>
    <p:sldId id="934" r:id="rId86"/>
    <p:sldId id="935" r:id="rId87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BB8"/>
    <a:srgbClr val="D70128"/>
    <a:srgbClr val="BA29AB"/>
    <a:srgbClr val="B0FB62"/>
    <a:srgbClr val="D4F4FF"/>
    <a:srgbClr val="EEEEEE"/>
    <a:srgbClr val="757678"/>
    <a:srgbClr val="EDEDED"/>
    <a:srgbClr val="F7F7F7"/>
    <a:srgbClr val="FF8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8"/>
    <p:restoredTop sz="96291" autoAdjust="0"/>
  </p:normalViewPr>
  <p:slideViewPr>
    <p:cSldViewPr>
      <p:cViewPr>
        <p:scale>
          <a:sx n="110" d="100"/>
          <a:sy n="110" d="100"/>
        </p:scale>
        <p:origin x="720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presProps" Target="presProps.xml"/><Relationship Id="rId91" Type="http://schemas.openxmlformats.org/officeDocument/2006/relationships/viewProps" Target="viewProps.xml"/><Relationship Id="rId92" Type="http://schemas.openxmlformats.org/officeDocument/2006/relationships/theme" Target="theme/theme1.xml"/><Relationship Id="rId93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notesMaster" Target="notesMasters/notesMaster1.xml"/><Relationship Id="rId8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03/12/2015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03/12/2015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74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390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643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795"/>
            <a:ext cx="2133600" cy="365125"/>
          </a:xfrm>
          <a:prstGeom prst="rect">
            <a:avLst/>
          </a:prstGeom>
        </p:spPr>
        <p:txBody>
          <a:bodyPr/>
          <a:lstStyle/>
          <a:p>
            <a:fld id="{71042916-735C-42D5-86C4-BD0D352BAF0A}" type="datetime3">
              <a:rPr lang="en-US" smtClean="0"/>
              <a:t>3 December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7763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Evian Summary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23F-BAF2-40F7-981E-A4E481A32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2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12/4/15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0414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340768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emf"/><Relationship Id="rId3" Type="http://schemas.openxmlformats.org/officeDocument/2006/relationships/image" Target="../media/image3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emf"/><Relationship Id="rId5" Type="http://schemas.openxmlformats.org/officeDocument/2006/relationships/image" Target="../media/image34.emf"/><Relationship Id="rId6" Type="http://schemas.openxmlformats.org/officeDocument/2006/relationships/image" Target="../media/image35.emf"/><Relationship Id="rId7" Type="http://schemas.openxmlformats.org/officeDocument/2006/relationships/image" Target="../media/image36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4" Type="http://schemas.openxmlformats.org/officeDocument/2006/relationships/image" Target="../media/image3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emf"/><Relationship Id="rId3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hyperlink" Target="http://arxiv.org/abs/1506.04392" TargetMode="External"/><Relationship Id="rId12" Type="http://schemas.openxmlformats.org/officeDocument/2006/relationships/hyperlink" Target="http://arxiv.org/abs/1506.06736" TargetMode="External"/><Relationship Id="rId13" Type="http://schemas.openxmlformats.org/officeDocument/2006/relationships/hyperlink" Target="http://arxiv.org/abs/1506.03931" TargetMode="External"/><Relationship Id="rId14" Type="http://schemas.openxmlformats.org/officeDocument/2006/relationships/hyperlink" Target="http://arxiv.org/abs/1506.03751" TargetMode="External"/><Relationship Id="rId15" Type="http://schemas.openxmlformats.org/officeDocument/2006/relationships/hyperlink" Target="http://arxiv.org/abs/1507.06312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emf"/><Relationship Id="rId3" Type="http://schemas.openxmlformats.org/officeDocument/2006/relationships/image" Target="../media/image45.emf"/><Relationship Id="rId4" Type="http://schemas.openxmlformats.org/officeDocument/2006/relationships/image" Target="../media/image46.emf"/><Relationship Id="rId5" Type="http://schemas.openxmlformats.org/officeDocument/2006/relationships/hyperlink" Target="http://arxiv.org/abs/1504.02244" TargetMode="External"/><Relationship Id="rId6" Type="http://schemas.openxmlformats.org/officeDocument/2006/relationships/hyperlink" Target="http://arxiv.org/abs/1506.04435" TargetMode="External"/><Relationship Id="rId7" Type="http://schemas.openxmlformats.org/officeDocument/2006/relationships/hyperlink" Target="http://arxiv.org/abs/1504.01768" TargetMode="External"/><Relationship Id="rId8" Type="http://schemas.openxmlformats.org/officeDocument/2006/relationships/hyperlink" Target="http://arxiv.org/abs/1503.04184" TargetMode="External"/><Relationship Id="rId9" Type="http://schemas.openxmlformats.org/officeDocument/2006/relationships/hyperlink" Target="http://arxiv.org/abs/1507.01601" TargetMode="External"/><Relationship Id="rId10" Type="http://schemas.openxmlformats.org/officeDocument/2006/relationships/hyperlink" Target="http://arxiv.org/abs/1507.01923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emf"/><Relationship Id="rId3" Type="http://schemas.openxmlformats.org/officeDocument/2006/relationships/image" Target="../media/image4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emf"/><Relationship Id="rId3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jpe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0" Type="http://schemas.openxmlformats.org/officeDocument/2006/relationships/image" Target="../media/image60.png"/><Relationship Id="rId11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emf"/><Relationship Id="rId3" Type="http://schemas.openxmlformats.org/officeDocument/2006/relationships/image" Target="../media/image64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emf"/><Relationship Id="rId3" Type="http://schemas.openxmlformats.org/officeDocument/2006/relationships/image" Target="../media/image66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9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4" Type="http://schemas.openxmlformats.org/officeDocument/2006/relationships/image" Target="../media/image73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emf"/><Relationship Id="rId3" Type="http://schemas.openxmlformats.org/officeDocument/2006/relationships/image" Target="../media/image7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4" Type="http://schemas.openxmlformats.org/officeDocument/2006/relationships/image" Target="../media/image7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4" Type="http://schemas.openxmlformats.org/officeDocument/2006/relationships/image" Target="../media/image81.emf"/><Relationship Id="rId5" Type="http://schemas.openxmlformats.org/officeDocument/2006/relationships/image" Target="../media/image8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9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emf"/><Relationship Id="rId3" Type="http://schemas.openxmlformats.org/officeDocument/2006/relationships/image" Target="../media/image84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5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emf"/><Relationship Id="rId3" Type="http://schemas.openxmlformats.org/officeDocument/2006/relationships/image" Target="../media/image87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emf"/><Relationship Id="rId3" Type="http://schemas.openxmlformats.org/officeDocument/2006/relationships/image" Target="../media/image89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4" Type="http://schemas.openxmlformats.org/officeDocument/2006/relationships/image" Target="../media/image9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4" Type="http://schemas.openxmlformats.org/officeDocument/2006/relationships/image" Target="../media/image9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4" Type="http://schemas.openxmlformats.org/officeDocument/2006/relationships/image" Target="../media/image93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5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4" Type="http://schemas.openxmlformats.org/officeDocument/2006/relationships/image" Target="../media/image93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5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7.emf"/><Relationship Id="rId3" Type="http://schemas.openxmlformats.org/officeDocument/2006/relationships/image" Target="../media/image98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4" Type="http://schemas.openxmlformats.org/officeDocument/2006/relationships/image" Target="../media/image100.emf"/><Relationship Id="rId5" Type="http://schemas.openxmlformats.org/officeDocument/2006/relationships/image" Target="../media/image101.emf"/><Relationship Id="rId6" Type="http://schemas.openxmlformats.org/officeDocument/2006/relationships/image" Target="../media/image10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3.tif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4" Type="http://schemas.openxmlformats.org/officeDocument/2006/relationships/image" Target="../media/image106.emf"/><Relationship Id="rId5" Type="http://schemas.openxmlformats.org/officeDocument/2006/relationships/image" Target="../media/image10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4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8.emf"/><Relationship Id="rId3" Type="http://schemas.openxmlformats.org/officeDocument/2006/relationships/image" Target="../media/image109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0.emf"/><Relationship Id="rId3" Type="http://schemas.openxmlformats.org/officeDocument/2006/relationships/image" Target="../media/image1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emf"/><Relationship Id="rId5" Type="http://schemas.openxmlformats.org/officeDocument/2006/relationships/image" Target="../media/image15.emf"/><Relationship Id="rId6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1.emf"/><Relationship Id="rId3" Type="http://schemas.openxmlformats.org/officeDocument/2006/relationships/image" Target="../media/image112.e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3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4.tif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5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6.emf"/><Relationship Id="rId3" Type="http://schemas.openxmlformats.org/officeDocument/2006/relationships/image" Target="../media/image117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8.emf"/><Relationship Id="rId3" Type="http://schemas.openxmlformats.org/officeDocument/2006/relationships/image" Target="../media/image119.e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0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1.emf"/><Relationship Id="rId3" Type="http://schemas.openxmlformats.org/officeDocument/2006/relationships/image" Target="../media/image122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3.emf"/><Relationship Id="rId3" Type="http://schemas.openxmlformats.org/officeDocument/2006/relationships/image" Target="../media/image124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5.emf"/><Relationship Id="rId3" Type="http://schemas.openxmlformats.org/officeDocument/2006/relationships/image" Target="../media/image12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7.emf"/><Relationship Id="rId3" Type="http://schemas.openxmlformats.org/officeDocument/2006/relationships/image" Target="../media/image128.e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9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0.emf"/><Relationship Id="rId3" Type="http://schemas.openxmlformats.org/officeDocument/2006/relationships/image" Target="../media/image131.e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2.emf"/><Relationship Id="rId3" Type="http://schemas.openxmlformats.org/officeDocument/2006/relationships/image" Target="../media/image133.e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4.png"/><Relationship Id="rId3" Type="http://schemas.openxmlformats.org/officeDocument/2006/relationships/image" Target="../media/image135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6.png"/><Relationship Id="rId3" Type="http://schemas.openxmlformats.org/officeDocument/2006/relationships/image" Target="../media/image13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emf"/><Relationship Id="rId4" Type="http://schemas.openxmlformats.org/officeDocument/2006/relationships/image" Target="../media/image14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8.e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emf"/><Relationship Id="rId4" Type="http://schemas.openxmlformats.org/officeDocument/2006/relationships/image" Target="../media/image143.emf"/><Relationship Id="rId5" Type="http://schemas.openxmlformats.org/officeDocument/2006/relationships/image" Target="../media/image14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1.em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5.emf"/><Relationship Id="rId3" Type="http://schemas.openxmlformats.org/officeDocument/2006/relationships/image" Target="../media/image146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emf"/><Relationship Id="rId4" Type="http://schemas.openxmlformats.org/officeDocument/2006/relationships/image" Target="../media/image14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em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0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1.emf"/><Relationship Id="rId3" Type="http://schemas.openxmlformats.org/officeDocument/2006/relationships/image" Target="../media/image152.emf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4.emf"/><Relationship Id="rId3" Type="http://schemas.openxmlformats.org/officeDocument/2006/relationships/image" Target="../media/image155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e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15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8.emf"/><Relationship Id="rId3" Type="http://schemas.openxmlformats.org/officeDocument/2006/relationships/image" Target="../media/image159.emf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0.emf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1.emf"/><Relationship Id="rId3" Type="http://schemas.openxmlformats.org/officeDocument/2006/relationships/image" Target="../media/image162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4" Type="http://schemas.openxmlformats.org/officeDocument/2006/relationships/image" Target="../media/image16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emf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6.emf"/><Relationship Id="rId3" Type="http://schemas.openxmlformats.org/officeDocument/2006/relationships/image" Target="../media/image167.emf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4" Type="http://schemas.openxmlformats.org/officeDocument/2006/relationships/image" Target="../media/image17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0.emf"/><Relationship Id="rId3" Type="http://schemas.openxmlformats.org/officeDocument/2006/relationships/image" Target="../media/image171.e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tiff"/><Relationship Id="rId4" Type="http://schemas.openxmlformats.org/officeDocument/2006/relationships/hyperlink" Target="http://indico.cern.ch/event/442432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3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4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emf"/><Relationship Id="rId3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270783" y="1567943"/>
            <a:ext cx="7884368" cy="6334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32"/>
          <p:cNvSpPr txBox="1">
            <a:spLocks noChangeArrowheads="1"/>
          </p:cNvSpPr>
          <p:nvPr/>
        </p:nvSpPr>
        <p:spPr bwMode="auto">
          <a:xfrm>
            <a:off x="0" y="1556792"/>
            <a:ext cx="8676456" cy="166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93600" rIns="360000" bIns="140400">
            <a:prstTxWarp prst="textNoShape">
              <a:avLst/>
            </a:prstTxWarp>
            <a:spAutoFit/>
          </a:bodyPr>
          <a:lstStyle/>
          <a:p>
            <a:pPr indent="450850" algn="r"/>
            <a:r>
              <a:rPr lang="en-US" sz="3200" dirty="0" smtClean="0">
                <a:latin typeface="Helvetica Light"/>
                <a:ea typeface="Trebuchet MS" pitchFamily="-84" charset="0"/>
                <a:cs typeface="Helvetica Light"/>
              </a:rPr>
              <a:t>First </a:t>
            </a:r>
            <a:r>
              <a:rPr lang="en-US" sz="3200" dirty="0">
                <a:latin typeface="Helvetica Light"/>
                <a:ea typeface="Trebuchet MS" pitchFamily="-84" charset="0"/>
                <a:cs typeface="Helvetica Light"/>
              </a:rPr>
              <a:t>results from LHC's </a:t>
            </a:r>
            <a:r>
              <a:rPr lang="en-US" sz="3200" dirty="0" smtClean="0">
                <a:latin typeface="Helvetica Light"/>
                <a:ea typeface="Trebuchet MS" pitchFamily="-84" charset="0"/>
                <a:cs typeface="Helvetica Light"/>
              </a:rPr>
              <a:t>Run-2</a:t>
            </a:r>
          </a:p>
          <a:p>
            <a:pPr indent="450850" algn="r"/>
            <a:endParaRPr lang="en-US" sz="1400" dirty="0" smtClean="0">
              <a:latin typeface="Helvetica Light"/>
              <a:ea typeface="Trebuchet MS" pitchFamily="-84" charset="0"/>
              <a:cs typeface="Helvetica Light"/>
            </a:endParaRPr>
          </a:p>
          <a:p>
            <a:pPr indent="450850" algn="r"/>
            <a:endParaRPr lang="en-US" sz="800" dirty="0" smtClean="0">
              <a:latin typeface="Helvetica Light"/>
              <a:ea typeface="Trebuchet MS" pitchFamily="-84" charset="0"/>
              <a:cs typeface="Helvetica Light"/>
            </a:endParaRPr>
          </a:p>
          <a:p>
            <a:pPr indent="450850" algn="r"/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Andreas </a:t>
            </a: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Hoecker (CERN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)</a:t>
            </a:r>
            <a:endParaRPr lang="en-US" sz="1400" dirty="0">
              <a:latin typeface="Helvetica Light"/>
              <a:ea typeface="Trebuchet MS" pitchFamily="-84" charset="0"/>
              <a:cs typeface="Helvetica Light"/>
            </a:endParaRPr>
          </a:p>
          <a:p>
            <a:pPr indent="450850" algn="r">
              <a:spcBef>
                <a:spcPts val="120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PITT-PACC, 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4 Dec 2015</a:t>
            </a:r>
            <a:endParaRPr lang="en-US" sz="14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383" y="5612559"/>
            <a:ext cx="810667" cy="8106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5810" y="5615323"/>
            <a:ext cx="813123" cy="81176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2843" y="5606982"/>
            <a:ext cx="1203613" cy="816243"/>
          </a:xfrm>
          <a:prstGeom prst="rect">
            <a:avLst/>
          </a:prstGeom>
        </p:spPr>
      </p:pic>
      <p:pic>
        <p:nvPicPr>
          <p:cNvPr id="10" name="Picture 9" descr="ATLAS-Logo-Blue-Pantone.pd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5688633"/>
            <a:ext cx="1710568" cy="8993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5417674"/>
            <a:ext cx="950076" cy="1179678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270783" y="5157192"/>
            <a:ext cx="7873217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50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23528" y="1044974"/>
            <a:ext cx="194421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ATLAS &amp; CMS Combinations of Higgs mass and coupling measurements</a:t>
            </a: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nb-NO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arXiv:1503.07589,         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ATLAS-CONF-2015-044            &amp; </a:t>
            </a:r>
            <a:r>
              <a:rPr lang="pt-BR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CMS-PAS-HIG-15-002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2656249" y="1052736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Discovery of an elementary (?) scalar boson and flurry of property measurements 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54" y="2737829"/>
            <a:ext cx="3721322" cy="400353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8723" y="2979487"/>
            <a:ext cx="4203717" cy="372922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48064" y="1051863"/>
            <a:ext cx="3852936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2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Also: 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Differential cross-section measurements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Limit on invisible Higgs branching ratio of &lt; 25%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</a:t>
            </a:r>
            <a:r>
              <a:rPr lang="is-I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1509.00672, </a:t>
            </a:r>
            <a:r>
              <a:rPr lang="is-I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1404.1344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]</a:t>
            </a:r>
            <a:endParaRPr lang="en-US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>
                <a:solidFill>
                  <a:srgbClr val="003BB8"/>
                </a:solidFill>
                <a:latin typeface="Helvetica Light"/>
                <a:cs typeface="Helvetica Light"/>
              </a:rPr>
              <a:t>C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onstraints on anomalous off-shell coupling or spin/CP, forbidden decays (FCNC) and other scalar particles (BSM Higgs)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13191" y="2558566"/>
            <a:ext cx="18117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Higgs production processes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19484" y="2790265"/>
            <a:ext cx="15488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Higgs decay processes</a:t>
            </a:r>
          </a:p>
        </p:txBody>
      </p:sp>
    </p:spTree>
    <p:extLst>
      <p:ext uri="{BB962C8B-B14F-4D97-AF65-F5344CB8AC3E}">
        <p14:creationId xmlns:p14="http://schemas.microsoft.com/office/powerpoint/2010/main" val="15848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23528" y="1044974"/>
            <a:ext cx="19442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Higgs as BSM portal</a:t>
            </a: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4943191" y="1060998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Discovery of an elementary (?) scalar boson and flurry of property measurements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836" y="2694096"/>
            <a:ext cx="5432620" cy="38516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102264" y="5600273"/>
            <a:ext cx="1101584" cy="276999"/>
          </a:xfrm>
          <a:prstGeom prst="rect">
            <a:avLst/>
          </a:prstGeom>
          <a:solidFill>
            <a:srgbClr val="FFFE00"/>
          </a:solidFill>
          <a:ln>
            <a:solidFill>
              <a:srgbClr val="D80017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Γ</a:t>
            </a:r>
            <a:r>
              <a:rPr lang="en-GB" sz="1200" b="1" i="1" baseline="-25000" dirty="0" smtClean="0">
                <a:solidFill>
                  <a:srgbClr val="D80017"/>
                </a:solidFill>
                <a:latin typeface="Helvetica"/>
                <a:cs typeface="Helvetica"/>
              </a:rPr>
              <a:t>H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= 4.1 MeV</a:t>
            </a:r>
          </a:p>
        </p:txBody>
      </p:sp>
      <p:cxnSp>
        <p:nvCxnSpPr>
          <p:cNvPr id="20" name="Straight Arrow Connector 19"/>
          <p:cNvCxnSpPr>
            <a:stCxn id="19" idx="3"/>
            <a:endCxn id="21" idx="1"/>
          </p:cNvCxnSpPr>
          <p:nvPr/>
        </p:nvCxnSpPr>
        <p:spPr>
          <a:xfrm flipV="1">
            <a:off x="3203848" y="5729371"/>
            <a:ext cx="657057" cy="9402"/>
          </a:xfrm>
          <a:prstGeom prst="straightConnector1">
            <a:avLst/>
          </a:prstGeom>
          <a:ln w="6350" cmpd="sng">
            <a:solidFill>
              <a:srgbClr val="D80017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un 20"/>
          <p:cNvSpPr/>
          <p:nvPr/>
        </p:nvSpPr>
        <p:spPr>
          <a:xfrm>
            <a:off x="3860905" y="5603772"/>
            <a:ext cx="254354" cy="251198"/>
          </a:xfrm>
          <a:prstGeom prst="sun">
            <a:avLst/>
          </a:prstGeom>
          <a:solidFill>
            <a:srgbClr val="FFFE00"/>
          </a:solidFill>
          <a:ln>
            <a:solidFill>
              <a:srgbClr val="D8001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323528" y="1628800"/>
            <a:ext cx="273630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Higgs is narrow: 4.1 MeV</a:t>
            </a:r>
          </a:p>
          <a:p>
            <a:pPr>
              <a:spcBef>
                <a:spcPts val="18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For comparison:</a:t>
            </a:r>
          </a:p>
          <a:p>
            <a:pPr>
              <a:spcBef>
                <a:spcPts val="1200"/>
              </a:spcBef>
              <a:tabLst>
                <a:tab pos="255588" algn="l"/>
                <a:tab pos="566738" algn="l"/>
              </a:tabLst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latin typeface="Helvetica"/>
                <a:cs typeface="Helvetica"/>
              </a:rPr>
              <a:t>Γ</a:t>
            </a:r>
            <a:r>
              <a:rPr lang="en-GB" sz="12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	= 2.1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latin typeface="Helvetica"/>
                <a:cs typeface="Helvetica"/>
              </a:rPr>
              <a:t>Γ</a:t>
            </a:r>
            <a:r>
              <a:rPr lang="en-GB" sz="12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	= 2.5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 smtClean="0">
                <a:latin typeface="Helvetica"/>
                <a:cs typeface="Helvetica"/>
              </a:rPr>
              <a:t>	</a:t>
            </a:r>
            <a:r>
              <a:rPr lang="en-GB" sz="1200" dirty="0" err="1" smtClean="0">
                <a:latin typeface="Helvetica"/>
                <a:cs typeface="Helvetica"/>
              </a:rPr>
              <a:t>Γ</a:t>
            </a:r>
            <a:r>
              <a:rPr lang="en-GB" sz="12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	= 1.3 GeV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3528" y="3655184"/>
            <a:ext cx="2253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Even small couplings to new light states can measurably distort branching fractions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236320" y="1495935"/>
            <a:ext cx="216000" cy="216000"/>
          </a:xfrm>
          <a:prstGeom prst="ellipse">
            <a:avLst/>
          </a:prstGeom>
          <a:solidFill>
            <a:srgbClr val="D70128"/>
          </a:solidFill>
          <a:ln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?</a:t>
            </a:r>
            <a:endParaRPr lang="en-US" sz="1200" dirty="0"/>
          </a:p>
        </p:txBody>
      </p:sp>
      <p:sp>
        <p:nvSpPr>
          <p:cNvPr id="11" name="Freeform 10"/>
          <p:cNvSpPr/>
          <p:nvPr/>
        </p:nvSpPr>
        <p:spPr>
          <a:xfrm>
            <a:off x="5400391" y="1717288"/>
            <a:ext cx="1895707" cy="825363"/>
          </a:xfrm>
          <a:custGeom>
            <a:avLst/>
            <a:gdLst>
              <a:gd name="connsiteX0" fmla="*/ 1895707 w 1895707"/>
              <a:gd name="connsiteY0" fmla="*/ 0 h 825363"/>
              <a:gd name="connsiteX1" fmla="*/ 1260088 w 1895707"/>
              <a:gd name="connsiteY1" fmla="*/ 635619 h 825363"/>
              <a:gd name="connsiteX2" fmla="*/ 223024 w 1895707"/>
              <a:gd name="connsiteY2" fmla="*/ 825190 h 825363"/>
              <a:gd name="connsiteX3" fmla="*/ 0 w 1895707"/>
              <a:gd name="connsiteY3" fmla="*/ 613317 h 825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5707" h="825363">
                <a:moveTo>
                  <a:pt x="1895707" y="0"/>
                </a:moveTo>
                <a:cubicBezTo>
                  <a:pt x="1717287" y="249043"/>
                  <a:pt x="1538868" y="498087"/>
                  <a:pt x="1260088" y="635619"/>
                </a:cubicBezTo>
                <a:cubicBezTo>
                  <a:pt x="981308" y="773151"/>
                  <a:pt x="433039" y="828907"/>
                  <a:pt x="223024" y="825190"/>
                </a:cubicBezTo>
                <a:cubicBezTo>
                  <a:pt x="13009" y="821473"/>
                  <a:pt x="0" y="613317"/>
                  <a:pt x="0" y="613317"/>
                </a:cubicBezTo>
              </a:path>
            </a:pathLst>
          </a:custGeom>
          <a:noFill/>
          <a:ln>
            <a:solidFill>
              <a:srgbClr val="D70128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003" y="5961527"/>
            <a:ext cx="707143" cy="3977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3433" y="5961527"/>
            <a:ext cx="434598" cy="397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-9872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12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23527" y="1044974"/>
            <a:ext cx="4959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Flurry of beautiful results from LHCb</a:t>
            </a:r>
            <a:r>
              <a:rPr lang="en-GB" sz="1200" b="1" dirty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almost 300 papers to date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Beautiful </a:t>
            </a:r>
            <a:r>
              <a:rPr lang="en-US" dirty="0" err="1" smtClean="0">
                <a:solidFill>
                  <a:srgbClr val="003BB8"/>
                </a:solidFill>
                <a:latin typeface="Arial"/>
                <a:cs typeface="Arial"/>
              </a:rPr>
              <a:t>flavour</a:t>
            </a: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 and low-</a:t>
            </a:r>
            <a:r>
              <a:rPr lang="en-US" i="1" dirty="0" err="1" smtClean="0">
                <a:solidFill>
                  <a:srgbClr val="003BB8"/>
                </a:solidFill>
                <a:latin typeface="Arial"/>
                <a:cs typeface="Arial"/>
              </a:rPr>
              <a:t>p</a:t>
            </a:r>
            <a:r>
              <a:rPr lang="en-US" i="1" baseline="-25000" dirty="0" err="1" smtClean="0">
                <a:solidFill>
                  <a:srgbClr val="003BB8"/>
                </a:solidFill>
                <a:latin typeface="Arial"/>
                <a:cs typeface="Arial"/>
              </a:rPr>
              <a:t>T</a:t>
            </a: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 physics measurements</a:t>
            </a:r>
            <a:endParaRPr lang="en-US" dirty="0">
              <a:solidFill>
                <a:srgbClr val="003BB8"/>
              </a:solidFill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743" y="5020094"/>
            <a:ext cx="3242692" cy="65226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35696" y="4892438"/>
            <a:ext cx="432048" cy="267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779912" y="4870266"/>
            <a:ext cx="432048" cy="267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084168" y="4198917"/>
            <a:ext cx="432048" cy="267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988253" y="4097165"/>
            <a:ext cx="72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Helvetica" charset="0"/>
                <a:ea typeface="Helvetica" charset="0"/>
                <a:cs typeface="Helvetica" charset="0"/>
              </a:rPr>
              <a:t>Data</a:t>
            </a:r>
          </a:p>
          <a:p>
            <a:r>
              <a:rPr lang="en-US" sz="1000" b="1" dirty="0" smtClean="0">
                <a:solidFill>
                  <a:srgbClr val="FF0000"/>
                </a:solidFill>
                <a:latin typeface="Helvetica" charset="0"/>
                <a:ea typeface="Helvetica" charset="0"/>
                <a:cs typeface="Helvetica" charset="0"/>
              </a:rPr>
              <a:t>Fit result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35394" y="5458356"/>
            <a:ext cx="7938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US" sz="105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</a:t>
            </a:r>
            <a:r>
              <a:rPr lang="en-US" sz="105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(4450)</a:t>
            </a:r>
            <a:r>
              <a:rPr lang="en-US" sz="1050" baseline="30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+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81707" y="5796757"/>
            <a:ext cx="7665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>
                <a:solidFill>
                  <a:srgbClr val="BA29AB"/>
                </a:solidFill>
                <a:latin typeface="Helvetica Light"/>
                <a:cs typeface="Helvetica Light"/>
              </a:rPr>
              <a:t>P</a:t>
            </a:r>
            <a:r>
              <a:rPr lang="en-US" sz="1050" baseline="-25000" dirty="0" smtClean="0">
                <a:solidFill>
                  <a:srgbClr val="BA29AB"/>
                </a:solidFill>
                <a:latin typeface="Helvetica Light"/>
                <a:cs typeface="Helvetica Light"/>
              </a:rPr>
              <a:t>c</a:t>
            </a:r>
            <a:r>
              <a:rPr lang="en-US" sz="1050" dirty="0" smtClean="0">
                <a:solidFill>
                  <a:srgbClr val="BA29AB"/>
                </a:solidFill>
                <a:latin typeface="Helvetica Light"/>
                <a:cs typeface="Helvetica Light"/>
              </a:rPr>
              <a:t>(4380)</a:t>
            </a:r>
            <a:r>
              <a:rPr lang="en-US" sz="1050" baseline="30000" dirty="0" smtClean="0">
                <a:solidFill>
                  <a:srgbClr val="BA29AB"/>
                </a:solidFill>
                <a:latin typeface="Helvetica Light"/>
                <a:cs typeface="Helvetica Light"/>
              </a:rPr>
              <a:t>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72574" y="5991134"/>
            <a:ext cx="2375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Helvetica Light"/>
                <a:cs typeface="Helvetica Light"/>
              </a:rPr>
              <a:t>  ?</a:t>
            </a:r>
            <a:r>
              <a:rPr lang="en-US" sz="1600" dirty="0" smtClean="0">
                <a:latin typeface="Helvetica Light"/>
                <a:cs typeface="Helvetica Light"/>
              </a:rPr>
              <a:t>    or      </a:t>
            </a:r>
            <a:r>
              <a:rPr lang="en-US" sz="1600" b="1" dirty="0" smtClean="0">
                <a:latin typeface="Helvetica Light"/>
                <a:cs typeface="Helvetica Light"/>
              </a:rPr>
              <a:t>?</a:t>
            </a:r>
            <a:r>
              <a:rPr lang="en-US" sz="1600" dirty="0" smtClean="0">
                <a:latin typeface="Helvetica Light"/>
                <a:cs typeface="Helvetica Light"/>
              </a:rPr>
              <a:t>       or </a:t>
            </a:r>
            <a:r>
              <a:rPr lang="is-IS" sz="1600" dirty="0" smtClean="0">
                <a:latin typeface="Helvetica Light"/>
                <a:cs typeface="Helvetica Light"/>
              </a:rPr>
              <a:t>… ?</a:t>
            </a:r>
            <a:endParaRPr lang="en-US" sz="1600" dirty="0" smtClean="0">
              <a:latin typeface="Helvetica Light"/>
              <a:cs typeface="Helvetica Ligh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4149080"/>
            <a:ext cx="3070511" cy="7540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Observation of new states consistent with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pentaquarks</a:t>
            </a:r>
            <a:endParaRPr lang="en-GB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PRL </a:t>
            </a:r>
            <a:r>
              <a:rPr lang="is-I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115, 072001 (2015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) ]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59543" y="1018183"/>
            <a:ext cx="3070511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Precision measurement of 𝜙</a:t>
            </a:r>
            <a:r>
              <a:rPr lang="en-GB" sz="1400" i="1" baseline="-25000" dirty="0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endParaRPr lang="en-GB" sz="1400" i="1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is-I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PRL 114, 041801 (2015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) ]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9" y="4149080"/>
            <a:ext cx="1393759" cy="9694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CMS &amp; LHCb: observation of </a:t>
            </a:r>
            <a:r>
              <a:rPr lang="en-GB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µµ </a:t>
            </a:r>
            <a:endParaRPr lang="en-GB" sz="1400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Nat. </a:t>
            </a:r>
            <a:r>
              <a:rPr lang="is-I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522 (2015)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68 ]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440365"/>
            <a:ext cx="3948577" cy="2339897"/>
          </a:xfrm>
          <a:prstGeom prst="rect">
            <a:avLst/>
          </a:prstGeom>
        </p:spPr>
      </p:pic>
      <p:sp>
        <p:nvSpPr>
          <p:cNvPr id="29" name="Down Arrow 28"/>
          <p:cNvSpPr/>
          <p:nvPr/>
        </p:nvSpPr>
        <p:spPr>
          <a:xfrm flipV="1">
            <a:off x="755576" y="3717032"/>
            <a:ext cx="360040" cy="38661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5400000" flipV="1">
            <a:off x="4774149" y="3969235"/>
            <a:ext cx="360040" cy="84144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835696" y="4209937"/>
            <a:ext cx="0" cy="2243399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43" r="5037"/>
          <a:stretch/>
        </p:blipFill>
        <p:spPr>
          <a:xfrm>
            <a:off x="5508103" y="3933056"/>
            <a:ext cx="3494473" cy="28083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6016" y="1649181"/>
            <a:ext cx="3400847" cy="22002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599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Beautiful </a:t>
            </a:r>
            <a:r>
              <a:rPr lang="en-US" dirty="0" err="1">
                <a:solidFill>
                  <a:srgbClr val="003BB8"/>
                </a:solidFill>
                <a:latin typeface="Arial"/>
                <a:cs typeface="Arial"/>
              </a:rPr>
              <a:t>flavour</a:t>
            </a: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 and low-</a:t>
            </a:r>
            <a:r>
              <a:rPr lang="en-US" i="1" dirty="0" err="1">
                <a:solidFill>
                  <a:srgbClr val="003BB8"/>
                </a:solidFill>
                <a:latin typeface="Arial"/>
                <a:cs typeface="Arial"/>
              </a:rPr>
              <a:t>p</a:t>
            </a:r>
            <a:r>
              <a:rPr lang="en-US" i="1" baseline="-25000" dirty="0" err="1">
                <a:solidFill>
                  <a:srgbClr val="003BB8"/>
                </a:solidFill>
                <a:latin typeface="Arial"/>
                <a:cs typeface="Arial"/>
              </a:rPr>
              <a:t>T</a:t>
            </a: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 physics measurements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23"/>
          <a:stretch/>
        </p:blipFill>
        <p:spPr>
          <a:xfrm>
            <a:off x="467544" y="1117178"/>
            <a:ext cx="6192901" cy="562419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637964" y="1089599"/>
            <a:ext cx="239853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US" sz="1400" smtClean="0">
                <a:solidFill>
                  <a:srgbClr val="003BB8"/>
                </a:solidFill>
                <a:latin typeface="Helvetica Light"/>
                <a:cs typeface="Helvetica Light"/>
              </a:rPr>
              <a:t>The “bread-and-butter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” CKM phase measurements continue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to improve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Measurements of </a:t>
            </a:r>
            <a:r>
              <a:rPr lang="en-US" sz="14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g,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sin(2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b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), |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V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ub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|, </a:t>
            </a:r>
            <a:r>
              <a:rPr lang="en-US" sz="1400" dirty="0" err="1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D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r>
              <a:rPr lang="en-US" sz="1400" i="1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/d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from LHCb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5292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err="1">
                <a:solidFill>
                  <a:srgbClr val="003BB8"/>
                </a:solidFill>
                <a:latin typeface="Arial"/>
                <a:cs typeface="Arial"/>
              </a:rPr>
              <a:t>F</a:t>
            </a:r>
            <a:r>
              <a:rPr lang="en-US" dirty="0" err="1" smtClean="0">
                <a:solidFill>
                  <a:srgbClr val="003BB8"/>
                </a:solidFill>
                <a:latin typeface="Arial"/>
                <a:cs typeface="Arial"/>
              </a:rPr>
              <a:t>lavour</a:t>
            </a: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 anomalies ?</a:t>
            </a:r>
            <a:endParaRPr lang="en-US" dirty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1268" y="1167716"/>
            <a:ext cx="770485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Test of lepton </a:t>
            </a:r>
            <a:r>
              <a:rPr lang="en-US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flavour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universality: </a:t>
            </a:r>
            <a:r>
              <a:rPr lang="en-US" sz="1600" i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R</a:t>
            </a:r>
            <a:r>
              <a:rPr lang="en-US" sz="1000" i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(</a:t>
            </a:r>
            <a:r>
              <a:rPr lang="en-US" sz="1600" i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X</a:t>
            </a:r>
            <a:r>
              <a:rPr lang="en-US" sz="11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) = </a:t>
            </a:r>
            <a:r>
              <a:rPr lang="en-US" sz="1600" dirty="0" err="1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Γ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(</a:t>
            </a:r>
            <a:r>
              <a:rPr lang="en-US" sz="1600" i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B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i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X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t n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) </a:t>
            </a:r>
            <a:r>
              <a:rPr lang="en-US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/ </a:t>
            </a:r>
            <a:r>
              <a:rPr lang="en-US" sz="1600" dirty="0" err="1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Γ</a:t>
            </a:r>
            <a:r>
              <a:rPr lang="en-US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(</a:t>
            </a:r>
            <a:r>
              <a:rPr lang="en-US" sz="1600" i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B</a:t>
            </a:r>
            <a:r>
              <a:rPr lang="en-US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i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X</a:t>
            </a:r>
            <a:r>
              <a:rPr lang="en-US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𝓁 </a:t>
            </a:r>
            <a:r>
              <a:rPr lang="en-US" sz="16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en-US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) 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Robust theoretical prediction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2132856"/>
            <a:ext cx="3805315" cy="4040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73" y="2132856"/>
            <a:ext cx="3805315" cy="40402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79712" y="5178678"/>
            <a:ext cx="7104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~ 3.0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30468" y="5178678"/>
            <a:ext cx="7104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~ 1.7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s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79912" y="6361583"/>
            <a:ext cx="1510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(3.9</a:t>
            </a: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s </a:t>
            </a: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combined)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9801" y="1970658"/>
            <a:ext cx="72378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HFAG, </a:t>
            </a:r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semileptonic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combination for </a:t>
            </a:r>
            <a:r>
              <a:rPr lang="hr-HR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EPS-HEP </a:t>
            </a:r>
            <a:r>
              <a:rPr lang="hr-H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2015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: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http://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www.slac.stanford.edu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/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xorg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/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hfag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/semi/eps15/eps15_dtaunu.html</a:t>
            </a:r>
            <a:endParaRPr lang="en-US" sz="10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9018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15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0"/>
            <a:ext cx="8444630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529" y="188640"/>
            <a:ext cx="3888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chemeClr val="bg1"/>
                </a:solidFill>
                <a:latin typeface="Helvetica Light"/>
                <a:cs typeface="Helvetica Light"/>
              </a:rPr>
              <a:t>Striking phenomena observed,     e.g. in lead–lead collisions and    soft pp physics</a:t>
            </a:r>
            <a:endParaRPr lang="en-GB" dirty="0" smtClean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6165304"/>
            <a:ext cx="2180405" cy="246221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tr-TR" sz="10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[ </a:t>
            </a:r>
            <a:r>
              <a:rPr lang="tr-TR" sz="10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ATLAS, </a:t>
            </a:r>
            <a:r>
              <a:rPr lang="hu-HU" sz="10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PRL </a:t>
            </a:r>
            <a:r>
              <a:rPr lang="hu-HU" sz="10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105, 252303 </a:t>
            </a:r>
            <a:r>
              <a:rPr lang="hu-HU" sz="10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(2010) </a:t>
            </a:r>
            <a:r>
              <a:rPr lang="hu-HU" sz="10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]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36096" y="3897086"/>
            <a:ext cx="3707904" cy="2955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ııııııııı</a:t>
            </a:r>
            <a:endParaRPr lang="en-US" dirty="0"/>
          </a:p>
        </p:txBody>
      </p:sp>
      <p:pic>
        <p:nvPicPr>
          <p:cNvPr id="11" name="Picture 10" descr="compare_corr_2D_PPData_Minbias_7TeV_all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26" t="51515" b="5724"/>
          <a:stretch/>
        </p:blipFill>
        <p:spPr>
          <a:xfrm>
            <a:off x="5796480" y="4042871"/>
            <a:ext cx="3124681" cy="268131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436096" y="6567155"/>
            <a:ext cx="2246734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tr-TR" sz="10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[ </a:t>
            </a:r>
            <a:r>
              <a:rPr lang="tr-TR" sz="10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CMS, </a:t>
            </a:r>
            <a:r>
              <a:rPr lang="is-IS" sz="10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PLB </a:t>
            </a:r>
            <a:r>
              <a:rPr lang="is-IS" sz="10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718 (2013) </a:t>
            </a:r>
            <a:r>
              <a:rPr lang="is-IS" sz="10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795 ]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6225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10" descr="ATLAS_SUSY_Summary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524" y="1052736"/>
            <a:ext cx="4428956" cy="331236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1340768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 Light"/>
                <a:cs typeface="Helvetica Light"/>
              </a:rPr>
              <a:t>Theory-agnostic, signature based searches, as well as </a:t>
            </a:r>
            <a:r>
              <a:rPr lang="en-US" dirty="0" smtClean="0">
                <a:solidFill>
                  <a:srgbClr val="003BB8"/>
                </a:solidFill>
                <a:latin typeface="Helvetica Light"/>
                <a:cs typeface="Helvetica Light"/>
              </a:rPr>
              <a:t>naturalness driven, highly targeted model-dependent </a:t>
            </a:r>
            <a:r>
              <a:rPr lang="en-US" dirty="0" smtClean="0">
                <a:solidFill>
                  <a:srgbClr val="003BB8"/>
                </a:solidFill>
                <a:latin typeface="Helvetica Light"/>
                <a:cs typeface="Helvetica Light"/>
              </a:rPr>
              <a:t>ones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0072" y="4974267"/>
            <a:ext cx="3744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Not </a:t>
            </a:r>
            <a:r>
              <a:rPr lang="en-US" sz="1600" dirty="0">
                <a:latin typeface="Helvetica Light"/>
                <a:cs typeface="Helvetica Light"/>
              </a:rPr>
              <a:t>unexpectedly, a few of these searches ended up showing some </a:t>
            </a:r>
            <a:r>
              <a:rPr lang="en-US" sz="1600" dirty="0" smtClean="0">
                <a:latin typeface="Helvetica Light"/>
                <a:cs typeface="Helvetica Light"/>
              </a:rPr>
              <a:t>(non-significant) anomaly, a </a:t>
            </a:r>
            <a:r>
              <a:rPr lang="en-US" sz="1600" dirty="0">
                <a:latin typeface="Helvetica Light"/>
                <a:cs typeface="Helvetica Light"/>
              </a:rPr>
              <a:t>legacy to check in Run-2  </a:t>
            </a:r>
            <a:endParaRPr lang="en-GB" sz="1600" dirty="0">
              <a:latin typeface="Helvetica Light"/>
              <a:cs typeface="Helvetica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45" y="3385457"/>
            <a:ext cx="4379979" cy="328498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Vast amount of BSM searches — with no significant anomaly seen so far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129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pic>
        <p:nvPicPr>
          <p:cNvPr id="10" name="Picture 9" descr="fig_05a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22850" y="2074835"/>
            <a:ext cx="2509449" cy="2610748"/>
          </a:xfrm>
          <a:prstGeom prst="rect">
            <a:avLst/>
          </a:prstGeom>
        </p:spPr>
      </p:pic>
      <p:pic>
        <p:nvPicPr>
          <p:cNvPr id="9" name="Picture 8" descr="fig_03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2132285"/>
            <a:ext cx="3414801" cy="2439144"/>
          </a:xfrm>
          <a:prstGeom prst="rect">
            <a:avLst/>
          </a:prstGeom>
        </p:spPr>
      </p:pic>
      <p:pic>
        <p:nvPicPr>
          <p:cNvPr id="3" name="Picture 2" descr="fig_06a-3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111077"/>
            <a:ext cx="2709982" cy="26000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536" y="1535013"/>
            <a:ext cx="252028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rgbClr val="D80017"/>
                </a:solidFill>
                <a:latin typeface="Helvetica"/>
                <a:cs typeface="Helvetica"/>
              </a:rPr>
              <a:t>2L(Z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) + MET</a:t>
            </a:r>
          </a:p>
          <a:p>
            <a:pPr>
              <a:spcBef>
                <a:spcPts val="600"/>
              </a:spcBef>
            </a:pPr>
            <a:r>
              <a:rPr lang="tr-TR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arXiv:</a:t>
            </a:r>
            <a:r>
              <a:rPr lang="tr-TR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1503.03290 ] 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9283" y="4847381"/>
            <a:ext cx="282656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A </a:t>
            </a:r>
            <a:r>
              <a:rPr lang="en-GB" sz="1200" smtClean="0">
                <a:latin typeface="Helvetica Light"/>
                <a:cs typeface="Helvetica Light"/>
              </a:rPr>
              <a:t>few early papers </a:t>
            </a:r>
            <a:r>
              <a:rPr lang="en-GB" sz="1200" dirty="0" smtClean="0">
                <a:latin typeface="Helvetica Light"/>
                <a:cs typeface="Helvetica Light"/>
              </a:rPr>
              <a:t>with ideas: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latin typeface="Helvetica Light"/>
                <a:cs typeface="Helvetica Light"/>
                <a:hlinkClick r:id="rId5"/>
              </a:rPr>
              <a:t>http://arxiv.org/abs/</a:t>
            </a:r>
            <a:r>
              <a:rPr lang="en-GB" sz="1200" dirty="0" smtClean="0">
                <a:latin typeface="Helvetica Light"/>
                <a:cs typeface="Helvetica Light"/>
                <a:hlinkClick r:id="rId5"/>
              </a:rPr>
              <a:t>1504.02244</a:t>
            </a:r>
            <a:r>
              <a:rPr lang="en-GB" sz="1200" dirty="0" smtClean="0">
                <a:latin typeface="Helvetica Light"/>
                <a:cs typeface="Helvetica Light"/>
              </a:rPr>
              <a:t> </a:t>
            </a:r>
            <a:endParaRPr lang="en-GB" sz="1200" dirty="0">
              <a:latin typeface="Helvetica Light"/>
              <a:cs typeface="Helvetica Light"/>
            </a:endParaRPr>
          </a:p>
          <a:p>
            <a:r>
              <a:rPr lang="en-GB" sz="1200" dirty="0" smtClean="0">
                <a:latin typeface="Helvetica Light"/>
                <a:cs typeface="Helvetica Light"/>
                <a:hlinkClick r:id="rId6"/>
              </a:rPr>
              <a:t>http</a:t>
            </a:r>
            <a:r>
              <a:rPr lang="en-GB" sz="1200" dirty="0">
                <a:latin typeface="Helvetica Light"/>
                <a:cs typeface="Helvetica Light"/>
                <a:hlinkClick r:id="rId6"/>
              </a:rPr>
              <a:t>://arxiv.org</a:t>
            </a:r>
            <a:r>
              <a:rPr lang="en-GB" sz="1200" dirty="0" smtClean="0">
                <a:latin typeface="Helvetica Light"/>
                <a:cs typeface="Helvetica Light"/>
                <a:hlinkClick r:id="rId6"/>
              </a:rPr>
              <a:t>/abs/1506.04435</a:t>
            </a:r>
            <a:endParaRPr lang="en-GB" sz="1200" dirty="0" smtClean="0">
              <a:latin typeface="Helvetica Light"/>
              <a:cs typeface="Helvetica Light"/>
            </a:endParaRPr>
          </a:p>
          <a:p>
            <a:r>
              <a:rPr lang="en-GB" sz="1200" dirty="0">
                <a:latin typeface="Helvetica Light"/>
                <a:cs typeface="Helvetica Light"/>
                <a:hlinkClick r:id="rId7"/>
              </a:rPr>
              <a:t>http://arxiv.org/abs/</a:t>
            </a:r>
            <a:r>
              <a:rPr lang="en-GB" sz="1200" dirty="0" smtClean="0">
                <a:latin typeface="Helvetica Light"/>
                <a:cs typeface="Helvetica Light"/>
                <a:hlinkClick r:id="rId7"/>
              </a:rPr>
              <a:t>1504.01768</a:t>
            </a:r>
            <a:endParaRPr lang="en-GB" sz="1200" dirty="0" smtClean="0">
              <a:latin typeface="Helvetica Light"/>
              <a:cs typeface="Helvetica Light"/>
            </a:endParaRPr>
          </a:p>
          <a:p>
            <a:r>
              <a:rPr lang="en-GB" sz="1200" dirty="0">
                <a:latin typeface="Helvetica Light"/>
                <a:cs typeface="Helvetica Light"/>
                <a:hlinkClick r:id="rId8"/>
              </a:rPr>
              <a:t>http://arxiv.org/abs/</a:t>
            </a:r>
            <a:r>
              <a:rPr lang="en-GB" sz="1200" dirty="0" smtClean="0">
                <a:latin typeface="Helvetica Light"/>
                <a:cs typeface="Helvetica Light"/>
                <a:hlinkClick r:id="rId8"/>
              </a:rPr>
              <a:t>1503.04184</a:t>
            </a:r>
            <a:r>
              <a:rPr lang="en-GB" sz="1200" dirty="0" smtClean="0">
                <a:latin typeface="Helvetica Light"/>
                <a:cs typeface="Helvetica Light"/>
              </a:rPr>
              <a:t> </a:t>
            </a:r>
          </a:p>
          <a:p>
            <a:r>
              <a:rPr lang="en-GB" sz="1200" dirty="0" smtClean="0">
                <a:latin typeface="Helvetica Light"/>
                <a:cs typeface="Helvetica Light"/>
              </a:rPr>
              <a:t>… </a:t>
            </a:r>
            <a:endParaRPr lang="en-GB" sz="1200" dirty="0">
              <a:latin typeface="Helvetica Light"/>
              <a:cs typeface="Helvetica Ligh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26150" y="4847381"/>
            <a:ext cx="3168352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A few early papers with ideas: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latin typeface="Helvetica Light"/>
                <a:cs typeface="Helvetica Light"/>
                <a:hlinkClick r:id="rId9"/>
              </a:rPr>
              <a:t>http://arxiv.org/abs/</a:t>
            </a:r>
            <a:r>
              <a:rPr lang="en-GB" sz="1200" dirty="0" smtClean="0">
                <a:latin typeface="Helvetica Light"/>
                <a:cs typeface="Helvetica Light"/>
                <a:hlinkClick r:id="rId9"/>
              </a:rPr>
              <a:t>1507.01601</a:t>
            </a:r>
            <a:r>
              <a:rPr lang="en-GB" sz="1200" dirty="0" smtClean="0">
                <a:latin typeface="Helvetica Light"/>
                <a:cs typeface="Helvetica Light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GB" sz="1200" dirty="0" smtClean="0">
                <a:latin typeface="Helvetica Light"/>
                <a:cs typeface="Helvetica Light"/>
                <a:hlinkClick r:id="rId10"/>
              </a:rPr>
              <a:t>http</a:t>
            </a:r>
            <a:r>
              <a:rPr lang="en-GB" sz="1200" dirty="0">
                <a:latin typeface="Helvetica Light"/>
                <a:cs typeface="Helvetica Light"/>
                <a:hlinkClick r:id="rId10"/>
              </a:rPr>
              <a:t>://arxiv.org/abs/</a:t>
            </a:r>
            <a:r>
              <a:rPr lang="en-GB" sz="1200" dirty="0" smtClean="0">
                <a:latin typeface="Helvetica Light"/>
                <a:cs typeface="Helvetica Light"/>
                <a:hlinkClick r:id="rId10"/>
              </a:rPr>
              <a:t>1507.01923</a:t>
            </a:r>
            <a:endParaRPr lang="en-GB" sz="1200" dirty="0" smtClean="0">
              <a:latin typeface="Helvetica Light"/>
              <a:cs typeface="Helvetica Light"/>
            </a:endParaRPr>
          </a:p>
          <a:p>
            <a:pPr>
              <a:spcBef>
                <a:spcPts val="0"/>
              </a:spcBef>
            </a:pPr>
            <a:r>
              <a:rPr lang="en-GB" sz="1200" dirty="0" smtClean="0">
                <a:latin typeface="Helvetica Light"/>
                <a:cs typeface="Helvetica Light"/>
              </a:rPr>
              <a:t>… </a:t>
            </a:r>
            <a:endParaRPr lang="en-GB" sz="1200" dirty="0">
              <a:latin typeface="Helvetica Light"/>
              <a:cs typeface="Helvetica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22104" y="1535013"/>
            <a:ext cx="2430016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rgbClr val="D80017"/>
                </a:solidFill>
                <a:latin typeface="Helvetica"/>
                <a:cs typeface="Helvetica"/>
              </a:rPr>
              <a:t>2L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(SS) + b-jets + </a:t>
            </a:r>
            <a:r>
              <a:rPr lang="en-GB" sz="1200" b="1" i="1" dirty="0" smtClean="0">
                <a:solidFill>
                  <a:srgbClr val="D80017"/>
                </a:solidFill>
                <a:latin typeface="Helvetica"/>
                <a:cs typeface="Helvetica"/>
              </a:rPr>
              <a:t>H</a:t>
            </a:r>
            <a:r>
              <a:rPr lang="en-GB" sz="1200" b="1" i="1" baseline="-25000" dirty="0" smtClean="0">
                <a:solidFill>
                  <a:srgbClr val="D80017"/>
                </a:solidFill>
                <a:latin typeface="Helvetica"/>
                <a:cs typeface="Helvetica"/>
              </a:rPr>
              <a:t>T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+ MET </a:t>
            </a:r>
          </a:p>
          <a:p>
            <a:pPr>
              <a:spcBef>
                <a:spcPts val="600"/>
              </a:spcBef>
            </a:pPr>
            <a:r>
              <a:rPr lang="tr-TR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arXiv:</a:t>
            </a:r>
            <a:r>
              <a:rPr lang="tr-TR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1504.04605 ] 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257671"/>
            <a:ext cx="9144000" cy="7839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6685632" y="1535013"/>
            <a:ext cx="2447051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Diboson resonance (VV’ </a:t>
            </a:r>
            <a:r>
              <a:rPr lang="en-GB" sz="1200" b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JJ)</a:t>
            </a:r>
          </a:p>
          <a:p>
            <a:pPr>
              <a:spcBef>
                <a:spcPts val="600"/>
              </a:spcBef>
            </a:pPr>
            <a:r>
              <a:rPr lang="tr-TR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arXiv:1506.00962 ] 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54183" y="4847381"/>
            <a:ext cx="2376264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A few early papers with ideas: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latin typeface="Helvetica Light"/>
                <a:cs typeface="Helvetica Light"/>
                <a:hlinkClick r:id="rId11"/>
              </a:rPr>
              <a:t>http://arxiv.org/abs/1506.04392</a:t>
            </a:r>
            <a:endParaRPr lang="en-GB" sz="1200" dirty="0" smtClean="0">
              <a:latin typeface="Helvetica Light"/>
              <a:cs typeface="Helvetica Light"/>
            </a:endParaRPr>
          </a:p>
          <a:p>
            <a:r>
              <a:rPr lang="en-GB" sz="1200" dirty="0">
                <a:latin typeface="Helvetica Light"/>
                <a:cs typeface="Helvetica Light"/>
                <a:hlinkClick r:id="rId12"/>
              </a:rPr>
              <a:t>http://arxiv.org/abs/1506.06736</a:t>
            </a:r>
            <a:r>
              <a:rPr lang="en-GB" sz="1200" dirty="0">
                <a:latin typeface="Helvetica Light"/>
                <a:cs typeface="Helvetica Light"/>
              </a:rPr>
              <a:t>  </a:t>
            </a:r>
          </a:p>
          <a:p>
            <a:r>
              <a:rPr lang="en-GB" sz="1200" dirty="0" smtClean="0">
                <a:latin typeface="Helvetica Light"/>
                <a:cs typeface="Helvetica Light"/>
                <a:hlinkClick r:id="rId13"/>
              </a:rPr>
              <a:t>http</a:t>
            </a:r>
            <a:r>
              <a:rPr lang="en-GB" sz="1200" dirty="0">
                <a:latin typeface="Helvetica Light"/>
                <a:cs typeface="Helvetica Light"/>
                <a:hlinkClick r:id="rId13"/>
              </a:rPr>
              <a:t>://arxiv.org/abs/</a:t>
            </a:r>
            <a:r>
              <a:rPr lang="en-GB" sz="1200" dirty="0" smtClean="0">
                <a:latin typeface="Helvetica Light"/>
                <a:cs typeface="Helvetica Light"/>
                <a:hlinkClick r:id="rId13"/>
              </a:rPr>
              <a:t>1506.03931</a:t>
            </a:r>
            <a:endParaRPr lang="en-GB" sz="1200" dirty="0" smtClean="0">
              <a:latin typeface="Helvetica Light"/>
              <a:cs typeface="Helvetica Light"/>
            </a:endParaRPr>
          </a:p>
          <a:p>
            <a:r>
              <a:rPr lang="en-GB" sz="1200" dirty="0">
                <a:latin typeface="Helvetica Light"/>
                <a:cs typeface="Helvetica Light"/>
                <a:hlinkClick r:id="rId14"/>
              </a:rPr>
              <a:t>http://arxiv.org/abs/</a:t>
            </a:r>
            <a:r>
              <a:rPr lang="en-GB" sz="1200" dirty="0" smtClean="0">
                <a:latin typeface="Helvetica Light"/>
                <a:cs typeface="Helvetica Light"/>
                <a:hlinkClick r:id="rId14"/>
              </a:rPr>
              <a:t>1506.03751</a:t>
            </a:r>
            <a:endParaRPr lang="en-GB" sz="1200" dirty="0" smtClean="0">
              <a:latin typeface="Helvetica Light"/>
              <a:cs typeface="Helvetica Light"/>
            </a:endParaRPr>
          </a:p>
          <a:p>
            <a:r>
              <a:rPr lang="en-GB" sz="1200" dirty="0">
                <a:latin typeface="Helvetica Light"/>
                <a:cs typeface="Helvetica Light"/>
                <a:hlinkClick r:id="rId15"/>
              </a:rPr>
              <a:t>http://arxiv.org/abs/</a:t>
            </a:r>
            <a:r>
              <a:rPr lang="en-GB" sz="1200" dirty="0" smtClean="0">
                <a:latin typeface="Helvetica Light"/>
                <a:cs typeface="Helvetica Light"/>
                <a:hlinkClick r:id="rId15"/>
              </a:rPr>
              <a:t>1507.06312</a:t>
            </a:r>
            <a:r>
              <a:rPr lang="en-GB" sz="1200" dirty="0" smtClean="0">
                <a:latin typeface="Helvetica Light"/>
                <a:cs typeface="Helvetica Light"/>
              </a:rPr>
              <a:t> </a:t>
            </a:r>
          </a:p>
          <a:p>
            <a:r>
              <a:rPr lang="en-GB" sz="1200" dirty="0" smtClean="0">
                <a:latin typeface="Helvetica Light"/>
                <a:cs typeface="Helvetica Light"/>
              </a:rPr>
              <a:t>…</a:t>
            </a:r>
            <a:endParaRPr lang="en-GB" sz="1200" dirty="0"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317740"/>
            <a:ext cx="8820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Not unexpectedly, a few of these searches ended up showing some anomaly,                            a legacy to check in Run-2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(shown here: ATLAS examples)  </a:t>
            </a:r>
            <a:endParaRPr lang="en-GB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69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-9872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18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Broad search coverage — not only the standard signatures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7" y="1044974"/>
            <a:ext cx="495996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Run-1 “tour de force” analysis of pMSSM </a:t>
            </a:r>
          </a:p>
          <a:p>
            <a:pPr>
              <a:spcBef>
                <a:spcPts val="600"/>
              </a:spcBef>
            </a:pP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1508.06608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628800"/>
            <a:ext cx="2808311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Combined use of 22 separate ATLAS SUSY searches in addition                  to external constraints                  (</a:t>
            </a:r>
            <a:r>
              <a:rPr lang="en-GB" sz="16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GB" sz="16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H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EWPO, flavour, LEP searches, dark matter)               to probe 19 parameter pMSSM</a:t>
            </a:r>
          </a:p>
          <a:p>
            <a:pPr>
              <a:spcBef>
                <a:spcPts val="2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Distinction of LSP types: </a:t>
            </a:r>
            <a:r>
              <a:rPr lang="en-GB" sz="1600" i="1" dirty="0" smtClean="0">
                <a:latin typeface="Helvetica Light"/>
                <a:cs typeface="Helvetica Light"/>
              </a:rPr>
              <a:t>bino</a:t>
            </a:r>
            <a:r>
              <a:rPr lang="en-GB" sz="1600" dirty="0" smtClean="0">
                <a:latin typeface="Helvetica Light"/>
                <a:cs typeface="Helvetica Light"/>
              </a:rPr>
              <a:t>, </a:t>
            </a:r>
            <a:r>
              <a:rPr lang="en-GB" sz="1600" i="1" dirty="0" smtClean="0">
                <a:latin typeface="Helvetica Light"/>
                <a:cs typeface="Helvetica Light"/>
              </a:rPr>
              <a:t>wino</a:t>
            </a:r>
            <a:r>
              <a:rPr lang="en-GB" sz="1600" dirty="0" smtClean="0">
                <a:latin typeface="Helvetica Light"/>
                <a:cs typeface="Helvetica Light"/>
              </a:rPr>
              <a:t>, </a:t>
            </a:r>
            <a:r>
              <a:rPr lang="en-GB" sz="1600" i="1" dirty="0" smtClean="0">
                <a:latin typeface="Helvetica Light"/>
                <a:cs typeface="Helvetica Light"/>
              </a:rPr>
              <a:t>higgsino</a:t>
            </a:r>
          </a:p>
          <a:p>
            <a:pPr>
              <a:spcBef>
                <a:spcPts val="2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Analysis overall reproduces simplified models picture</a:t>
            </a:r>
          </a:p>
          <a:p>
            <a:pPr>
              <a:spcBef>
                <a:spcPts val="2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Higgsino/wino scenarios              biggest challenge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1628799"/>
            <a:ext cx="5556489" cy="491699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66110" y="5816415"/>
            <a:ext cx="576063" cy="0"/>
          </a:xfrm>
          <a:prstGeom prst="straightConnector1">
            <a:avLst/>
          </a:prstGeom>
          <a:ln>
            <a:solidFill>
              <a:srgbClr val="D7012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80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Broad search coverage — not only the standard signatures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257" y="2132856"/>
            <a:ext cx="4434247" cy="38164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132856"/>
            <a:ext cx="4434247" cy="38164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528" y="1340768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All experiments looked for various types of long-lived massive particles</a:t>
            </a:r>
          </a:p>
        </p:txBody>
      </p:sp>
    </p:spTree>
    <p:extLst>
      <p:ext uri="{BB962C8B-B14F-4D97-AF65-F5344CB8AC3E}">
        <p14:creationId xmlns:p14="http://schemas.microsoft.com/office/powerpoint/2010/main" val="44768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73" descr="bul-pho-2007-0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85" y="693688"/>
            <a:ext cx="2590800" cy="1727200"/>
          </a:xfrm>
          <a:prstGeom prst="rect">
            <a:avLst/>
          </a:prstGeom>
          <a:noFill/>
          <a:ln w="3810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5"/>
          <p:cNvSpPr>
            <a:spLocks noChangeArrowheads="1"/>
          </p:cNvSpPr>
          <p:nvPr/>
        </p:nvSpPr>
        <p:spPr bwMode="auto">
          <a:xfrm>
            <a:off x="2170039" y="697826"/>
            <a:ext cx="554618" cy="30480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74"/>
          <p:cNvSpPr txBox="1">
            <a:spLocks noChangeArrowheads="1"/>
          </p:cNvSpPr>
          <p:nvPr/>
        </p:nvSpPr>
        <p:spPr bwMode="auto">
          <a:xfrm>
            <a:off x="2135212" y="677851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CMS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0" name="Picture 79" descr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74889"/>
            <a:ext cx="1955800" cy="1449388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95"/>
          <p:cNvSpPr>
            <a:spLocks noChangeArrowheads="1"/>
          </p:cNvSpPr>
          <p:nvPr/>
        </p:nvSpPr>
        <p:spPr bwMode="auto">
          <a:xfrm>
            <a:off x="1385887" y="6140337"/>
            <a:ext cx="719138" cy="28394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80"/>
          <p:cNvSpPr txBox="1">
            <a:spLocks noChangeArrowheads="1"/>
          </p:cNvSpPr>
          <p:nvPr/>
        </p:nvSpPr>
        <p:spPr bwMode="auto">
          <a:xfrm>
            <a:off x="1374457" y="6093926"/>
            <a:ext cx="7477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ALICE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3" name="Picture 86" descr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763" y="1372518"/>
            <a:ext cx="2165350" cy="137636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87"/>
          <p:cNvSpPr>
            <a:spLocks noChangeArrowheads="1"/>
          </p:cNvSpPr>
          <p:nvPr/>
        </p:nvSpPr>
        <p:spPr bwMode="auto">
          <a:xfrm>
            <a:off x="8281863" y="1372518"/>
            <a:ext cx="609600" cy="304800"/>
          </a:xfrm>
          <a:prstGeom prst="rect">
            <a:avLst/>
          </a:prstGeom>
          <a:gradFill rotWithShape="0">
            <a:gsLst>
              <a:gs pos="0">
                <a:srgbClr val="C89A09"/>
              </a:gs>
              <a:gs pos="100000">
                <a:srgbClr val="D3D90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 Box 88"/>
          <p:cNvSpPr txBox="1">
            <a:spLocks noChangeArrowheads="1"/>
          </p:cNvSpPr>
          <p:nvPr/>
        </p:nvSpPr>
        <p:spPr bwMode="auto">
          <a:xfrm>
            <a:off x="8243763" y="1340768"/>
            <a:ext cx="720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err="1" smtClean="0">
                <a:solidFill>
                  <a:prstClr val="white"/>
                </a:solidFill>
                <a:latin typeface="Century Gothic" charset="0"/>
              </a:rPr>
              <a:t>LHCb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sp>
        <p:nvSpPr>
          <p:cNvPr id="17" name="Rectangle 95"/>
          <p:cNvSpPr>
            <a:spLocks noChangeArrowheads="1"/>
          </p:cNvSpPr>
          <p:nvPr/>
        </p:nvSpPr>
        <p:spPr bwMode="auto">
          <a:xfrm>
            <a:off x="8273925" y="6120075"/>
            <a:ext cx="609600" cy="3048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Line 70"/>
          <p:cNvSpPr>
            <a:spLocks noChangeShapeType="1"/>
          </p:cNvSpPr>
          <p:nvPr/>
        </p:nvSpPr>
        <p:spPr bwMode="auto">
          <a:xfrm flipH="1" flipV="1">
            <a:off x="2771799" y="693687"/>
            <a:ext cx="930249" cy="133085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Line 70"/>
          <p:cNvSpPr>
            <a:spLocks noChangeShapeType="1"/>
          </p:cNvSpPr>
          <p:nvPr/>
        </p:nvSpPr>
        <p:spPr bwMode="auto">
          <a:xfrm flipV="1">
            <a:off x="2730385" y="2014538"/>
            <a:ext cx="971665" cy="406350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Oval 72"/>
          <p:cNvSpPr>
            <a:spLocks noChangeArrowheads="1"/>
          </p:cNvSpPr>
          <p:nvPr/>
        </p:nvSpPr>
        <p:spPr bwMode="auto">
          <a:xfrm>
            <a:off x="3613633" y="1981990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Oval 72"/>
          <p:cNvSpPr>
            <a:spLocks noChangeArrowheads="1"/>
          </p:cNvSpPr>
          <p:nvPr/>
        </p:nvSpPr>
        <p:spPr bwMode="auto">
          <a:xfrm>
            <a:off x="7894551" y="3604319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Line 70"/>
          <p:cNvSpPr>
            <a:spLocks noChangeShapeType="1"/>
          </p:cNvSpPr>
          <p:nvPr/>
        </p:nvSpPr>
        <p:spPr bwMode="auto">
          <a:xfrm flipV="1">
            <a:off x="5812924" y="4711771"/>
            <a:ext cx="489326" cy="42267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Line 70"/>
          <p:cNvSpPr>
            <a:spLocks noChangeShapeType="1"/>
          </p:cNvSpPr>
          <p:nvPr/>
        </p:nvSpPr>
        <p:spPr bwMode="auto">
          <a:xfrm flipH="1" flipV="1">
            <a:off x="5798043" y="5218568"/>
            <a:ext cx="504206" cy="123476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Line 70"/>
          <p:cNvSpPr>
            <a:spLocks noChangeShapeType="1"/>
          </p:cNvSpPr>
          <p:nvPr/>
        </p:nvSpPr>
        <p:spPr bwMode="auto">
          <a:xfrm flipV="1">
            <a:off x="8042190" y="2748881"/>
            <a:ext cx="848888" cy="86940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Line 70"/>
          <p:cNvSpPr>
            <a:spLocks noChangeShapeType="1"/>
          </p:cNvSpPr>
          <p:nvPr/>
        </p:nvSpPr>
        <p:spPr bwMode="auto">
          <a:xfrm flipH="1" flipV="1">
            <a:off x="6705599" y="2748881"/>
            <a:ext cx="1188951" cy="88320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Line 70"/>
          <p:cNvSpPr>
            <a:spLocks noChangeShapeType="1"/>
          </p:cNvSpPr>
          <p:nvPr/>
        </p:nvSpPr>
        <p:spPr bwMode="auto">
          <a:xfrm flipH="1">
            <a:off x="2135212" y="5094316"/>
            <a:ext cx="239225" cy="133585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Oval 72"/>
          <p:cNvSpPr>
            <a:spLocks noChangeArrowheads="1"/>
          </p:cNvSpPr>
          <p:nvPr/>
        </p:nvSpPr>
        <p:spPr bwMode="auto">
          <a:xfrm>
            <a:off x="2309159" y="5040788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Oval 72"/>
          <p:cNvSpPr>
            <a:spLocks noChangeArrowheads="1"/>
          </p:cNvSpPr>
          <p:nvPr/>
        </p:nvSpPr>
        <p:spPr bwMode="auto">
          <a:xfrm>
            <a:off x="5706701" y="5147077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3840934" y="1268760"/>
            <a:ext cx="249619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ring at CERN:</a:t>
            </a: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16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34" name="Rectangle 8"/>
          <p:cNvSpPr>
            <a:spLocks noChangeArrowheads="1"/>
          </p:cNvSpPr>
          <p:nvPr/>
        </p:nvSpPr>
        <p:spPr bwMode="auto">
          <a:xfrm>
            <a:off x="4553851" y="3994508"/>
            <a:ext cx="1871025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SPS ring:</a:t>
            </a:r>
          </a:p>
          <a:p>
            <a:pPr algn="ctr">
              <a:lnSpc>
                <a:spcPct val="90000"/>
              </a:lnSpc>
              <a:defRPr/>
            </a:pPr>
            <a:r>
              <a:rPr lang="fr-FR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7 km </a:t>
            </a: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circumference</a:t>
            </a:r>
            <a:endParaRPr lang="fr-FR" sz="12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1763688" y="2514790"/>
            <a:ext cx="5898666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0.9 / 2.8 / 5 / 7 / 8 / 13 TeV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2.8 / 5 TeV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5 </a:t>
            </a: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TeV p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  <a:endParaRPr lang="en-GB" sz="18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36" name="Trapezoid 35"/>
          <p:cNvSpPr/>
          <p:nvPr/>
        </p:nvSpPr>
        <p:spPr>
          <a:xfrm rot="16002904">
            <a:off x="5121892" y="4420560"/>
            <a:ext cx="642302" cy="2290771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37" name="Rectangle 8"/>
          <p:cNvSpPr>
            <a:spLocks noChangeArrowheads="1"/>
          </p:cNvSpPr>
          <p:nvPr/>
        </p:nvSpPr>
        <p:spPr bwMode="auto">
          <a:xfrm>
            <a:off x="3707904" y="5807064"/>
            <a:ext cx="173797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Meyrin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pic>
        <p:nvPicPr>
          <p:cNvPr id="16" name="Picture 94" descr="0511013_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250" y="4738950"/>
            <a:ext cx="2590800" cy="168751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96"/>
          <p:cNvSpPr txBox="1">
            <a:spLocks noChangeArrowheads="1"/>
          </p:cNvSpPr>
          <p:nvPr/>
        </p:nvSpPr>
        <p:spPr bwMode="auto">
          <a:xfrm>
            <a:off x="8197725" y="6086420"/>
            <a:ext cx="766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ATLAS</a:t>
            </a:r>
          </a:p>
        </p:txBody>
      </p:sp>
    </p:spTree>
    <p:extLst>
      <p:ext uri="{BB962C8B-B14F-4D97-AF65-F5344CB8AC3E}">
        <p14:creationId xmlns:p14="http://schemas.microsoft.com/office/powerpoint/2010/main" val="3359194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Run-2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140968"/>
            <a:ext cx="913077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Helvetica Light"/>
                <a:cs typeface="Helvetica Light"/>
              </a:rPr>
              <a:t>13 </a:t>
            </a:r>
            <a:r>
              <a:rPr lang="en-US" sz="1600" b="1" dirty="0" smtClean="0">
                <a:latin typeface="Helvetica Light"/>
                <a:cs typeface="Helvetica Light"/>
              </a:rPr>
              <a:t>TeV</a:t>
            </a:r>
          </a:p>
          <a:p>
            <a:pPr lvl="0" algn="ctr">
              <a:spcBef>
                <a:spcPts val="1800"/>
              </a:spcBef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C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omplete overview of results, apologies for omitting analysis details 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815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Life in 2015: 13 </a:t>
            </a:r>
            <a:r>
              <a:rPr lang="en-US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TeV / 8 TeV inclusive </a:t>
            </a:r>
            <a:r>
              <a:rPr lang="en-US" i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pp</a:t>
            </a:r>
            <a:r>
              <a:rPr lang="en-US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cross-section ratio</a:t>
            </a:r>
          </a:p>
        </p:txBody>
      </p:sp>
      <p:pic>
        <p:nvPicPr>
          <p:cNvPr id="3" name="Picture 2" descr="crossSectionRatio-13-8TeV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31"/>
          <a:stretch/>
        </p:blipFill>
        <p:spPr>
          <a:xfrm>
            <a:off x="145573" y="1158820"/>
            <a:ext cx="8802154" cy="5294516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372200" y="1124744"/>
            <a:ext cx="2376264" cy="1781371"/>
          </a:xfrm>
          <a:prstGeom prst="roundRect">
            <a:avLst>
              <a:gd name="adj" fmla="val 2048"/>
            </a:avLst>
          </a:prstGeom>
          <a:solidFill>
            <a:schemeClr val="bg1">
              <a:lumMod val="95000"/>
            </a:schemeClr>
          </a:solidFill>
          <a:ln w="31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444208" y="1291850"/>
            <a:ext cx="223224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At 10</a:t>
            </a:r>
            <a:r>
              <a:rPr lang="en-GB" sz="1400" baseline="30000" dirty="0" smtClean="0">
                <a:latin typeface="Helvetica Light"/>
                <a:cs typeface="Helvetica Light"/>
              </a:rPr>
              <a:t>34</a:t>
            </a:r>
            <a:r>
              <a:rPr lang="en-GB" sz="1400" dirty="0" smtClean="0">
                <a:latin typeface="Helvetica Light"/>
                <a:cs typeface="Helvetica Light"/>
              </a:rPr>
              <a:t> cm</a:t>
            </a:r>
            <a:r>
              <a:rPr lang="en-GB" sz="1400" baseline="30000" dirty="0" smtClean="0">
                <a:latin typeface="Helvetica Light"/>
                <a:cs typeface="Helvetica Light"/>
              </a:rPr>
              <a:t>–2 </a:t>
            </a:r>
            <a:r>
              <a:rPr lang="en-GB" sz="1400" dirty="0" smtClean="0">
                <a:latin typeface="Helvetica Light"/>
                <a:cs typeface="Helvetica Light"/>
              </a:rPr>
              <a:t>s</a:t>
            </a:r>
            <a:r>
              <a:rPr lang="en-GB" sz="1400" baseline="30000" dirty="0" smtClean="0">
                <a:latin typeface="Helvetica Light"/>
                <a:cs typeface="Helvetica Light"/>
              </a:rPr>
              <a:t>–1</a:t>
            </a:r>
            <a:r>
              <a:rPr lang="en-GB" sz="1400" dirty="0">
                <a:latin typeface="Helvetica Light"/>
                <a:cs typeface="Helvetica Light"/>
              </a:rPr>
              <a:t> @</a:t>
            </a:r>
            <a:r>
              <a:rPr lang="en-GB" sz="1400" dirty="0" smtClean="0">
                <a:latin typeface="Helvetica Light"/>
                <a:cs typeface="Helvetica Light"/>
              </a:rPr>
              <a:t> 13 TeV </a:t>
            </a:r>
            <a:r>
              <a:rPr lang="en-GB" sz="1400" i="1" dirty="0" err="1" smtClean="0">
                <a:latin typeface="Helvetica Light"/>
                <a:cs typeface="Helvetica Light"/>
              </a:rPr>
              <a:t>pp</a:t>
            </a:r>
            <a:r>
              <a:rPr lang="en-GB" sz="1400" dirty="0" smtClean="0">
                <a:latin typeface="Helvetica Light"/>
                <a:cs typeface="Helvetica Light"/>
              </a:rPr>
              <a:t> the LHC produces:</a:t>
            </a:r>
          </a:p>
          <a:p>
            <a:pPr marL="450850" indent="-358775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200 Hz W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Symbol" charset="2"/>
                <a:cs typeface="Symbol" charset="2"/>
              </a:rPr>
              <a:t>𝓁 n</a:t>
            </a:r>
            <a:endParaRPr lang="en-GB" sz="1400" dirty="0" smtClean="0">
              <a:latin typeface="Symbol" charset="2"/>
              <a:cs typeface="Symbol" charset="2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19 Hz Z </a:t>
            </a:r>
            <a:r>
              <a:rPr lang="en-GB" sz="1400" dirty="0" smtClean="0">
                <a:latin typeface="Symbol" charset="2"/>
                <a:cs typeface="Symbol" charset="2"/>
              </a:rPr>
              <a:t>® 𝓁𝓁</a:t>
            </a:r>
            <a:endParaRPr lang="en-GB" sz="1400" dirty="0" smtClean="0">
              <a:latin typeface="Helvetica Light"/>
              <a:cs typeface="Helvetica Light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8 Hz top pair</a:t>
            </a: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0.5 Hz Higgs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72200" y="3068960"/>
            <a:ext cx="2376264" cy="2088232"/>
          </a:xfrm>
          <a:prstGeom prst="roundRect">
            <a:avLst>
              <a:gd name="adj" fmla="val 2048"/>
            </a:avLst>
          </a:prstGeom>
          <a:solidFill>
            <a:schemeClr val="bg1">
              <a:lumMod val="95000"/>
            </a:schemeClr>
          </a:solidFill>
          <a:ln w="31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646099" y="3492007"/>
                <a:ext cx="1881349" cy="7663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𝐾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13/8</m:t>
                          </m:r>
                        </m:sub>
                      </m:sSub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≡ </m:t>
                      </m:r>
                      <m:f>
                        <m:fPr>
                          <m:ctrlPr>
                            <a:rPr lang="bg-BG" sz="12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bg-BG" sz="12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20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13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bg-BG" sz="120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1200" b="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13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num>
                        <m:den>
                          <m:f>
                            <m:fPr>
                              <m:type m:val="skw"/>
                              <m:ctrlPr>
                                <a:rPr lang="bg-BG" sz="12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2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8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bg-BG" sz="12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12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8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sz="12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𝑘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𝑆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2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bg-BG" sz="12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2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𝐿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2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𝐵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en-US" sz="120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099" y="3492007"/>
                <a:ext cx="1881349" cy="7663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444208" y="3160420"/>
            <a:ext cx="2449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13/8 TeV sensitivity formula: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8227" y="4330379"/>
            <a:ext cx="1800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Cambria Math" charset="0"/>
                <a:ea typeface="Cambria Math" charset="0"/>
                <a:cs typeface="Cambria Math" charset="0"/>
              </a:rPr>
              <a:t>w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here </a:t>
            </a:r>
            <a:r>
              <a:rPr lang="en-GB" sz="1100" i="1" dirty="0" err="1" smtClean="0">
                <a:latin typeface="Cambria Math" charset="0"/>
                <a:ea typeface="Cambria Math" charset="0"/>
                <a:cs typeface="Cambria Math" charset="0"/>
              </a:rPr>
              <a:t>k</a:t>
            </a:r>
            <a:r>
              <a:rPr lang="en-GB" sz="1100" i="1" baseline="-25000" dirty="0" err="1" smtClean="0">
                <a:latin typeface="Cambria Math" charset="0"/>
                <a:ea typeface="Cambria Math" charset="0"/>
                <a:cs typeface="Cambria Math" charset="0"/>
              </a:rPr>
              <a:t>i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 = 13/8 ratio, and </a:t>
            </a:r>
            <a:r>
              <a:rPr lang="en-GB" sz="1100" i="1" dirty="0" err="1" smtClean="0">
                <a:latin typeface="Cambria Math" charset="0"/>
                <a:ea typeface="Cambria Math" charset="0"/>
                <a:cs typeface="Cambria Math" charset="0"/>
              </a:rPr>
              <a:t>i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 = </a:t>
            </a:r>
            <a:r>
              <a:rPr lang="en-GB" sz="1100" i="1" dirty="0" smtClean="0">
                <a:latin typeface="Cambria Math" charset="0"/>
                <a:ea typeface="Cambria Math" charset="0"/>
                <a:cs typeface="Cambria Math" charset="0"/>
              </a:rPr>
              <a:t>S</a:t>
            </a:r>
            <a:r>
              <a:rPr lang="en-GB" sz="1100" baseline="-25000" dirty="0" smtClean="0">
                <a:latin typeface="Cambria Math" charset="0"/>
                <a:ea typeface="Cambria Math" charset="0"/>
                <a:cs typeface="Cambria Math" charset="0"/>
              </a:rPr>
              <a:t>ignal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, </a:t>
            </a:r>
            <a:r>
              <a:rPr lang="en-GB" sz="1100" i="1" dirty="0" smtClean="0">
                <a:latin typeface="Cambria Math" charset="0"/>
                <a:ea typeface="Cambria Math" charset="0"/>
                <a:cs typeface="Cambria Math" charset="0"/>
              </a:rPr>
              <a:t>B</a:t>
            </a:r>
            <a:r>
              <a:rPr lang="en-GB" sz="1100" baseline="-25000" dirty="0" smtClean="0">
                <a:latin typeface="Cambria Math" charset="0"/>
                <a:ea typeface="Cambria Math" charset="0"/>
                <a:cs typeface="Cambria Math" charset="0"/>
              </a:rPr>
              <a:t>ackground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, </a:t>
            </a:r>
            <a:r>
              <a:rPr lang="en-GB" sz="1100" i="1" dirty="0" smtClean="0">
                <a:latin typeface="Cambria Math" charset="0"/>
                <a:ea typeface="Cambria Math" charset="0"/>
                <a:cs typeface="Cambria Math" charset="0"/>
              </a:rPr>
              <a:t>L</a:t>
            </a:r>
            <a:r>
              <a:rPr lang="en-GB" sz="1100" baseline="-25000" dirty="0" smtClean="0">
                <a:latin typeface="Cambria Math" charset="0"/>
                <a:ea typeface="Cambria Math" charset="0"/>
                <a:cs typeface="Cambria Math" charset="0"/>
              </a:rPr>
              <a:t>uminosity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4207" y="4849415"/>
            <a:ext cx="2449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E.g.: </a:t>
            </a:r>
            <a:r>
              <a:rPr lang="en-GB" sz="1200" i="1" dirty="0" smtClean="0">
                <a:latin typeface="Helvetica Light"/>
                <a:cs typeface="Helvetica Light"/>
              </a:rPr>
              <a:t>K</a:t>
            </a:r>
            <a:r>
              <a:rPr lang="en-GB" sz="1200" baseline="-25000" dirty="0" smtClean="0">
                <a:latin typeface="Helvetica Light"/>
                <a:cs typeface="Helvetica Light"/>
              </a:rPr>
              <a:t>13/8</a:t>
            </a:r>
            <a:r>
              <a:rPr lang="en-GB" sz="1200" dirty="0" smtClean="0">
                <a:latin typeface="Helvetica Light"/>
                <a:cs typeface="Helvetica Light"/>
              </a:rPr>
              <a:t> = 0.87 for ttH</a:t>
            </a:r>
            <a:r>
              <a:rPr lang="en-GB" sz="1200" baseline="-25000" dirty="0" smtClean="0">
                <a:latin typeface="Helvetica Light"/>
                <a:cs typeface="Helvetica Light"/>
              </a:rPr>
              <a:t>3.3/fb</a:t>
            </a:r>
            <a:endParaRPr lang="en-GB" sz="1200" baseline="300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826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99390"/>
            <a:ext cx="9117151" cy="6093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476672"/>
            <a:ext cx="71657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Helvetica Light"/>
                <a:cs typeface="Helvetica Light"/>
              </a:rPr>
              <a:t>Shown by Mike Lamont at Lepton-Photon 2015</a:t>
            </a:r>
          </a:p>
          <a:p>
            <a:r>
              <a:rPr lang="en-US" sz="1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Fitzcarraldo</a:t>
            </a:r>
            <a:r>
              <a:rPr lang="en-US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moving a steamer over a muddy hill </a:t>
            </a:r>
            <a:r>
              <a:rPr lang="is-IS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… (on his quest for money to build an opera house in the peruvian jungle)</a:t>
            </a:r>
            <a:endParaRPr lang="en-US" sz="10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Box 32"/>
          <p:cNvSpPr txBox="1">
            <a:spLocks noChangeArrowheads="1"/>
          </p:cNvSpPr>
          <p:nvPr/>
        </p:nvSpPr>
        <p:spPr bwMode="auto">
          <a:xfrm>
            <a:off x="5220072" y="4834231"/>
            <a:ext cx="3923928" cy="1331073"/>
          </a:xfrm>
          <a:prstGeom prst="rect">
            <a:avLst/>
          </a:prstGeom>
          <a:solidFill>
            <a:schemeClr val="tx1">
              <a:alpha val="5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140400" rIns="360000" bIns="187200">
            <a:prstTxWarp prst="textNoShape">
              <a:avLst/>
            </a:prstTxWarp>
            <a:spAutoFit/>
          </a:bodyPr>
          <a:lstStyle/>
          <a:p>
            <a:pPr indent="450850" algn="r"/>
            <a:r>
              <a:rPr lang="en-US" sz="30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Long-Shutdown 1 </a:t>
            </a:r>
            <a:endParaRPr lang="en-US" sz="3000" dirty="0">
              <a:solidFill>
                <a:schemeClr val="bg1"/>
              </a:solidFill>
              <a:latin typeface="Helvetica Light"/>
              <a:ea typeface="Trebuchet MS" pitchFamily="-84" charset="0"/>
              <a:cs typeface="Helvetica Light"/>
            </a:endParaRPr>
          </a:p>
          <a:p>
            <a:pPr indent="450850" algn="r">
              <a:spcBef>
                <a:spcPts val="600"/>
              </a:spcBef>
            </a:pPr>
            <a:r>
              <a:rPr lang="en-US" sz="30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Preparing Run-2</a:t>
            </a:r>
            <a:endParaRPr lang="en-US" sz="3000" dirty="0">
              <a:solidFill>
                <a:schemeClr val="bg1"/>
              </a:solidFill>
              <a:latin typeface="Helvetica Light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063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/>
          <p:cNvCxnSpPr/>
          <p:nvPr/>
        </p:nvCxnSpPr>
        <p:spPr>
          <a:xfrm>
            <a:off x="6273813" y="4437112"/>
            <a:ext cx="0" cy="289444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71600" y="4437112"/>
            <a:ext cx="0" cy="289444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8654704" y="2665552"/>
            <a:ext cx="0" cy="1584000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3131840" y="2665552"/>
            <a:ext cx="0" cy="1584000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179512" y="2665552"/>
            <a:ext cx="0" cy="1584000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0" y="0"/>
            <a:ext cx="9144000" cy="13048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064284" y="4365104"/>
            <a:ext cx="0" cy="354492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358" y="4197354"/>
            <a:ext cx="9144000" cy="304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94890" y="4197354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29986" y="4197354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311649" y="4184774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5747" y="4195866"/>
            <a:ext cx="680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April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0418" y="4195866"/>
            <a:ext cx="701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May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20512" y="4195866"/>
            <a:ext cx="625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June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8353" y="4195866"/>
            <a:ext cx="543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July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5993460" y="4184774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90204" y="4195866"/>
            <a:ext cx="1152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August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7628450" y="4197354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708211" y="4195866"/>
            <a:ext cx="121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September</a:t>
            </a:r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6684" y="1030964"/>
            <a:ext cx="2465917" cy="1526124"/>
            <a:chOff x="138547" y="4495800"/>
            <a:chExt cx="2465917" cy="152612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9719" y="4741340"/>
              <a:ext cx="2338412" cy="128058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25" name="TextBox 24"/>
            <p:cNvSpPr txBox="1"/>
            <p:nvPr/>
          </p:nvSpPr>
          <p:spPr>
            <a:xfrm>
              <a:off x="138547" y="4495800"/>
              <a:ext cx="24659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solidFill>
                    <a:srgbClr val="FF0000"/>
                  </a:solidFill>
                </a:rPr>
                <a:t>3</a:t>
              </a:r>
              <a:r>
                <a:rPr lang="en-US" sz="1000" b="1" baseline="30000" dirty="0" smtClean="0">
                  <a:solidFill>
                    <a:srgbClr val="FF0000"/>
                  </a:solidFill>
                </a:rPr>
                <a:t>rd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 Apr </a:t>
              </a:r>
              <a:r>
                <a:rPr lang="en-US" sz="1000" b="1" dirty="0" smtClean="0"/>
                <a:t>Completion </a:t>
              </a:r>
              <a:r>
                <a:rPr lang="en-US" sz="1000" b="1" dirty="0"/>
                <a:t>of PT campaign</a:t>
              </a: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33" y="2983325"/>
            <a:ext cx="2131484" cy="852594"/>
          </a:xfrm>
          <a:prstGeom prst="rect">
            <a:avLst/>
          </a:prstGeom>
          <a:ln>
            <a:solidFill>
              <a:srgbClr val="000000"/>
            </a:solidFill>
          </a:ln>
        </p:spPr>
      </p:pic>
      <p:cxnSp>
        <p:nvCxnSpPr>
          <p:cNvPr id="27" name="Straight Connector 26"/>
          <p:cNvCxnSpPr/>
          <p:nvPr/>
        </p:nvCxnSpPr>
        <p:spPr>
          <a:xfrm flipV="1">
            <a:off x="710666" y="3941358"/>
            <a:ext cx="0" cy="255996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63023" y="2730510"/>
            <a:ext cx="2103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5</a:t>
            </a:r>
            <a:r>
              <a:rPr lang="en-US" sz="10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1000" b="1" dirty="0" smtClean="0">
                <a:solidFill>
                  <a:srgbClr val="FF0000"/>
                </a:solidFill>
              </a:rPr>
              <a:t> Apr </a:t>
            </a:r>
            <a:r>
              <a:rPr lang="en-US" sz="1000" b="1" dirty="0" smtClean="0"/>
              <a:t>First circulating beam</a:t>
            </a:r>
            <a:endParaRPr lang="en-US" sz="1000" b="1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887" y="5051502"/>
            <a:ext cx="2276881" cy="127499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-39140" y="4797152"/>
            <a:ext cx="27421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10</a:t>
            </a:r>
            <a:r>
              <a:rPr lang="en-US" sz="10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1000" b="1" dirty="0" smtClean="0">
                <a:solidFill>
                  <a:srgbClr val="FF0000"/>
                </a:solidFill>
              </a:rPr>
              <a:t> Apr </a:t>
            </a:r>
            <a:r>
              <a:rPr lang="en-US" sz="1000" b="1" dirty="0" smtClean="0"/>
              <a:t>6.5 TeV for the first time (ever!)</a:t>
            </a:r>
            <a:endParaRPr lang="en-US" sz="1000" b="1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2850107" y="1483158"/>
            <a:ext cx="2023565" cy="10795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2819403" y="1258103"/>
            <a:ext cx="21547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3</a:t>
            </a:r>
            <a:r>
              <a:rPr lang="en-US" sz="1000" b="1" baseline="30000" dirty="0" smtClean="0">
                <a:solidFill>
                  <a:srgbClr val="FF0000"/>
                </a:solidFill>
              </a:rPr>
              <a:t>rd</a:t>
            </a:r>
            <a:r>
              <a:rPr lang="en-US" sz="1000" b="1" dirty="0" smtClean="0">
                <a:solidFill>
                  <a:srgbClr val="FF0000"/>
                </a:solidFill>
              </a:rPr>
              <a:t> June </a:t>
            </a:r>
            <a:r>
              <a:rPr lang="en-US" sz="1000" b="1" dirty="0" smtClean="0"/>
              <a:t>First STABLE BEAMS!</a:t>
            </a:r>
            <a:endParaRPr lang="en-US" sz="1000" b="1" dirty="0"/>
          </a:p>
        </p:txBody>
      </p:sp>
      <p:sp>
        <p:nvSpPr>
          <p:cNvPr id="34" name="Rounded Rectangle 33"/>
          <p:cNvSpPr/>
          <p:nvPr/>
        </p:nvSpPr>
        <p:spPr>
          <a:xfrm>
            <a:off x="1037381" y="4027474"/>
            <a:ext cx="2014699" cy="61275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Intense beam commissioning phase</a:t>
            </a:r>
            <a:endParaRPr lang="en-US" sz="160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5046257"/>
            <a:ext cx="2281246" cy="1278343"/>
          </a:xfrm>
          <a:prstGeom prst="rect">
            <a:avLst/>
          </a:prstGeom>
          <a:ln w="3175">
            <a:solidFill>
              <a:srgbClr val="000000"/>
            </a:solidFill>
          </a:ln>
        </p:spPr>
      </p:pic>
      <p:sp>
        <p:nvSpPr>
          <p:cNvPr id="36" name="TextBox 35"/>
          <p:cNvSpPr txBox="1"/>
          <p:nvPr/>
        </p:nvSpPr>
        <p:spPr>
          <a:xfrm>
            <a:off x="3512635" y="5138468"/>
            <a:ext cx="1705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1.6 ×</a:t>
            </a:r>
            <a:r>
              <a:rPr lang="en-US" sz="800" dirty="0" smtClean="0">
                <a:solidFill>
                  <a:srgbClr val="000000"/>
                </a:solidFill>
              </a:rPr>
              <a:t> </a:t>
            </a:r>
            <a:r>
              <a:rPr lang="en-US" sz="1400" smtClean="0">
                <a:solidFill>
                  <a:srgbClr val="000000"/>
                </a:solidFill>
              </a:rPr>
              <a:t>10</a:t>
            </a:r>
            <a:r>
              <a:rPr lang="en-US" sz="1400" baseline="30000" smtClean="0">
                <a:solidFill>
                  <a:srgbClr val="000000"/>
                </a:solidFill>
              </a:rPr>
              <a:t>33</a:t>
            </a:r>
            <a:r>
              <a:rPr lang="en-US" sz="1400" smtClean="0">
                <a:solidFill>
                  <a:srgbClr val="000000"/>
                </a:solidFill>
              </a:rPr>
              <a:t> cm</a:t>
            </a:r>
            <a:r>
              <a:rPr lang="en-US" sz="1400" baseline="30000" smtClean="0">
                <a:solidFill>
                  <a:srgbClr val="000000"/>
                </a:solidFill>
              </a:rPr>
              <a:t>–2 </a:t>
            </a:r>
            <a:r>
              <a:rPr lang="en-US" sz="1400" smtClean="0">
                <a:solidFill>
                  <a:srgbClr val="000000"/>
                </a:solidFill>
              </a:rPr>
              <a:t>s</a:t>
            </a:r>
            <a:r>
              <a:rPr lang="en-US" sz="1400" baseline="30000" smtClean="0">
                <a:solidFill>
                  <a:srgbClr val="000000"/>
                </a:solidFill>
              </a:rPr>
              <a:t>–1</a:t>
            </a:r>
            <a:endParaRPr lang="en-US" sz="1400" baseline="30000" dirty="0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43288" y="4797152"/>
            <a:ext cx="18360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14</a:t>
            </a:r>
            <a:r>
              <a:rPr lang="en-US" sz="1000" b="1" baseline="30000" dirty="0" smtClean="0">
                <a:solidFill>
                  <a:srgbClr val="FF0000"/>
                </a:solidFill>
              </a:rPr>
              <a:t>th </a:t>
            </a:r>
            <a:r>
              <a:rPr lang="en-US" sz="1000" b="1" dirty="0" smtClean="0">
                <a:solidFill>
                  <a:srgbClr val="FF0000"/>
                </a:solidFill>
              </a:rPr>
              <a:t>July </a:t>
            </a:r>
            <a:r>
              <a:rPr lang="en-US" sz="1000" b="1" dirty="0" smtClean="0"/>
              <a:t>476b (50 ns)</a:t>
            </a:r>
            <a:endParaRPr lang="en-US" sz="1000" b="1" dirty="0"/>
          </a:p>
        </p:txBody>
      </p:sp>
      <p:sp>
        <p:nvSpPr>
          <p:cNvPr id="38" name="Rounded Rectangle 37"/>
          <p:cNvSpPr/>
          <p:nvPr/>
        </p:nvSpPr>
        <p:spPr>
          <a:xfrm>
            <a:off x="3328574" y="3861048"/>
            <a:ext cx="585620" cy="2905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/>
              <a:t>TS-1</a:t>
            </a:r>
            <a:endParaRPr lang="en-US" sz="1000" b="1" dirty="0"/>
          </a:p>
        </p:txBody>
      </p:sp>
      <p:sp>
        <p:nvSpPr>
          <p:cNvPr id="39" name="Rounded Rectangle 38"/>
          <p:cNvSpPr/>
          <p:nvPr/>
        </p:nvSpPr>
        <p:spPr>
          <a:xfrm>
            <a:off x="6872530" y="3861048"/>
            <a:ext cx="1011838" cy="2905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/>
              <a:t>MD-2 + TS-2</a:t>
            </a:r>
            <a:endParaRPr lang="en-US" sz="1000" b="1" dirty="0"/>
          </a:p>
        </p:txBody>
      </p:sp>
      <p:pic>
        <p:nvPicPr>
          <p:cNvPr id="40" name="Picture 39" descr="Screen Shot 2015-09-15 at 1.45.43 PM.pn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5456" y="2944078"/>
            <a:ext cx="2767685" cy="73478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41" name="Picture 40" descr="Screen Shot 2015-09-15 at 1.45.57 PM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3702" y="2944078"/>
            <a:ext cx="925890" cy="203163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2" name="TextBox 41"/>
          <p:cNvSpPr txBox="1"/>
          <p:nvPr/>
        </p:nvSpPr>
        <p:spPr>
          <a:xfrm>
            <a:off x="3813034" y="2687148"/>
            <a:ext cx="24458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30</a:t>
            </a:r>
            <a:r>
              <a:rPr lang="en-US" sz="10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1000" b="1" dirty="0" smtClean="0">
                <a:solidFill>
                  <a:srgbClr val="FF0000"/>
                </a:solidFill>
              </a:rPr>
              <a:t> June </a:t>
            </a:r>
            <a:r>
              <a:rPr lang="en-US" sz="1000" b="1" dirty="0" smtClean="0"/>
              <a:t>end of scrubbing for 50 ns</a:t>
            </a:r>
            <a:endParaRPr lang="en-US" sz="1000" b="1" dirty="0"/>
          </a:p>
        </p:txBody>
      </p:sp>
      <p:cxnSp>
        <p:nvCxnSpPr>
          <p:cNvPr id="43" name="Straight Connector 42"/>
          <p:cNvCxnSpPr/>
          <p:nvPr/>
        </p:nvCxnSpPr>
        <p:spPr>
          <a:xfrm flipV="1">
            <a:off x="4196816" y="3781186"/>
            <a:ext cx="0" cy="348855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5210516" y="3861048"/>
            <a:ext cx="585620" cy="2905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/>
              <a:t>MD-1</a:t>
            </a:r>
            <a:endParaRPr lang="en-US" sz="1000" b="1" dirty="0"/>
          </a:p>
        </p:txBody>
      </p:sp>
      <p:pic>
        <p:nvPicPr>
          <p:cNvPr id="45" name="Picture 44" descr="FBCT-4170.png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53" r="19469" b="15686"/>
          <a:stretch/>
        </p:blipFill>
        <p:spPr>
          <a:xfrm>
            <a:off x="5741205" y="5054895"/>
            <a:ext cx="1760821" cy="126970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6" name="TextBox 45"/>
          <p:cNvSpPr txBox="1"/>
          <p:nvPr/>
        </p:nvSpPr>
        <p:spPr>
          <a:xfrm>
            <a:off x="5521331" y="4798393"/>
            <a:ext cx="2772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smtClean="0">
                <a:solidFill>
                  <a:srgbClr val="FF0000"/>
                </a:solidFill>
              </a:rPr>
              <a:t>7</a:t>
            </a:r>
            <a:r>
              <a:rPr lang="en-US" sz="1000" b="1" baseline="30000" smtClean="0">
                <a:solidFill>
                  <a:srgbClr val="FF0000"/>
                </a:solidFill>
              </a:rPr>
              <a:t>th </a:t>
            </a:r>
            <a:r>
              <a:rPr lang="en-US" sz="1000" b="1" smtClean="0">
                <a:solidFill>
                  <a:srgbClr val="FF0000"/>
                </a:solidFill>
              </a:rPr>
              <a:t>Aug </a:t>
            </a:r>
            <a:r>
              <a:rPr lang="en-US" sz="1000" b="1" smtClean="0"/>
              <a:t>end </a:t>
            </a:r>
            <a:r>
              <a:rPr lang="en-US" sz="1000" b="1" dirty="0" smtClean="0"/>
              <a:t>scrubbing for 25 ns</a:t>
            </a:r>
            <a:endParaRPr lang="en-US" sz="1000" b="1" dirty="0"/>
          </a:p>
        </p:txBody>
      </p:sp>
      <p:pic>
        <p:nvPicPr>
          <p:cNvPr id="48" name="Picture 47" descr="Screen Shot 2015-08-02 at 3.15.53 PM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0258" y="5263920"/>
            <a:ext cx="1079472" cy="36465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9" name="TextBox 48"/>
          <p:cNvSpPr txBox="1"/>
          <p:nvPr/>
        </p:nvSpPr>
        <p:spPr>
          <a:xfrm>
            <a:off x="6358314" y="635664"/>
            <a:ext cx="2229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FF0000"/>
                </a:solidFill>
              </a:rPr>
              <a:t>21</a:t>
            </a:r>
            <a:r>
              <a:rPr lang="en-US" sz="1000" b="1" baseline="30000" dirty="0" smtClean="0">
                <a:solidFill>
                  <a:srgbClr val="FF0000"/>
                </a:solidFill>
              </a:rPr>
              <a:t>st</a:t>
            </a:r>
            <a:r>
              <a:rPr lang="en-US" sz="1000" b="1" dirty="0" smtClean="0">
                <a:solidFill>
                  <a:srgbClr val="FF0000"/>
                </a:solidFill>
              </a:rPr>
              <a:t> Sep </a:t>
            </a:r>
            <a:r>
              <a:rPr lang="en-US" sz="1000" b="1" dirty="0" smtClean="0"/>
              <a:t>25 ns STABLE BEAMS with 1177 bunches/beam</a:t>
            </a:r>
            <a:endParaRPr lang="en-US" sz="1000" b="1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0204" y="1041367"/>
            <a:ext cx="3021376" cy="1523537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5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sp>
        <p:nvSpPr>
          <p:cNvPr id="64" name="TextBox 63"/>
          <p:cNvSpPr txBox="1"/>
          <p:nvPr/>
        </p:nvSpPr>
        <p:spPr>
          <a:xfrm>
            <a:off x="7705493" y="4808294"/>
            <a:ext cx="1417989" cy="156966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Since then, Oct/Nov:</a:t>
            </a:r>
            <a:endParaRPr lang="en-US" sz="1000" b="1" dirty="0" smtClean="0">
              <a:solidFill>
                <a:srgbClr val="FF0000"/>
              </a:solidFill>
              <a:latin typeface="Arial Hebrew" charset="-79"/>
              <a:ea typeface="Arial Hebrew" charset="-79"/>
              <a:cs typeface="Arial Hebrew" charset="-79"/>
            </a:endParaRP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100" dirty="0" smtClean="0">
                <a:latin typeface="Helvetica" charset="0"/>
                <a:ea typeface="Helvetica" charset="0"/>
                <a:cs typeface="Helvetica" charset="0"/>
              </a:rPr>
              <a:t>2232 colliding bunches in ATLAS/CMS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100" i="1" dirty="0" err="1" smtClean="0">
                <a:latin typeface="Helvetica" charset="0"/>
                <a:ea typeface="Helvetica" charset="0"/>
                <a:cs typeface="Helvetica" charset="0"/>
              </a:rPr>
              <a:t>L</a:t>
            </a:r>
            <a:r>
              <a:rPr lang="en-US" sz="1100" baseline="-25000" dirty="0" err="1" smtClean="0">
                <a:latin typeface="Helvetica" charset="0"/>
                <a:ea typeface="Helvetica" charset="0"/>
                <a:cs typeface="Helvetica" charset="0"/>
              </a:rPr>
              <a:t>max</a:t>
            </a:r>
            <a:r>
              <a:rPr lang="en-US" sz="1100" dirty="0" smtClean="0">
                <a:latin typeface="Helvetica" charset="0"/>
                <a:ea typeface="Helvetica" charset="0"/>
                <a:cs typeface="Helvetica" charset="0"/>
              </a:rPr>
              <a:t> of 5.2・10</a:t>
            </a:r>
            <a:r>
              <a:rPr lang="en-US" sz="1100" baseline="30000" dirty="0" smtClean="0">
                <a:latin typeface="Helvetica" charset="0"/>
                <a:ea typeface="Helvetica" charset="0"/>
                <a:cs typeface="Helvetica" charset="0"/>
              </a:rPr>
              <a:t>33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100" dirty="0" smtClean="0">
                <a:latin typeface="Helvetica" charset="0"/>
                <a:ea typeface="Helvetica" charset="0"/>
                <a:cs typeface="Helvetica" charset="0"/>
              </a:rPr>
              <a:t>Nov 4: MD/TS-3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100" dirty="0" smtClean="0">
                <a:latin typeface="Helvetica" charset="0"/>
                <a:ea typeface="Helvetica" charset="0"/>
                <a:cs typeface="Helvetica" charset="0"/>
              </a:rPr>
              <a:t>Nov 20: Ions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8964488" y="4437112"/>
            <a:ext cx="0" cy="289444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663607" y="4869160"/>
            <a:ext cx="0" cy="1539572"/>
          </a:xfrm>
          <a:prstGeom prst="line">
            <a:avLst/>
          </a:prstGeom>
          <a:ln w="3175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588225" y="2080794"/>
            <a:ext cx="172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2.7 ×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r>
              <a:rPr lang="en-US" sz="1400" dirty="0" smtClean="0">
                <a:solidFill>
                  <a:srgbClr val="000000"/>
                </a:solidFill>
              </a:rPr>
              <a:t>10</a:t>
            </a:r>
            <a:r>
              <a:rPr lang="en-US" sz="1400" baseline="30000" dirty="0" smtClean="0">
                <a:solidFill>
                  <a:srgbClr val="000000"/>
                </a:solidFill>
              </a:rPr>
              <a:t>33</a:t>
            </a:r>
            <a:r>
              <a:rPr lang="en-US" sz="1400" dirty="0" smtClean="0">
                <a:solidFill>
                  <a:srgbClr val="000000"/>
                </a:solidFill>
              </a:rPr>
              <a:t> cm</a:t>
            </a:r>
            <a:r>
              <a:rPr lang="en-US" sz="1400" baseline="30000" dirty="0" smtClean="0">
                <a:solidFill>
                  <a:srgbClr val="000000"/>
                </a:solidFill>
              </a:rPr>
              <a:t>–2 </a:t>
            </a:r>
            <a:r>
              <a:rPr lang="en-US" sz="1400" dirty="0" smtClean="0">
                <a:solidFill>
                  <a:srgbClr val="000000"/>
                </a:solidFill>
              </a:rPr>
              <a:t>s</a:t>
            </a:r>
            <a:r>
              <a:rPr lang="en-US" sz="1400" baseline="30000" dirty="0" smtClean="0">
                <a:solidFill>
                  <a:srgbClr val="000000"/>
                </a:solidFill>
              </a:rPr>
              <a:t>–1</a:t>
            </a:r>
            <a:endParaRPr lang="en-US" sz="1400" baseline="30000" dirty="0">
              <a:solidFill>
                <a:srgbClr val="00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23528" y="188640"/>
            <a:ext cx="8820472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/>
                <a:cs typeface="Helvetica Light"/>
              </a:rPr>
              <a:t>2015 LHC operation at a glance </a:t>
            </a:r>
          </a:p>
          <a:p>
            <a:pPr lvl="0">
              <a:spcBef>
                <a:spcPts val="300"/>
              </a:spcBef>
            </a:pPr>
            <a:r>
              <a:rPr lang="en-US" sz="1200" i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From: Matteo </a:t>
            </a:r>
            <a:r>
              <a:rPr lang="en-US" sz="12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Solfaroli</a:t>
            </a:r>
            <a:r>
              <a:rPr lang="en-US" sz="1200" i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, LHCC open session, Sep 23, 2015</a:t>
            </a:r>
          </a:p>
        </p:txBody>
      </p:sp>
    </p:spTree>
    <p:extLst>
      <p:ext uri="{BB962C8B-B14F-4D97-AF65-F5344CB8AC3E}">
        <p14:creationId xmlns:p14="http://schemas.microsoft.com/office/powerpoint/2010/main" val="293913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  <p:bldP spid="34" grpId="0" animBg="1"/>
      <p:bldP spid="36" grpId="0"/>
      <p:bldP spid="37" grpId="0"/>
      <p:bldP spid="42" grpId="0"/>
      <p:bldP spid="46" grpId="0"/>
      <p:bldP spid="49" grpId="0"/>
      <p:bldP spid="6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337"/>
            <a:ext cx="9144000" cy="603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7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768" y="1340768"/>
            <a:ext cx="4809728" cy="36072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726"/>
          <a:stretch/>
        </p:blipFill>
        <p:spPr>
          <a:xfrm>
            <a:off x="216985" y="1741157"/>
            <a:ext cx="4009783" cy="31884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031471" y="3123538"/>
            <a:ext cx="1935145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Helvetica Light"/>
                <a:cs typeface="Helvetica Light"/>
              </a:rPr>
              <a:t>Peak luminosity: </a:t>
            </a:r>
          </a:p>
          <a:p>
            <a:pPr>
              <a:spcBef>
                <a:spcPts val="300"/>
              </a:spcBef>
            </a:pPr>
            <a:r>
              <a:rPr lang="en-US" sz="1200" i="1" dirty="0" err="1" smtClean="0">
                <a:latin typeface="Helvetica Light"/>
                <a:cs typeface="Helvetica Light"/>
              </a:rPr>
              <a:t>L</a:t>
            </a:r>
            <a:r>
              <a:rPr lang="en-US" sz="1200" baseline="-25000" dirty="0" err="1" smtClean="0">
                <a:latin typeface="Helvetica Light"/>
                <a:cs typeface="Helvetica Light"/>
              </a:rPr>
              <a:t>max</a:t>
            </a:r>
            <a:r>
              <a:rPr lang="en-US" sz="1200" dirty="0" smtClean="0">
                <a:latin typeface="Helvetica Light"/>
                <a:cs typeface="Helvetica Light"/>
              </a:rPr>
              <a:t> = 5.2 × 10</a:t>
            </a:r>
            <a:r>
              <a:rPr lang="en-US" sz="1200" baseline="30000" dirty="0" smtClean="0">
                <a:latin typeface="Helvetica Light"/>
                <a:cs typeface="Helvetica Light"/>
              </a:rPr>
              <a:t>33</a:t>
            </a:r>
            <a:r>
              <a:rPr lang="en-US" sz="1200" dirty="0" smtClean="0">
                <a:latin typeface="Helvetica Light"/>
                <a:cs typeface="Helvetica Light"/>
              </a:rPr>
              <a:t> cm</a:t>
            </a:r>
            <a:r>
              <a:rPr lang="en-US" sz="1200" baseline="30000" dirty="0" smtClean="0">
                <a:latin typeface="Helvetica Light"/>
                <a:cs typeface="Helvetica Light"/>
              </a:rPr>
              <a:t>–2 </a:t>
            </a:r>
            <a:r>
              <a:rPr lang="en-US" sz="1200" dirty="0">
                <a:latin typeface="Helvetica Light"/>
                <a:cs typeface="Helvetica Light"/>
              </a:rPr>
              <a:t>s</a:t>
            </a:r>
            <a:r>
              <a:rPr lang="en-US" sz="1200" baseline="30000" dirty="0">
                <a:latin typeface="Helvetica Light"/>
                <a:cs typeface="Helvetica Light"/>
              </a:rPr>
              <a:t>–1 </a:t>
            </a:r>
            <a:endParaRPr lang="en-US" sz="1200" baseline="30000" dirty="0" smtClean="0">
              <a:latin typeface="Helvetica Light"/>
              <a:cs typeface="Helvetica Ligh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/>
                <a:cs typeface="Helvetica Light"/>
              </a:rPr>
              <a:t>2015 LHC proton–proton luminosities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Results reported today only use summer datasets (up to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LHCP 2015, max. of 85 </a:t>
            </a:r>
            <a:r>
              <a:rPr lang="en-US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pb</a:t>
            </a:r>
            <a:r>
              <a:rPr lang="en-US" sz="1600" baseline="30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–1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8146" y="5085184"/>
            <a:ext cx="87183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Helvetica" charset="0"/>
                <a:ea typeface="Helvetica" charset="0"/>
                <a:cs typeface="Helvetica" charset="0"/>
              </a:rPr>
              <a:t>LHCb after luminosity levelling: </a:t>
            </a:r>
            <a:r>
              <a:rPr lang="en-US" sz="1600" dirty="0">
                <a:latin typeface="Helvetica" charset="0"/>
                <a:ea typeface="Helvetica" charset="0"/>
                <a:cs typeface="Helvetica" charset="0"/>
              </a:rPr>
              <a:t>0.32 (0.36) fb</a:t>
            </a:r>
            <a:r>
              <a:rPr lang="en-US" sz="1600" baseline="30000" dirty="0">
                <a:latin typeface="Helvetica" charset="0"/>
                <a:ea typeface="Helvetica" charset="0"/>
                <a:cs typeface="Helvetica" charset="0"/>
              </a:rPr>
              <a:t>–1</a:t>
            </a:r>
            <a:r>
              <a:rPr lang="en-US" sz="1600" dirty="0">
                <a:latin typeface="Helvetica" charset="0"/>
                <a:ea typeface="Helvetica" charset="0"/>
                <a:cs typeface="Helvetica" charset="0"/>
              </a:rPr>
              <a:t> recorded (delivered</a:t>
            </a:r>
            <a:r>
              <a:rPr lang="en-US" sz="1600" dirty="0" smtClean="0">
                <a:latin typeface="Helvetica" charset="0"/>
                <a:ea typeface="Helvetica" charset="0"/>
                <a:cs typeface="Helvetica" charset="0"/>
              </a:rPr>
              <a:t>) </a:t>
            </a:r>
            <a:endParaRPr lang="en-US" sz="1600" dirty="0">
              <a:latin typeface="Helvetica" charset="0"/>
              <a:ea typeface="Helvetica" charset="0"/>
              <a:cs typeface="Helvetica" charset="0"/>
            </a:endParaRPr>
          </a:p>
          <a:p>
            <a:endParaRPr lang="en-US" sz="1400" dirty="0" smtClean="0">
              <a:latin typeface="Helvetica Light"/>
              <a:cs typeface="Helvetica Light"/>
            </a:endParaRPr>
          </a:p>
          <a:p>
            <a:r>
              <a:rPr lang="en-US" sz="1400" dirty="0" smtClean="0">
                <a:latin typeface="Helvetica Light"/>
                <a:cs typeface="Helvetica Light"/>
              </a:rPr>
              <a:t>Luminosity measurements calibrated with “mini” beam-separation scans in ATLAS/CMS: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US" sz="1400" dirty="0" smtClean="0">
                <a:latin typeface="Helvetica Light"/>
                <a:cs typeface="Helvetica Light"/>
              </a:rPr>
              <a:t> = 9% (ATLAS), 12/4.8% (CMS), and with the beam-gas imaging method in LHCb: 3.9% </a:t>
            </a:r>
            <a:r>
              <a:rPr lang="en-US" sz="1400" dirty="0" smtClean="0">
                <a:latin typeface="Helvetica Light"/>
                <a:cs typeface="Helvetica Light"/>
              </a:rPr>
              <a:t>(!). Differences </a:t>
            </a:r>
            <a:r>
              <a:rPr lang="en-US" sz="1400" dirty="0" smtClean="0">
                <a:latin typeface="Helvetica Light"/>
                <a:cs typeface="Helvetica Light"/>
              </a:rPr>
              <a:t>in amount of delivered luminosity between ATLAS and CMS under scrutiny by </a:t>
            </a:r>
            <a:r>
              <a:rPr lang="en-US" sz="1400" dirty="0" smtClean="0">
                <a:latin typeface="Helvetica Light"/>
                <a:cs typeface="Helvetica Light"/>
              </a:rPr>
              <a:t>experiments</a:t>
            </a:r>
          </a:p>
          <a:p>
            <a:endParaRPr lang="en-US" sz="1400" dirty="0" smtClean="0">
              <a:latin typeface="Helvetica Light"/>
              <a:cs typeface="Helvetica Light"/>
            </a:endParaRPr>
          </a:p>
          <a:p>
            <a:r>
              <a:rPr lang="en-US" sz="1400" dirty="0" smtClean="0">
                <a:latin typeface="Helvetica" charset="0"/>
                <a:ea typeface="Helvetica" charset="0"/>
                <a:cs typeface="Helvetica" charset="0"/>
              </a:rPr>
              <a:t>Pileup profiles</a:t>
            </a:r>
            <a:r>
              <a:rPr lang="en-US" sz="1400" dirty="0" smtClean="0">
                <a:latin typeface="Helvetica Light"/>
                <a:cs typeface="Helvetica Light"/>
              </a:rPr>
              <a:t>: ATLAS/CMS: </a:t>
            </a:r>
            <a:r>
              <a:rPr lang="is-IS" sz="1400" dirty="0" smtClean="0">
                <a:latin typeface="Helvetica Light"/>
                <a:cs typeface="Helvetica Light"/>
              </a:rPr>
              <a:t>&lt;µ&gt;</a:t>
            </a:r>
            <a:r>
              <a:rPr lang="is-IS" sz="1400" baseline="-25000" dirty="0" smtClean="0">
                <a:latin typeface="Helvetica Light"/>
                <a:cs typeface="Helvetica Light"/>
              </a:rPr>
              <a:t>50 ns</a:t>
            </a:r>
            <a:r>
              <a:rPr lang="is-IS" sz="1400" dirty="0" smtClean="0">
                <a:latin typeface="Helvetica Light"/>
                <a:cs typeface="Helvetica Light"/>
              </a:rPr>
              <a:t> = 20, </a:t>
            </a:r>
            <a:r>
              <a:rPr lang="is-IS" sz="1400" dirty="0">
                <a:latin typeface="Helvetica Light"/>
                <a:cs typeface="Helvetica Light"/>
              </a:rPr>
              <a:t>&lt;</a:t>
            </a:r>
            <a:r>
              <a:rPr lang="is-IS" sz="1400" dirty="0" smtClean="0">
                <a:latin typeface="Helvetica Light"/>
                <a:cs typeface="Helvetica Light"/>
              </a:rPr>
              <a:t>µ&gt;</a:t>
            </a:r>
            <a:r>
              <a:rPr lang="is-IS" sz="1400" baseline="-25000" dirty="0" smtClean="0">
                <a:latin typeface="Helvetica Light"/>
                <a:cs typeface="Helvetica Light"/>
              </a:rPr>
              <a:t>25 </a:t>
            </a:r>
            <a:r>
              <a:rPr lang="is-IS" sz="1400" baseline="-25000" dirty="0">
                <a:latin typeface="Helvetica Light"/>
                <a:cs typeface="Helvetica Light"/>
              </a:rPr>
              <a:t>ns</a:t>
            </a:r>
            <a:r>
              <a:rPr lang="is-IS" sz="1400" dirty="0">
                <a:latin typeface="Helvetica Light"/>
                <a:cs typeface="Helvetica Light"/>
              </a:rPr>
              <a:t> = </a:t>
            </a:r>
            <a:r>
              <a:rPr lang="is-IS" sz="1400" dirty="0" smtClean="0">
                <a:latin typeface="Helvetica Light"/>
                <a:cs typeface="Helvetica Light"/>
              </a:rPr>
              <a:t>13  (&lt;µ&gt;</a:t>
            </a:r>
            <a:r>
              <a:rPr lang="is-IS" sz="1400" baseline="-25000" dirty="0" smtClean="0">
                <a:latin typeface="Helvetica Light"/>
                <a:cs typeface="Helvetica Light"/>
              </a:rPr>
              <a:t>8TeV</a:t>
            </a:r>
            <a:r>
              <a:rPr lang="is-IS" sz="1400" dirty="0" smtClean="0">
                <a:latin typeface="Helvetica Light"/>
                <a:cs typeface="Helvetica Light"/>
              </a:rPr>
              <a:t> </a:t>
            </a:r>
            <a:r>
              <a:rPr lang="is-IS" sz="1400" dirty="0">
                <a:latin typeface="Helvetica Light"/>
                <a:cs typeface="Helvetica Light"/>
              </a:rPr>
              <a:t>= </a:t>
            </a:r>
            <a:r>
              <a:rPr lang="is-IS" sz="1400" dirty="0" smtClean="0">
                <a:latin typeface="Helvetica Light"/>
                <a:cs typeface="Helvetica Light"/>
              </a:rPr>
              <a:t>21), LHCb: </a:t>
            </a:r>
            <a:r>
              <a:rPr lang="is-IS" sz="1400" dirty="0">
                <a:latin typeface="Helvetica Light"/>
                <a:cs typeface="Helvetica Light"/>
              </a:rPr>
              <a:t>&lt;</a:t>
            </a:r>
            <a:r>
              <a:rPr lang="is-IS" sz="1400" dirty="0" smtClean="0">
                <a:latin typeface="Helvetica Light"/>
                <a:cs typeface="Helvetica Light"/>
              </a:rPr>
              <a:t>µ&gt; ~ 1.7</a:t>
            </a:r>
            <a:endParaRPr lang="en-US" sz="1400" dirty="0" smtClean="0">
              <a:latin typeface="Helvetica Light"/>
              <a:cs typeface="Helvetica Ligh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40560" y="2852936"/>
            <a:ext cx="2195736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Total in 2015 (recorded): </a:t>
            </a:r>
          </a:p>
          <a:p>
            <a:pPr>
              <a:spcBef>
                <a:spcPts val="300"/>
              </a:spcBef>
              <a:buFont typeface="Arial" charset="0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GB" sz="1200" i="1" dirty="0" smtClean="0"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= 	3.8 T: 2.9 fb</a:t>
            </a:r>
            <a:r>
              <a:rPr lang="en-GB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0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 </a:t>
            </a:r>
            <a:r>
              <a:rPr lang="en-GB" sz="1200" i="1" dirty="0" smtClean="0"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≠ 	3.8 T: 0.8 fb</a:t>
            </a:r>
            <a:r>
              <a:rPr lang="en-GB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GB" sz="800" dirty="0" smtClean="0">
                <a:effectLst/>
                <a:latin typeface="Helvetica Light" charset="0"/>
                <a:ea typeface="Helvetica Light" charset="0"/>
                <a:cs typeface="Helvetica Light" charset="0"/>
              </a:rPr>
              <a:t>     (due to problem with cryogenic supply)</a:t>
            </a:r>
            <a:endParaRPr lang="en-GB" sz="800" dirty="0"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6576" y="3663526"/>
            <a:ext cx="14830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Helvetica Light"/>
                <a:cs typeface="Helvetica Light"/>
              </a:rPr>
              <a:t>3.3 fb</a:t>
            </a:r>
            <a:r>
              <a:rPr lang="en-US" sz="1200" baseline="30000" dirty="0" smtClean="0">
                <a:latin typeface="Helvetica Light"/>
                <a:cs typeface="Helvetica Light"/>
              </a:rPr>
              <a:t>–1</a:t>
            </a:r>
            <a:r>
              <a:rPr lang="en-US" sz="1200" dirty="0" smtClean="0">
                <a:latin typeface="Helvetica Light"/>
                <a:cs typeface="Helvetica Light"/>
              </a:rPr>
              <a:t> for physics</a:t>
            </a:r>
            <a:endParaRPr lang="en-US" sz="1200" dirty="0" smtClean="0"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1999" y="3658348"/>
            <a:ext cx="14830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Helvetica Light"/>
                <a:cs typeface="Helvetica Light"/>
              </a:rPr>
              <a:t>2.4</a:t>
            </a:r>
            <a:r>
              <a:rPr lang="en-US" sz="1200" dirty="0" smtClean="0">
                <a:latin typeface="Helvetica Light"/>
                <a:cs typeface="Helvetica Light"/>
              </a:rPr>
              <a:t> fb</a:t>
            </a:r>
            <a:r>
              <a:rPr lang="en-US" sz="1200" baseline="30000" dirty="0" smtClean="0">
                <a:latin typeface="Helvetica Light"/>
                <a:cs typeface="Helvetica Light"/>
              </a:rPr>
              <a:t>–1</a:t>
            </a:r>
            <a:r>
              <a:rPr lang="en-US" sz="1200" dirty="0" smtClean="0">
                <a:latin typeface="Helvetica Light"/>
                <a:cs typeface="Helvetica Light"/>
              </a:rPr>
              <a:t> for physics</a:t>
            </a:r>
            <a:endParaRPr lang="en-US" sz="12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6155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3D-IBL-sensors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38" t="9427" r="18261" b="56735"/>
          <a:stretch/>
        </p:blipFill>
        <p:spPr>
          <a:xfrm>
            <a:off x="4364182" y="3388054"/>
            <a:ext cx="4600307" cy="339949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412776"/>
            <a:ext cx="705678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Infrastructure upgrades:</a:t>
            </a:r>
            <a:r>
              <a:rPr lang="en-GB" sz="16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magnet &amp; cryogenic systems, additional muon chamber shielding, new beam pipes</a:t>
            </a:r>
            <a:endParaRPr lang="en-GB" sz="11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Detector consolidation: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muon chamber completion </a:t>
            </a:r>
            <a:r>
              <a:rPr lang="en-GB" sz="11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(1.0 &lt; |</a:t>
            </a:r>
            <a:r>
              <a:rPr lang="en-GB" sz="11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η</a:t>
            </a:r>
            <a:r>
              <a:rPr lang="en-GB" sz="500" i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10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|</a:t>
            </a:r>
            <a:r>
              <a:rPr lang="en-GB" sz="11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&lt; 1.3)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&amp; replacements, calorimeter electronics repairs, improved inner detector read-out capability to cope with 100 kHz L1 trigger rate, new pixel detector services and module repairs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improvements for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Run-2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Huge consolidation &amp; improvement programme for detector, online, offline, computing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 descr="Benjamino-LS1-talk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470" t="18852" r="9484" b="15574"/>
          <a:stretch/>
        </p:blipFill>
        <p:spPr>
          <a:xfrm>
            <a:off x="7647094" y="1533639"/>
            <a:ext cx="1173378" cy="175134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148064" y="642750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380312" y="6390135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5076056" y="390722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>
            <a:off x="323528" y="4327731"/>
            <a:ext cx="4320480" cy="1152128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23528" y="3284984"/>
            <a:ext cx="352839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New topological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L1 trigger and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     new central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trigger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processor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, restructured high-level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trigger</a:t>
            </a:r>
          </a:p>
          <a:p>
            <a:pPr lvl="0">
              <a:spcBef>
                <a:spcPts val="30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New </a:t>
            </a:r>
            <a:r>
              <a:rPr lang="en-GB" sz="1600" i="1" dirty="0" err="1">
                <a:solidFill>
                  <a:srgbClr val="D80017"/>
                </a:solidFill>
                <a:latin typeface="Arial"/>
                <a:cs typeface="Arial"/>
              </a:rPr>
              <a:t>Insertable</a:t>
            </a:r>
            <a:r>
              <a:rPr lang="en-GB" sz="1600" i="1" dirty="0">
                <a:solidFill>
                  <a:srgbClr val="D80017"/>
                </a:solidFill>
                <a:latin typeface="Arial"/>
                <a:cs typeface="Arial"/>
              </a:rPr>
              <a:t> B-</a:t>
            </a:r>
            <a:r>
              <a:rPr lang="en-GB" sz="1600" i="1" dirty="0" smtClean="0">
                <a:solidFill>
                  <a:srgbClr val="D80017"/>
                </a:solidFill>
                <a:latin typeface="Arial"/>
                <a:cs typeface="Arial"/>
              </a:rPr>
              <a:t>layer</a:t>
            </a:r>
            <a:r>
              <a:rPr lang="en-GB" sz="1000" i="1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: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fourth pixel layer at 3.3 cm from beam, consisting of planar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&amp; 3D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(forward) silicon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sensors, smaller pixels</a:t>
            </a:r>
          </a:p>
          <a:p>
            <a:pPr lvl="0"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New software, new production system, new analysis model, …</a:t>
            </a:r>
            <a:endParaRPr lang="en-GB" dirty="0">
              <a:solidFill>
                <a:srgbClr val="D80017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99720" y="5556872"/>
            <a:ext cx="11521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Helvetica Light"/>
                <a:cs typeface="Helvetica Light"/>
              </a:rPr>
              <a:t>Also new beam pipe: </a:t>
            </a:r>
            <a:r>
              <a:rPr lang="en-GB" sz="1000" i="1" dirty="0" smtClean="0">
                <a:latin typeface="Helvetica Light"/>
                <a:cs typeface="Helvetica Light"/>
              </a:rPr>
              <a:t>r</a:t>
            </a:r>
            <a:r>
              <a:rPr lang="en-GB" sz="1000" dirty="0" smtClean="0">
                <a:latin typeface="Helvetica Light"/>
                <a:cs typeface="Helvetica Light"/>
              </a:rPr>
              <a:t> = 2.5 cm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0471" y="1334651"/>
            <a:ext cx="146706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Replacement of TGC chambers </a:t>
            </a:r>
          </a:p>
        </p:txBody>
      </p:sp>
    </p:spTree>
    <p:extLst>
      <p:ext uri="{BB962C8B-B14F-4D97-AF65-F5344CB8AC3E}">
        <p14:creationId xmlns:p14="http://schemas.microsoft.com/office/powerpoint/2010/main" val="131322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CMS improvements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for Run-2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Also significant updates and improvements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13" t="20867" r="5113" b="7062"/>
          <a:stretch/>
        </p:blipFill>
        <p:spPr>
          <a:xfrm>
            <a:off x="367877" y="1412776"/>
            <a:ext cx="7615903" cy="43204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03848" y="1268760"/>
            <a:ext cx="20882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660232" y="5506661"/>
            <a:ext cx="208823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US" sz="8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Source: Paolo </a:t>
            </a:r>
            <a:r>
              <a:rPr lang="en-US" sz="8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Spagnolo</a:t>
            </a:r>
            <a:r>
              <a:rPr lang="en-US" sz="8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, LHCP 2015</a:t>
            </a:r>
            <a:endParaRPr lang="en-US" sz="800" i="1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528" y="5805264"/>
            <a:ext cx="84249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Also: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1600" y="5838717"/>
            <a:ext cx="5953564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0" indent="-222250">
              <a:spcBef>
                <a:spcPts val="600"/>
              </a:spcBef>
              <a:buFont typeface=".AppleSystemUIFont" charset="0"/>
              <a:buChar char="–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Multithreaded and more efficient reconstruction at CERN and Tier-1</a:t>
            </a:r>
          </a:p>
          <a:p>
            <a:pPr marL="222250" indent="-222250">
              <a:spcBef>
                <a:spcPts val="300"/>
              </a:spcBef>
              <a:buFont typeface=".AppleSystemUIFont" charset="0"/>
              <a:buChar char="–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New compact mini-AOD format (~10% of AOD)</a:t>
            </a:r>
          </a:p>
          <a:p>
            <a:pPr marL="222250" indent="-222250">
              <a:spcBef>
                <a:spcPts val="300"/>
              </a:spcBef>
              <a:buFont typeface=".AppleSystemUIFont" charset="0"/>
              <a:buChar char="–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Large efforts on improved (out-of-time) pileup mitigation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02766" y="2481745"/>
            <a:ext cx="1256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rgbClr val="00B050"/>
                </a:solidFill>
                <a:latin typeface="Helvetica Light"/>
                <a:cs typeface="Helvetica Light"/>
              </a:rPr>
              <a:t>72 (144) new CSC (RPC) chambers </a:t>
            </a:r>
          </a:p>
        </p:txBody>
      </p:sp>
    </p:spTree>
    <p:extLst>
      <p:ext uri="{BB962C8B-B14F-4D97-AF65-F5344CB8AC3E}">
        <p14:creationId xmlns:p14="http://schemas.microsoft.com/office/powerpoint/2010/main" val="67697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/>
          <p:cNvSpPr/>
          <p:nvPr/>
        </p:nvSpPr>
        <p:spPr>
          <a:xfrm>
            <a:off x="323528" y="3091262"/>
            <a:ext cx="5472608" cy="2650578"/>
          </a:xfrm>
          <a:prstGeom prst="rightArrow">
            <a:avLst>
              <a:gd name="adj1" fmla="val 100000"/>
              <a:gd name="adj2" fmla="val 32381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412776"/>
            <a:ext cx="85689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Detector consolidation: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muon HV and grounding, 15% PMTs replace in HCAL, ECAL monitoring fibres replaced, module repairs in OT, HPD exchange in RICH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,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fixes in cooling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, gas, power,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shielding, </a:t>
            </a:r>
            <a:r>
              <a:rPr lang="is-IS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LHCb improvements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for Run-2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Big effort in trigger area (among others)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48064" y="6150627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380312" y="6113254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23528" y="2204864"/>
            <a:ext cx="5184576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200"/>
              </a:spcBef>
            </a:pPr>
            <a:r>
              <a:rPr lang="en-GB" sz="1600" dirty="0" err="1" smtClean="0">
                <a:solidFill>
                  <a:srgbClr val="D80017"/>
                </a:solidFill>
                <a:latin typeface="Arial"/>
                <a:cs typeface="Arial"/>
              </a:rPr>
              <a:t>HeRSCheL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: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new scintillating counters to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extend LHCb coverage to high rapidity (CEP, diffraction, </a:t>
            </a:r>
            <a:r>
              <a:rPr lang="is-IS" sz="1600" dirty="0" smtClean="0">
                <a:solidFill>
                  <a:srgbClr val="D80017"/>
                </a:solidFill>
                <a:latin typeface="Arial"/>
                <a:cs typeface="Arial"/>
              </a:rPr>
              <a:t>…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)</a:t>
            </a:r>
            <a:endParaRPr lang="en-GB" sz="1600" dirty="0">
              <a:solidFill>
                <a:srgbClr val="D80017"/>
              </a:solidFill>
              <a:latin typeface="Arial"/>
              <a:cs typeface="Arial"/>
            </a:endParaRPr>
          </a:p>
          <a:p>
            <a:pPr lvl="0">
              <a:spcBef>
                <a:spcPts val="32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Trigger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upgrade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—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split trigger: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All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1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stage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(HLT1) output stored on disk 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Used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for real-time calibration and alignment 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2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nd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stage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(HLT2) uses offline-quality calibration </a:t>
            </a: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5 kHz of 12 kHz to Turbo stream: 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Objects produced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by trigger are stored </a:t>
            </a:r>
            <a:endParaRPr lang="en-GB" sz="12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742950" lvl="1" indent="-285750">
              <a:spcBef>
                <a:spcPts val="6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raw event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smaller event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size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Used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for high-yield channels (charm, J/</a:t>
            </a:r>
            <a:r>
              <a:rPr lang="en-GB" sz="1200" dirty="0" err="1">
                <a:solidFill>
                  <a:prstClr val="black"/>
                </a:solidFill>
                <a:latin typeface="Helvetica Light"/>
                <a:cs typeface="Helvetica Light"/>
              </a:rPr>
              <a:t>ψ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, ...)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92" t="36350" r="63319" b="30050"/>
          <a:stretch/>
        </p:blipFill>
        <p:spPr>
          <a:xfrm>
            <a:off x="6012160" y="2959619"/>
            <a:ext cx="2592288" cy="377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3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4644"/>
            <a:ext cx="9144000" cy="4640580"/>
          </a:xfrm>
          <a:prstGeom prst="rect">
            <a:avLst/>
          </a:prstGeom>
        </p:spPr>
      </p:pic>
      <p:sp>
        <p:nvSpPr>
          <p:cNvPr id="7" name="TextBox 32"/>
          <p:cNvSpPr txBox="1">
            <a:spLocks noChangeArrowheads="1"/>
          </p:cNvSpPr>
          <p:nvPr/>
        </p:nvSpPr>
        <p:spPr bwMode="auto">
          <a:xfrm>
            <a:off x="0" y="5300832"/>
            <a:ext cx="9144000" cy="792464"/>
          </a:xfrm>
          <a:prstGeom prst="rect">
            <a:avLst/>
          </a:prstGeom>
          <a:solidFill>
            <a:schemeClr val="tx1">
              <a:alpha val="5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140400" rIns="360000" bIns="187200">
            <a:prstTxWarp prst="textNoShape">
              <a:avLst/>
            </a:prstTxWarp>
            <a:spAutoFit/>
          </a:bodyPr>
          <a:lstStyle/>
          <a:p>
            <a:pPr indent="450850" algn="r"/>
            <a:r>
              <a:rPr lang="en-US" sz="30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Run-2 Physics &amp; Performance</a:t>
            </a:r>
            <a:endParaRPr lang="en-US" sz="3000" dirty="0">
              <a:solidFill>
                <a:schemeClr val="bg1"/>
              </a:solidFill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158" y="804644"/>
            <a:ext cx="2133578" cy="2264316"/>
          </a:xfrm>
          <a:prstGeom prst="rect">
            <a:avLst/>
          </a:prstGeom>
          <a:solidFill>
            <a:srgbClr val="000000">
              <a:alpha val="58000"/>
            </a:srgb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667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Run-1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140968"/>
            <a:ext cx="913077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Helvetica Light"/>
                <a:cs typeface="Helvetica Light"/>
              </a:rPr>
              <a:t>7 &amp; 8 TeV pp, 5 &amp; 20 fb</a:t>
            </a:r>
            <a:r>
              <a:rPr lang="en-US" sz="1600" b="1" baseline="30000" dirty="0" smtClean="0">
                <a:latin typeface="Helvetica Light"/>
                <a:cs typeface="Helvetica Light"/>
              </a:rPr>
              <a:t>–1</a:t>
            </a:r>
          </a:p>
          <a:p>
            <a:pPr algn="ctr">
              <a:spcBef>
                <a:spcPts val="1800"/>
              </a:spcBef>
            </a:pP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A few highlights, with apologies to CMS for showing a bit more ATLAS here, for convenience 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58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Preparation for Physics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3823765"/>
            <a:ext cx="8136904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Helvetica Light"/>
                <a:cs typeface="Helvetica Light"/>
              </a:rPr>
              <a:t>A crucial ingredient for any physics result is a 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good understanding of the basic physics objects </a:t>
            </a:r>
            <a:r>
              <a:rPr lang="en-GB" sz="1600" dirty="0" smtClean="0">
                <a:latin typeface="Helvetica Light"/>
                <a:cs typeface="Helvetica Light"/>
              </a:rPr>
              <a:t>(tracks, </a:t>
            </a:r>
            <a:r>
              <a:rPr lang="en-GB" sz="1600" i="1" dirty="0" smtClean="0">
                <a:latin typeface="Helvetica Light"/>
                <a:cs typeface="Helvetica Light"/>
              </a:rPr>
              <a:t>e</a:t>
            </a:r>
            <a:r>
              <a:rPr lang="en-GB" sz="1600" dirty="0" smtClean="0">
                <a:latin typeface="Helvetica Light"/>
                <a:cs typeface="Helvetica Light"/>
              </a:rPr>
              <a:t>, </a:t>
            </a:r>
            <a:r>
              <a:rPr lang="en-GB" sz="1600" i="1" dirty="0" smtClean="0">
                <a:latin typeface="Helvetica Light"/>
                <a:cs typeface="Helvetica Light"/>
              </a:rPr>
              <a:t>µ</a:t>
            </a:r>
            <a:r>
              <a:rPr lang="en-GB" sz="1600" dirty="0" smtClean="0">
                <a:latin typeface="Helvetica Light"/>
                <a:cs typeface="Helvetica Light"/>
              </a:rPr>
              <a:t>, 𝜏, jets, missing transverse momentum, flavour tagging)</a:t>
            </a:r>
          </a:p>
          <a:p>
            <a:pPr>
              <a:spcBef>
                <a:spcPts val="18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For early 13 TeV physics results, ATLAS developed concept of 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pre-recommendations</a:t>
            </a:r>
            <a:r>
              <a:rPr lang="en-GB" sz="16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 smtClean="0">
                <a:latin typeface="Helvetica Light"/>
                <a:cs typeface="Helvetica Light"/>
              </a:rPr>
              <a:t>with Run-1 &amp; MC based object calibrations and enlarged uncertainties fully available for early physics (summer conferences </a:t>
            </a:r>
            <a:r>
              <a:rPr lang="en-GB" sz="16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600" dirty="0" smtClean="0">
                <a:latin typeface="Helvetica Light"/>
                <a:cs typeface="Helvetica Light"/>
              </a:rPr>
              <a:t> results presented here)</a:t>
            </a:r>
          </a:p>
          <a:p>
            <a:pPr>
              <a:spcBef>
                <a:spcPts val="18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Pre-recommendations promptly validated with first data, and then during the year replaced with 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fully 13 TeV data-driven recommendations </a:t>
            </a:r>
            <a:r>
              <a:rPr lang="en-GB" sz="1600" dirty="0" smtClean="0">
                <a:latin typeface="Helvetica Light"/>
                <a:cs typeface="Helvetica Light"/>
              </a:rPr>
              <a:t>(ie, calibration &amp; uncertainties)</a:t>
            </a:r>
          </a:p>
          <a:p>
            <a:pPr>
              <a:spcBef>
                <a:spcPts val="18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Early </a:t>
            </a:r>
            <a:r>
              <a:rPr lang="en-GB" sz="1600" dirty="0" smtClean="0">
                <a:latin typeface="Helvetica Light"/>
                <a:cs typeface="Helvetica Light"/>
              </a:rPr>
              <a:t>&amp; validated MC crucial. </a:t>
            </a:r>
            <a:r>
              <a:rPr lang="en-GB" sz="1600" dirty="0" smtClean="0">
                <a:latin typeface="Helvetica Light"/>
                <a:cs typeface="Helvetica Light"/>
              </a:rPr>
              <a:t>Key role of ATLAS </a:t>
            </a:r>
            <a:r>
              <a:rPr lang="en-GB" sz="16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Physics Modelling Group</a:t>
            </a:r>
            <a:endParaRPr lang="en-GB" sz="1600" i="1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1205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Soft physics with tracks at 13 TeV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164288" y="6093296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accent1">
                    <a:lumMod val="75000"/>
                  </a:schemeClr>
                </a:solidFill>
                <a:latin typeface="Helvetica Light"/>
                <a:cs typeface="Helvetica Light"/>
              </a:rPr>
              <a:t>One of the very first proton–proton collisions recorded by ATLAS in “quiet beam” conditions in May 2015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638" y="3549924"/>
            <a:ext cx="4979463" cy="33196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638" y="3549903"/>
            <a:ext cx="4979463" cy="33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4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323528" y="332656"/>
            <a:ext cx="856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Helvetica Light"/>
                <a:ea typeface="Trebuchet MS" pitchFamily="-84" charset="0"/>
                <a:cs typeface="Helvetica Light"/>
              </a:rPr>
              <a:t>ATLAS inner tracking performance </a:t>
            </a:r>
            <a:endParaRPr lang="en-US" sz="24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820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Arial"/>
                <a:cs typeface="Arial"/>
              </a:rPr>
              <a:t>ATLAS tracking in Run-2 features the new IBL, reduced material within acceptance, and algorithmic improvements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huge speed-up, </a:t>
            </a: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tracking in dense environment 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[ ATL</a:t>
            </a:r>
            <a:r>
              <a:rPr lang="en-GB" sz="700" dirty="0">
                <a:solidFill>
                  <a:srgbClr val="003BB8"/>
                </a:solidFill>
                <a:latin typeface="Helvetica Light"/>
                <a:cs typeface="Helvetica Light"/>
              </a:rPr>
              <a:t>-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PHYS-PUB</a:t>
            </a:r>
            <a:r>
              <a:rPr lang="en-GB" sz="700" dirty="0">
                <a:solidFill>
                  <a:srgbClr val="003BB8"/>
                </a:solidFill>
                <a:latin typeface="Helvetica Light"/>
                <a:cs typeface="Helvetica Light"/>
              </a:rPr>
              <a:t>-2015-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006 ]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2276872"/>
            <a:ext cx="34932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Sketch of ATLAS inner tracking detectors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71085" y="836712"/>
            <a:ext cx="18549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-PHYS-PUB-2015-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018 ] </a:t>
            </a:r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>
          <a:xfrm>
            <a:off x="35496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32</a:t>
            </a:fld>
            <a:endParaRPr lang="en-GB" dirty="0"/>
          </a:p>
        </p:txBody>
      </p:sp>
      <p:pic>
        <p:nvPicPr>
          <p:cNvPr id="2" name="Picture 1" descr="fig_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2706747"/>
            <a:ext cx="4032447" cy="3269771"/>
          </a:xfrm>
          <a:prstGeom prst="rect">
            <a:avLst/>
          </a:prstGeom>
        </p:spPr>
      </p:pic>
      <p:pic>
        <p:nvPicPr>
          <p:cNvPr id="13" name="Picture 12" descr="fig_03a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26742" y="4068823"/>
            <a:ext cx="2261481" cy="3150516"/>
          </a:xfrm>
          <a:prstGeom prst="rect">
            <a:avLst/>
          </a:prstGeom>
        </p:spPr>
      </p:pic>
      <p:pic>
        <p:nvPicPr>
          <p:cNvPr id="14" name="Picture 13" descr="fig_01a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06444" y="1819181"/>
            <a:ext cx="2261483" cy="315051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24328" y="2276872"/>
            <a:ext cx="129795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/>
                <a:cs typeface="Arial"/>
              </a:rPr>
              <a:t>Impact parameter resolution improvement from IBL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/>
                <a:cs typeface="Helvetica Light"/>
              </a:rPr>
              <a:t>Measured improvement of impact parameter resolution with IBL depending on track </a:t>
            </a:r>
            <a:r>
              <a:rPr lang="en-GB" sz="1200" i="1" dirty="0" err="1" smtClean="0">
                <a:latin typeface="Helvetica Light"/>
                <a:cs typeface="Helvetica Light"/>
              </a:rPr>
              <a:t>p</a:t>
            </a:r>
            <a:r>
              <a:rPr lang="en-GB" sz="1200" i="1" baseline="-25000" dirty="0" err="1" smtClean="0">
                <a:latin typeface="Helvetica Light"/>
                <a:cs typeface="Helvetica Light"/>
              </a:rPr>
              <a:t>T</a:t>
            </a:r>
            <a:endParaRPr lang="en-GB" sz="12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7827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820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Measurement of primary charged particle production: 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dη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sz="1600" i="1" dirty="0">
                <a:solidFill>
                  <a:srgbClr val="003BB8"/>
                </a:solidFill>
                <a:latin typeface="Helvetica"/>
                <a:cs typeface="Helvetica"/>
              </a:rPr>
              <a:t>d</a:t>
            </a:r>
            <a:r>
              <a:rPr lang="en-GB" sz="600" i="1" dirty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i="1" baseline="30000" dirty="0">
                <a:solidFill>
                  <a:srgbClr val="003BB8"/>
                </a:solidFill>
                <a:latin typeface="Helvetica"/>
                <a:cs typeface="Helvetica"/>
              </a:rPr>
              <a:t>2</a:t>
            </a:r>
            <a:r>
              <a:rPr lang="en-GB" sz="1600" i="1" dirty="0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dηdp</a:t>
            </a:r>
            <a:r>
              <a:rPr lang="en-GB" sz="1600" i="1" baseline="-25000" dirty="0" err="1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&lt;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p</a:t>
            </a:r>
            <a:r>
              <a:rPr lang="en-GB" sz="1600" i="1" baseline="-25000" dirty="0" err="1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&gt;/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cuts: </a:t>
            </a:r>
            <a:r>
              <a:rPr lang="en-GB" sz="1600" i="1" dirty="0" err="1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&gt; 0.5 GeV, |</a:t>
            </a:r>
            <a:r>
              <a:rPr lang="en-GB" sz="1600" i="1" dirty="0" err="1">
                <a:solidFill>
                  <a:srgbClr val="000000"/>
                </a:solidFill>
                <a:latin typeface="Helvetica Light"/>
                <a:cs typeface="Helvetica Light"/>
              </a:rPr>
              <a:t>η</a:t>
            </a:r>
            <a:r>
              <a:rPr lang="en-GB" sz="1050" i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| &lt; 2.5, </a:t>
            </a:r>
            <a:r>
              <a:rPr lang="en-GB" sz="16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≥ 1 </a:t>
            </a:r>
            <a:endParaRPr lang="en-GB" sz="16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Trigger events with as little “bias” as possible: ≥1 hit in forward scintillators </a:t>
            </a:r>
            <a:r>
              <a:rPr lang="en-GB" sz="1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(MBTS, </a:t>
            </a:r>
            <a:r>
              <a:rPr lang="en-GB" sz="1000" dirty="0">
                <a:solidFill>
                  <a:srgbClr val="003BB8"/>
                </a:solidFill>
                <a:latin typeface="Helvetica Light"/>
                <a:cs typeface="Helvetica Light"/>
              </a:rPr>
              <a:t>2.07 &lt; |</a:t>
            </a:r>
            <a:r>
              <a:rPr lang="en-GB" sz="1000" i="1" dirty="0" err="1">
                <a:solidFill>
                  <a:srgbClr val="003BB8"/>
                </a:solidFill>
                <a:latin typeface="Helvetica Light"/>
                <a:cs typeface="Helvetica Light"/>
              </a:rPr>
              <a:t>η</a:t>
            </a:r>
            <a:r>
              <a:rPr lang="en-GB" sz="500" i="1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>
                <a:solidFill>
                  <a:srgbClr val="003BB8"/>
                </a:solidFill>
                <a:latin typeface="Helvetica Light"/>
                <a:cs typeface="Helvetica Light"/>
              </a:rPr>
              <a:t>| &lt; </a:t>
            </a:r>
            <a:r>
              <a:rPr lang="en-GB" sz="1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3.86)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Measure trigger and vertexing efficiencies from data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Measure and subtract secondary interactions and fake 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tracks                                                                      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Correct </a:t>
            </a:r>
            <a:r>
              <a:rPr lang="en-GB" sz="1400" dirty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for tracking inefficiency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Unfold measured spectra from detector effects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427984" y="5753608"/>
            <a:ext cx="194421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Properties of inelastic 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collisions at 13 TeV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Key input to pileup and underlying event modelling, uses low-µ data 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6" name="Picture 5" descr="fig_02a-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76812" y="3209929"/>
            <a:ext cx="2946232" cy="4104456"/>
          </a:xfrm>
          <a:prstGeom prst="rect">
            <a:avLst/>
          </a:prstGeom>
        </p:spPr>
      </p:pic>
      <p:pic>
        <p:nvPicPr>
          <p:cNvPr id="2" name="Picture 1" descr="fig_02b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79104" y="3209929"/>
            <a:ext cx="2946232" cy="41044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48156" y="3717032"/>
            <a:ext cx="29553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 vertex required with ≥2 tracks of </a:t>
            </a:r>
            <a:r>
              <a:rPr lang="en-GB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p</a:t>
            </a:r>
            <a:r>
              <a:rPr lang="en-GB" sz="10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&gt; 100 MeV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80089" y="836712"/>
            <a:ext cx="17459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ATLAS-CONF-2015-028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 </a:t>
            </a:r>
          </a:p>
        </p:txBody>
      </p:sp>
    </p:spTree>
    <p:extLst>
      <p:ext uri="{BB962C8B-B14F-4D97-AF65-F5344CB8AC3E}">
        <p14:creationId xmlns:p14="http://schemas.microsoft.com/office/powerpoint/2010/main" val="72393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_02d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588322" y="3831426"/>
            <a:ext cx="2101341" cy="2927421"/>
          </a:xfrm>
          <a:prstGeom prst="rect">
            <a:avLst/>
          </a:prstGeom>
        </p:spPr>
      </p:pic>
      <p:pic>
        <p:nvPicPr>
          <p:cNvPr id="8" name="Picture 7" descr="fig_02c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36568" y="3831425"/>
            <a:ext cx="2101341" cy="2927421"/>
          </a:xfrm>
          <a:prstGeom prst="rect">
            <a:avLst/>
          </a:prstGeom>
        </p:spPr>
      </p:pic>
      <p:pic>
        <p:nvPicPr>
          <p:cNvPr id="15" name="Picture 14" descr="fig_01-4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96"/>
          <a:stretch/>
        </p:blipFill>
        <p:spPr>
          <a:xfrm rot="5400000">
            <a:off x="5928941" y="3273774"/>
            <a:ext cx="3118765" cy="3096343"/>
          </a:xfrm>
          <a:prstGeom prst="rect">
            <a:avLst/>
          </a:prstGeom>
        </p:spPr>
      </p:pic>
      <p:sp>
        <p:nvSpPr>
          <p:cNvPr id="6" name="Bent Arrow 5"/>
          <p:cNvSpPr/>
          <p:nvPr/>
        </p:nvSpPr>
        <p:spPr>
          <a:xfrm rot="5400000">
            <a:off x="3950342" y="-436928"/>
            <a:ext cx="504057" cy="7181622"/>
          </a:xfrm>
          <a:prstGeom prst="bentArrow">
            <a:avLst>
              <a:gd name="adj1" fmla="val 52598"/>
              <a:gd name="adj2" fmla="val 33170"/>
              <a:gd name="adj3" fmla="val 28249"/>
              <a:gd name="adj4" fmla="val 12400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21" name="Bent Arrow 20"/>
          <p:cNvSpPr/>
          <p:nvPr/>
        </p:nvSpPr>
        <p:spPr>
          <a:xfrm rot="5400000">
            <a:off x="2206066" y="1615123"/>
            <a:ext cx="1131456" cy="4320479"/>
          </a:xfrm>
          <a:prstGeom prst="bentArrow">
            <a:avLst>
              <a:gd name="adj1" fmla="val 22929"/>
              <a:gd name="adj2" fmla="val 15677"/>
              <a:gd name="adj3" fmla="val 20769"/>
              <a:gd name="adj4" fmla="val 679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820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Measurement of primary charged particle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production: </a:t>
            </a:r>
            <a:r>
              <a:rPr lang="en-GB" sz="1600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dN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dη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sz="1600" i="1" dirty="0" smtClean="0">
                <a:solidFill>
                  <a:srgbClr val="003BB8"/>
                </a:solidFill>
                <a:latin typeface="Helvetica"/>
                <a:cs typeface="Helvetica"/>
              </a:rPr>
              <a:t>d</a:t>
            </a:r>
            <a:r>
              <a:rPr lang="en-GB" sz="60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i="1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2</a:t>
            </a:r>
            <a:r>
              <a:rPr lang="en-GB" sz="1600" i="1" dirty="0" smtClean="0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smtClean="0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dη</a:t>
            </a:r>
            <a:r>
              <a:rPr lang="en-GB" sz="1600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dp</a:t>
            </a:r>
            <a:r>
              <a:rPr lang="en-GB" sz="1600" i="1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&lt;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p</a:t>
            </a:r>
            <a:r>
              <a:rPr lang="en-GB" sz="1600" i="1" baseline="-25000" dirty="0" err="1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&gt;/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cuts: </a:t>
            </a:r>
            <a:r>
              <a:rPr lang="en-GB" sz="1600" i="1" dirty="0" err="1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&gt; 0.5 GeV, |</a:t>
            </a:r>
            <a:r>
              <a:rPr lang="en-GB" sz="1600" i="1" dirty="0" err="1">
                <a:solidFill>
                  <a:srgbClr val="000000"/>
                </a:solidFill>
                <a:latin typeface="Helvetica Light"/>
                <a:cs typeface="Helvetica Light"/>
              </a:rPr>
              <a:t>η</a:t>
            </a:r>
            <a:r>
              <a:rPr lang="en-GB" sz="1050" i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| &lt;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2.5, </a:t>
            </a:r>
            <a:r>
              <a:rPr lang="en-GB" sz="16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≥ 1 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Trigger events with as little “bias” as possible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Measure trigger and vertexing efficiencies from data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Measure and subtract secondary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interactions and fake tracks                                                                      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Correct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for tracking inefficiency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Unfold measured spectra from detector effects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Properties of inelastic </a:t>
            </a:r>
            <a:r>
              <a:rPr lang="en-GB" sz="24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 collisions at 13 TeV 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Key input to pileup and underlying event modelling, uses low-µ data 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377" y="6363146"/>
            <a:ext cx="5184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Tracking efficiency dominant uncertainty: 1.1% central, 6.5% forward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68143" y="2048279"/>
            <a:ext cx="3275857" cy="573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bIns="64800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Primary particles have </a:t>
            </a:r>
            <a:r>
              <a:rPr lang="en-GB" sz="1000" dirty="0" err="1">
                <a:solidFill>
                  <a:srgbClr val="7F7F7F"/>
                </a:solidFill>
                <a:latin typeface="Helvetica Light"/>
                <a:cs typeface="Helvetica Light"/>
              </a:rPr>
              <a:t>τ</a:t>
            </a: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 &gt; 300 </a:t>
            </a:r>
            <a:r>
              <a:rPr lang="en-GB" sz="1000" dirty="0" err="1">
                <a:solidFill>
                  <a:srgbClr val="7F7F7F"/>
                </a:solidFill>
                <a:latin typeface="Helvetica Light"/>
                <a:cs typeface="Helvetica Light"/>
              </a:rPr>
              <a:t>ps</a:t>
            </a: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 (9 cm)</a:t>
            </a:r>
          </a:p>
          <a:p>
            <a:pPr marL="171450" indent="-171450">
              <a:buFont typeface="Arial"/>
              <a:buChar char="•"/>
            </a:pPr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Secondaries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are produced after </a:t>
            </a:r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τ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&gt; 30 </a:t>
            </a:r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ps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(9 mm) </a:t>
            </a:r>
          </a:p>
          <a:p>
            <a:pPr marL="171450" indent="-171450">
              <a:buFont typeface="Arial"/>
              <a:buChar char="•"/>
            </a:pP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Strange baryons with 30 </a:t>
            </a: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&lt; </a:t>
            </a:r>
            <a:r>
              <a:rPr lang="en-GB" sz="1000" dirty="0" err="1">
                <a:solidFill>
                  <a:srgbClr val="7F7F7F"/>
                </a:solidFill>
                <a:latin typeface="Helvetica Light"/>
                <a:cs typeface="Helvetica Light"/>
              </a:rPr>
              <a:t>τ</a:t>
            </a: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&lt; 300 </a:t>
            </a:r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ps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are excluded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05329" y="6253648"/>
            <a:ext cx="1673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Secondaries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after fit: </a:t>
            </a:r>
          </a:p>
          <a:p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2.6 ± 0.6% of tracks in SR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80089" y="836712"/>
            <a:ext cx="17459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ATLAS-CONF-2015-028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 </a:t>
            </a:r>
          </a:p>
        </p:txBody>
      </p:sp>
    </p:spTree>
    <p:extLst>
      <p:ext uri="{BB962C8B-B14F-4D97-AF65-F5344CB8AC3E}">
        <p14:creationId xmlns:p14="http://schemas.microsoft.com/office/powerpoint/2010/main" val="163424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Properties of inelastic </a:t>
            </a:r>
            <a:r>
              <a:rPr lang="en-GB" sz="24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 collisions at 13 TeV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Key input to pileup and underlying event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modelling, uses low-µ data  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84784"/>
            <a:ext cx="882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Resulting spectra from 9M data events &amp; comparison to hadronic physics models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5612467"/>
            <a:ext cx="882047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Difficult to provide one universal tune that describe MB and UE data equally well</a:t>
            </a:r>
            <a:r>
              <a:rPr lang="en-GB" sz="1200" dirty="0" smtClean="0">
                <a:latin typeface="Helvetica Light"/>
                <a:cs typeface="Helvetica Light"/>
              </a:rPr>
              <a:t> (</a:t>
            </a:r>
            <a:r>
              <a:rPr lang="en-GB" sz="1200" dirty="0" smtClean="0"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latin typeface="Helvetica Light"/>
                <a:cs typeface="Helvetica Light"/>
              </a:rPr>
              <a:t> later slide)</a:t>
            </a:r>
            <a:endParaRPr lang="en-GB" sz="1600" dirty="0" smtClean="0">
              <a:latin typeface="Helvetica Light"/>
              <a:cs typeface="Helvetica Light"/>
            </a:endParaRPr>
          </a:p>
          <a:p>
            <a:pPr>
              <a:spcBef>
                <a:spcPts val="12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Overall, the EPOS and PYTHIA 8 tunes describe the data most accurately                                EPOS best in </a:t>
            </a:r>
            <a:r>
              <a:rPr lang="el-GR" sz="1600" i="1" dirty="0" smtClean="0">
                <a:latin typeface="Helvetica Light"/>
                <a:cs typeface="Helvetica Light"/>
              </a:rPr>
              <a:t>η</a:t>
            </a:r>
            <a:r>
              <a:rPr lang="en-US" sz="1600" dirty="0" smtClean="0">
                <a:latin typeface="Helvetica Light"/>
                <a:cs typeface="Helvetica Light"/>
              </a:rPr>
              <a:t>, </a:t>
            </a:r>
            <a:r>
              <a:rPr lang="en-US" sz="1600" i="1" dirty="0" err="1" smtClean="0">
                <a:latin typeface="Helvetica Light"/>
                <a:cs typeface="Helvetica Light"/>
              </a:rPr>
              <a:t>p</a:t>
            </a:r>
            <a:r>
              <a:rPr lang="en-US" sz="16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600" dirty="0" smtClean="0">
                <a:latin typeface="Helvetica Light"/>
                <a:cs typeface="Helvetica Light"/>
              </a:rPr>
              <a:t>, and &lt;</a:t>
            </a:r>
            <a:r>
              <a:rPr lang="en-US" sz="1600" i="1" dirty="0" err="1" smtClean="0">
                <a:latin typeface="Helvetica Light"/>
                <a:cs typeface="Helvetica Light"/>
              </a:rPr>
              <a:t>p</a:t>
            </a:r>
            <a:r>
              <a:rPr lang="en-US" sz="16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600" dirty="0" smtClean="0">
                <a:latin typeface="Helvetica Light"/>
                <a:cs typeface="Helvetica Light"/>
              </a:rPr>
              <a:t>&gt;, while PYTHIA 8 </a:t>
            </a:r>
            <a:r>
              <a:rPr lang="en-US" sz="1200" dirty="0" smtClean="0">
                <a:latin typeface="Helvetica Light"/>
                <a:cs typeface="Helvetica Light"/>
              </a:rPr>
              <a:t>(A2 – ATLAS MB default)</a:t>
            </a:r>
            <a:r>
              <a:rPr lang="en-US" sz="1600" dirty="0" smtClean="0">
                <a:latin typeface="Helvetica Light"/>
                <a:cs typeface="Helvetica Light"/>
              </a:rPr>
              <a:t> best in </a:t>
            </a:r>
            <a:r>
              <a:rPr lang="en-US" sz="1600" i="1" dirty="0" err="1" smtClean="0">
                <a:latin typeface="Helvetica Light"/>
                <a:cs typeface="Helvetica Light"/>
              </a:rPr>
              <a:t>N</a:t>
            </a:r>
            <a:r>
              <a:rPr lang="en-US" sz="1600" baseline="-25000" dirty="0" err="1" smtClean="0"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latin typeface="Helvetica Light"/>
                <a:cs typeface="Helvetica Light"/>
              </a:rPr>
              <a:t> </a:t>
            </a:r>
            <a:endParaRPr lang="en-GB" sz="1600" dirty="0">
              <a:latin typeface="Helvetica Light"/>
              <a:cs typeface="Helvetica Light"/>
            </a:endParaRPr>
          </a:p>
        </p:txBody>
      </p:sp>
      <p:pic>
        <p:nvPicPr>
          <p:cNvPr id="12" name="Picture 11" descr="fig_03c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264187"/>
            <a:ext cx="2426334" cy="3140968"/>
          </a:xfrm>
          <a:prstGeom prst="rect">
            <a:avLst/>
          </a:prstGeom>
        </p:spPr>
      </p:pic>
      <p:pic>
        <p:nvPicPr>
          <p:cNvPr id="18" name="Picture 17" descr="fig_03d-4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0" r="4836"/>
          <a:stretch/>
        </p:blipFill>
        <p:spPr>
          <a:xfrm>
            <a:off x="6800272" y="2264187"/>
            <a:ext cx="2262909" cy="3140968"/>
          </a:xfrm>
          <a:prstGeom prst="rect">
            <a:avLst/>
          </a:prstGeom>
        </p:spPr>
      </p:pic>
      <p:pic>
        <p:nvPicPr>
          <p:cNvPr id="11" name="Picture 10" descr="fig_03b-2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4" r="4556"/>
          <a:stretch/>
        </p:blipFill>
        <p:spPr>
          <a:xfrm>
            <a:off x="2286000" y="2264187"/>
            <a:ext cx="2274455" cy="3140968"/>
          </a:xfrm>
          <a:prstGeom prst="rect">
            <a:avLst/>
          </a:prstGeom>
        </p:spPr>
      </p:pic>
      <p:pic>
        <p:nvPicPr>
          <p:cNvPr id="10" name="Picture 9" descr="fig_03a-6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0" r="5183"/>
          <a:stretch/>
        </p:blipFill>
        <p:spPr>
          <a:xfrm>
            <a:off x="0" y="2264187"/>
            <a:ext cx="2286000" cy="314096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99592" y="2010326"/>
            <a:ext cx="7665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dN</a:t>
            </a:r>
            <a:r>
              <a:rPr lang="en-GB" sz="16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/</a:t>
            </a:r>
            <a:r>
              <a:rPr lang="en-GB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dη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			   </a:t>
            </a:r>
            <a:r>
              <a:rPr lang="en-GB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</a:t>
            </a:r>
            <a:r>
              <a:rPr lang="en-GB" sz="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6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2</a:t>
            </a:r>
            <a:r>
              <a:rPr lang="en-GB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/</a:t>
            </a:r>
            <a:r>
              <a:rPr lang="en-GB" sz="16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dη</a:t>
            </a:r>
            <a:r>
              <a:rPr lang="en-GB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dp</a:t>
            </a:r>
            <a:r>
              <a:rPr lang="en-GB" sz="16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				  </a:t>
            </a:r>
            <a:r>
              <a:rPr lang="en-GB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			    &lt;</a:t>
            </a:r>
            <a:r>
              <a:rPr lang="en-GB" sz="16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&gt;/</a:t>
            </a:r>
            <a:r>
              <a:rPr lang="en-GB" sz="16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ch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80089" y="836712"/>
            <a:ext cx="17459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ATLAS-CONF-2015-028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 </a:t>
            </a:r>
          </a:p>
        </p:txBody>
      </p:sp>
    </p:spTree>
    <p:extLst>
      <p:ext uri="{BB962C8B-B14F-4D97-AF65-F5344CB8AC3E}">
        <p14:creationId xmlns:p14="http://schemas.microsoft.com/office/powerpoint/2010/main" val="47355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CMS measurement without magnetic field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First LHC 13 TeV paper !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84784"/>
            <a:ext cx="8820471" cy="2257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Charged particle yield measurement for |</a:t>
            </a:r>
            <a:r>
              <a:rPr lang="en-GB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η</a:t>
            </a:r>
            <a:r>
              <a:rPr lang="en-GB" sz="60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| &lt; 2</a:t>
            </a:r>
          </a:p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Straight track (pixel, 55k events) and 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tracklet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(pixel hit pairs, 170k) methods, good agreement</a:t>
            </a:r>
            <a:endParaRPr lang="en-GB" sz="16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latin typeface="Helvetica Light"/>
                <a:cs typeface="Helvetica Light"/>
              </a:rPr>
              <a:t>coveage</a:t>
            </a:r>
            <a:r>
              <a:rPr lang="en-GB" sz="1400" dirty="0" smtClean="0">
                <a:latin typeface="Helvetica Light"/>
                <a:cs typeface="Helvetica Light"/>
              </a:rPr>
              <a:t> down to ~50 MeV, track efficiency between 80–85%</a:t>
            </a: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Secondary particle corrections, and track / </a:t>
            </a:r>
            <a:r>
              <a:rPr lang="en-GB" sz="1400" dirty="0" err="1" smtClean="0">
                <a:latin typeface="Helvetica Light"/>
                <a:cs typeface="Helvetica Light"/>
              </a:rPr>
              <a:t>tracklet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acceptance </a:t>
            </a:r>
            <a:r>
              <a:rPr lang="en-GB" sz="1400" dirty="0" smtClean="0">
                <a:latin typeface="Helvetica Light"/>
                <a:cs typeface="Helvetica Light"/>
              </a:rPr>
              <a:t>&amp; reconstruction efficiencies from MC</a:t>
            </a: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Systematic uncertainties of 3–4% for both methods, dominated by vertex efficiency and MC dependence</a:t>
            </a:r>
            <a:endParaRPr lang="en-GB" sz="1400" dirty="0">
              <a:latin typeface="Helvetica Light"/>
              <a:cs typeface="Helvetica Light"/>
            </a:endParaRPr>
          </a:p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  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7878" y="836712"/>
            <a:ext cx="18582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CMS 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PLB 751, 143 </a:t>
            </a:r>
            <a:r>
              <a:rPr lang="is-IS" sz="1000" dirty="0">
                <a:solidFill>
                  <a:srgbClr val="D70128"/>
                </a:solidFill>
                <a:latin typeface="Helvetica Light"/>
                <a:cs typeface="Helvetica Light"/>
              </a:rPr>
              <a:t>(2015)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280586"/>
            <a:ext cx="4325978" cy="34607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0478" y="3280586"/>
            <a:ext cx="4325978" cy="346078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59591" y="4725144"/>
            <a:ext cx="2712809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i="1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dn</a:t>
            </a:r>
            <a:r>
              <a:rPr lang="de-DE" sz="1200" baseline="-250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ch</a:t>
            </a:r>
            <a:r>
              <a:rPr lang="de-DE" sz="12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de-DE" sz="1200" i="1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dη</a:t>
            </a:r>
            <a:r>
              <a:rPr lang="de-DE" sz="1200" i="1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de-DE" sz="1200" baseline="-250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|</a:t>
            </a:r>
            <a:r>
              <a:rPr lang="de-DE" sz="1200" i="1" baseline="-250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η</a:t>
            </a:r>
            <a:r>
              <a:rPr lang="de-DE" sz="1200" baseline="-250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| &lt; 0.5</a:t>
            </a:r>
            <a:r>
              <a:rPr lang="de-DE" sz="12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de-DE" sz="12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= 5.49 ± 0.01 (</a:t>
            </a:r>
            <a:r>
              <a:rPr lang="de-DE" sz="12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stat</a:t>
            </a:r>
            <a:r>
              <a:rPr lang="de-DE" sz="12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) ± 0.17 (</a:t>
            </a:r>
            <a:r>
              <a:rPr lang="de-DE" sz="12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de-DE" sz="12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200" dirty="0">
              <a:solidFill>
                <a:srgbClr val="D7012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08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Also preliminary ALICE result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First 13 TeV result by ALICE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84784"/>
            <a:ext cx="882047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Charged particle yield measurement for |</a:t>
            </a:r>
            <a:r>
              <a:rPr lang="en-GB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η</a:t>
            </a:r>
            <a:r>
              <a:rPr lang="en-GB" sz="60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| &lt; 2</a:t>
            </a: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Distinguish samples in inelastic (INEL) and inelastic + ≥1 track within </a:t>
            </a:r>
            <a:r>
              <a:rPr lang="hr-HR" sz="1600" dirty="0">
                <a:solidFill>
                  <a:srgbClr val="000000"/>
                </a:solidFill>
                <a:latin typeface="Helvetica Light"/>
                <a:cs typeface="Helvetica Light"/>
              </a:rPr>
              <a:t>|</a:t>
            </a:r>
            <a:r>
              <a:rPr lang="hr-HR" sz="16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η</a:t>
            </a:r>
            <a:r>
              <a:rPr lang="hr-HR" sz="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hr-HR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| </a:t>
            </a:r>
            <a:r>
              <a:rPr lang="hr-HR" sz="1600" dirty="0">
                <a:solidFill>
                  <a:srgbClr val="000000"/>
                </a:solidFill>
                <a:latin typeface="Helvetica Light"/>
                <a:cs typeface="Helvetica Light"/>
              </a:rPr>
              <a:t>&lt; </a:t>
            </a:r>
            <a:r>
              <a:rPr lang="hr-HR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(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INEL &gt; 0) </a:t>
            </a:r>
            <a:endParaRPr lang="en-GB" sz="16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Measure: </a:t>
            </a:r>
            <a:r>
              <a:rPr lang="de-DE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dn</a:t>
            </a:r>
            <a:r>
              <a:rPr lang="de-DE" sz="14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ch</a:t>
            </a:r>
            <a:r>
              <a:rPr lang="de-DE" sz="1400" dirty="0" smtClean="0"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de-DE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dη</a:t>
            </a:r>
            <a:r>
              <a:rPr lang="de-DE" sz="14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de-DE" sz="1400" baseline="-25000" dirty="0">
                <a:latin typeface="Helvetica Light" charset="0"/>
                <a:ea typeface="Helvetica Light" charset="0"/>
                <a:cs typeface="Helvetica Light" charset="0"/>
              </a:rPr>
              <a:t>|</a:t>
            </a:r>
            <a:r>
              <a:rPr lang="de-DE" sz="1400" i="1" baseline="-25000" dirty="0" err="1">
                <a:latin typeface="Helvetica Light" charset="0"/>
                <a:ea typeface="Helvetica Light" charset="0"/>
                <a:cs typeface="Helvetica Light" charset="0"/>
              </a:rPr>
              <a:t>η</a:t>
            </a:r>
            <a:r>
              <a:rPr lang="de-DE" sz="1400" baseline="-25000" dirty="0">
                <a:latin typeface="Helvetica Light" charset="0"/>
                <a:ea typeface="Helvetica Light" charset="0"/>
                <a:cs typeface="Helvetica Light" charset="0"/>
              </a:rPr>
              <a:t>| &lt; 0.5</a:t>
            </a:r>
            <a:r>
              <a:rPr lang="de-DE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de-DE" sz="1400" dirty="0" smtClean="0">
                <a:latin typeface="Helvetica Light" charset="0"/>
                <a:ea typeface="Helvetica Light" charset="0"/>
                <a:cs typeface="Helvetica Light" charset="0"/>
              </a:rPr>
              <a:t>= 5.36 </a:t>
            </a:r>
            <a:r>
              <a:rPr lang="de-DE" sz="1400" dirty="0">
                <a:latin typeface="Helvetica Light" charset="0"/>
                <a:ea typeface="Helvetica Light" charset="0"/>
                <a:cs typeface="Helvetica Light" charset="0"/>
              </a:rPr>
              <a:t>±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0.13 in agreement with CMS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6247" y="836712"/>
            <a:ext cx="33698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CMS 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PLB 751, 143 </a:t>
            </a:r>
            <a:r>
              <a:rPr lang="is-IS" sz="1000" dirty="0">
                <a:solidFill>
                  <a:srgbClr val="D70128"/>
                </a:solidFill>
                <a:latin typeface="Helvetica Light"/>
                <a:cs typeface="Helvetica Light"/>
              </a:rPr>
              <a:t>(2015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), </a:t>
            </a:r>
            <a:r>
              <a:rPr lang="en-US" sz="1000" dirty="0">
                <a:solidFill>
                  <a:srgbClr val="D70128"/>
                </a:solidFill>
                <a:latin typeface="Helvetica Light"/>
                <a:cs typeface="Helvetica Light"/>
              </a:rPr>
              <a:t>ALICE-PUBLIC-2015-005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279" t="9051" r="21716" b="55250"/>
          <a:stretch/>
        </p:blipFill>
        <p:spPr>
          <a:xfrm>
            <a:off x="2555776" y="2709948"/>
            <a:ext cx="4079200" cy="39626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39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Charged particle production versus CM energy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84784"/>
            <a:ext cx="882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Average 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charged-particle multiplicity per unit of rapidity for </a:t>
            </a:r>
            <a:r>
              <a:rPr lang="en-GB" i="1" dirty="0" err="1">
                <a:solidFill>
                  <a:srgbClr val="003BB8"/>
                </a:solidFill>
                <a:latin typeface="Helvetica"/>
                <a:cs typeface="Helvetica"/>
              </a:rPr>
              <a:t>η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 = 0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vs √s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pic>
        <p:nvPicPr>
          <p:cNvPr id="5" name="Picture 4" descr="fig_04-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943195" y="2113492"/>
            <a:ext cx="3938044" cy="41045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13794" y="6165304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For comparison, the strange baryon contribution is included at 13 </a:t>
            </a:r>
            <a:r>
              <a:rPr lang="en-GB" sz="1000" smtClean="0">
                <a:solidFill>
                  <a:srgbClr val="7F7F7F"/>
                </a:solidFill>
                <a:latin typeface="Helvetica Light"/>
                <a:cs typeface="Helvetica Light"/>
              </a:rPr>
              <a:t>TeV in ATLAS (1.5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% correction factor)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376" y="2095479"/>
            <a:ext cx="5010696" cy="40085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28381" y="836712"/>
            <a:ext cx="3297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CMS </a:t>
            </a:r>
            <a:r>
              <a:rPr lang="is-IS" sz="1000" dirty="0">
                <a:solidFill>
                  <a:srgbClr val="D70128"/>
                </a:solidFill>
                <a:latin typeface="Helvetica Light"/>
                <a:cs typeface="Helvetica Light"/>
              </a:rPr>
              <a:t>PLB 751, 143 (2015) 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,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ATLAS-CONF-2015-028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 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6258798"/>
            <a:ext cx="34852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Fair agreement with model extrapolations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890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8204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Measurement in fiducial region </a:t>
            </a:r>
            <a:r>
              <a:rPr lang="en-GB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x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= </a:t>
            </a:r>
            <a:r>
              <a:rPr lang="en-GB" i="1" dirty="0" smtClean="0">
                <a:solidFill>
                  <a:srgbClr val="003BB8"/>
                </a:solidFill>
                <a:latin typeface="Helvetica"/>
                <a:cs typeface="Helvetica"/>
              </a:rPr>
              <a:t>M</a:t>
            </a:r>
            <a:r>
              <a:rPr lang="en-GB" i="1" baseline="-25000" dirty="0" smtClean="0">
                <a:solidFill>
                  <a:srgbClr val="003BB8"/>
                </a:solidFill>
                <a:latin typeface="Helvetica"/>
                <a:cs typeface="Helvetica"/>
              </a:rPr>
              <a:t>X</a:t>
            </a:r>
            <a:r>
              <a:rPr lang="en-GB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2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 / s &gt; 10</a:t>
            </a:r>
            <a:r>
              <a:rPr lang="en-GB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–6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200" dirty="0" smtClean="0">
                <a:solidFill>
                  <a:srgbClr val="003BB8"/>
                </a:solidFill>
                <a:latin typeface="Helvetica"/>
                <a:cs typeface="Helvetica"/>
              </a:rPr>
              <a:t>(</a:t>
            </a:r>
            <a:r>
              <a:rPr lang="en-GB" sz="1200" i="1" dirty="0" smtClean="0">
                <a:solidFill>
                  <a:srgbClr val="003BB8"/>
                </a:solidFill>
                <a:latin typeface="Helvetica"/>
                <a:cs typeface="Helvetica"/>
              </a:rPr>
              <a:t>M</a:t>
            </a:r>
            <a:r>
              <a:rPr lang="en-GB" sz="1200" i="1" baseline="-25000" dirty="0" smtClean="0">
                <a:solidFill>
                  <a:srgbClr val="003BB8"/>
                </a:solidFill>
                <a:latin typeface="Helvetica"/>
                <a:cs typeface="Helvetica"/>
              </a:rPr>
              <a:t>X</a:t>
            </a:r>
            <a:r>
              <a:rPr lang="en-GB" sz="1200" dirty="0" smtClean="0">
                <a:solidFill>
                  <a:srgbClr val="003BB8"/>
                </a:solidFill>
                <a:latin typeface="Helvetica"/>
                <a:cs typeface="Helvetica"/>
              </a:rPr>
              <a:t> largest mass of two proton-dissociation systems)</a:t>
            </a:r>
            <a:endParaRPr lang="en-GB" sz="1100" dirty="0" smtClean="0">
              <a:solidFill>
                <a:srgbClr val="003BB8"/>
              </a:solidFill>
              <a:latin typeface="Helvetica"/>
              <a:cs typeface="Helvetica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 Minimum Bias Trigger Scintillators (MBTS) with acceptance 2.07 &lt; |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η</a:t>
            </a:r>
            <a:r>
              <a:rPr lang="en-GB" sz="8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| &lt; 3.86, 4.2M selected events </a:t>
            </a:r>
            <a:endParaRPr lang="en-GB" sz="1400" i="1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 inclusive and single sided MBTS selections to constrain fraction of diffractive events in sample</a:t>
            </a: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Systematic uncertainty fully dominated by luminosity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27984" y="5753608"/>
            <a:ext cx="194421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Inclusive inelastic cross-section measurement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Fundamental initial measurement, based on forward scintillators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80089" y="836712"/>
            <a:ext cx="17459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ATLAS-CONF-2015-038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089380"/>
            <a:ext cx="4184817" cy="30039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170305"/>
            <a:ext cx="4304227" cy="291503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323528" y="6258798"/>
            <a:ext cx="85331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Cross-section somewhat lower than predictions. 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Inclusive: 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σ</a:t>
            </a:r>
            <a:r>
              <a:rPr lang="is-IS" sz="1400" baseline="-25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13 TeV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is-IS" sz="1400" dirty="0">
                <a:solidFill>
                  <a:srgbClr val="D70128"/>
                </a:solidFill>
                <a:latin typeface="Helvetica Light"/>
                <a:cs typeface="Helvetica Light"/>
              </a:rPr>
              <a:t>= 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73.1 ± 0.9 ± 6.6 (lumi) </a:t>
            </a:r>
            <a:r>
              <a:rPr lang="is-IS" sz="1400" dirty="0">
                <a:solidFill>
                  <a:srgbClr val="D70128"/>
                </a:solidFill>
                <a:latin typeface="Helvetica Light"/>
                <a:cs typeface="Helvetica Light"/>
              </a:rPr>
              <a:t>± 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3.8 (extr) mb</a:t>
            </a:r>
            <a:endParaRPr lang="is-IS" sz="14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424" y="2959060"/>
            <a:ext cx="34387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/>
                <a:cs typeface="Helvetica Light"/>
              </a:rPr>
              <a:t>Fiducial cross-section compared to model predictions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20660" y="2959060"/>
            <a:ext cx="34740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/>
                <a:cs typeface="Helvetica Light"/>
              </a:rPr>
              <a:t>Extrapolated inelastic cross-section versus CM energy</a:t>
            </a:r>
          </a:p>
        </p:txBody>
      </p:sp>
    </p:spTree>
    <p:extLst>
      <p:ext uri="{BB962C8B-B14F-4D97-AF65-F5344CB8AC3E}">
        <p14:creationId xmlns:p14="http://schemas.microsoft.com/office/powerpoint/2010/main" val="148720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Harvest of </a:t>
            </a: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Run-1 results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(approaching 500 papers / </a:t>
            </a:r>
            <a:r>
              <a:rPr lang="en-US" sz="1400" dirty="0" err="1">
                <a:solidFill>
                  <a:srgbClr val="003BB8"/>
                </a:solidFill>
                <a:latin typeface="Helvetica Light"/>
                <a:cs typeface="Helvetica Light"/>
              </a:rPr>
              <a:t>e</a:t>
            </a:r>
            <a:r>
              <a:rPr lang="en-US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xp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 confirming predictive power of SM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867604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68" y="839982"/>
            <a:ext cx="7850856" cy="58293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20273" y="3789040"/>
            <a:ext cx="2016223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Run-1 is not over yet: high-quality, extremely well understood data sample for precision measurements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7092280" y="3062868"/>
            <a:ext cx="1058044" cy="0"/>
          </a:xfrm>
          <a:prstGeom prst="straightConnector1">
            <a:avLst/>
          </a:prstGeom>
          <a:ln w="3175">
            <a:solidFill>
              <a:srgbClr val="BA29AB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161588" y="2919842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BA29AB"/>
                </a:solidFill>
                <a:latin typeface="Helvetica Light"/>
                <a:cs typeface="Helvetica Light"/>
              </a:rPr>
              <a:t>Note !</a:t>
            </a:r>
          </a:p>
        </p:txBody>
      </p:sp>
    </p:spTree>
    <p:extLst>
      <p:ext uri="{BB962C8B-B14F-4D97-AF65-F5344CB8AC3E}">
        <p14:creationId xmlns:p14="http://schemas.microsoft.com/office/powerpoint/2010/main" val="322738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820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Near-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side (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Δ</a:t>
            </a:r>
            <a:r>
              <a:rPr lang="en-GB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φ</a:t>
            </a:r>
            <a:r>
              <a:rPr lang="en-GB" i="1" dirty="0" smtClean="0">
                <a:solidFill>
                  <a:srgbClr val="003BB8"/>
                </a:solidFill>
                <a:latin typeface="Helvetica"/>
                <a:cs typeface="Helvetica"/>
              </a:rPr>
              <a:t> ~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0)</a:t>
            </a:r>
            <a:r>
              <a:rPr lang="en-GB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“ridge” shape along 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Δ</a:t>
            </a:r>
            <a:r>
              <a:rPr lang="en-GB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η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 seen in 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pPb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 and  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PbPb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 collisions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First observed in pp by CMS: effect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i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ncreases with particle multiplicity and moderate </a:t>
            </a:r>
            <a:r>
              <a:rPr lang="en-GB" sz="16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endParaRPr lang="en-GB" sz="1400" i="1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Long-range two-charged-particle angular correlations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high-multiplicity 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collisions using low-µ data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 descr="compare_corr_2D_PPData_Minbias_7TeV_all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26" t="51515" b="5724"/>
          <a:stretch/>
        </p:blipFill>
        <p:spPr>
          <a:xfrm>
            <a:off x="179512" y="2730065"/>
            <a:ext cx="2974635" cy="2552559"/>
          </a:xfrm>
          <a:prstGeom prst="rect">
            <a:avLst/>
          </a:prstGeom>
        </p:spPr>
      </p:pic>
      <p:pic>
        <p:nvPicPr>
          <p:cNvPr id="5" name="Picture 4" descr="fig_04-2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9864" b="54117"/>
          <a:stretch/>
        </p:blipFill>
        <p:spPr>
          <a:xfrm>
            <a:off x="3059832" y="2964085"/>
            <a:ext cx="3254191" cy="22322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211960" y="5426640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[ ALICE </a:t>
            </a:r>
            <a:r>
              <a:rPr lang="cs-CZ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1212.2001, </a:t>
            </a:r>
          </a:p>
          <a:p>
            <a:r>
              <a:rPr lang="cs-CZ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cs-CZ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ATLAS 1212.5198, </a:t>
            </a:r>
          </a:p>
          <a:p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CMS </a:t>
            </a:r>
            <a:r>
              <a:rPr lang="hr-H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1409.3392,    </a:t>
            </a:r>
          </a:p>
          <a:p>
            <a:r>
              <a:rPr lang="hr-H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hr-H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LHCb-CONF-2015-004</a:t>
            </a:r>
            <a:r>
              <a:rPr lang="en-GB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(!) 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9216" y="5426640"/>
            <a:ext cx="13163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[ CMS 1009.4122 ]</a:t>
            </a:r>
          </a:p>
        </p:txBody>
      </p:sp>
      <p:sp>
        <p:nvSpPr>
          <p:cNvPr id="9" name="Rectangle 8"/>
          <p:cNvSpPr/>
          <p:nvPr/>
        </p:nvSpPr>
        <p:spPr>
          <a:xfrm>
            <a:off x="3131840" y="6279703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[ Enhancement found to be also present at </a:t>
            </a:r>
            <a:r>
              <a:rPr lang="el-GR" sz="1200" dirty="0">
                <a:solidFill>
                  <a:srgbClr val="000000"/>
                </a:solidFill>
                <a:latin typeface="Helvetica Light"/>
                <a:cs typeface="Helvetica Light"/>
              </a:rPr>
              <a:t>Δ</a:t>
            </a:r>
            <a:r>
              <a:rPr lang="el-GR" sz="1200" i="1" dirty="0">
                <a:solidFill>
                  <a:srgbClr val="000000"/>
                </a:solidFill>
                <a:latin typeface="Helvetica Light"/>
                <a:cs typeface="Helvetica Light"/>
              </a:rPr>
              <a:t>φ</a:t>
            </a:r>
            <a:r>
              <a:rPr lang="el-GR" sz="1200" dirty="0">
                <a:solidFill>
                  <a:srgbClr val="000000"/>
                </a:solidFill>
                <a:latin typeface="Helvetica Light"/>
                <a:cs typeface="Helvetica Light"/>
              </a:rPr>
              <a:t> ~ </a:t>
            </a:r>
            <a:r>
              <a:rPr lang="en-US" sz="12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π, when subtracting hard scattering contributions ]</a:t>
            </a:r>
            <a:endParaRPr lang="en-GB" sz="1200" dirty="0"/>
          </a:p>
        </p:txBody>
      </p:sp>
      <p:pic>
        <p:nvPicPr>
          <p:cNvPr id="10" name="Picture 9" descr="figaux_02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378" b="55259"/>
          <a:stretch/>
        </p:blipFill>
        <p:spPr>
          <a:xfrm>
            <a:off x="6384636" y="2902569"/>
            <a:ext cx="2624670" cy="223603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326280" y="5426640"/>
            <a:ext cx="142218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[ ALICE </a:t>
            </a:r>
            <a:r>
              <a:rPr lang="pt-B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1105.3865,</a:t>
            </a:r>
          </a:p>
          <a:p>
            <a:r>
              <a:rPr lang="pt-B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pt-B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ATLAS 1504.01289</a:t>
            </a:r>
          </a:p>
          <a:p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CMS </a:t>
            </a:r>
            <a:r>
              <a:rPr lang="hr-H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1409.3392</a:t>
            </a:r>
            <a:r>
              <a:rPr lang="en-GB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7504" y="2724971"/>
            <a:ext cx="2736304" cy="2880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323528" y="2474312"/>
            <a:ext cx="2262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CMS, </a:t>
            </a:r>
            <a:r>
              <a:rPr lang="en-GB" sz="12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pp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at 7 TeV: </a:t>
            </a:r>
          </a:p>
          <a:p>
            <a:r>
              <a:rPr lang="en-GB" sz="12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N</a:t>
            </a:r>
            <a:r>
              <a:rPr lang="en-GB" sz="1200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ch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&gt; 110, 1.0 &lt; </a:t>
            </a:r>
            <a:r>
              <a:rPr lang="en-GB" sz="12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p</a:t>
            </a:r>
            <a:r>
              <a:rPr lang="en-GB" sz="1200" i="1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T</a:t>
            </a:r>
            <a:r>
              <a:rPr lang="en-GB" sz="1200" baseline="-250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&lt; 3.0 GeV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97340" y="2474312"/>
            <a:ext cx="2262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ATLAS, </a:t>
            </a:r>
            <a:r>
              <a:rPr lang="en-GB" sz="12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pPb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at 5.02 TeV: </a:t>
            </a:r>
          </a:p>
          <a:p>
            <a:r>
              <a:rPr lang="en-GB" sz="12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N</a:t>
            </a:r>
            <a:r>
              <a:rPr lang="en-GB" sz="1200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ch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&gt; 220, 1.0 &lt; </a:t>
            </a:r>
            <a:r>
              <a:rPr lang="en-GB" sz="12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p</a:t>
            </a:r>
            <a:r>
              <a:rPr lang="en-GB" sz="1200" i="1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T</a:t>
            </a:r>
            <a:r>
              <a:rPr lang="en-GB" sz="1200" baseline="-250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&lt; 3.0 GeV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71236" y="2474312"/>
            <a:ext cx="2043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ATLAS, </a:t>
            </a:r>
            <a:r>
              <a:rPr lang="en-GB" sz="12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PbPb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at 2.76 TeV: </a:t>
            </a:r>
          </a:p>
          <a:p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Centrality 0–5%</a:t>
            </a:r>
            <a:endParaRPr lang="en-GB" sz="1200" baseline="-250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03848" y="2906360"/>
            <a:ext cx="1152128" cy="2880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5845054" y="2978368"/>
            <a:ext cx="1512168" cy="3600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5997454" y="3058760"/>
            <a:ext cx="1512168" cy="1356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8581358" y="4922584"/>
            <a:ext cx="539552" cy="43204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75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504272"/>
            <a:ext cx="3920021" cy="277236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Two-charged-particle angular correlations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high-multiplicity 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collisions using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low-µ data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-872918" y="4630171"/>
            <a:ext cx="261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rgbClr val="D80017"/>
                </a:solidFill>
                <a:latin typeface="Calibri"/>
                <a:cs typeface="Calibri"/>
              </a:rPr>
              <a:t>Low </a:t>
            </a:r>
            <a:r>
              <a:rPr lang="en-GB" dirty="0" smtClean="0">
                <a:solidFill>
                  <a:srgbClr val="D80017"/>
                </a:solidFill>
                <a:latin typeface="Calibri"/>
                <a:cs typeface="Calibri"/>
              </a:rPr>
              <a:t>charged multiplicity</a:t>
            </a:r>
          </a:p>
        </p:txBody>
      </p:sp>
      <p:sp>
        <p:nvSpPr>
          <p:cNvPr id="30" name="Right Arrow 29"/>
          <p:cNvSpPr/>
          <p:nvPr/>
        </p:nvSpPr>
        <p:spPr>
          <a:xfrm>
            <a:off x="4139952" y="4655220"/>
            <a:ext cx="1296144" cy="750740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4211960" y="4778881"/>
            <a:ext cx="1013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Integrate:</a:t>
            </a:r>
          </a:p>
          <a:p>
            <a:r>
              <a:rPr lang="en-GB" sz="1200" dirty="0" smtClean="0">
                <a:latin typeface="Helvetica Light"/>
                <a:cs typeface="Helvetica Light"/>
              </a:rPr>
              <a:t>2 &lt; |</a:t>
            </a:r>
            <a:r>
              <a:rPr lang="en-GB" sz="1200" dirty="0" err="1" smtClean="0">
                <a:latin typeface="Helvetica Light"/>
                <a:cs typeface="Helvetica Light"/>
              </a:rPr>
              <a:t>Δ</a:t>
            </a:r>
            <a:r>
              <a:rPr lang="en-GB" sz="1200" i="1" dirty="0" err="1" smtClean="0">
                <a:latin typeface="Helvetica Light"/>
                <a:cs typeface="Helvetica Light"/>
              </a:rPr>
              <a:t>η</a:t>
            </a:r>
            <a:r>
              <a:rPr lang="en-GB" sz="800" i="1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| &lt; 5 </a:t>
            </a:r>
            <a:endParaRPr lang="en-GB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84784"/>
            <a:ext cx="842493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How does the </a:t>
            </a:r>
            <a:r>
              <a:rPr lang="en-GB" dirty="0" err="1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 ridge evolve with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CM energy 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?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ATLAS: trigger on MBTS (97M events) &amp; high charged multiplicity (9.5M)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Exploit work on tracking corrections from minimum bias analysis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Extract two-particle correlation function </a:t>
            </a:r>
            <a:r>
              <a:rPr lang="en-GB" sz="1100" dirty="0">
                <a:solidFill>
                  <a:prstClr val="black"/>
                </a:solidFill>
                <a:latin typeface="Helvetica Light"/>
                <a:cs typeface="Helvetica Light"/>
              </a:rPr>
              <a:t>(background from mixed events</a:t>
            </a:r>
            <a:r>
              <a:rPr lang="en-GB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Determine “ridge yield”                                            					              </a:t>
            </a:r>
          </a:p>
        </p:txBody>
      </p:sp>
      <p:pic>
        <p:nvPicPr>
          <p:cNvPr id="16" name="Picture 15" descr="Ridge-CONF-draft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279" t="40404" r="41424" b="55556"/>
          <a:stretch/>
        </p:blipFill>
        <p:spPr>
          <a:xfrm>
            <a:off x="6308858" y="2342227"/>
            <a:ext cx="2079566" cy="6161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220"/>
          <a:stretch/>
        </p:blipFill>
        <p:spPr>
          <a:xfrm>
            <a:off x="661397" y="3429000"/>
            <a:ext cx="3554395" cy="302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/>
          <p:cNvSpPr txBox="1"/>
          <p:nvPr/>
        </p:nvSpPr>
        <p:spPr>
          <a:xfrm>
            <a:off x="6534693" y="836712"/>
            <a:ext cx="2491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ATLAS </a:t>
            </a:r>
            <a:r>
              <a:rPr lang="is-IS" sz="1000" dirty="0">
                <a:solidFill>
                  <a:srgbClr val="D70128"/>
                </a:solidFill>
                <a:latin typeface="Helvetica Light"/>
                <a:cs typeface="Helvetica Light"/>
              </a:rPr>
              <a:t>1509.04776, CMS 1510.03068 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22448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499584"/>
            <a:ext cx="3920021" cy="277236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Two-charged-particle angular correlations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high-multiplicity </a:t>
            </a:r>
            <a:r>
              <a:rPr lang="en-GB" sz="16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collisions using low-µ data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872918" y="4625484"/>
            <a:ext cx="261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rgbClr val="D80017"/>
                </a:solidFill>
                <a:latin typeface="Calibri"/>
                <a:cs typeface="Calibri"/>
              </a:rPr>
              <a:t>High </a:t>
            </a:r>
            <a:r>
              <a:rPr lang="en-GB" dirty="0" smtClean="0">
                <a:solidFill>
                  <a:srgbClr val="D80017"/>
                </a:solidFill>
                <a:latin typeface="Calibri"/>
                <a:cs typeface="Calibri"/>
              </a:rPr>
              <a:t>charged multiplicity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139952" y="4650533"/>
            <a:ext cx="1296144" cy="750740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362496" y="5443800"/>
            <a:ext cx="132474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i="1" dirty="0" err="1">
                <a:solidFill>
                  <a:srgbClr val="7F7F7F"/>
                </a:solidFill>
                <a:latin typeface="Helvetica Light"/>
                <a:cs typeface="Helvetica Light"/>
              </a:rPr>
              <a:t>b</a:t>
            </a:r>
            <a:r>
              <a:rPr lang="en-GB" sz="1050" baseline="-25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zero</a:t>
            </a:r>
            <a:r>
              <a:rPr lang="en-GB" sz="1050" baseline="-25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-yield-at-min</a:t>
            </a:r>
            <a:r>
              <a:rPr lang="en-GB" sz="105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offset</a:t>
            </a:r>
            <a:endParaRPr lang="en-GB" sz="1200" dirty="0">
              <a:solidFill>
                <a:srgbClr val="7F7F7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11960" y="4774193"/>
            <a:ext cx="1013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Integrate:</a:t>
            </a:r>
          </a:p>
          <a:p>
            <a:r>
              <a:rPr lang="en-GB" sz="1200" dirty="0" smtClean="0">
                <a:latin typeface="Helvetica Light"/>
                <a:cs typeface="Helvetica Light"/>
              </a:rPr>
              <a:t>2 &lt; |</a:t>
            </a:r>
            <a:r>
              <a:rPr lang="en-GB" sz="1200" dirty="0" err="1" smtClean="0">
                <a:latin typeface="Helvetica Light"/>
                <a:cs typeface="Helvetica Light"/>
              </a:rPr>
              <a:t>Δ</a:t>
            </a:r>
            <a:r>
              <a:rPr lang="en-GB" sz="1200" i="1" dirty="0" err="1" smtClean="0">
                <a:latin typeface="Helvetica Light"/>
                <a:cs typeface="Helvetica Light"/>
              </a:rPr>
              <a:t>η</a:t>
            </a:r>
            <a:r>
              <a:rPr lang="en-GB" sz="800" i="1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| &lt; 5 </a:t>
            </a:r>
            <a:endParaRPr lang="en-GB" sz="12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360"/>
          <a:stretch/>
        </p:blipFill>
        <p:spPr>
          <a:xfrm>
            <a:off x="642858" y="3429000"/>
            <a:ext cx="3569102" cy="302291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23529" y="1484784"/>
            <a:ext cx="842493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How does the </a:t>
            </a:r>
            <a:r>
              <a:rPr lang="en-GB" dirty="0" err="1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 ridge evolve with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CM energy 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?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ATLAS: trigger on MBTS (97M events) &amp; high charged multiplicity (9.5M)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Exploit work on tracking corrections from minimum bias analysis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Extract two-particle correlation function </a:t>
            </a:r>
            <a:r>
              <a:rPr lang="en-GB" sz="1100" dirty="0">
                <a:solidFill>
                  <a:prstClr val="black"/>
                </a:solidFill>
                <a:latin typeface="Helvetica Light"/>
                <a:cs typeface="Helvetica Light"/>
              </a:rPr>
              <a:t>(background from mixed events</a:t>
            </a:r>
            <a:r>
              <a:rPr lang="en-GB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Determine “ridge yield”                                            					              </a:t>
            </a:r>
          </a:p>
        </p:txBody>
      </p:sp>
      <p:pic>
        <p:nvPicPr>
          <p:cNvPr id="31" name="Picture 30" descr="Ridge-CONF-draft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279" t="40404" r="41424" b="55556"/>
          <a:stretch/>
        </p:blipFill>
        <p:spPr>
          <a:xfrm>
            <a:off x="6308858" y="2342227"/>
            <a:ext cx="2079566" cy="61617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534693" y="836712"/>
            <a:ext cx="2491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ATLAS </a:t>
            </a:r>
            <a:r>
              <a:rPr lang="is-IS" sz="1000" dirty="0">
                <a:solidFill>
                  <a:srgbClr val="D70128"/>
                </a:solidFill>
                <a:latin typeface="Helvetica Light"/>
                <a:cs typeface="Helvetica Light"/>
              </a:rPr>
              <a:t>1509.04776, CMS 1510.03068 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54752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499584"/>
            <a:ext cx="3920021" cy="277236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Two-charged-particle angular correlations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high-multiplicity </a:t>
            </a:r>
            <a:r>
              <a:rPr lang="en-GB" sz="16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collisions using low-µ data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872918" y="4625484"/>
            <a:ext cx="261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rgbClr val="D80017"/>
                </a:solidFill>
                <a:latin typeface="Calibri"/>
                <a:cs typeface="Calibri"/>
              </a:rPr>
              <a:t>High </a:t>
            </a:r>
            <a:r>
              <a:rPr lang="en-GB" dirty="0" smtClean="0">
                <a:solidFill>
                  <a:srgbClr val="D80017"/>
                </a:solidFill>
                <a:latin typeface="Calibri"/>
                <a:cs typeface="Calibri"/>
              </a:rPr>
              <a:t>charged multiplicity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139952" y="4650533"/>
            <a:ext cx="1296144" cy="750740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236296" y="5479340"/>
            <a:ext cx="151515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srgbClr val="D70128"/>
                </a:solidFill>
                <a:latin typeface="Helvetica Light"/>
                <a:cs typeface="Helvetica Light"/>
              </a:rPr>
              <a:t>“ZYAM” </a:t>
            </a:r>
            <a:r>
              <a:rPr lang="en-GB" sz="1050" smtClean="0">
                <a:solidFill>
                  <a:srgbClr val="D70128"/>
                </a:solidFill>
                <a:latin typeface="Helvetica Light"/>
                <a:cs typeface="Helvetica Light"/>
              </a:rPr>
              <a:t>offset method</a:t>
            </a:r>
            <a:endParaRPr lang="en-GB" sz="1200" dirty="0">
              <a:solidFill>
                <a:srgbClr val="D70128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11960" y="4774193"/>
            <a:ext cx="1013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Integrate:</a:t>
            </a:r>
          </a:p>
          <a:p>
            <a:r>
              <a:rPr lang="en-GB" sz="1200" dirty="0" smtClean="0">
                <a:latin typeface="Helvetica Light"/>
                <a:cs typeface="Helvetica Light"/>
              </a:rPr>
              <a:t>2 &lt; |</a:t>
            </a:r>
            <a:r>
              <a:rPr lang="en-GB" sz="1200" dirty="0" err="1" smtClean="0">
                <a:latin typeface="Helvetica Light"/>
                <a:cs typeface="Helvetica Light"/>
              </a:rPr>
              <a:t>Δ</a:t>
            </a:r>
            <a:r>
              <a:rPr lang="en-GB" sz="1200" i="1" dirty="0" err="1" smtClean="0">
                <a:latin typeface="Helvetica Light"/>
                <a:cs typeface="Helvetica Light"/>
              </a:rPr>
              <a:t>η</a:t>
            </a:r>
            <a:r>
              <a:rPr lang="en-GB" sz="800" i="1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| &lt; 5 </a:t>
            </a:r>
            <a:endParaRPr lang="en-GB" sz="12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360"/>
          <a:stretch/>
        </p:blipFill>
        <p:spPr>
          <a:xfrm>
            <a:off x="642858" y="3429000"/>
            <a:ext cx="3569102" cy="3022912"/>
          </a:xfrm>
          <a:prstGeom prst="rect">
            <a:avLst/>
          </a:prstGeom>
        </p:spPr>
      </p:pic>
      <p:sp>
        <p:nvSpPr>
          <p:cNvPr id="13" name="Chord 12"/>
          <p:cNvSpPr/>
          <p:nvPr/>
        </p:nvSpPr>
        <p:spPr>
          <a:xfrm rot="8620594">
            <a:off x="6024109" y="5450360"/>
            <a:ext cx="871102" cy="934106"/>
          </a:xfrm>
          <a:prstGeom prst="chord">
            <a:avLst>
              <a:gd name="adj1" fmla="val 3836003"/>
              <a:gd name="adj2" fmla="val 11290953"/>
            </a:avLst>
          </a:prstGeom>
          <a:solidFill>
            <a:srgbClr val="003BB8">
              <a:alpha val="4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3995935" y="6156012"/>
            <a:ext cx="48965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Integrated “ridge yield”: </a:t>
            </a:r>
            <a:r>
              <a:rPr lang="en-GB" b="1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Y</a:t>
            </a:r>
            <a:r>
              <a:rPr lang="en-GB" b="1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int</a:t>
            </a:r>
            <a:r>
              <a:rPr lang="en-GB" sz="1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(illustration only, integral is over appropriately </a:t>
            </a:r>
          </a:p>
          <a:p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	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			        normalised “per-trigger yields”: 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Y</a:t>
            </a:r>
            <a:r>
              <a:rPr lang="en-GB" sz="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Δφ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)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5999356" y="5610118"/>
            <a:ext cx="422550" cy="556506"/>
          </a:xfrm>
          <a:prstGeom prst="line">
            <a:avLst/>
          </a:prstGeom>
          <a:ln w="3175" cmpd="sng">
            <a:solidFill>
              <a:srgbClr val="003B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23529" y="1484784"/>
            <a:ext cx="842493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How does the </a:t>
            </a:r>
            <a:r>
              <a:rPr lang="en-GB" dirty="0" err="1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 ridge evolve with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CM energy 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?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ATLAS: trigger on MBTS (97M events) &amp; high charged multiplicity (9.5M)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Exploit work on tracking corrections from minimum bias analysis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Extract two-particle correlation function </a:t>
            </a:r>
            <a:r>
              <a:rPr lang="en-GB" sz="1100" dirty="0">
                <a:solidFill>
                  <a:prstClr val="black"/>
                </a:solidFill>
                <a:latin typeface="Helvetica Light"/>
                <a:cs typeface="Helvetica Light"/>
              </a:rPr>
              <a:t>(background from mixed events</a:t>
            </a:r>
            <a:r>
              <a:rPr lang="en-GB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Determine “ridge yield”                                            					              </a:t>
            </a:r>
          </a:p>
        </p:txBody>
      </p:sp>
      <p:pic>
        <p:nvPicPr>
          <p:cNvPr id="22" name="Picture 21" descr="Ridge-CONF-draft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279" t="40404" r="41424" b="55556"/>
          <a:stretch/>
        </p:blipFill>
        <p:spPr>
          <a:xfrm>
            <a:off x="6308858" y="2342227"/>
            <a:ext cx="2079566" cy="61617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534693" y="836712"/>
            <a:ext cx="2491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ATLAS </a:t>
            </a:r>
            <a:r>
              <a:rPr lang="is-IS" sz="1000" dirty="0">
                <a:solidFill>
                  <a:srgbClr val="D70128"/>
                </a:solidFill>
                <a:latin typeface="Helvetica Light"/>
                <a:cs typeface="Helvetica Light"/>
              </a:rPr>
              <a:t>1509.04776, CMS 1510.03068 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09634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Two-charged-particle angular correlations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In high-multiplicity </a:t>
            </a:r>
            <a:r>
              <a:rPr lang="en-GB" sz="16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collisions using low-µ data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81358" y="4769078"/>
            <a:ext cx="539552" cy="43204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323529" y="1484784"/>
            <a:ext cx="84249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Resulting yield dependence (CMS)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Left: versus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and </a:t>
            </a:r>
            <a:r>
              <a:rPr lang="en-GB" sz="1400" i="1" dirty="0" err="1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err="1" smtClean="0">
                <a:latin typeface="Helvetica Light"/>
                <a:cs typeface="Helvetica Light"/>
              </a:rPr>
              <a:t>trk</a:t>
            </a:r>
            <a:r>
              <a:rPr lang="en-GB" sz="1400" dirty="0" smtClean="0">
                <a:latin typeface="Helvetica Light"/>
                <a:cs typeface="Helvetica Light"/>
              </a:rPr>
              <a:t> and </a:t>
            </a:r>
            <a:r>
              <a:rPr lang="en-GB" sz="1400" dirty="0">
                <a:latin typeface="Helvetica Light"/>
                <a:cs typeface="Helvetica Light"/>
              </a:rPr>
              <a:t>compared </a:t>
            </a:r>
            <a:r>
              <a:rPr lang="en-GB" sz="1400" dirty="0" smtClean="0">
                <a:latin typeface="Helvetica Light"/>
                <a:cs typeface="Helvetica Light"/>
              </a:rPr>
              <a:t>between CM energies for </a:t>
            </a:r>
            <a:r>
              <a:rPr lang="hr-HR" sz="1400" dirty="0" smtClean="0">
                <a:latin typeface="Helvetica Light"/>
                <a:cs typeface="Helvetica Light"/>
              </a:rPr>
              <a:t>2 &lt; |</a:t>
            </a:r>
            <a:r>
              <a:rPr lang="hr-HR" sz="1400" dirty="0" err="1" smtClean="0">
                <a:latin typeface="Helvetica Light"/>
                <a:cs typeface="Helvetica Light"/>
              </a:rPr>
              <a:t>Δ</a:t>
            </a:r>
            <a:r>
              <a:rPr lang="hr-HR" sz="1400" i="1" dirty="0" err="1" smtClean="0">
                <a:latin typeface="Helvetica Light"/>
                <a:cs typeface="Helvetica Light"/>
              </a:rPr>
              <a:t>η</a:t>
            </a:r>
            <a:r>
              <a:rPr lang="hr-HR" sz="600" i="1" dirty="0" smtClean="0">
                <a:latin typeface="Helvetica Light"/>
                <a:cs typeface="Helvetica Light"/>
              </a:rPr>
              <a:t> </a:t>
            </a:r>
            <a:r>
              <a:rPr lang="hr-HR" sz="1400" dirty="0" smtClean="0">
                <a:latin typeface="Helvetica Light"/>
                <a:cs typeface="Helvetica Light"/>
              </a:rPr>
              <a:t>| &lt; 4</a:t>
            </a:r>
            <a:r>
              <a:rPr lang="hr-HR" sz="1400" dirty="0">
                <a:latin typeface="Helvetica Light"/>
                <a:cs typeface="Helvetica Light"/>
              </a:rPr>
              <a:t>	</a:t>
            </a:r>
            <a:endParaRPr lang="en-GB" sz="1400" dirty="0" smtClean="0"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Right: versus </a:t>
            </a:r>
            <a:r>
              <a:rPr lang="en-GB" sz="1400" i="1" dirty="0" err="1">
                <a:latin typeface="Helvetica Light"/>
                <a:cs typeface="Helvetica Light"/>
              </a:rPr>
              <a:t>N</a:t>
            </a:r>
            <a:r>
              <a:rPr lang="en-GB" sz="1400" baseline="-25000" dirty="0" err="1">
                <a:latin typeface="Helvetica Light"/>
                <a:cs typeface="Helvetica Light"/>
              </a:rPr>
              <a:t>trk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and compared between processes for </a:t>
            </a:r>
            <a:r>
              <a:rPr lang="hr-HR" sz="1400" dirty="0" smtClean="0">
                <a:latin typeface="Helvetica Light"/>
                <a:cs typeface="Helvetica Light"/>
              </a:rPr>
              <a:t>2 </a:t>
            </a:r>
            <a:r>
              <a:rPr lang="hr-HR" sz="1400" dirty="0">
                <a:latin typeface="Helvetica Light"/>
                <a:cs typeface="Helvetica Light"/>
              </a:rPr>
              <a:t>&lt; |</a:t>
            </a:r>
            <a:r>
              <a:rPr lang="hr-HR" sz="1400" dirty="0" err="1">
                <a:latin typeface="Helvetica Light"/>
                <a:cs typeface="Helvetica Light"/>
              </a:rPr>
              <a:t>Δ</a:t>
            </a:r>
            <a:r>
              <a:rPr lang="hr-HR" sz="1400" i="1" dirty="0" err="1">
                <a:latin typeface="Helvetica Light"/>
                <a:cs typeface="Helvetica Light"/>
              </a:rPr>
              <a:t>η</a:t>
            </a:r>
            <a:r>
              <a:rPr lang="hr-HR" sz="600" i="1" dirty="0">
                <a:latin typeface="Helvetica Light"/>
                <a:cs typeface="Helvetica Light"/>
              </a:rPr>
              <a:t> </a:t>
            </a:r>
            <a:r>
              <a:rPr lang="hr-HR" sz="1400" dirty="0">
                <a:latin typeface="Helvetica Light"/>
                <a:cs typeface="Helvetica Light"/>
              </a:rPr>
              <a:t>| &lt; </a:t>
            </a:r>
            <a:r>
              <a:rPr lang="hr-HR" sz="1400" dirty="0" smtClean="0">
                <a:latin typeface="Helvetica Light"/>
                <a:cs typeface="Helvetica Light"/>
              </a:rPr>
              <a:t>4 </a:t>
            </a:r>
            <a:r>
              <a:rPr lang="hr-HR" sz="1400" dirty="0" err="1" smtClean="0">
                <a:latin typeface="Helvetica Light"/>
                <a:cs typeface="Helvetica Light"/>
              </a:rPr>
              <a:t>and</a:t>
            </a:r>
            <a:r>
              <a:rPr lang="hr-HR" sz="1400" dirty="0" smtClean="0">
                <a:latin typeface="Helvetica Light"/>
                <a:cs typeface="Helvetica Light"/>
              </a:rPr>
              <a:t> 1 &lt; </a:t>
            </a:r>
            <a:r>
              <a:rPr lang="hr-HR" sz="1400" i="1" dirty="0" err="1" smtClean="0">
                <a:latin typeface="Helvetica Light"/>
                <a:cs typeface="Helvetica Light"/>
              </a:rPr>
              <a:t>p</a:t>
            </a:r>
            <a:r>
              <a:rPr lang="hr-HR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hr-HR" sz="1400" dirty="0" smtClean="0">
                <a:latin typeface="Helvetica Light"/>
                <a:cs typeface="Helvetica Light"/>
              </a:rPr>
              <a:t> &lt; 2 GeV </a:t>
            </a:r>
            <a:endParaRPr lang="en-GB" sz="1400" dirty="0" smtClean="0"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No visible CM energy dependence of yield for pp </a:t>
            </a:r>
            <a:r>
              <a:rPr lang="en-GB" sz="1400" dirty="0" err="1" smtClean="0">
                <a:latin typeface="Helvetica Light"/>
                <a:cs typeface="Helvetica Light"/>
              </a:rPr>
              <a:t>colisions</a:t>
            </a:r>
            <a:r>
              <a:rPr lang="en-GB" sz="1400" dirty="0" smtClean="0">
                <a:latin typeface="Helvetica Light"/>
                <a:cs typeface="Helvetica Light"/>
              </a:rPr>
              <a:t> (also found by ATLAS)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568" y="3112765"/>
            <a:ext cx="3667114" cy="27810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62" y="3102353"/>
            <a:ext cx="5195622" cy="275817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 28"/>
          <p:cNvSpPr/>
          <p:nvPr/>
        </p:nvSpPr>
        <p:spPr>
          <a:xfrm>
            <a:off x="611560" y="5965830"/>
            <a:ext cx="45365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The curves are predictions from gluon saturation (colour glass condensate) model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: </a:t>
            </a:r>
            <a:r>
              <a:rPr lang="en-GB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Dusling-Venugopalan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,</a:t>
            </a:r>
            <a:r>
              <a:rPr lang="hr-HR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1302.7018.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00075" y="836712"/>
            <a:ext cx="13260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CMS </a:t>
            </a:r>
            <a:r>
              <a:rPr lang="is-IS" sz="1000" dirty="0">
                <a:solidFill>
                  <a:srgbClr val="D70128"/>
                </a:solidFill>
                <a:latin typeface="Helvetica Light"/>
                <a:cs typeface="Helvetica Light"/>
              </a:rPr>
              <a:t>1510.03068 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40152" y="5973588"/>
            <a:ext cx="29915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No apparent dependence on CM energy, but </a:t>
            </a:r>
            <a:r>
              <a:rPr lang="en-US" sz="1100" smtClean="0">
                <a:solidFill>
                  <a:srgbClr val="D70128"/>
                </a:solidFill>
                <a:latin typeface="Helvetica Light"/>
                <a:cs typeface="Helvetica Light"/>
              </a:rPr>
              <a:t>on size of colliding system</a:t>
            </a:r>
            <a:endParaRPr lang="en-US" sz="11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087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581556" y="3018903"/>
            <a:ext cx="385790" cy="288032"/>
          </a:xfrm>
          <a:prstGeom prst="rect">
            <a:avLst/>
          </a:prstGeom>
          <a:solidFill>
            <a:srgbClr val="D4F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45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Two-charged-particle angular correlations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In high-multiplicity </a:t>
            </a:r>
            <a:r>
              <a:rPr lang="en-GB" sz="16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collisions using low-µ data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81358" y="4913094"/>
            <a:ext cx="539552" cy="43204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323529" y="1484784"/>
            <a:ext cx="5005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ATLAS replaced ZYAM method by template fit and measured ridge at 13 TeV and 2.76 TeV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Ridge modulation in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GB" sz="105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400" dirty="0" err="1" smtClean="0">
                <a:latin typeface="Symbol" charset="2"/>
                <a:ea typeface="Symbol" charset="2"/>
                <a:cs typeface="Symbol" charset="2"/>
              </a:rPr>
              <a:t>D</a:t>
            </a:r>
            <a:r>
              <a:rPr lang="en-GB" sz="1400" i="1" dirty="0" err="1" smtClean="0"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) yield fitted by: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endParaRPr lang="en-GB" sz="1400" dirty="0" smtClean="0">
              <a:latin typeface="Helvetica Light"/>
              <a:cs typeface="Helvetica Ligh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96" t="74150" r="33601" b="23259"/>
          <a:stretch/>
        </p:blipFill>
        <p:spPr>
          <a:xfrm>
            <a:off x="982187" y="2593255"/>
            <a:ext cx="3157765" cy="3710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758" y="1405558"/>
            <a:ext cx="3721741" cy="26715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899" b="37575"/>
          <a:stretch/>
        </p:blipFill>
        <p:spPr>
          <a:xfrm>
            <a:off x="2780231" y="4221088"/>
            <a:ext cx="6229956" cy="235961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/>
          <p:cNvSpPr/>
          <p:nvPr/>
        </p:nvSpPr>
        <p:spPr>
          <a:xfrm>
            <a:off x="323527" y="3429000"/>
            <a:ext cx="41044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Factorisation</a:t>
            </a:r>
            <a:r>
              <a:rPr lang="en-US" sz="1400" dirty="0" smtClean="0">
                <a:latin typeface="Helvetica Light"/>
                <a:cs typeface="Helvetica Light"/>
              </a:rPr>
              <a:t>: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v</a:t>
            </a:r>
            <a:r>
              <a:rPr lang="en-US" sz="1400" baseline="-25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2,2 </a:t>
            </a: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(</a:t>
            </a:r>
            <a:r>
              <a:rPr lang="en-US" sz="1400" i="1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T</a:t>
            </a:r>
            <a:r>
              <a:rPr lang="en-US" sz="1400" i="1" baseline="30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a</a:t>
            </a:r>
            <a:r>
              <a:rPr lang="en-US" sz="14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,</a:t>
            </a:r>
            <a:r>
              <a:rPr lang="en-US" sz="1400" i="1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T</a:t>
            </a:r>
            <a:r>
              <a:rPr lang="en-US" sz="1400" i="1" baseline="30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b</a:t>
            </a: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) = </a:t>
            </a:r>
            <a:r>
              <a:rPr lang="en-GB" sz="14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v</a:t>
            </a:r>
            <a:r>
              <a:rPr lang="en-US" sz="1400" baseline="-25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2 </a:t>
            </a: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(</a:t>
            </a:r>
            <a:r>
              <a:rPr lang="en-US" sz="1400" i="1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T</a:t>
            </a:r>
            <a:r>
              <a:rPr lang="en-US" sz="1400" i="1" baseline="30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a</a:t>
            </a: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) </a:t>
            </a:r>
            <a:r>
              <a:rPr lang="en-GB" sz="14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v</a:t>
            </a:r>
            <a:r>
              <a:rPr lang="en-US" sz="1400" baseline="-25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2 </a:t>
            </a: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(</a:t>
            </a:r>
            <a:r>
              <a:rPr lang="en-US" sz="1400" i="1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T</a:t>
            </a:r>
            <a:r>
              <a:rPr lang="en-US" sz="1400" i="1" baseline="30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b</a:t>
            </a: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)</a:t>
            </a:r>
            <a:endParaRPr lang="en-GB" sz="14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3527" y="3836074"/>
            <a:ext cx="245670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Ridge results from per-event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cos(2</a:t>
            </a:r>
            <a:r>
              <a:rPr lang="en-GB" sz="1400" dirty="0">
                <a:latin typeface="Symbol" charset="2"/>
                <a:ea typeface="Symbol" charset="2"/>
                <a:cs typeface="Symbol" charset="2"/>
              </a:rPr>
              <a:t>D</a:t>
            </a:r>
            <a:r>
              <a:rPr lang="en-GB" sz="1400" i="1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) modulation of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single-particle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distribution with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Fourier coefficient </a:t>
            </a:r>
            <a:r>
              <a:rPr lang="en-GB" sz="1400" i="1" dirty="0">
                <a:solidFill>
                  <a:prstClr val="black"/>
                </a:solidFill>
                <a:latin typeface="Helvetica Light"/>
                <a:cs typeface="Helvetica Light"/>
              </a:rPr>
              <a:t>v</a:t>
            </a:r>
            <a:r>
              <a:rPr lang="en-GB" sz="1400" baseline="-25000" dirty="0">
                <a:solidFill>
                  <a:prstClr val="black"/>
                </a:solidFill>
                <a:latin typeface="Helvetica Light"/>
                <a:cs typeface="Helvetica Light"/>
              </a:rPr>
              <a:t>2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v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2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~independent of multiplicity and CM energy,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dependence similar to </a:t>
            </a:r>
            <a:r>
              <a:rPr lang="en-GB" sz="1400" dirty="0" err="1">
                <a:solidFill>
                  <a:prstClr val="black"/>
                </a:solidFill>
                <a:latin typeface="Helvetica Light"/>
                <a:cs typeface="Helvetica Light"/>
              </a:rPr>
              <a:t>pPb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and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PbPb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469" y="836712"/>
            <a:ext cx="14366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ATLAS 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1509.04776</a:t>
            </a:r>
            <a:r>
              <a:rPr lang="is-IS" sz="10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764687" y="2677129"/>
            <a:ext cx="945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000" dirty="0">
                <a:solidFill>
                  <a:prstClr val="black"/>
                </a:solidFill>
                <a:latin typeface="Helvetica Light"/>
                <a:cs typeface="Helvetica Light"/>
              </a:rPr>
              <a:t>Near </a:t>
            </a:r>
            <a:r>
              <a:rPr lang="en-GB" sz="1000" i="1" dirty="0">
                <a:solidFill>
                  <a:prstClr val="black"/>
                </a:solidFill>
                <a:latin typeface="Helvetica Light"/>
                <a:cs typeface="Helvetica Light"/>
              </a:rPr>
              <a:t>and</a:t>
            </a:r>
            <a:r>
              <a:rPr lang="en-GB" sz="1000" dirty="0">
                <a:solidFill>
                  <a:prstClr val="black"/>
                </a:solidFill>
                <a:latin typeface="Helvetica Light"/>
                <a:cs typeface="Helvetica Light"/>
              </a:rPr>
              <a:t> far side ridge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1" t="78350" r="36574" b="18500"/>
          <a:stretch/>
        </p:blipFill>
        <p:spPr>
          <a:xfrm>
            <a:off x="1004489" y="2924944"/>
            <a:ext cx="2768994" cy="46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0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  <a:latin typeface="Helvetica Light"/>
                <a:cs typeface="Helvetica Light"/>
              </a:rPr>
              <a:t>Physics with photons and jets at 13 TeV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092280" y="6105490"/>
            <a:ext cx="2051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accent2">
                    <a:lumMod val="75000"/>
                  </a:schemeClr>
                </a:solidFill>
                <a:latin typeface="Helvetica Light"/>
                <a:cs typeface="Helvetica Light"/>
              </a:rPr>
              <a:t>Early 13 TeV event recorded by </a:t>
            </a:r>
            <a:r>
              <a:rPr lang="en-GB" sz="1000" dirty="0">
                <a:solidFill>
                  <a:schemeClr val="accent2">
                    <a:lumMod val="75000"/>
                  </a:schemeClr>
                </a:solidFill>
                <a:latin typeface="Helvetica Light"/>
                <a:cs typeface="Helvetica Light"/>
              </a:rPr>
              <a:t>CMS </a:t>
            </a:r>
            <a:r>
              <a:rPr lang="en-GB" sz="1000" dirty="0" smtClean="0">
                <a:solidFill>
                  <a:schemeClr val="accent2">
                    <a:lumMod val="75000"/>
                  </a:schemeClr>
                </a:solidFill>
                <a:latin typeface="Helvetica Light"/>
                <a:cs typeface="Helvetica Light"/>
              </a:rPr>
              <a:t>showing </a:t>
            </a:r>
            <a:r>
              <a:rPr lang="en-GB" sz="1000" dirty="0">
                <a:solidFill>
                  <a:schemeClr val="accent2">
                    <a:lumMod val="75000"/>
                  </a:schemeClr>
                </a:solidFill>
                <a:latin typeface="Helvetica Light"/>
                <a:cs typeface="Helvetica Light"/>
              </a:rPr>
              <a:t>two high-energy particle jets with </a:t>
            </a:r>
            <a:r>
              <a:rPr lang="en-GB" sz="1000" dirty="0" smtClean="0">
                <a:solidFill>
                  <a:schemeClr val="accent2">
                    <a:lumMod val="75000"/>
                  </a:schemeClr>
                </a:solidFill>
                <a:latin typeface="Helvetica Light"/>
                <a:cs typeface="Helvetica Light"/>
              </a:rPr>
              <a:t>invariant mass </a:t>
            </a:r>
            <a:r>
              <a:rPr lang="en-GB" sz="1000" dirty="0">
                <a:solidFill>
                  <a:schemeClr val="accent2">
                    <a:lumMod val="75000"/>
                  </a:schemeClr>
                </a:solidFill>
                <a:latin typeface="Helvetica Light"/>
                <a:cs typeface="Helvetica Light"/>
              </a:rPr>
              <a:t>of 5 TeV</a:t>
            </a:r>
            <a:endParaRPr lang="en-GB" sz="1000" dirty="0" smtClean="0">
              <a:solidFill>
                <a:schemeClr val="accent2">
                  <a:lumMod val="75000"/>
                </a:schemeClr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3541050"/>
            <a:ext cx="4854947" cy="3316949"/>
          </a:xfrm>
          <a:prstGeom prst="rect">
            <a:avLst/>
          </a:prstGeom>
        </p:spPr>
      </p:pic>
      <p:sp>
        <p:nvSpPr>
          <p:cNvPr id="8" name="Trapezoid 7"/>
          <p:cNvSpPr/>
          <p:nvPr/>
        </p:nvSpPr>
        <p:spPr>
          <a:xfrm rot="2094689" flipV="1">
            <a:off x="5770538" y="3469685"/>
            <a:ext cx="342989" cy="1911131"/>
          </a:xfrm>
          <a:prstGeom prst="trapezoid">
            <a:avLst/>
          </a:prstGeom>
          <a:solidFill>
            <a:srgbClr val="B0FB62">
              <a:alpha val="4392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rapezoid 8"/>
          <p:cNvSpPr/>
          <p:nvPr/>
        </p:nvSpPr>
        <p:spPr>
          <a:xfrm rot="12471599" flipV="1">
            <a:off x="4927120" y="5234905"/>
            <a:ext cx="306131" cy="1277798"/>
          </a:xfrm>
          <a:prstGeom prst="trapezoid">
            <a:avLst/>
          </a:prstGeom>
          <a:solidFill>
            <a:srgbClr val="B0FB62">
              <a:alpha val="4392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343185" y="2492896"/>
            <a:ext cx="2956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Moving to higher luminosity and </a:t>
            </a:r>
            <a:r>
              <a:rPr lang="en-GB" sz="14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T</a:t>
            </a:r>
            <a:endParaRPr lang="en-GB" sz="1400" i="1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1927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ig_02b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0136" y="2843808"/>
            <a:ext cx="3654152" cy="3654152"/>
          </a:xfrm>
          <a:prstGeom prst="rect">
            <a:avLst/>
          </a:prstGeom>
        </p:spPr>
      </p:pic>
      <p:pic>
        <p:nvPicPr>
          <p:cNvPr id="5" name="Picture 4" descr="fig_02a-3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647" b="9795"/>
          <a:stretch/>
        </p:blipFill>
        <p:spPr>
          <a:xfrm>
            <a:off x="306288" y="2843808"/>
            <a:ext cx="3191985" cy="329624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Photon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Test perturbative QCD in cleaner environment than jets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Arial"/>
                <a:cs typeface="Arial"/>
              </a:rPr>
              <a:t>Measurement of isolated photon yield</a:t>
            </a:r>
            <a:endParaRPr lang="en-GB" dirty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916832"/>
            <a:ext cx="8424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Subtract mis-identification background from </a:t>
            </a:r>
            <a:r>
              <a:rPr lang="en-US" sz="1400" dirty="0" smtClean="0">
                <a:latin typeface="Helvetica Light"/>
                <a:cs typeface="Helvetica Light"/>
              </a:rPr>
              <a:t>data using isolation distribution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9" y="2492896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Photon production vs. </a:t>
            </a:r>
            <a:r>
              <a:rPr lang="en-US" sz="1400" i="1" dirty="0" err="1" smtClean="0">
                <a:latin typeface="Helvetica Light"/>
                <a:cs typeface="Helvetica Light"/>
              </a:rPr>
              <a:t>E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,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γ</a:t>
            </a:r>
            <a:r>
              <a:rPr lang="en-US" sz="1400" dirty="0" smtClean="0">
                <a:latin typeface="Helvetica Light"/>
                <a:cs typeface="Helvetica Light"/>
              </a:rPr>
              <a:t> and |</a:t>
            </a:r>
            <a:r>
              <a:rPr lang="en-US" sz="1400" i="1" dirty="0" err="1" smtClean="0">
                <a:latin typeface="Helvetica Light"/>
                <a:cs typeface="Helvetica Light"/>
              </a:rPr>
              <a:t>η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γ</a:t>
            </a:r>
            <a:r>
              <a:rPr lang="en-US" sz="1400" i="1" baseline="-250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| </a:t>
            </a:r>
            <a:r>
              <a:rPr lang="en-US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(detector level, MC </a:t>
            </a:r>
            <a:r>
              <a:rPr lang="en-US" sz="11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normalised</a:t>
            </a:r>
            <a:r>
              <a:rPr lang="en-US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to data)</a:t>
            </a:r>
            <a:endParaRPr lang="en-GB" sz="1100" i="1" baseline="-25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04248" y="3980202"/>
            <a:ext cx="2051720" cy="1933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Systematics dominated by photon energy scale, resolution and efficiency</a:t>
            </a:r>
          </a:p>
          <a:p>
            <a:pPr>
              <a:spcBef>
                <a:spcPts val="2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Good agreement of shape with S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HERPA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2.1 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(LO + ≤3 </a:t>
            </a:r>
            <a:r>
              <a:rPr lang="en-US" sz="11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partons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  <a:endParaRPr lang="en-GB" sz="1100" i="1" baseline="-250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22" name="Picture 21" descr="unal_etal_hgg_note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832" t="9764" r="26683" b="83840"/>
          <a:stretch/>
        </p:blipFill>
        <p:spPr>
          <a:xfrm>
            <a:off x="6357917" y="44624"/>
            <a:ext cx="1440160" cy="841641"/>
          </a:xfrm>
          <a:prstGeom prst="rect">
            <a:avLst/>
          </a:prstGeom>
        </p:spPr>
      </p:pic>
      <p:pic>
        <p:nvPicPr>
          <p:cNvPr id="12" name="Picture 11" descr="unal_etal_hgg_note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55" t="10004" r="64565" b="83262"/>
          <a:stretch/>
        </p:blipFill>
        <p:spPr>
          <a:xfrm>
            <a:off x="7777117" y="80817"/>
            <a:ext cx="1245096" cy="8737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63042" y="4293096"/>
            <a:ext cx="1152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 smtClean="0">
                <a:solidFill>
                  <a:srgbClr val="595959"/>
                </a:solidFill>
                <a:latin typeface="Helvetica Light"/>
                <a:cs typeface="Helvetica Light"/>
              </a:rPr>
              <a:t>Barrel–endcap transition region excluded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280535" y="4408234"/>
            <a:ext cx="342102" cy="138778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3490" y="6222504"/>
            <a:ext cx="6574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Systematic uncertainties dominated by: photon energy scale, photon ID, background subtraction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92280" y="1238563"/>
            <a:ext cx="1819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ATL-PHYS-PUB-2015-016 ]</a:t>
            </a:r>
          </a:p>
        </p:txBody>
      </p:sp>
    </p:spTree>
    <p:extLst>
      <p:ext uri="{BB962C8B-B14F-4D97-AF65-F5344CB8AC3E}">
        <p14:creationId xmlns:p14="http://schemas.microsoft.com/office/powerpoint/2010/main" val="18283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g_01-7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8661" y="3449820"/>
            <a:ext cx="3312366" cy="3414748"/>
          </a:xfrm>
          <a:prstGeom prst="rect">
            <a:avLst/>
          </a:prstGeom>
        </p:spPr>
      </p:pic>
      <p:pic>
        <p:nvPicPr>
          <p:cNvPr id="4" name="Picture 3" descr="fig_02-6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29186" y="2388749"/>
            <a:ext cx="3295514" cy="55282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Jet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Early central-jet cross-section measurement at 13 TeV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882047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Arial"/>
                <a:cs typeface="Arial"/>
              </a:rPr>
              <a:t>Measurement performed within fiducial region </a:t>
            </a: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350 </a:t>
            </a: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&lt; </a:t>
            </a:r>
            <a:r>
              <a:rPr lang="en-US" i="1" dirty="0" err="1" smtClean="0">
                <a:solidFill>
                  <a:srgbClr val="003BB8"/>
                </a:solidFill>
                <a:latin typeface="Arial"/>
                <a:cs typeface="Arial"/>
              </a:rPr>
              <a:t>p</a:t>
            </a:r>
            <a:r>
              <a:rPr lang="en-US" i="1" baseline="-25000" dirty="0" err="1" smtClean="0">
                <a:solidFill>
                  <a:srgbClr val="003BB8"/>
                </a:solidFill>
                <a:latin typeface="Arial"/>
                <a:cs typeface="Arial"/>
              </a:rPr>
              <a:t>T</a:t>
            </a: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 &lt; 840 GeV and |</a:t>
            </a:r>
            <a:r>
              <a:rPr lang="en-US" i="1" dirty="0" err="1">
                <a:solidFill>
                  <a:srgbClr val="003BB8"/>
                </a:solidFill>
                <a:latin typeface="Arial"/>
                <a:cs typeface="Arial"/>
              </a:rPr>
              <a:t>y</a:t>
            </a:r>
            <a:r>
              <a:rPr lang="en-US" baseline="-25000" dirty="0" err="1">
                <a:solidFill>
                  <a:srgbClr val="003BB8"/>
                </a:solidFill>
                <a:latin typeface="Arial"/>
                <a:cs typeface="Arial"/>
              </a:rPr>
              <a:t>jet</a:t>
            </a: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| &lt; 0.5: 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Single jet trigger, fully efficient above 300 GeV jet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endParaRPr lang="en-GB" sz="1400" i="1" baseline="-25000" dirty="0" smtClean="0"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Reconstruct anti-</a:t>
            </a:r>
            <a:r>
              <a:rPr lang="en-GB" sz="1400" i="1" dirty="0" err="1" smtClean="0">
                <a:latin typeface="Helvetica Light"/>
                <a:cs typeface="Helvetica Light"/>
              </a:rPr>
              <a:t>k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i="1" dirty="0" smtClean="0">
                <a:latin typeface="Helvetica Light"/>
                <a:cs typeface="Helvetica Light"/>
              </a:rPr>
              <a:t>R</a:t>
            </a:r>
            <a:r>
              <a:rPr lang="en-GB" sz="1050" i="1" dirty="0" smtClean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=</a:t>
            </a:r>
            <a:r>
              <a:rPr lang="en-GB" sz="1050" dirty="0" smtClean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0.4 jets, calibrated using MC and Run-1 data, validated in Run-2 data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Unfold to particle level</a:t>
            </a:r>
            <a:endParaRPr lang="en-GB" sz="1400" dirty="0"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Dominant systematic uncertainty: jet energy scale and resolution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3528" y="316245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Arial"/>
                <a:cs typeface="Arial"/>
              </a:rPr>
              <a:t>Compare with NLO theory </a:t>
            </a:r>
            <a:r>
              <a:rPr lang="en-US" sz="1200" dirty="0" smtClean="0">
                <a:solidFill>
                  <a:srgbClr val="003BB8"/>
                </a:solidFill>
                <a:latin typeface="Arial"/>
                <a:cs typeface="Arial"/>
              </a:rPr>
              <a:t>(incl. PS+UE corrections)</a:t>
            </a:r>
            <a:r>
              <a:rPr lang="en-US" sz="1600" dirty="0" smtClean="0">
                <a:solidFill>
                  <a:srgbClr val="003BB8"/>
                </a:solidFill>
                <a:latin typeface="Arial"/>
                <a:cs typeface="Arial"/>
              </a:rPr>
              <a:t> of measured diff. cross sections vs. </a:t>
            </a:r>
            <a:r>
              <a:rPr lang="en-US" sz="1600" i="1" dirty="0" err="1" smtClean="0">
                <a:solidFill>
                  <a:srgbClr val="003BB8"/>
                </a:solidFill>
                <a:latin typeface="Arial"/>
                <a:cs typeface="Arial"/>
              </a:rPr>
              <a:t>p</a:t>
            </a:r>
            <a:r>
              <a:rPr lang="en-US" sz="1600" i="1" baseline="-25000" dirty="0" err="1" smtClean="0">
                <a:solidFill>
                  <a:srgbClr val="003BB8"/>
                </a:solidFill>
                <a:latin typeface="Arial"/>
                <a:cs typeface="Arial"/>
              </a:rPr>
              <a:t>T</a:t>
            </a:r>
            <a:endParaRPr lang="en-GB" sz="1600" i="1" baseline="-25000" dirty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5355" y="836712"/>
            <a:ext cx="1710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ATLAS-CONF-2015-034 ]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5557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2621734"/>
            <a:ext cx="3761961" cy="392768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49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New physics searches with 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dijets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Early 13 TeV data already sensitive to very high-mass &amp; cross section physics (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eg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QBH)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8820471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Analysis strategy (</a:t>
            </a:r>
            <a:r>
              <a:rPr lang="en-GB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dijet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6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resonance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):</a:t>
            </a:r>
          </a:p>
          <a:p>
            <a:pPr marL="285750" lvl="1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Look for deviation in </a:t>
            </a:r>
            <a:r>
              <a:rPr lang="en-GB" sz="14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dijet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invariant mass spectrum from smooth function</a:t>
            </a:r>
            <a:endParaRPr lang="en-GB" sz="1400" i="1" baseline="-25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Alternative functions / more parameters used following predefined rule (independent of data outcome</a:t>
            </a:r>
            <a:r>
              <a:rPr lang="en-GB" sz="1400" dirty="0" smtClean="0">
                <a:latin typeface="Helvetica Light"/>
                <a:cs typeface="Helvetica Light"/>
              </a:rPr>
              <a:t>)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1581" y="86435"/>
            <a:ext cx="30844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ATLAS-CONF-2015-034, </a:t>
            </a:r>
            <a:r>
              <a:rPr lang="pt-BR" sz="1000" dirty="0">
                <a:solidFill>
                  <a:srgbClr val="D70128"/>
                </a:solidFill>
                <a:latin typeface="Helvetica Light"/>
                <a:cs typeface="Helvetica Light"/>
              </a:rPr>
              <a:t>CMS-PAS-EXO-15-001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387" y="2564904"/>
            <a:ext cx="4282069" cy="43404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617980" y="2598357"/>
            <a:ext cx="27799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D70128"/>
                </a:solidFill>
                <a:latin typeface="Helvetica Light"/>
                <a:cs typeface="Helvetica Light"/>
              </a:rPr>
              <a:t>QBH limits improved by ~1 TeV over Run-1</a:t>
            </a:r>
          </a:p>
        </p:txBody>
      </p:sp>
    </p:spTree>
    <p:extLst>
      <p:ext uri="{BB962C8B-B14F-4D97-AF65-F5344CB8AC3E}">
        <p14:creationId xmlns:p14="http://schemas.microsoft.com/office/powerpoint/2010/main" val="142828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0" y="139722"/>
            <a:ext cx="9144000" cy="783914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323529" y="210942"/>
            <a:ext cx="8820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Numerous Standard Model measurements have driven QCD tests at hadron colliders to a new quality, accompanying new theoretical developments</a:t>
            </a:r>
            <a:endParaRPr lang="en-GB" dirty="0" smtClean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005064"/>
            <a:ext cx="547260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And allowed to progress on critical electroweak studies related to the scalar sector </a:t>
            </a:r>
            <a:endParaRPr lang="en-GB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 descr="fig_17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28283" y="259694"/>
            <a:ext cx="2901052" cy="4445667"/>
          </a:xfrm>
          <a:prstGeom prst="rect">
            <a:avLst/>
          </a:prstGeom>
        </p:spPr>
      </p:pic>
      <p:pic>
        <p:nvPicPr>
          <p:cNvPr id="8" name="Picture 7" descr="fig_03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45324" y="3921353"/>
            <a:ext cx="2791752" cy="2992294"/>
          </a:xfrm>
          <a:prstGeom prst="rect">
            <a:avLst/>
          </a:prstGeom>
        </p:spPr>
      </p:pic>
      <p:pic>
        <p:nvPicPr>
          <p:cNvPr id="11" name="Picture 10" descr="figaux_01d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5085184"/>
            <a:ext cx="1603477" cy="1080120"/>
          </a:xfrm>
          <a:prstGeom prst="rect">
            <a:avLst/>
          </a:prstGeom>
        </p:spPr>
      </p:pic>
      <p:pic>
        <p:nvPicPr>
          <p:cNvPr id="12" name="Picture 11" descr="figaux_01a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5085184"/>
            <a:ext cx="1603477" cy="10801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7544" y="6309320"/>
            <a:ext cx="153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84258" y="6309320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16" name="Picture 15" descr="figaux_02b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5085184"/>
            <a:ext cx="1525361" cy="10800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23528" y="1124744"/>
            <a:ext cx="33123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200" b="1" smtClean="0">
                <a:solidFill>
                  <a:srgbClr val="D80017"/>
                </a:solidFill>
                <a:latin typeface="Helvetica"/>
                <a:cs typeface="Helvetica"/>
              </a:rPr>
              <a:t>W+jets analysis </a:t>
            </a:r>
            <a:r>
              <a:rPr lang="en-GB" sz="100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EPJ C 75, 82 (2015) ] </a:t>
            </a:r>
          </a:p>
          <a:p>
            <a:endParaRPr lang="en-GB" sz="1000" b="1">
              <a:solidFill>
                <a:srgbClr val="D80017"/>
              </a:solidFill>
              <a:latin typeface="Helvetica"/>
              <a:cs typeface="Helvetica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3528" y="4653136"/>
            <a:ext cx="4104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smtClean="0">
                <a:solidFill>
                  <a:srgbClr val="D80017"/>
                </a:solidFill>
                <a:latin typeface="Helvetica"/>
                <a:cs typeface="Helvetica"/>
              </a:rPr>
              <a:t>W</a:t>
            </a:r>
            <a:r>
              <a:rPr lang="en-GB" sz="1200" b="1" baseline="30000" smtClean="0">
                <a:solidFill>
                  <a:srgbClr val="D80017"/>
                </a:solidFill>
                <a:latin typeface="Helvetica"/>
                <a:cs typeface="Helvetica"/>
              </a:rPr>
              <a:t>±</a:t>
            </a:r>
            <a:r>
              <a:rPr lang="en-GB" sz="1200" b="1" smtClean="0">
                <a:solidFill>
                  <a:srgbClr val="D80017"/>
                </a:solidFill>
                <a:latin typeface="Helvetica"/>
                <a:cs typeface="Helvetica"/>
              </a:rPr>
              <a:t>W</a:t>
            </a:r>
            <a:r>
              <a:rPr lang="en-GB" sz="1200" b="1" baseline="30000" smtClean="0">
                <a:solidFill>
                  <a:srgbClr val="D80017"/>
                </a:solidFill>
                <a:latin typeface="Helvetica"/>
                <a:cs typeface="Helvetica"/>
              </a:rPr>
              <a:t>±</a:t>
            </a:r>
            <a:r>
              <a:rPr lang="en-GB" sz="1200" b="1" smtClean="0">
                <a:solidFill>
                  <a:srgbClr val="D80017"/>
                </a:solidFill>
                <a:latin typeface="Helvetica"/>
                <a:cs typeface="Helvetica"/>
              </a:rPr>
              <a:t> + jj production </a:t>
            </a:r>
            <a:r>
              <a:rPr lang="en-GB" sz="100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PRL 113, 141803 (2014) ] </a:t>
            </a:r>
            <a:endParaRPr lang="en-GB" sz="100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83416" y="6309320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3528" y="1556792"/>
            <a:ext cx="3672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Precise tests of NLO matrix element calculations matched to parton shower models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7977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New physics searches with 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dijets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Early 13 TeV data already sensitive to very high-mass &amp; cross section physics (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eg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QBH)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8820471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Analysis strategy (</a:t>
            </a:r>
            <a:r>
              <a:rPr lang="en-GB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dijet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6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resonance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):</a:t>
            </a:r>
          </a:p>
          <a:p>
            <a:pPr marL="285750" lvl="1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Look for deviation in </a:t>
            </a:r>
            <a:r>
              <a:rPr lang="en-GB" sz="14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dijet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invariant mass spectrum from smooth function</a:t>
            </a:r>
            <a:endParaRPr lang="en-GB" sz="1400" i="1" baseline="-25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Alternative functions / more parameters used following predefined rule (independent of data outcome</a:t>
            </a:r>
            <a:r>
              <a:rPr lang="en-GB" sz="1400" dirty="0" smtClean="0">
                <a:latin typeface="Helvetica Light"/>
                <a:cs typeface="Helvetica Light"/>
              </a:rPr>
              <a:t>)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33329" y="86435"/>
            <a:ext cx="2792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ATLAS-CONF-2015-034,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CMS 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1512.01224 ]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387" y="2564904"/>
            <a:ext cx="4282069" cy="43404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617980" y="2598357"/>
            <a:ext cx="27799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D70128"/>
                </a:solidFill>
                <a:latin typeface="Helvetica Light"/>
                <a:cs typeface="Helvetica Light"/>
              </a:rPr>
              <a:t>QBH limits improved by ~1 TeV over Run-1</a:t>
            </a:r>
          </a:p>
        </p:txBody>
      </p:sp>
      <p:sp>
        <p:nvSpPr>
          <p:cNvPr id="7" name="Rectangle 6"/>
          <p:cNvSpPr/>
          <p:nvPr/>
        </p:nvSpPr>
        <p:spPr>
          <a:xfrm>
            <a:off x="418686" y="2840699"/>
            <a:ext cx="3888432" cy="332460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35" y="2626438"/>
            <a:ext cx="3501530" cy="396280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l 8"/>
          <p:cNvSpPr/>
          <p:nvPr/>
        </p:nvSpPr>
        <p:spPr>
          <a:xfrm>
            <a:off x="3059832" y="2626438"/>
            <a:ext cx="1008112" cy="318453"/>
          </a:xfrm>
          <a:prstGeom prst="ellipse">
            <a:avLst/>
          </a:prstGeom>
          <a:noFill/>
          <a:ln w="28575"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67744" y="3760129"/>
            <a:ext cx="1502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b="1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 m</a:t>
            </a:r>
            <a:r>
              <a:rPr lang="en-US" sz="700" b="1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US" sz="1200" b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(q*) &gt; 5.0 TeV</a:t>
            </a:r>
            <a:endParaRPr lang="en-US" sz="1200" b="1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083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345638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Analysis strategy (</a:t>
            </a:r>
            <a:r>
              <a:rPr lang="en-GB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dijet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6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angular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):</a:t>
            </a: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Search for non-resonant high-mass anomalies using </a:t>
            </a:r>
            <a:r>
              <a:rPr lang="en-GB" sz="1400" dirty="0">
                <a:solidFill>
                  <a:srgbClr val="D80017"/>
                </a:solidFill>
                <a:latin typeface="Helvetica Light"/>
                <a:cs typeface="Helvetica Light"/>
              </a:rPr>
              <a:t>angular </a:t>
            </a:r>
            <a:r>
              <a:rPr lang="en-GB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distribution</a:t>
            </a:r>
            <a:endParaRPr lang="en-GB" sz="1400" dirty="0">
              <a:latin typeface="Helvetica Light"/>
              <a:cs typeface="Helvetica Light"/>
            </a:endParaRP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Define for jets 1 &amp; 2:</a:t>
            </a:r>
            <a:endParaRPr lang="en-GB" sz="1400" dirty="0">
              <a:latin typeface="Helvetica Light"/>
              <a:cs typeface="Helvetica Light"/>
            </a:endParaRPr>
          </a:p>
          <a:p>
            <a:pPr lvl="1">
              <a:spcBef>
                <a:spcPts val="1200"/>
              </a:spcBef>
            </a:pPr>
            <a:r>
              <a:rPr lang="en-GB" sz="1400" i="1" dirty="0" err="1" smtClean="0">
                <a:latin typeface="Helvetica Light"/>
                <a:cs typeface="Helvetica Light"/>
              </a:rPr>
              <a:t>χ</a:t>
            </a:r>
            <a:r>
              <a:rPr lang="en-GB" sz="1000" i="1" dirty="0" smtClean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= </a:t>
            </a:r>
            <a:r>
              <a:rPr lang="en-GB" sz="1400" dirty="0" err="1" smtClean="0">
                <a:latin typeface="Helvetica Light"/>
                <a:cs typeface="Helvetica Light"/>
              </a:rPr>
              <a:t>exp</a:t>
            </a:r>
            <a:r>
              <a:rPr lang="en-GB" sz="700" dirty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|</a:t>
            </a:r>
            <a:r>
              <a:rPr lang="en-GB" sz="700" dirty="0" smtClean="0">
                <a:latin typeface="Helvetica Light"/>
                <a:cs typeface="Helvetica Light"/>
              </a:rPr>
              <a:t> </a:t>
            </a:r>
            <a:r>
              <a:rPr lang="en-GB" sz="1400" i="1" dirty="0" smtClean="0">
                <a:latin typeface="Helvetica Light"/>
                <a:cs typeface="Helvetica Light"/>
              </a:rPr>
              <a:t>y</a:t>
            </a:r>
            <a:r>
              <a:rPr lang="en-GB" sz="1400" baseline="-25000" dirty="0" smtClean="0">
                <a:latin typeface="Helvetica Light"/>
                <a:cs typeface="Helvetica Light"/>
              </a:rPr>
              <a:t>1</a:t>
            </a:r>
            <a:r>
              <a:rPr lang="en-GB" sz="1400" dirty="0" smtClean="0">
                <a:latin typeface="Helvetica Light"/>
                <a:cs typeface="Helvetica Light"/>
              </a:rPr>
              <a:t> – </a:t>
            </a:r>
            <a:r>
              <a:rPr lang="en-GB" sz="1400" i="1" dirty="0" smtClean="0">
                <a:latin typeface="Helvetica Light"/>
                <a:cs typeface="Helvetica Light"/>
              </a:rPr>
              <a:t>y</a:t>
            </a:r>
            <a:r>
              <a:rPr lang="en-GB" sz="1400" baseline="-25000" dirty="0" smtClean="0">
                <a:latin typeface="Helvetica Light"/>
                <a:cs typeface="Helvetica Light"/>
              </a:rPr>
              <a:t>2</a:t>
            </a:r>
            <a:r>
              <a:rPr lang="en-GB" sz="1000" baseline="-25000" dirty="0" smtClean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|</a:t>
            </a:r>
          </a:p>
          <a:p>
            <a:pPr lvl="1">
              <a:spcBef>
                <a:spcPts val="1200"/>
              </a:spcBef>
            </a:pPr>
            <a:r>
              <a:rPr lang="en-GB" sz="1200" dirty="0" smtClean="0">
                <a:latin typeface="Helvetica Light"/>
                <a:cs typeface="Helvetica Light"/>
              </a:rPr>
              <a:t>which is ~independent of </a:t>
            </a:r>
            <a:r>
              <a:rPr lang="en-GB" sz="1200" i="1" dirty="0" smtClean="0">
                <a:latin typeface="Helvetica Light"/>
                <a:cs typeface="Helvetica Light"/>
              </a:rPr>
              <a:t>m</a:t>
            </a:r>
            <a:r>
              <a:rPr lang="en-GB" sz="1200" baseline="-25000" dirty="0" smtClean="0">
                <a:latin typeface="Helvetica Light"/>
                <a:cs typeface="Helvetica Light"/>
              </a:rPr>
              <a:t>12</a:t>
            </a:r>
            <a:r>
              <a:rPr lang="en-GB" sz="1200" dirty="0" smtClean="0">
                <a:latin typeface="Helvetica Light"/>
                <a:cs typeface="Helvetica Light"/>
              </a:rPr>
              <a:t> for</a:t>
            </a:r>
            <a:r>
              <a:rPr lang="en-GB" sz="1200" baseline="-25000" dirty="0" smtClean="0">
                <a:latin typeface="Helvetica Light"/>
                <a:cs typeface="Helvetica Light"/>
              </a:rPr>
              <a:t>                 </a:t>
            </a:r>
            <a:r>
              <a:rPr lang="en-GB" sz="1200" dirty="0" smtClean="0">
                <a:latin typeface="Helvetica Light"/>
                <a:cs typeface="Helvetica Light"/>
              </a:rPr>
              <a:t> </a:t>
            </a:r>
            <a:r>
              <a:rPr lang="en-GB" sz="1200" i="1" dirty="0" smtClean="0">
                <a:latin typeface="Helvetica Light"/>
                <a:cs typeface="Helvetica Light"/>
              </a:rPr>
              <a:t>t</a:t>
            </a:r>
            <a:r>
              <a:rPr lang="en-GB" sz="1200" dirty="0" smtClean="0">
                <a:latin typeface="Helvetica Light"/>
                <a:cs typeface="Helvetica Light"/>
              </a:rPr>
              <a:t>-channel LO QCD at parton level</a:t>
            </a:r>
          </a:p>
          <a:p>
            <a:pPr lvl="1">
              <a:spcBef>
                <a:spcPts val="1200"/>
              </a:spcBef>
            </a:pPr>
            <a:r>
              <a:rPr lang="en-GB" sz="1200" dirty="0" smtClean="0">
                <a:latin typeface="Helvetica Light"/>
                <a:cs typeface="Helvetica Light"/>
              </a:rPr>
              <a:t>Restrict analysis to </a:t>
            </a:r>
            <a:r>
              <a:rPr lang="en-GB" sz="1200" dirty="0">
                <a:latin typeface="Helvetica Light"/>
                <a:cs typeface="Helvetica Light"/>
              </a:rPr>
              <a:t>|</a:t>
            </a:r>
            <a:r>
              <a:rPr lang="en-GB" sz="1200" i="1" dirty="0">
                <a:latin typeface="Helvetica Light"/>
                <a:cs typeface="Helvetica Light"/>
              </a:rPr>
              <a:t>y</a:t>
            </a:r>
            <a:r>
              <a:rPr lang="en-GB" sz="1200" baseline="-25000" dirty="0">
                <a:latin typeface="Helvetica Light"/>
                <a:cs typeface="Helvetica Light"/>
              </a:rPr>
              <a:t>1</a:t>
            </a:r>
            <a:r>
              <a:rPr lang="en-GB" sz="1200" dirty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+ </a:t>
            </a:r>
            <a:r>
              <a:rPr lang="en-GB" sz="1200" i="1" dirty="0">
                <a:latin typeface="Helvetica Light"/>
                <a:cs typeface="Helvetica Light"/>
              </a:rPr>
              <a:t>y</a:t>
            </a:r>
            <a:r>
              <a:rPr lang="en-GB" sz="1200" baseline="-25000" dirty="0">
                <a:latin typeface="Helvetica Light"/>
                <a:cs typeface="Helvetica Light"/>
              </a:rPr>
              <a:t>2</a:t>
            </a:r>
            <a:r>
              <a:rPr lang="en-GB" sz="1200" dirty="0" smtClean="0">
                <a:latin typeface="Helvetica Light"/>
                <a:cs typeface="Helvetica Light"/>
              </a:rPr>
              <a:t>| &lt; 2.2,                   and to </a:t>
            </a:r>
            <a:r>
              <a:rPr lang="en-GB" sz="1200" i="1" dirty="0" smtClean="0">
                <a:latin typeface="Helvetica Light"/>
                <a:cs typeface="Helvetica Light"/>
              </a:rPr>
              <a:t>m</a:t>
            </a:r>
            <a:r>
              <a:rPr lang="en-GB" sz="1200" baseline="-25000" dirty="0" smtClean="0">
                <a:latin typeface="Helvetica Light"/>
                <a:cs typeface="Helvetica Light"/>
              </a:rPr>
              <a:t>12</a:t>
            </a:r>
            <a:r>
              <a:rPr lang="en-GB" sz="1200" dirty="0" smtClean="0">
                <a:latin typeface="Helvetica Light"/>
                <a:cs typeface="Helvetica Light"/>
              </a:rPr>
              <a:t> &gt; 2.5 TeV</a:t>
            </a:r>
            <a:endParaRPr lang="en-GB" sz="1200" dirty="0">
              <a:latin typeface="Helvetica Light"/>
              <a:cs typeface="Helvetica Light"/>
            </a:endParaRP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Prediction from NLOJET++ and including electroweak effects</a:t>
            </a: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Systematic uncertainty dominated by QCD prediction and jet energy scale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355" y="86435"/>
            <a:ext cx="1710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ATLAS-CONF-2015-034 ]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New physics searches with 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dijets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Early 13 TeV data already sensitive to very high-mass &amp; cross section physics (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eg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QBH)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1431065"/>
            <a:ext cx="4392488" cy="495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7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6400"/>
            <a:ext cx="9144000" cy="60373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58965"/>
            <a:ext cx="55531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8.8 TeV mass dijet event collected by ATLAS in September 2015 </a:t>
            </a:r>
          </a:p>
        </p:txBody>
      </p:sp>
    </p:spTree>
    <p:extLst>
      <p:ext uri="{BB962C8B-B14F-4D97-AF65-F5344CB8AC3E}">
        <p14:creationId xmlns:p14="http://schemas.microsoft.com/office/powerpoint/2010/main" val="88384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154" y="2832409"/>
            <a:ext cx="4734342" cy="32063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53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New physics searches with multiple jets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Similar analysis to 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dijets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but looking for deviation in inclusive jet production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856895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Analysis strategy:</a:t>
            </a: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Search for deviation in </a:t>
            </a:r>
            <a:r>
              <a:rPr lang="en-GB" sz="1400" i="1" dirty="0" smtClean="0">
                <a:latin typeface="Helvetica Light"/>
                <a:cs typeface="Helvetica Light"/>
              </a:rPr>
              <a:t>H</a:t>
            </a:r>
            <a:r>
              <a:rPr lang="en-GB" sz="1400" i="1" baseline="-25000" dirty="0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= </a:t>
            </a:r>
            <a:r>
              <a:rPr lang="en-GB" sz="1400" dirty="0" err="1" smtClean="0"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latin typeface="Helvetica Light"/>
                <a:cs typeface="Helvetica Light"/>
              </a:rPr>
              <a:t>jets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 in events with at ≥ 3–8 jets with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&gt; 50 GeV</a:t>
            </a:r>
            <a:endParaRPr lang="en-GB" sz="1400" i="1" baseline="-25000" dirty="0" smtClean="0">
              <a:latin typeface="Helvetica Light"/>
              <a:cs typeface="Helvetica Light"/>
            </a:endParaRP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High-</a:t>
            </a:r>
            <a:r>
              <a:rPr lang="en-GB" sz="1400" i="1" dirty="0" smtClean="0">
                <a:latin typeface="Helvetica Light"/>
                <a:cs typeface="Helvetica Light"/>
              </a:rPr>
              <a:t>H</a:t>
            </a:r>
            <a:r>
              <a:rPr lang="en-GB" sz="1400" i="1" baseline="-25000" dirty="0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trigger ~</a:t>
            </a:r>
            <a:r>
              <a:rPr lang="en-GB" sz="1400" dirty="0">
                <a:latin typeface="Helvetica Light"/>
                <a:cs typeface="Helvetica Light"/>
              </a:rPr>
              <a:t>fully efficient </a:t>
            </a:r>
            <a:r>
              <a:rPr lang="en-GB" sz="1400" dirty="0" smtClean="0">
                <a:latin typeface="Helvetica Light"/>
                <a:cs typeface="Helvetica Light"/>
              </a:rPr>
              <a:t>above 1 TeV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67094" y="3140968"/>
            <a:ext cx="4696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Helvetica Light"/>
                <a:cs typeface="Helvetica Light"/>
              </a:rPr>
              <a:t>CR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5206" y="3666510"/>
            <a:ext cx="4468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Helvetica Light"/>
                <a:cs typeface="Helvetica Light"/>
              </a:rPr>
              <a:t>VR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87374" y="4077072"/>
            <a:ext cx="4468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Helvetica Light"/>
                <a:cs typeface="Helvetica Light"/>
              </a:rPr>
              <a:t>SR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3528" y="2841391"/>
            <a:ext cx="374441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>
                <a:latin typeface="Helvetica Light"/>
                <a:cs typeface="Helvetica Light"/>
              </a:rPr>
              <a:t>Data driven background </a:t>
            </a:r>
            <a:r>
              <a:rPr lang="en-GB" sz="1400" dirty="0" smtClean="0">
                <a:latin typeface="Helvetica Light"/>
                <a:cs typeface="Helvetica Light"/>
              </a:rPr>
              <a:t>fit as in </a:t>
            </a:r>
            <a:r>
              <a:rPr lang="en-GB" sz="1400" dirty="0" err="1" smtClean="0">
                <a:latin typeface="Helvetica Light"/>
                <a:cs typeface="Helvetica Light"/>
              </a:rPr>
              <a:t>dijet</a:t>
            </a:r>
            <a:r>
              <a:rPr lang="en-GB" sz="1400" dirty="0" smtClean="0">
                <a:latin typeface="Helvetica Light"/>
                <a:cs typeface="Helvetica Light"/>
              </a:rPr>
              <a:t> case, </a:t>
            </a:r>
            <a:r>
              <a:rPr lang="en-GB" sz="1400" dirty="0">
                <a:latin typeface="Helvetica Light"/>
                <a:cs typeface="Helvetica Light"/>
              </a:rPr>
              <a:t>but more </a:t>
            </a:r>
            <a:r>
              <a:rPr lang="en-GB" sz="1400" dirty="0" smtClean="0">
                <a:latin typeface="Helvetica Light"/>
                <a:cs typeface="Helvetica Light"/>
              </a:rPr>
              <a:t>tricky as </a:t>
            </a:r>
            <a:r>
              <a:rPr lang="en-GB" sz="1400" dirty="0">
                <a:latin typeface="Helvetica Light"/>
                <a:cs typeface="Helvetica Light"/>
              </a:rPr>
              <a:t>fit over full spectrum could “eat” signal</a:t>
            </a: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>
                <a:latin typeface="Helvetica Light"/>
                <a:cs typeface="Helvetica Light"/>
              </a:rPr>
              <a:t>Define </a:t>
            </a:r>
            <a:r>
              <a:rPr lang="en-GB" sz="1400" dirty="0" smtClean="0">
                <a:latin typeface="Helvetica Light"/>
                <a:cs typeface="Helvetica Light"/>
              </a:rPr>
              <a:t>control (CR), validation (VR), </a:t>
            </a:r>
            <a:r>
              <a:rPr lang="en-GB" sz="1400" dirty="0">
                <a:latin typeface="Helvetica Light"/>
                <a:cs typeface="Helvetica Light"/>
              </a:rPr>
              <a:t>signal regions </a:t>
            </a:r>
            <a:r>
              <a:rPr lang="en-GB" sz="1400" dirty="0" smtClean="0">
                <a:latin typeface="Helvetica Light"/>
                <a:cs typeface="Helvetica Light"/>
              </a:rPr>
              <a:t>(SR</a:t>
            </a:r>
            <a:r>
              <a:rPr lang="en-GB" sz="1400" dirty="0">
                <a:latin typeface="Helvetica Light"/>
                <a:cs typeface="Helvetica Light"/>
              </a:rPr>
              <a:t>) depending on low, medium, high </a:t>
            </a:r>
            <a:r>
              <a:rPr lang="en-GB" sz="1400" i="1" dirty="0" smtClean="0">
                <a:latin typeface="Helvetica Light"/>
                <a:cs typeface="Helvetica Light"/>
              </a:rPr>
              <a:t>H</a:t>
            </a:r>
            <a:r>
              <a:rPr lang="en-GB" sz="1400" i="1" baseline="-25000" dirty="0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                    </a:t>
            </a: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On lower luminosity bootstrap sample fit </a:t>
            </a:r>
            <a:r>
              <a:rPr lang="en-GB" sz="1400" dirty="0">
                <a:latin typeface="Helvetica Light"/>
                <a:cs typeface="Helvetica Light"/>
              </a:rPr>
              <a:t>data in CR, use VR to validate functional </a:t>
            </a:r>
            <a:r>
              <a:rPr lang="en-GB" sz="1400" dirty="0" smtClean="0">
                <a:latin typeface="Helvetica Light"/>
                <a:cs typeface="Helvetica Light"/>
              </a:rPr>
              <a:t>form</a:t>
            </a:r>
            <a:endParaRPr lang="en-GB" sz="1400" dirty="0" smtClean="0">
              <a:latin typeface="Helvetica Light"/>
              <a:cs typeface="Helvetica Light"/>
            </a:endParaRP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Use function to fit full spectrum and derive background prediction in SR</a:t>
            </a:r>
            <a:endParaRPr lang="en-GB" sz="1400" dirty="0">
              <a:latin typeface="Helvetica Light"/>
              <a:cs typeface="Helvetica Light"/>
            </a:endParaRP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Vary </a:t>
            </a:r>
            <a:r>
              <a:rPr lang="en-GB" sz="1400" dirty="0">
                <a:latin typeface="Helvetica Light"/>
                <a:cs typeface="Helvetica Light"/>
              </a:rPr>
              <a:t>functions to assess extrapolation uncertainty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354" y="86435"/>
            <a:ext cx="17107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ATLAS-CONF-2015-043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9204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54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New physics searches with multiple jets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Similar analysis to </a:t>
            </a:r>
            <a:r>
              <a:rPr lang="en-GB" sz="1600" dirty="0" err="1">
                <a:solidFill>
                  <a:srgbClr val="000000"/>
                </a:solidFill>
                <a:latin typeface="Helvetica Light"/>
                <a:cs typeface="Helvetica Light"/>
              </a:rPr>
              <a:t>dijets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, but looking for deviation in inclusive jet production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Sensitivity to TeV-scale gravity models beyond that of Run-1 </a:t>
            </a:r>
          </a:p>
        </p:txBody>
      </p:sp>
      <p:sp>
        <p:nvSpPr>
          <p:cNvPr id="9" name="Rectangle 8"/>
          <p:cNvSpPr/>
          <p:nvPr/>
        </p:nvSpPr>
        <p:spPr>
          <a:xfrm>
            <a:off x="1547664" y="6093296"/>
            <a:ext cx="1728192" cy="432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029609" y="6084060"/>
            <a:ext cx="1728192" cy="432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039636" y="5364064"/>
            <a:ext cx="3024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2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Limit increased 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over Run-</a:t>
            </a:r>
            <a:r>
              <a:rPr lang="en-GB" sz="12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</a:t>
            </a:r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by more than 2 TeV in threshold mass for </a:t>
            </a:r>
            <a:r>
              <a:rPr lang="en-GB" sz="12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M</a:t>
            </a:r>
            <a:r>
              <a:rPr lang="en-GB" sz="1200" i="1" baseline="-25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D</a:t>
            </a:r>
            <a:r>
              <a:rPr lang="en-GB" sz="12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&lt; 4 TeV</a:t>
            </a:r>
            <a:endParaRPr lang="en-GB" sz="11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76"/>
          <a:stretch/>
        </p:blipFill>
        <p:spPr>
          <a:xfrm>
            <a:off x="251520" y="2110601"/>
            <a:ext cx="4229043" cy="41267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315354" y="86435"/>
            <a:ext cx="17107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ATLAS-CONF-2015-043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2117037"/>
            <a:ext cx="4532258" cy="32533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444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55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New physics searches with lepton &amp; jets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Similar analysis to 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dijets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but looking for deviation in inclusive jet production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88204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Analysis strategy: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Search for non-resonance deviation in </a:t>
            </a:r>
            <a:r>
              <a:rPr lang="en-GB" sz="1400" dirty="0" err="1" smtClean="0"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latin typeface="Helvetica Light"/>
                <a:cs typeface="Helvetica Light"/>
              </a:rPr>
              <a:t>e</a:t>
            </a:r>
            <a:r>
              <a:rPr lang="en-GB" sz="1400" baseline="-25000" dirty="0" smtClean="0">
                <a:latin typeface="Helvetica Light"/>
                <a:cs typeface="Helvetica Light"/>
              </a:rPr>
              <a:t>/µ+jets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 in events with at least 3 high-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objects (≥ 1 lepton)</a:t>
            </a:r>
            <a:endParaRPr lang="en-GB" sz="1400" i="1" baseline="-25000" dirty="0" smtClean="0">
              <a:latin typeface="Helvetica Light"/>
              <a:cs typeface="Helvetica Light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Single lepton trigger, 2 signal regions with </a:t>
            </a:r>
            <a:r>
              <a:rPr lang="en-GB" sz="1400" dirty="0" err="1" smtClean="0"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latin typeface="Helvetica Light"/>
                <a:cs typeface="Helvetica Light"/>
              </a:rPr>
              <a:t>e</a:t>
            </a:r>
            <a:r>
              <a:rPr lang="en-GB" sz="1400" baseline="-25000" dirty="0">
                <a:latin typeface="Helvetica Light"/>
                <a:cs typeface="Helvetica Light"/>
              </a:rPr>
              <a:t>/µ</a:t>
            </a:r>
            <a:r>
              <a:rPr lang="en-GB" sz="1400" baseline="-25000" dirty="0" smtClean="0">
                <a:latin typeface="Helvetica Light"/>
                <a:cs typeface="Helvetica Light"/>
              </a:rPr>
              <a:t>+jets &gt; 60 GeV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i="1" dirty="0" err="1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latin typeface="Helvetica Light"/>
                <a:cs typeface="Helvetica Light"/>
              </a:rPr>
              <a:t>T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&gt; 2 (3) TeV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Dominant backgrounds (W/Z+jets, </a:t>
            </a:r>
            <a:r>
              <a:rPr lang="en-GB" sz="1400" dirty="0" err="1" smtClean="0">
                <a:latin typeface="Helvetica Light"/>
                <a:cs typeface="Helvetica Light"/>
              </a:rPr>
              <a:t>ttbar</a:t>
            </a:r>
            <a:r>
              <a:rPr lang="en-GB" sz="1400" dirty="0" smtClean="0">
                <a:latin typeface="Helvetica Light"/>
                <a:cs typeface="Helvetica Light"/>
              </a:rPr>
              <a:t>) from MC normalised to data in control regions, others from MC 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2983592"/>
            <a:ext cx="151216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Propagation of exp. and theoretical uncertainties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Validation region for 1.5 &lt; </a:t>
            </a:r>
            <a:r>
              <a:rPr lang="en-GB" sz="1400" dirty="0" err="1" smtClean="0">
                <a:latin typeface="Helvetica Light"/>
                <a:cs typeface="Helvetica Light"/>
              </a:rPr>
              <a:t>Σ</a:t>
            </a:r>
            <a:r>
              <a:rPr lang="en-GB" sz="1400" baseline="-25000" dirty="0" smtClean="0">
                <a:latin typeface="Helvetica Light"/>
                <a:cs typeface="Helvetica Light"/>
              </a:rPr>
              <a:t>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&lt; 2 TeV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5354" y="86435"/>
            <a:ext cx="17107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ATLAS-CONF-2015-046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809"/>
          <a:stretch/>
        </p:blipFill>
        <p:spPr>
          <a:xfrm>
            <a:off x="5452311" y="3052001"/>
            <a:ext cx="3584185" cy="3614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305"/>
          <a:stretch/>
        </p:blipFill>
        <p:spPr>
          <a:xfrm>
            <a:off x="2040569" y="3052001"/>
            <a:ext cx="3528392" cy="36143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23529" y="5157192"/>
            <a:ext cx="15121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smtClean="0">
                <a:solidFill>
                  <a:srgbClr val="D70128"/>
                </a:solidFill>
                <a:latin typeface="Helvetica Light"/>
                <a:cs typeface="Helvetica Light"/>
              </a:rPr>
              <a:t>BH </a:t>
            </a:r>
            <a:r>
              <a:rPr lang="en-GB" sz="1400" smtClean="0">
                <a:solidFill>
                  <a:srgbClr val="D70128"/>
                </a:solidFill>
                <a:latin typeface="Helvetica Light"/>
                <a:cs typeface="Helvetica Light"/>
              </a:rPr>
              <a:t>sensitivity improves over Run-1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, but </a:t>
            </a:r>
            <a:r>
              <a:rPr lang="en-GB" sz="1400" smtClean="0">
                <a:solidFill>
                  <a:srgbClr val="D70128"/>
                </a:solidFill>
                <a:latin typeface="Helvetica Light"/>
                <a:cs typeface="Helvetica Light"/>
              </a:rPr>
              <a:t>not </a:t>
            </a:r>
            <a:r>
              <a:rPr lang="en-GB" sz="1400" smtClean="0">
                <a:solidFill>
                  <a:srgbClr val="D70128"/>
                </a:solidFill>
                <a:latin typeface="Helvetica Light"/>
                <a:cs typeface="Helvetica Light"/>
              </a:rPr>
              <a:t>over multijet 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search</a:t>
            </a:r>
          </a:p>
        </p:txBody>
      </p:sp>
    </p:spTree>
    <p:extLst>
      <p:ext uri="{BB962C8B-B14F-4D97-AF65-F5344CB8AC3E}">
        <p14:creationId xmlns:p14="http://schemas.microsoft.com/office/powerpoint/2010/main" val="29804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Physics with leptons at 13 TeV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3" descr="dimuonMassWithDC.pdf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5" t="2637"/>
          <a:stretch/>
        </p:blipFill>
        <p:spPr bwMode="auto">
          <a:xfrm rot="5400000">
            <a:off x="2715989" y="2728095"/>
            <a:ext cx="3192782" cy="495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732240" y="5821530"/>
            <a:ext cx="22322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Dimuon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mass distribution collected with various </a:t>
            </a:r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dimuon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triggers </a:t>
            </a:r>
            <a:endParaRPr lang="en-GB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  <a:p>
            <a:endParaRPr lang="tr-TR" sz="4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  <a:p>
            <a:r>
              <a:rPr lang="tr-T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 </a:t>
            </a:r>
            <a:r>
              <a:rPr lang="tr-T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CMS DP-2015/015 </a:t>
            </a:r>
            <a:r>
              <a:rPr lang="tr-T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]</a:t>
            </a:r>
            <a:endParaRPr lang="tr-TR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028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J/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Ψ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ood environment in early data with low trigger thresholds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712967" cy="1056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J/</a:t>
            </a:r>
            <a:r>
              <a:rPr lang="el-GR" dirty="0" smtClean="0">
                <a:solidFill>
                  <a:srgbClr val="003BB8"/>
                </a:solidFill>
                <a:latin typeface="Helvetica"/>
                <a:cs typeface="Helvetica"/>
              </a:rPr>
              <a:t>Ψ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US" dirty="0">
                <a:solidFill>
                  <a:srgbClr val="003BB8"/>
                </a:solidFill>
                <a:latin typeface="Helvetica"/>
                <a:cs typeface="Helvetica"/>
              </a:rPr>
              <a:t>are produced promptly and via weak decays of b-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hadrons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4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LHCb used initial 3 </a:t>
            </a:r>
            <a:r>
              <a:rPr lang="en-US" sz="1400" dirty="0" err="1" smtClean="0">
                <a:latin typeface="Helvetica Light"/>
                <a:cs typeface="Helvetica Light"/>
              </a:rPr>
              <a:t>pb</a:t>
            </a:r>
            <a:r>
              <a:rPr lang="en-US" sz="1400" baseline="30000" dirty="0" smtClean="0">
                <a:latin typeface="Helvetica Light"/>
                <a:cs typeface="Helvetica Light"/>
              </a:rPr>
              <a:t>–1</a:t>
            </a:r>
            <a:r>
              <a:rPr lang="en-US" sz="1400" dirty="0" smtClean="0">
                <a:latin typeface="Helvetica Light"/>
                <a:cs typeface="Helvetica Light"/>
              </a:rPr>
              <a:t> for first prompt &amp; non-prompt J/</a:t>
            </a:r>
            <a:r>
              <a:rPr lang="el-GR" sz="1400" dirty="0" smtClean="0">
                <a:latin typeface="Helvetica Light"/>
                <a:cs typeface="Helvetica Light"/>
              </a:rPr>
              <a:t>Ψ</a:t>
            </a:r>
            <a:r>
              <a:rPr lang="en-US" sz="1400" dirty="0" smtClean="0">
                <a:latin typeface="Helvetica Light"/>
                <a:cs typeface="Helvetica Light"/>
              </a:rPr>
              <a:t> cross-section measurement in forward rapidity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Systematic uncertainty mostly dominated by luminosity (3.9%)</a:t>
            </a:r>
            <a:endParaRPr lang="en-GB" sz="1600" dirty="0">
              <a:latin typeface="Helvetica Light"/>
              <a:cs typeface="Helvetica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43970" y="836712"/>
            <a:ext cx="1382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LHCb 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1509.00771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650947"/>
            <a:ext cx="4739187" cy="3226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27"/>
          <a:stretch/>
        </p:blipFill>
        <p:spPr>
          <a:xfrm>
            <a:off x="4630326" y="2650947"/>
            <a:ext cx="4406169" cy="3226325"/>
          </a:xfrm>
          <a:prstGeom prst="rect">
            <a:avLst/>
          </a:prstGeom>
        </p:spPr>
      </p:pic>
      <p:sp>
        <p:nvSpPr>
          <p:cNvPr id="8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57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23529" y="6093296"/>
            <a:ext cx="8820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Analysis performed almost </a:t>
            </a:r>
            <a:r>
              <a:rPr lang="en-GB" sz="1400" dirty="0">
                <a:latin typeface="Helvetica Light"/>
                <a:cs typeface="Helvetica Light"/>
              </a:rPr>
              <a:t>promptly thanks to the </a:t>
            </a:r>
            <a:r>
              <a:rPr lang="en-GB" sz="1400" dirty="0" smtClean="0">
                <a:latin typeface="Helvetica Light"/>
                <a:cs typeface="Helvetica Light"/>
              </a:rPr>
              <a:t>“Turbo </a:t>
            </a:r>
            <a:r>
              <a:rPr lang="en-GB" sz="1400" dirty="0">
                <a:latin typeface="Helvetica Light"/>
                <a:cs typeface="Helvetica Light"/>
              </a:rPr>
              <a:t>stream” trigger line</a:t>
            </a:r>
          </a:p>
        </p:txBody>
      </p:sp>
    </p:spTree>
    <p:extLst>
      <p:ext uri="{BB962C8B-B14F-4D97-AF65-F5344CB8AC3E}">
        <p14:creationId xmlns:p14="http://schemas.microsoft.com/office/powerpoint/2010/main" val="9453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J/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Ψ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ood environment in early data with low trigger thresholds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712967" cy="1056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J/</a:t>
            </a:r>
            <a:r>
              <a:rPr lang="el-GR" dirty="0" smtClean="0">
                <a:solidFill>
                  <a:srgbClr val="003BB8"/>
                </a:solidFill>
                <a:latin typeface="Helvetica"/>
                <a:cs typeface="Helvetica"/>
              </a:rPr>
              <a:t>Ψ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US" dirty="0">
                <a:solidFill>
                  <a:srgbClr val="003BB8"/>
                </a:solidFill>
                <a:latin typeface="Helvetica"/>
                <a:cs typeface="Helvetica"/>
              </a:rPr>
              <a:t>are produced promptly and via weak decays of b-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hadrons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4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LHCb used initial 3 </a:t>
            </a:r>
            <a:r>
              <a:rPr lang="en-US" sz="1400" dirty="0" err="1" smtClean="0">
                <a:latin typeface="Helvetica Light"/>
                <a:cs typeface="Helvetica Light"/>
              </a:rPr>
              <a:t>pb</a:t>
            </a:r>
            <a:r>
              <a:rPr lang="en-US" sz="1400" baseline="30000" dirty="0" smtClean="0">
                <a:latin typeface="Helvetica Light"/>
                <a:cs typeface="Helvetica Light"/>
              </a:rPr>
              <a:t>–1</a:t>
            </a:r>
            <a:r>
              <a:rPr lang="en-US" sz="1400" dirty="0" smtClean="0">
                <a:latin typeface="Helvetica Light"/>
                <a:cs typeface="Helvetica Light"/>
              </a:rPr>
              <a:t> for first prompt &amp; non-prompt J/</a:t>
            </a:r>
            <a:r>
              <a:rPr lang="el-GR" sz="1400" dirty="0" smtClean="0">
                <a:latin typeface="Helvetica Light"/>
                <a:cs typeface="Helvetica Light"/>
              </a:rPr>
              <a:t>Ψ</a:t>
            </a:r>
            <a:r>
              <a:rPr lang="en-US" sz="1400" dirty="0" smtClean="0">
                <a:latin typeface="Helvetica Light"/>
                <a:cs typeface="Helvetica Light"/>
              </a:rPr>
              <a:t> cross-section measurement in forward rapidity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Differential absolute cross-sections and ratios to 8 TeV obtained, show total fiducial cross-sections here</a:t>
            </a:r>
            <a:endParaRPr lang="en-GB" sz="16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43970" y="836712"/>
            <a:ext cx="1382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LHCb 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1509.00771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059" y="2564904"/>
            <a:ext cx="4324154" cy="3431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8199" y="2564904"/>
            <a:ext cx="4324154" cy="343186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1675427" y="5033533"/>
            <a:ext cx="2515432" cy="4206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 13 TeV: 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15.30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0.03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0.86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l-GR" baseline="30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μb</a:t>
            </a:r>
            <a:endParaRPr lang="en-US" baseline="30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r"/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(assuming zero J/</a:t>
            </a:r>
            <a:r>
              <a:rPr lang="el-GR" sz="14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Ψ</a:t>
            </a:r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polarisation</a:t>
            </a:r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l-GR" sz="1400" baseline="30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94477" y="5033533"/>
            <a:ext cx="2430474" cy="4206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 13 TeV: 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.3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 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0.0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 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l-GR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0.</a:t>
            </a:r>
            <a:r>
              <a:rPr lang="en-US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13 </a:t>
            </a:r>
            <a:r>
              <a:rPr lang="el-GR" baseline="30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μb</a:t>
            </a:r>
            <a:endParaRPr lang="en-US" baseline="30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lvl="0" algn="r"/>
            <a:r>
              <a:rPr lang="en-US" sz="14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(assuming zero J/</a:t>
            </a:r>
            <a:r>
              <a:rPr lang="el-GR" sz="14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Ψ</a:t>
            </a:r>
            <a:r>
              <a:rPr lang="en-US" sz="14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polarisation</a:t>
            </a:r>
            <a:r>
              <a:rPr lang="en-US" sz="14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l-GR" sz="1400" baseline="30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9016" y="2933881"/>
            <a:ext cx="30043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Helvetica Light"/>
                <a:cs typeface="Helvetica Light"/>
              </a:rPr>
              <a:t>Fiducial region</a:t>
            </a:r>
            <a:r>
              <a:rPr lang="en-US" sz="1050" dirty="0">
                <a:latin typeface="Helvetica Light"/>
                <a:cs typeface="Helvetica Light"/>
              </a:rPr>
              <a:t>: </a:t>
            </a:r>
            <a:r>
              <a:rPr lang="en-US" sz="1050" i="1" dirty="0" err="1">
                <a:latin typeface="Helvetica Light"/>
                <a:cs typeface="Helvetica Light"/>
              </a:rPr>
              <a:t>p</a:t>
            </a:r>
            <a:r>
              <a:rPr lang="en-US" sz="1050" i="1" baseline="-25000" dirty="0" err="1">
                <a:latin typeface="Helvetica Light"/>
                <a:cs typeface="Helvetica Light"/>
              </a:rPr>
              <a:t>T</a:t>
            </a:r>
            <a:r>
              <a:rPr lang="en-US" sz="1050" dirty="0">
                <a:latin typeface="Helvetica Light"/>
                <a:cs typeface="Helvetica Light"/>
              </a:rPr>
              <a:t> &lt; 14 </a:t>
            </a:r>
            <a:r>
              <a:rPr lang="en-US" sz="1050" dirty="0" smtClean="0">
                <a:latin typeface="Helvetica Light"/>
                <a:cs typeface="Helvetica Light"/>
              </a:rPr>
              <a:t>GeV </a:t>
            </a:r>
            <a:r>
              <a:rPr lang="en-US" sz="1050" dirty="0">
                <a:latin typeface="Helvetica Light"/>
                <a:cs typeface="Helvetica Light"/>
              </a:rPr>
              <a:t>and 2.0 &lt; </a:t>
            </a:r>
            <a:r>
              <a:rPr lang="en-US" sz="1050" i="1" dirty="0">
                <a:latin typeface="Helvetica Light"/>
                <a:cs typeface="Helvetica Light"/>
              </a:rPr>
              <a:t>y</a:t>
            </a:r>
            <a:r>
              <a:rPr lang="en-US" sz="1050" dirty="0">
                <a:latin typeface="Helvetica Light"/>
                <a:cs typeface="Helvetica Light"/>
              </a:rPr>
              <a:t> &lt; 4.5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69252" y="2936076"/>
            <a:ext cx="30043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Helvetica Light"/>
                <a:cs typeface="Helvetica Light"/>
              </a:rPr>
              <a:t>Fiducial region</a:t>
            </a:r>
            <a:r>
              <a:rPr lang="en-US" sz="1050" dirty="0">
                <a:latin typeface="Helvetica Light"/>
                <a:cs typeface="Helvetica Light"/>
              </a:rPr>
              <a:t>: </a:t>
            </a:r>
            <a:r>
              <a:rPr lang="en-US" sz="1050" i="1" dirty="0" err="1">
                <a:latin typeface="Helvetica Light"/>
                <a:cs typeface="Helvetica Light"/>
              </a:rPr>
              <a:t>p</a:t>
            </a:r>
            <a:r>
              <a:rPr lang="en-US" sz="1050" i="1" baseline="-25000" dirty="0" err="1">
                <a:latin typeface="Helvetica Light"/>
                <a:cs typeface="Helvetica Light"/>
              </a:rPr>
              <a:t>T</a:t>
            </a:r>
            <a:r>
              <a:rPr lang="en-US" sz="1050" dirty="0">
                <a:latin typeface="Helvetica Light"/>
                <a:cs typeface="Helvetica Light"/>
              </a:rPr>
              <a:t> &lt; 14 </a:t>
            </a:r>
            <a:r>
              <a:rPr lang="en-US" sz="1050" dirty="0" smtClean="0">
                <a:latin typeface="Helvetica Light"/>
                <a:cs typeface="Helvetica Light"/>
              </a:rPr>
              <a:t>GeV </a:t>
            </a:r>
            <a:r>
              <a:rPr lang="en-US" sz="1050" dirty="0">
                <a:latin typeface="Helvetica Light"/>
                <a:cs typeface="Helvetica Light"/>
              </a:rPr>
              <a:t>and 2.0 &lt; </a:t>
            </a:r>
            <a:r>
              <a:rPr lang="en-US" sz="1050" i="1" dirty="0">
                <a:latin typeface="Helvetica Light"/>
                <a:cs typeface="Helvetica Light"/>
              </a:rPr>
              <a:t>y</a:t>
            </a:r>
            <a:r>
              <a:rPr lang="en-US" sz="1050" dirty="0">
                <a:latin typeface="Helvetica Light"/>
                <a:cs typeface="Helvetica Light"/>
              </a:rPr>
              <a:t> &lt; 4.5 </a:t>
            </a:r>
          </a:p>
        </p:txBody>
      </p:sp>
      <p:sp>
        <p:nvSpPr>
          <p:cNvPr id="2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58</a:t>
            </a:fld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323529" y="6093296"/>
            <a:ext cx="88204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Cross-sections rise mostly due to CM energy; harder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spectrum at 13 TeV than at 8 TeV</a:t>
            </a:r>
          </a:p>
          <a:p>
            <a:pPr>
              <a:spcBef>
                <a:spcPts val="600"/>
              </a:spcBef>
            </a:pPr>
            <a:r>
              <a:rPr lang="is-IS" sz="1400" dirty="0">
                <a:latin typeface="Helvetica Light" charset="0"/>
                <a:ea typeface="Helvetica Light" charset="0"/>
                <a:cs typeface="Helvetica Light" charset="0"/>
              </a:rPr>
              <a:t>Total σ(pp → 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</a:rPr>
              <a:t>bb+X </a:t>
            </a:r>
            <a:r>
              <a:rPr lang="is-IS" sz="1400" dirty="0">
                <a:latin typeface="Helvetica Light" charset="0"/>
                <a:ea typeface="Helvetica Light" charset="0"/>
                <a:cs typeface="Helvetica Light" charset="0"/>
              </a:rPr>
              <a:t>) = 515 ± 2 ± 53 μb (using 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</a:rPr>
              <a:t>BR(b </a:t>
            </a:r>
            <a:r>
              <a:rPr lang="is-IS" sz="1400" dirty="0">
                <a:latin typeface="Helvetica Light" charset="0"/>
                <a:ea typeface="Helvetica Light" charset="0"/>
                <a:cs typeface="Helvetica Light" charset="0"/>
              </a:rPr>
              <a:t>→ J/ψ X ) = 1.16 ± 0.10%). </a:t>
            </a:r>
          </a:p>
        </p:txBody>
      </p:sp>
    </p:spTree>
    <p:extLst>
      <p:ext uri="{BB962C8B-B14F-4D97-AF65-F5344CB8AC3E}">
        <p14:creationId xmlns:p14="http://schemas.microsoft.com/office/powerpoint/2010/main" val="66992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J/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Ψ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ood environment in early data with low trigger thresholds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712967" cy="764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ATLAS measured the 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J/</a:t>
            </a:r>
            <a:r>
              <a:rPr lang="el-GR" dirty="0" smtClean="0">
                <a:solidFill>
                  <a:srgbClr val="003BB8"/>
                </a:solidFill>
                <a:latin typeface="Helvetica"/>
                <a:cs typeface="Helvetica"/>
              </a:rPr>
              <a:t>Ψ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 non-</a:t>
            </a:r>
            <a:r>
              <a:rPr lang="en-US" dirty="0" err="1" smtClean="0">
                <a:solidFill>
                  <a:srgbClr val="003BB8"/>
                </a:solidFill>
                <a:latin typeface="Helvetica"/>
                <a:cs typeface="Helvetica"/>
              </a:rPr>
              <a:t>promdpt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 fraction at 13 TeV in early </a:t>
            </a:r>
            <a:r>
              <a:rPr lang="fi-FI" dirty="0" smtClean="0">
                <a:solidFill>
                  <a:srgbClr val="003BB8"/>
                </a:solidFill>
                <a:latin typeface="Helvetica"/>
                <a:cs typeface="Helvetica"/>
              </a:rPr>
              <a:t>6.4 </a:t>
            </a:r>
            <a:r>
              <a:rPr lang="fi-FI" dirty="0" err="1">
                <a:solidFill>
                  <a:srgbClr val="003BB8"/>
                </a:solidFill>
                <a:latin typeface="Helvetica"/>
                <a:cs typeface="Helvetica"/>
              </a:rPr>
              <a:t>pb</a:t>
            </a:r>
            <a:r>
              <a:rPr lang="fi-FI" baseline="30000" dirty="0">
                <a:solidFill>
                  <a:srgbClr val="003BB8"/>
                </a:solidFill>
                <a:latin typeface="Helvetica"/>
                <a:cs typeface="Helvetica"/>
              </a:rPr>
              <a:t>–1</a:t>
            </a:r>
            <a:r>
              <a:rPr lang="fi-FI" dirty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fi-FI" dirty="0" smtClean="0">
                <a:solidFill>
                  <a:srgbClr val="003BB8"/>
                </a:solidFill>
                <a:latin typeface="Helvetica"/>
                <a:cs typeface="Helvetica"/>
              </a:rPr>
              <a:t>dataset 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4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Cuts: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baseline="-25000" dirty="0" smtClean="0">
                <a:latin typeface="Helvetica Light"/>
                <a:cs typeface="Helvetica Light"/>
              </a:rPr>
              <a:t>,µ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&gt; 4 GeV, |</a:t>
            </a:r>
            <a:r>
              <a:rPr lang="en-GB" sz="1400" i="1" dirty="0" err="1">
                <a:latin typeface="Helvetica Light"/>
                <a:cs typeface="Helvetica Light"/>
              </a:rPr>
              <a:t>η</a:t>
            </a:r>
            <a:r>
              <a:rPr lang="en-GB" sz="1400" baseline="-25000" dirty="0">
                <a:latin typeface="Helvetica Light"/>
                <a:cs typeface="Helvetica Light"/>
              </a:rPr>
              <a:t>µ</a:t>
            </a:r>
            <a:r>
              <a:rPr lang="en-GB" sz="1400" dirty="0">
                <a:latin typeface="Helvetica Light"/>
                <a:cs typeface="Helvetica Light"/>
              </a:rPr>
              <a:t>| &lt; 2.3, </a:t>
            </a:r>
            <a:r>
              <a:rPr lang="en-GB" sz="1400" i="1" dirty="0" err="1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latin typeface="Helvetica Light"/>
                <a:cs typeface="Helvetica Light"/>
              </a:rPr>
              <a:t>T</a:t>
            </a:r>
            <a:r>
              <a:rPr lang="en-GB" sz="1400" baseline="-25000" dirty="0">
                <a:latin typeface="Helvetica Light"/>
                <a:cs typeface="Helvetica Light"/>
              </a:rPr>
              <a:t>,µµ</a:t>
            </a:r>
            <a:r>
              <a:rPr lang="en-GB" sz="1400" dirty="0">
                <a:latin typeface="Helvetica Light"/>
                <a:cs typeface="Helvetica Light"/>
              </a:rPr>
              <a:t> &gt; 8 GeV, |</a:t>
            </a:r>
            <a:r>
              <a:rPr lang="en-GB" sz="1400" i="1" dirty="0">
                <a:latin typeface="Helvetica Light"/>
                <a:cs typeface="Helvetica Light"/>
              </a:rPr>
              <a:t>y</a:t>
            </a:r>
            <a:r>
              <a:rPr lang="en-GB" sz="1400" baseline="-25000" dirty="0">
                <a:latin typeface="Helvetica Light"/>
                <a:cs typeface="Helvetica Light"/>
              </a:rPr>
              <a:t>µµ</a:t>
            </a:r>
            <a:r>
              <a:rPr lang="en-GB" sz="700" i="1" dirty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| &lt; 2, </a:t>
            </a:r>
            <a:r>
              <a:rPr lang="en-GB" sz="1400" dirty="0" smtClean="0">
                <a:latin typeface="Helvetica Light"/>
                <a:cs typeface="Helvetica Light"/>
              </a:rPr>
              <a:t>2D fit to </a:t>
            </a:r>
            <a:r>
              <a:rPr lang="en-GB" sz="1400" i="1" dirty="0">
                <a:latin typeface="Helvetica Light"/>
                <a:cs typeface="Helvetica Light"/>
              </a:rPr>
              <a:t>m</a:t>
            </a:r>
            <a:r>
              <a:rPr lang="en-GB" sz="1400" baseline="-25000" dirty="0">
                <a:latin typeface="Helvetica Light"/>
                <a:cs typeface="Helvetica Light"/>
              </a:rPr>
              <a:t>µµ</a:t>
            </a:r>
            <a:r>
              <a:rPr lang="en-GB" sz="1400" dirty="0">
                <a:latin typeface="Helvetica Light"/>
                <a:cs typeface="Helvetica Light"/>
              </a:rPr>
              <a:t> and proper decay time </a:t>
            </a:r>
            <a:r>
              <a:rPr lang="en-GB" sz="1400" i="1" dirty="0" err="1" smtClean="0">
                <a:latin typeface="Helvetica Light"/>
                <a:cs typeface="Helvetica Light"/>
              </a:rPr>
              <a:t>τ</a:t>
            </a:r>
            <a:r>
              <a:rPr lang="en-GB" sz="1400" dirty="0" smtClean="0">
                <a:latin typeface="Helvetica Light"/>
                <a:cs typeface="Helvetica Light"/>
              </a:rPr>
              <a:t> = </a:t>
            </a:r>
            <a:r>
              <a:rPr lang="en-GB" sz="1400" i="1" dirty="0" err="1" smtClean="0">
                <a:latin typeface="Helvetica Light"/>
                <a:cs typeface="Helvetica Light"/>
              </a:rPr>
              <a:t>L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xy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i="1" dirty="0" err="1" smtClean="0">
                <a:latin typeface="Helvetica Light"/>
                <a:cs typeface="Helvetica Light"/>
              </a:rPr>
              <a:t>m</a:t>
            </a:r>
            <a:r>
              <a:rPr lang="en-GB" sz="1400" baseline="-25000" dirty="0" err="1" smtClean="0">
                <a:latin typeface="Helvetica Light"/>
                <a:cs typeface="Helvetica Light"/>
              </a:rPr>
              <a:t>J</a:t>
            </a:r>
            <a:r>
              <a:rPr lang="en-GB" sz="1400" baseline="-25000" dirty="0" smtClean="0">
                <a:latin typeface="Helvetica Light"/>
                <a:cs typeface="Helvetica Light"/>
              </a:rPr>
              <a:t>/</a:t>
            </a:r>
            <a:r>
              <a:rPr lang="en-GB" sz="1400" baseline="-25000" dirty="0" err="1" smtClean="0">
                <a:latin typeface="Helvetica Light"/>
                <a:cs typeface="Helvetica Light"/>
              </a:rPr>
              <a:t>Ψ</a:t>
            </a:r>
            <a:r>
              <a:rPr lang="en-GB" sz="1400" dirty="0" smtClean="0">
                <a:latin typeface="Helvetica Light"/>
                <a:cs typeface="Helvetica Light"/>
              </a:rPr>
              <a:t> /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i="1" baseline="-25000" dirty="0" smtClean="0">
                <a:latin typeface="Helvetica Light"/>
                <a:cs typeface="Helvetica Light"/>
              </a:rPr>
              <a:t>,</a:t>
            </a:r>
            <a:r>
              <a:rPr lang="en-GB" sz="1400" baseline="-25000" dirty="0" smtClean="0">
                <a:latin typeface="Helvetica Light"/>
                <a:cs typeface="Helvetica Light"/>
              </a:rPr>
              <a:t>µµ</a:t>
            </a:r>
            <a:endParaRPr lang="en-GB" sz="1600" baseline="-25000" dirty="0">
              <a:latin typeface="Helvetica Light"/>
              <a:cs typeface="Helvetica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355" y="836712"/>
            <a:ext cx="1710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ATLAS-CONF-2015-030 ]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59</a:t>
            </a:fld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323529" y="6165304"/>
            <a:ext cx="8820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400" dirty="0">
                <a:latin typeface="Helvetica Light"/>
                <a:cs typeface="Helvetica Light"/>
              </a:rPr>
              <a:t>Non-prompt </a:t>
            </a:r>
            <a:r>
              <a:rPr lang="en-GB" sz="1400" dirty="0" smtClean="0">
                <a:latin typeface="Helvetica Light"/>
                <a:cs typeface="Helvetica Light"/>
              </a:rPr>
              <a:t>contribution </a:t>
            </a:r>
            <a:r>
              <a:rPr lang="en-GB" sz="1400" dirty="0">
                <a:latin typeface="Helvetica Light"/>
                <a:cs typeface="Helvetica Light"/>
              </a:rPr>
              <a:t>to </a:t>
            </a:r>
            <a:r>
              <a:rPr lang="en-GB" sz="1400" dirty="0" smtClean="0">
                <a:latin typeface="Helvetica Light"/>
                <a:cs typeface="Helvetica Light"/>
              </a:rPr>
              <a:t>total </a:t>
            </a:r>
            <a:r>
              <a:rPr lang="en-GB" sz="1400" dirty="0">
                <a:latin typeface="Helvetica Light"/>
                <a:cs typeface="Helvetica Light"/>
              </a:rPr>
              <a:t>rate </a:t>
            </a:r>
            <a:r>
              <a:rPr lang="en-GB" sz="1400" dirty="0" smtClean="0">
                <a:latin typeface="Helvetica Light"/>
                <a:cs typeface="Helvetica Light"/>
              </a:rPr>
              <a:t>rises rise </a:t>
            </a:r>
            <a:r>
              <a:rPr lang="en-GB" sz="1400" dirty="0">
                <a:latin typeface="Helvetica Light"/>
                <a:cs typeface="Helvetica Light"/>
              </a:rPr>
              <a:t>from approximately 25% </a:t>
            </a:r>
            <a:r>
              <a:rPr lang="en-GB" sz="1400" dirty="0" smtClean="0">
                <a:latin typeface="Helvetica Light"/>
                <a:cs typeface="Helvetica Light"/>
              </a:rPr>
              <a:t>at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baseline="-25000" dirty="0" smtClean="0">
                <a:latin typeface="Helvetica Light"/>
                <a:cs typeface="Helvetica Light"/>
              </a:rPr>
              <a:t>,µµ</a:t>
            </a:r>
            <a:r>
              <a:rPr lang="en-GB" sz="1400" dirty="0" smtClean="0">
                <a:latin typeface="Helvetica Light"/>
                <a:cs typeface="Helvetica Light"/>
              </a:rPr>
              <a:t> of 8 </a:t>
            </a:r>
            <a:r>
              <a:rPr lang="en-GB" sz="1400" dirty="0">
                <a:latin typeface="Helvetica Light"/>
                <a:cs typeface="Helvetica Light"/>
              </a:rPr>
              <a:t>GeV to 65% </a:t>
            </a:r>
            <a:r>
              <a:rPr lang="en-GB" sz="1400" dirty="0" smtClean="0">
                <a:latin typeface="Helvetica Light"/>
                <a:cs typeface="Helvetica Light"/>
              </a:rPr>
              <a:t>at </a:t>
            </a:r>
            <a:r>
              <a:rPr lang="en-GB" sz="1400" dirty="0">
                <a:latin typeface="Helvetica Light"/>
                <a:cs typeface="Helvetica Light"/>
              </a:rPr>
              <a:t>40 GeV </a:t>
            </a:r>
          </a:p>
        </p:txBody>
      </p:sp>
      <p:pic>
        <p:nvPicPr>
          <p:cNvPr id="24" name="Picture 23" descr="fig_03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635" y="2702054"/>
            <a:ext cx="4501656" cy="3247226"/>
          </a:xfrm>
          <a:prstGeom prst="rect">
            <a:avLst/>
          </a:prstGeom>
        </p:spPr>
      </p:pic>
      <p:pic>
        <p:nvPicPr>
          <p:cNvPr id="25" name="Picture 24" descr="fig_04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4840" y="2702054"/>
            <a:ext cx="4501656" cy="324722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90424" y="2638758"/>
            <a:ext cx="42484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100" dirty="0" smtClean="0">
                <a:latin typeface="Helvetica Light"/>
                <a:cs typeface="Helvetica Light"/>
              </a:rPr>
              <a:t>Fitted non-prompt fraction for 3 J/</a:t>
            </a:r>
            <a:r>
              <a:rPr lang="el-GR" sz="1100" dirty="0">
                <a:latin typeface="Helvetica Light"/>
                <a:cs typeface="Helvetica Light"/>
              </a:rPr>
              <a:t>Ψ</a:t>
            </a:r>
            <a:r>
              <a:rPr lang="en-US" sz="1100" dirty="0" smtClean="0">
                <a:latin typeface="Helvetica Light"/>
                <a:cs typeface="Helvetica Light"/>
              </a:rPr>
              <a:t> rapidity bins </a:t>
            </a:r>
            <a:endParaRPr lang="en-GB" sz="1100" i="1" baseline="-25000" dirty="0">
              <a:latin typeface="Helvetica Light"/>
              <a:cs typeface="Helvetica Ligh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59823" y="2638758"/>
            <a:ext cx="35283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100" dirty="0" smtClean="0">
                <a:latin typeface="Helvetica Light"/>
                <a:cs typeface="Helvetica Light"/>
              </a:rPr>
              <a:t>Depending on CM energy</a:t>
            </a:r>
            <a:endParaRPr lang="en-GB" sz="1100" i="1" baseline="-25000" dirty="0">
              <a:latin typeface="Helvetica Light"/>
              <a:cs typeface="Helvetica Ligh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81703" y="3358838"/>
            <a:ext cx="1431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Error bars are statistical and systematic</a:t>
            </a:r>
            <a:endParaRPr lang="en-GB" sz="1000" i="1" baseline="-25000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3149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323528" y="1020918"/>
            <a:ext cx="30243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Dilepton </a:t>
            </a:r>
            <a:r>
              <a:rPr lang="en-GB" sz="12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tt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cross-section measurement </a:t>
            </a: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EPJ C 74, 3109 (2014) 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3528" y="5815948"/>
            <a:ext cx="288032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tt+W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/Z: 7.1</a:t>
            </a:r>
            <a:r>
              <a:rPr lang="en-GB" sz="1200" b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s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combined significance </a:t>
            </a: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1509.05276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 descr="tt_xsec_vsroots_ATLASonly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38789" y="83421"/>
            <a:ext cx="3632217" cy="536319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3528" y="1628800"/>
            <a:ext cx="2952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Precision test of NNLO QCD, used to derive the top mass and new physics limits</a:t>
            </a:r>
            <a:endParaRPr lang="en-GB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643495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Luminosity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and </a:t>
            </a:r>
            <a:r>
              <a:rPr lang="en-US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centre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-of-mass energy open phase space to observe rare </a:t>
            </a:r>
            <a:r>
              <a:rPr lang="en-US" sz="16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tt</a:t>
            </a: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+ vector-boson production  </a:t>
            </a:r>
            <a:endParaRPr lang="en-GB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2600"/>
              </a:spcBef>
            </a:pPr>
            <a:r>
              <a:rPr lang="en-US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Top quark production has been studies with unprecedented experimental precision </a:t>
            </a:r>
            <a:endParaRPr lang="en-GB" dirty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840" y="4618535"/>
            <a:ext cx="4826610" cy="19068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385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Prompt charm production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Second LHCb paper on 13 TeV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712967" cy="1056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Measurements of prompt </a:t>
            </a:r>
            <a:r>
              <a:rPr lang="en-US" i="1" dirty="0" smtClean="0">
                <a:solidFill>
                  <a:srgbClr val="003BB8"/>
                </a:solidFill>
                <a:latin typeface="Helvetica"/>
                <a:cs typeface="Helvetica"/>
              </a:rPr>
              <a:t>D</a:t>
            </a:r>
            <a:r>
              <a:rPr lang="en-US" sz="110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US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0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US" i="1" dirty="0" smtClean="0">
                <a:solidFill>
                  <a:srgbClr val="003BB8"/>
                </a:solidFill>
                <a:latin typeface="Helvetica"/>
                <a:cs typeface="Helvetica"/>
              </a:rPr>
              <a:t>D</a:t>
            </a:r>
            <a:r>
              <a:rPr lang="en-US" sz="105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US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+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US" i="1" dirty="0" smtClean="0">
                <a:solidFill>
                  <a:srgbClr val="003BB8"/>
                </a:solidFill>
                <a:latin typeface="Helvetica"/>
                <a:cs typeface="Helvetica"/>
              </a:rPr>
              <a:t>D</a:t>
            </a:r>
            <a:r>
              <a:rPr lang="en-US" baseline="-25000" dirty="0" smtClean="0">
                <a:solidFill>
                  <a:srgbClr val="003BB8"/>
                </a:solidFill>
                <a:latin typeface="Helvetica"/>
                <a:cs typeface="Helvetica"/>
              </a:rPr>
              <a:t>s</a:t>
            </a:r>
            <a:r>
              <a:rPr lang="en-US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+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US" i="1" dirty="0" smtClean="0">
                <a:solidFill>
                  <a:srgbClr val="003BB8"/>
                </a:solidFill>
                <a:latin typeface="Helvetica"/>
                <a:cs typeface="Helvetica"/>
              </a:rPr>
              <a:t>D</a:t>
            </a:r>
            <a:r>
              <a:rPr lang="en-US" sz="105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*</a:t>
            </a:r>
            <a:r>
              <a:rPr lang="en-US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+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 forward cross-sections with 5 </a:t>
            </a:r>
            <a:r>
              <a:rPr lang="en-US" dirty="0" err="1" smtClean="0">
                <a:solidFill>
                  <a:srgbClr val="003BB8"/>
                </a:solidFill>
                <a:latin typeface="Helvetica"/>
                <a:cs typeface="Helvetica"/>
              </a:rPr>
              <a:t>pb</a:t>
            </a:r>
            <a:r>
              <a:rPr lang="en-US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–1</a:t>
            </a:r>
            <a:endParaRPr lang="en-GB" baseline="30000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4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Measure differentially in bins of meson </a:t>
            </a:r>
            <a:r>
              <a:rPr lang="en-US" sz="1400" i="1" dirty="0" err="1" smtClean="0"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dirty="0" smtClean="0">
                <a:latin typeface="Helvetica Light"/>
                <a:cs typeface="Helvetica Light"/>
              </a:rPr>
              <a:t> and rapidity, and integrated fiducial cross-sections 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Total charm (</a:t>
            </a:r>
            <a:r>
              <a:rPr lang="en-US" sz="1400" i="1" dirty="0" smtClean="0">
                <a:latin typeface="Helvetica Light"/>
                <a:cs typeface="Helvetica Light"/>
              </a:rPr>
              <a:t>cc</a:t>
            </a:r>
            <a:r>
              <a:rPr lang="en-US" sz="1400" dirty="0" smtClean="0">
                <a:latin typeface="Helvetica Light"/>
                <a:cs typeface="Helvetica Light"/>
              </a:rPr>
              <a:t>) cross-sections by correcting for </a:t>
            </a:r>
            <a:r>
              <a:rPr lang="en-US" sz="1400" i="1" dirty="0" smtClean="0">
                <a:latin typeface="Helvetica Light"/>
                <a:cs typeface="Helvetica Light"/>
              </a:rPr>
              <a:t>cc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i="1" dirty="0" smtClean="0">
                <a:latin typeface="Helvetica Light"/>
                <a:cs typeface="Helvetica Light"/>
              </a:rPr>
              <a:t>D</a:t>
            </a:r>
            <a:r>
              <a:rPr lang="en-US" sz="1400" dirty="0" smtClean="0">
                <a:latin typeface="Helvetica Light"/>
                <a:cs typeface="Helvetica Light"/>
              </a:rPr>
              <a:t> fragmentation fractions measured at B-factories</a:t>
            </a:r>
            <a:endParaRPr lang="en-GB" sz="1600" dirty="0">
              <a:latin typeface="Helvetica Light"/>
              <a:cs typeface="Helvetica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43970" y="836712"/>
            <a:ext cx="1382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LHCb </a:t>
            </a:r>
            <a:r>
              <a:rPr lang="hr-HR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1510.01707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2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60</a:t>
            </a:fld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323529" y="6361583"/>
            <a:ext cx="8820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Averaged integrated cross-section: </a:t>
            </a:r>
            <a:r>
              <a:rPr lang="is-IS" sz="1400" dirty="0">
                <a:solidFill>
                  <a:srgbClr val="D70128"/>
                </a:solidFill>
                <a:latin typeface="Helvetica Light"/>
                <a:cs typeface="Helvetica Light"/>
              </a:rPr>
              <a:t>σ(</a:t>
            </a:r>
            <a:r>
              <a:rPr lang="is-IS" sz="1400" i="1" dirty="0">
                <a:solidFill>
                  <a:srgbClr val="D70128"/>
                </a:solidFill>
                <a:latin typeface="Helvetica Light"/>
                <a:cs typeface="Helvetica Light"/>
              </a:rPr>
              <a:t>pp</a:t>
            </a:r>
            <a:r>
              <a:rPr lang="is-IS" sz="14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is-IS" sz="1400" dirty="0" smtClean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is-IS" sz="14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cc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+</a:t>
            </a:r>
            <a:r>
              <a:rPr lang="is-IS" sz="14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X</a:t>
            </a:r>
            <a:r>
              <a:rPr lang="is-IS" sz="11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) </a:t>
            </a:r>
            <a:r>
              <a:rPr lang="is-IS" sz="1400" dirty="0">
                <a:solidFill>
                  <a:srgbClr val="D70128"/>
                </a:solidFill>
                <a:latin typeface="Helvetica Light"/>
                <a:cs typeface="Helvetica Light"/>
              </a:rPr>
              <a:t>= 2940 ± 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3 (stat) </a:t>
            </a:r>
            <a:r>
              <a:rPr lang="is-IS" sz="1400" dirty="0">
                <a:solidFill>
                  <a:srgbClr val="D70128"/>
                </a:solidFill>
                <a:latin typeface="Helvetica Light"/>
                <a:cs typeface="Helvetica Light"/>
              </a:rPr>
              <a:t>± 180 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(syst) ± </a:t>
            </a:r>
            <a:r>
              <a:rPr lang="is-IS" sz="1400" dirty="0">
                <a:solidFill>
                  <a:srgbClr val="D70128"/>
                </a:solidFill>
                <a:latin typeface="Helvetica Light"/>
                <a:cs typeface="Helvetica Light"/>
              </a:rPr>
              <a:t>160 </a:t>
            </a:r>
            <a:r>
              <a:rPr lang="is-I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(frag) µb</a:t>
            </a:r>
            <a:endParaRPr lang="is-IS" sz="14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4407" y="2708919"/>
            <a:ext cx="3650001" cy="35587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25" y="2708919"/>
            <a:ext cx="3650001" cy="355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5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17" y="6018521"/>
            <a:ext cx="9144000" cy="8367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88640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W and Z boson production at 13 TeV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4662"/>
            <a:ext cx="9144000" cy="52646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37165" y="6289575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Displays of one Z(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µµ) + jets candidate event</a:t>
            </a:r>
          </a:p>
        </p:txBody>
      </p:sp>
    </p:spTree>
    <p:extLst>
      <p:ext uri="{BB962C8B-B14F-4D97-AF65-F5344CB8AC3E}">
        <p14:creationId xmlns:p14="http://schemas.microsoft.com/office/powerpoint/2010/main" val="19337160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62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TeV (ATLAS)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</a:t>
            </a:r>
            <a:r>
              <a:rPr lang="en-GB" sz="16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factors of 1.7 and 1.6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</a:t>
            </a:r>
            <a:r>
              <a:rPr lang="en-GB" sz="16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respectively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Leptonic decays are important standard candles to verify and calibrate e/µ performance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988840"/>
            <a:ext cx="8820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Following plots are </a:t>
            </a:r>
            <a:r>
              <a:rPr lang="en-US" sz="1400" dirty="0" err="1" smtClean="0">
                <a:latin typeface="Helvetica Light"/>
                <a:cs typeface="Helvetica Light"/>
              </a:rPr>
              <a:t>normalised</a:t>
            </a:r>
            <a:r>
              <a:rPr lang="en-US" sz="1400" dirty="0" smtClean="0">
                <a:latin typeface="Helvetica Light"/>
                <a:cs typeface="Helvetica Light"/>
              </a:rPr>
              <a:t> to NNLO QCD and to luminosity. Error bands in plots do not include 9% luminosity </a:t>
            </a:r>
            <a:r>
              <a:rPr lang="en-US" sz="1400" dirty="0">
                <a:latin typeface="Helvetica Light"/>
                <a:cs typeface="Helvetica Light"/>
              </a:rPr>
              <a:t>uncertainty </a:t>
            </a:r>
            <a:r>
              <a:rPr lang="en-US" sz="1400" dirty="0" smtClean="0">
                <a:latin typeface="Helvetica Light"/>
                <a:cs typeface="Helvetica Light"/>
              </a:rPr>
              <a:t>(</a:t>
            </a:r>
            <a:r>
              <a:rPr lang="en-US" sz="1400" dirty="0">
                <a:latin typeface="Helvetica Light"/>
                <a:cs typeface="Helvetica Light"/>
              </a:rPr>
              <a:t>leading uncertainty, other systematics dominated by lepton ID</a:t>
            </a:r>
            <a:r>
              <a:rPr lang="en-US" sz="1400" dirty="0" smtClean="0">
                <a:latin typeface="Helvetica Light"/>
                <a:cs typeface="Helvetica Light"/>
              </a:rPr>
              <a:t>)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355" y="836712"/>
            <a:ext cx="1710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ATLAS-CONF-2015-039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59" y="2883133"/>
            <a:ext cx="3823498" cy="3668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5" y="2883133"/>
            <a:ext cx="3823498" cy="36684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3528" y="2564904"/>
            <a:ext cx="6552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Electron efficiency scale factors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(both trigger and offline) from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data tag &amp; probe, 8 TeV and MC extrapolation </a:t>
            </a:r>
          </a:p>
        </p:txBody>
      </p:sp>
    </p:spTree>
    <p:extLst>
      <p:ext uri="{BB962C8B-B14F-4D97-AF65-F5344CB8AC3E}">
        <p14:creationId xmlns:p14="http://schemas.microsoft.com/office/powerpoint/2010/main" val="209639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63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TeV (ATLAS)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factors of 1.7 and 1.6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,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respectively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Leptonic decays are important standard candles to verify and calibrate e/µ performance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988840"/>
            <a:ext cx="8820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Following plots are </a:t>
            </a:r>
            <a:r>
              <a:rPr lang="en-US" sz="1400" dirty="0" err="1" smtClean="0">
                <a:latin typeface="Helvetica Light"/>
                <a:cs typeface="Helvetica Light"/>
              </a:rPr>
              <a:t>normalised</a:t>
            </a:r>
            <a:r>
              <a:rPr lang="en-US" sz="1400" dirty="0" smtClean="0">
                <a:latin typeface="Helvetica Light"/>
                <a:cs typeface="Helvetica Light"/>
              </a:rPr>
              <a:t> to NNLO QCD and to luminosity. Error bands in plots do not include 9% luminosity uncertainty (leading uncertainty, other systematics dominated by lepton ID)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2564904"/>
            <a:ext cx="5616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Muon efficiency scale factors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(both trigger and offline) from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data tag </a:t>
            </a:r>
            <a:r>
              <a:rPr lang="en-GB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&amp; probe </a:t>
            </a:r>
            <a:endParaRPr lang="en-GB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863969"/>
            <a:ext cx="3823498" cy="3668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485" y="2880264"/>
            <a:ext cx="3823498" cy="3668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315355" y="836712"/>
            <a:ext cx="1710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ATLAS-CONF-2015-039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198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64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TeV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(CMS — new!)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factors of 1.7 and 1.6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,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respectively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W and Z inclusive cross section measurements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73062" y="836712"/>
            <a:ext cx="16530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pt-BR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CMS-PAS-SMP-15-004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132" y="2712944"/>
            <a:ext cx="4360159" cy="3812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478"/>
          <a:stretch/>
        </p:blipFill>
        <p:spPr>
          <a:xfrm>
            <a:off x="294121" y="2712942"/>
            <a:ext cx="4164945" cy="3812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529" y="1988840"/>
            <a:ext cx="8807243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For Z: count events in </a:t>
            </a:r>
            <a:r>
              <a:rPr lang="en-US" sz="1400" i="1" dirty="0" smtClean="0">
                <a:latin typeface="Helvetica Light"/>
                <a:cs typeface="Helvetica Light"/>
              </a:rPr>
              <a:t>m</a:t>
            </a:r>
            <a:r>
              <a:rPr lang="en-US" sz="1400" dirty="0" smtClean="0">
                <a:latin typeface="Helvetica Light"/>
                <a:cs typeface="Helvetica Light"/>
              </a:rPr>
              <a:t>(Z) region. Measurement benefits from a reduced luminosity uncertainty of 4.8%! </a:t>
            </a:r>
          </a:p>
          <a:p>
            <a:pPr>
              <a:spcBef>
                <a:spcPts val="3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Leading systematic uncertainty from lepton identification (~2%)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9834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65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TeV (CMS — new!)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factors of 1.7 and 1.6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,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respectively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W and Z inclusive 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cross section 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measurements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712944"/>
            <a:ext cx="3930920" cy="3812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712944"/>
            <a:ext cx="3930920" cy="38124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373062" y="836712"/>
            <a:ext cx="16530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pt-BR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CMS-PAS-SMP-15-004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529" y="1988840"/>
            <a:ext cx="8496943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For W: fit of </a:t>
            </a:r>
            <a:r>
              <a:rPr lang="en-US" sz="1400" i="1" dirty="0" err="1" smtClean="0">
                <a:latin typeface="Helvetica Light"/>
                <a:cs typeface="Helvetica Light"/>
              </a:rPr>
              <a:t>E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,miss</a:t>
            </a:r>
            <a:r>
              <a:rPr lang="en-US" sz="1400" dirty="0" smtClean="0">
                <a:latin typeface="Helvetica Light"/>
                <a:cs typeface="Helvetica Light"/>
              </a:rPr>
              <a:t> spectrum. Measurement benefits from a reduced luminosity uncertainty of 4.8%! </a:t>
            </a:r>
          </a:p>
          <a:p>
            <a:pPr>
              <a:spcBef>
                <a:spcPts val="3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Leading systematic uncertainty from lepton identification (~2%)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9819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66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factors of 1.7 and 1.6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,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respectively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4248471" cy="2056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Resulting inclusive cross sections</a:t>
            </a:r>
            <a:endParaRPr lang="en-GB" sz="1600" dirty="0" smtClean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26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Comparison of measured cross-sections with NNLO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QCD &amp; NLO EW predictions (FEWZ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3.1)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Good agreement found within uncertainties,       also with lepton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universality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Measured also fiducial cross sections</a:t>
            </a:r>
            <a:endParaRPr lang="en-US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33567" y="86435"/>
            <a:ext cx="3092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ATLAS-CONF-2015-039, </a:t>
            </a:r>
            <a:r>
              <a:rPr lang="pt-BR" sz="1000" dirty="0">
                <a:solidFill>
                  <a:srgbClr val="D70128"/>
                </a:solidFill>
                <a:latin typeface="Helvetica Light"/>
                <a:cs typeface="Helvetica Light"/>
              </a:rPr>
              <a:t>CMS-PAS-SMP-15-004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165" y="1144548"/>
            <a:ext cx="4327339" cy="30680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5"/>
          <a:stretch/>
        </p:blipFill>
        <p:spPr>
          <a:xfrm>
            <a:off x="4781164" y="3789040"/>
            <a:ext cx="4327339" cy="30243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44" y="3694708"/>
            <a:ext cx="4382429" cy="3153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919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67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Cross-section ratios quite precise </a:t>
            </a:r>
            <a:r>
              <a:rPr lang="en-GB" dirty="0">
                <a:solidFill>
                  <a:srgbClr val="000000"/>
                </a:solidFill>
                <a:latin typeface="Helvetica Light"/>
                <a:cs typeface="Helvetica Light"/>
              </a:rPr>
              <a:t>(&lt; 3</a:t>
            </a:r>
            <a:r>
              <a:rPr lang="en-GB" dirty="0" smtClean="0">
                <a:solidFill>
                  <a:srgbClr val="000000"/>
                </a:solidFill>
                <a:latin typeface="Helvetica Light"/>
                <a:cs typeface="Helvetica Light"/>
              </a:rPr>
              <a:t>%)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Powerful tools to constrain PDFs: W</a:t>
            </a:r>
            <a:r>
              <a:rPr lang="en-GB" sz="1600" baseline="30000" dirty="0">
                <a:solidFill>
                  <a:srgbClr val="000000"/>
                </a:solidFill>
                <a:latin typeface="Helvetica Light"/>
                <a:cs typeface="Helvetica Light"/>
              </a:rPr>
              <a:t>+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/ W</a:t>
            </a:r>
            <a:r>
              <a:rPr lang="en-GB" sz="1600" baseline="30000" dirty="0">
                <a:solidFill>
                  <a:srgbClr val="000000"/>
                </a:solidFill>
                <a:latin typeface="Helvetica Light"/>
                <a:cs typeface="Helvetica Light"/>
              </a:rPr>
              <a:t>–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sensitive to low-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x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u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&amp; 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d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valence, W / Z constrains 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91" y="1412775"/>
            <a:ext cx="3834727" cy="24482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1965" y="1412775"/>
            <a:ext cx="3834727" cy="244827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33567" y="86435"/>
            <a:ext cx="3092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ATLAS-CONF-2015-039, </a:t>
            </a:r>
            <a:r>
              <a:rPr lang="pt-BR" sz="1000" dirty="0">
                <a:solidFill>
                  <a:srgbClr val="D70128"/>
                </a:solidFill>
                <a:latin typeface="Helvetica Light"/>
                <a:cs typeface="Helvetica Light"/>
              </a:rPr>
              <a:t>CMS-PAS-SMP-15-004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2729" y="3974971"/>
            <a:ext cx="3910472" cy="2806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689" y="3971537"/>
            <a:ext cx="3915228" cy="28104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88986" y="1298705"/>
            <a:ext cx="20858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Helvetica Light"/>
                <a:cs typeface="Helvetica Light"/>
              </a:rPr>
              <a:t>Note: fiducial cross-section ratios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68096" y="1298705"/>
            <a:ext cx="20858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Helvetica Light"/>
                <a:cs typeface="Helvetica Light"/>
              </a:rPr>
              <a:t>Note: fiducial cross-section ratios</a:t>
            </a:r>
          </a:p>
        </p:txBody>
      </p:sp>
    </p:spTree>
    <p:extLst>
      <p:ext uri="{BB962C8B-B14F-4D97-AF65-F5344CB8AC3E}">
        <p14:creationId xmlns:p14="http://schemas.microsoft.com/office/powerpoint/2010/main" val="77280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68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also looked into production of </a:t>
            </a:r>
            <a:r>
              <a:rPr lang="en-GB" sz="2400" i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Z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associated with jets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Benchmark process to understanding QCD and EW physics at 13 TeV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Measurement in its own right and validation of important background to new physics searches 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988840"/>
            <a:ext cx="8424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Good description by SHERPA 2.1.1 </a:t>
            </a:r>
            <a:r>
              <a:rPr lang="en-US" sz="1200" dirty="0">
                <a:latin typeface="Helvetica Light"/>
                <a:cs typeface="Helvetica Light"/>
              </a:rPr>
              <a:t>(</a:t>
            </a:r>
            <a:r>
              <a:rPr lang="en-US" sz="1200" dirty="0" smtClean="0">
                <a:latin typeface="Helvetica Light"/>
                <a:cs typeface="Helvetica Light"/>
              </a:rPr>
              <a:t>ME+PS@NLO </a:t>
            </a:r>
            <a:r>
              <a:rPr lang="en-US" sz="1200" dirty="0" smtClean="0">
                <a:latin typeface="Helvetica Light"/>
                <a:cs typeface="Helvetica Light"/>
              </a:rPr>
              <a:t>prescription, </a:t>
            </a:r>
            <a:r>
              <a:rPr lang="en-US" sz="1200" dirty="0" smtClean="0">
                <a:latin typeface="Helvetica Light"/>
                <a:cs typeface="Helvetica Light"/>
              </a:rPr>
              <a:t>up to 2 </a:t>
            </a:r>
            <a:r>
              <a:rPr lang="en-US" sz="1200" dirty="0" err="1" smtClean="0">
                <a:latin typeface="Helvetica Light"/>
                <a:cs typeface="Helvetica Light"/>
              </a:rPr>
              <a:t>partons</a:t>
            </a:r>
            <a:r>
              <a:rPr lang="en-US" sz="1200" dirty="0" smtClean="0">
                <a:latin typeface="Helvetica Light"/>
                <a:cs typeface="Helvetica Light"/>
              </a:rPr>
              <a:t> at NLO, up to 4 </a:t>
            </a:r>
            <a:r>
              <a:rPr lang="en-US" sz="1200" dirty="0" err="1" smtClean="0">
                <a:latin typeface="Helvetica Light"/>
                <a:cs typeface="Helvetica Light"/>
              </a:rPr>
              <a:t>partons</a:t>
            </a:r>
            <a:r>
              <a:rPr lang="en-US" sz="1200" dirty="0" smtClean="0">
                <a:latin typeface="Helvetica Light"/>
                <a:cs typeface="Helvetica Light"/>
              </a:rPr>
              <a:t> at LO ME) </a:t>
            </a:r>
            <a:r>
              <a:rPr lang="en-US" sz="1400" dirty="0" smtClean="0">
                <a:latin typeface="Helvetica Light"/>
                <a:cs typeface="Helvetica Light"/>
              </a:rPr>
              <a:t>and Madgraph (LO)</a:t>
            </a:r>
            <a:endParaRPr lang="en-GB" sz="1600" i="1" baseline="-25000" dirty="0"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355" y="836712"/>
            <a:ext cx="1710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ATLAS-CONF-2015-041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2677620"/>
            <a:ext cx="4085456" cy="3919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677620"/>
            <a:ext cx="4085456" cy="391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8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ig_0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814" y="2622632"/>
            <a:ext cx="4818226" cy="325464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69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High-mass 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dilepton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Insufficient luminosity yet to challenge Run-1 sensitivity to new physics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Drell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-Yan production at high </a:t>
            </a:r>
            <a:r>
              <a:rPr lang="en-GB" sz="1600" i="1" dirty="0" smtClean="0">
                <a:solidFill>
                  <a:srgbClr val="003BB8"/>
                </a:solidFill>
                <a:latin typeface="Helvetica"/>
                <a:cs typeface="Helvetica"/>
              </a:rPr>
              <a:t>q</a:t>
            </a:r>
            <a:r>
              <a:rPr lang="en-GB" sz="90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2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916832"/>
            <a:ext cx="8424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Dominant irreducible backgrounds taken from MC simulation, DY </a:t>
            </a:r>
            <a:r>
              <a:rPr lang="en-US" sz="1400" dirty="0" err="1" smtClean="0">
                <a:latin typeface="Helvetica Light"/>
                <a:cs typeface="Helvetica Light"/>
              </a:rPr>
              <a:t>normalised</a:t>
            </a:r>
            <a:r>
              <a:rPr lang="en-US" sz="1400" dirty="0" smtClean="0">
                <a:latin typeface="Helvetica Light"/>
                <a:cs typeface="Helvetica Light"/>
              </a:rPr>
              <a:t> to Z peak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27584" y="2473151"/>
            <a:ext cx="12105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>
                <a:latin typeface="Helvetica Light"/>
                <a:cs typeface="Helvetica Light"/>
              </a:rPr>
              <a:t>pp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µµ </a:t>
            </a:r>
            <a:r>
              <a:rPr lang="en-GB" sz="1400" dirty="0">
                <a:latin typeface="Helvetica Light"/>
                <a:cs typeface="Helvetica Light"/>
              </a:rPr>
              <a:t>+ X</a:t>
            </a:r>
            <a:endParaRPr lang="en-GB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7442662" y="642754"/>
            <a:ext cx="16658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 EXOT-2015-001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, 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EXOT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004 ]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7869" y="4005064"/>
            <a:ext cx="7360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881 GeV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028232" y="4254541"/>
            <a:ext cx="172577" cy="132788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fig_02b-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941168"/>
            <a:ext cx="2565727" cy="1656184"/>
          </a:xfrm>
          <a:prstGeom prst="rect">
            <a:avLst/>
          </a:prstGeom>
          <a:effectLst>
            <a:outerShdw blurRad="82550" dist="38100" dir="19260000" algn="tl" rotWithShape="0">
              <a:srgbClr val="000000">
                <a:alpha val="1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694611" y="6595128"/>
            <a:ext cx="194421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 20.3 fb</a:t>
            </a:r>
            <a:r>
              <a:rPr lang="en-GB" sz="700" baseline="30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–1</a:t>
            </a:r>
            <a:r>
              <a:rPr lang="en-GB" sz="7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, 8 TeV, arXiv</a:t>
            </a:r>
            <a:r>
              <a:rPr lang="en-GB" sz="700" dirty="0">
                <a:solidFill>
                  <a:srgbClr val="D70128"/>
                </a:solidFill>
                <a:latin typeface="Helvetica Light"/>
                <a:cs typeface="Helvetica Light"/>
              </a:rPr>
              <a:t>:</a:t>
            </a:r>
            <a:r>
              <a:rPr lang="en-GB" sz="7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1405.4123 ]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07704" y="5422134"/>
            <a:ext cx="4855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1.8 TeV 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2098261" y="5638158"/>
            <a:ext cx="97475" cy="91953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53" r="5978"/>
          <a:stretch/>
        </p:blipFill>
        <p:spPr>
          <a:xfrm>
            <a:off x="4644008" y="2622632"/>
            <a:ext cx="4320480" cy="325464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089604" y="2473151"/>
            <a:ext cx="12057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latin typeface="Helvetica Light"/>
                <a:cs typeface="Helvetica Light"/>
              </a:rPr>
              <a:t>pp </a:t>
            </a:r>
            <a:r>
              <a:rPr lang="en-GB" sz="1400" dirty="0">
                <a:latin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latin typeface="Helvetica Light"/>
                <a:cs typeface="Helvetica Light"/>
              </a:rPr>
              <a:t>ee</a:t>
            </a:r>
            <a:r>
              <a:rPr lang="en-GB" sz="1400" dirty="0" smtClean="0">
                <a:latin typeface="Helvetica Light"/>
                <a:cs typeface="Helvetica Light"/>
              </a:rPr>
              <a:t> + </a:t>
            </a:r>
            <a:r>
              <a:rPr lang="en-GB" sz="1400" dirty="0">
                <a:latin typeface="Helvetica Light"/>
                <a:cs typeface="Helvetica Light"/>
              </a:rPr>
              <a:t>X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29728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9"/>
          <a:stretch/>
        </p:blipFill>
        <p:spPr>
          <a:xfrm>
            <a:off x="3189561" y="1003610"/>
            <a:ext cx="5887675" cy="551988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23528" y="1431647"/>
            <a:ext cx="316835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Newest top mass combination from CMS features total uncertainty of 480 MeV  </a:t>
            </a:r>
          </a:p>
          <a:p>
            <a:pPr>
              <a:spcBef>
                <a:spcPts val="600"/>
              </a:spcBef>
            </a:pP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CMS,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1509.04044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640 MeV for Tevatron combination,           ATLAS has no 8 TeV result yet</a:t>
            </a:r>
            <a:endParaRPr lang="en-GB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23528" y="3246075"/>
            <a:ext cx="2664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Important theoretical discussion on non-</a:t>
            </a:r>
            <a:r>
              <a:rPr lang="en-GB" sz="1600" dirty="0" err="1" smtClean="0">
                <a:latin typeface="Helvetica Light" charset="0"/>
                <a:ea typeface="Helvetica Light" charset="0"/>
                <a:cs typeface="Helvetica Light" charset="0"/>
              </a:rPr>
              <a:t>perturbative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 uncertainties</a:t>
            </a:r>
            <a:endParaRPr lang="en-GB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3527" y="4398203"/>
            <a:ext cx="2808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Alternative, but less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precise, </a:t>
            </a:r>
            <a:r>
              <a:rPr lang="en-GB" sz="1600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6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determinations 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via cross-section measurements </a:t>
            </a:r>
            <a:endParaRPr lang="en-GB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Similarly for top-quark properties</a:t>
            </a:r>
            <a:endParaRPr lang="en-GB" dirty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3528" y="1019165"/>
            <a:ext cx="30243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Top mass measurements</a:t>
            </a:r>
          </a:p>
        </p:txBody>
      </p:sp>
    </p:spTree>
    <p:extLst>
      <p:ext uri="{BB962C8B-B14F-4D97-AF65-F5344CB8AC3E}">
        <p14:creationId xmlns:p14="http://schemas.microsoft.com/office/powerpoint/2010/main" val="44968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70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1676" y="44624"/>
            <a:ext cx="6794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event with 881 GeV invariant mass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8018"/>
            <a:ext cx="9144000" cy="603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911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01" t="3314" r="5901" b="9762"/>
          <a:stretch/>
        </p:blipFill>
        <p:spPr>
          <a:xfrm>
            <a:off x="0" y="229210"/>
            <a:ext cx="9144000" cy="63681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23528" y="5445224"/>
            <a:ext cx="2664296" cy="7375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91336" y="5373216"/>
            <a:ext cx="38046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rare </a:t>
            </a:r>
            <a:r>
              <a:rPr lang="en-GB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colossal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candidate event with 2.9 TeV invariant mass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Each electron candidate has 1.3 TeV </a:t>
            </a:r>
            <a:r>
              <a:rPr lang="en-GB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i="1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T</a:t>
            </a:r>
            <a:endParaRPr lang="en-GB" sz="14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Back-to-back in 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ea typeface="Symbol" charset="2"/>
                <a:cs typeface="Symbol" charset="2"/>
              </a:rPr>
              <a:t>f</a:t>
            </a:r>
          </a:p>
          <a:p>
            <a:pPr>
              <a:spcBef>
                <a:spcPts val="600"/>
              </a:spcBef>
            </a:pP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Highest-mass Run-1 events: 1.8 TeV (</a:t>
            </a:r>
            <a:r>
              <a:rPr lang="en-GB" sz="11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), 1.9 TeV (µµ)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888" t="33035" r="23225" b="8649"/>
          <a:stretch/>
        </p:blipFill>
        <p:spPr>
          <a:xfrm>
            <a:off x="6516216" y="4421648"/>
            <a:ext cx="2448272" cy="224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4977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Top quark production at 13 TeV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164288" y="634125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Boosted hadronic </a:t>
            </a:r>
            <a:r>
              <a:rPr lang="en-GB" sz="1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ttbar</a:t>
            </a:r>
            <a:r>
              <a:rPr lang="en-GB" sz="1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event measured by CMS</a:t>
            </a:r>
          </a:p>
        </p:txBody>
      </p:sp>
      <p:pic>
        <p:nvPicPr>
          <p:cNvPr id="11" name="Picture 10" descr="bello4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0312" y="3558681"/>
            <a:ext cx="5295984" cy="329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35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73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Expect increase of </a:t>
            </a:r>
            <a:r>
              <a:rPr lang="en-GB" sz="1600" dirty="0">
                <a:latin typeface="Helvetica Light"/>
                <a:cs typeface="Helvetica Light"/>
              </a:rPr>
              <a:t>8 TeV cross section </a:t>
            </a:r>
            <a:r>
              <a:rPr lang="en-GB" sz="1600" dirty="0" smtClean="0">
                <a:latin typeface="Helvetica Light"/>
                <a:cs typeface="Helvetica Light"/>
              </a:rPr>
              <a:t>by a </a:t>
            </a:r>
            <a:r>
              <a:rPr lang="en-GB" sz="1600" b="1" dirty="0" smtClean="0">
                <a:latin typeface="Helvetica"/>
                <a:cs typeface="Helvetica"/>
              </a:rPr>
              <a:t>factor of 3.3</a:t>
            </a:r>
            <a:endParaRPr lang="en-GB" sz="1400" b="1" dirty="0" smtClean="0"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Cleanest channel: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(e +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ν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+ b-jet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) + 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(µ 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+ </a:t>
            </a:r>
            <a:r>
              <a:rPr lang="en-GB" sz="1600" dirty="0" err="1">
                <a:solidFill>
                  <a:srgbClr val="003BB8"/>
                </a:solidFill>
                <a:latin typeface="Helvetica"/>
                <a:cs typeface="Helvetica"/>
              </a:rPr>
              <a:t>ν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+ b-jet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= eµ + 2 b-jets + </a:t>
            </a:r>
            <a:r>
              <a:rPr lang="en-GB" sz="1600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E</a:t>
            </a:r>
            <a:r>
              <a:rPr lang="en-GB" sz="1600" i="1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,miss</a:t>
            </a:r>
            <a:endParaRPr lang="en-GB" sz="1600" baseline="-25000" dirty="0" smtClean="0">
              <a:solidFill>
                <a:srgbClr val="003BB8"/>
              </a:solidFill>
              <a:latin typeface="Helvetica"/>
              <a:cs typeface="Helvetica"/>
            </a:endParaRPr>
          </a:p>
          <a:p>
            <a:pPr lvl="0"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Select: OS electrons &amp; muons with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&gt; 25 GeV, </a:t>
            </a:r>
            <a:r>
              <a:rPr lang="en-GB" sz="1400" dirty="0">
                <a:latin typeface="Helvetica Light"/>
                <a:cs typeface="Helvetica Light"/>
              </a:rPr>
              <a:t>a</a:t>
            </a:r>
            <a:r>
              <a:rPr lang="en-GB" sz="1400" dirty="0" smtClean="0">
                <a:latin typeface="Helvetica Light"/>
                <a:cs typeface="Helvetica Light"/>
              </a:rPr>
              <a:t>t least one b-tagged </a:t>
            </a:r>
            <a:r>
              <a:rPr lang="en-GB" sz="1400" dirty="0">
                <a:latin typeface="Helvetica Light"/>
                <a:cs typeface="Helvetica Light"/>
              </a:rPr>
              <a:t>jet with </a:t>
            </a:r>
            <a:r>
              <a:rPr lang="en-GB" sz="1400" i="1" dirty="0" err="1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latin typeface="Helvetica Light"/>
                <a:cs typeface="Helvetica Light"/>
              </a:rPr>
              <a:t>T</a:t>
            </a:r>
            <a:r>
              <a:rPr lang="en-GB" sz="1400" dirty="0">
                <a:latin typeface="Helvetica Light"/>
                <a:cs typeface="Helvetica Light"/>
              </a:rPr>
              <a:t> &gt; 25 GeV    </a:t>
            </a:r>
            <a:r>
              <a:rPr lang="en-GB" sz="1400" dirty="0" smtClean="0">
                <a:latin typeface="Helvetica Light"/>
                <a:cs typeface="Helvetica Light"/>
              </a:rPr>
              <a:t>	    	   (clean channel, no </a:t>
            </a:r>
            <a:r>
              <a:rPr lang="en-GB" sz="1400" i="1" dirty="0" err="1" smtClean="0">
                <a:latin typeface="Helvetica Light"/>
                <a:cs typeface="Helvetica Light"/>
              </a:rPr>
              <a:t>E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baseline="-25000" dirty="0" err="1">
                <a:latin typeface="Helvetica Light"/>
                <a:cs typeface="Helvetica Light"/>
              </a:rPr>
              <a:t>,miss</a:t>
            </a:r>
            <a:r>
              <a:rPr lang="en-GB" sz="1400" dirty="0" smtClean="0">
                <a:latin typeface="Helvetica Light"/>
                <a:cs typeface="Helvetica Light"/>
              </a:rPr>
              <a:t> requirement needed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reduce systematics)</a:t>
            </a:r>
            <a:endParaRPr lang="en-GB" sz="1400" dirty="0">
              <a:latin typeface="Helvetica Light"/>
              <a:cs typeface="Helvetica Light"/>
            </a:endParaRPr>
          </a:p>
        </p:txBody>
      </p:sp>
      <p:pic>
        <p:nvPicPr>
          <p:cNvPr id="4" name="Picture 3" descr="fig_2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15076" y="2617372"/>
            <a:ext cx="3704888" cy="4032000"/>
          </a:xfrm>
          <a:prstGeom prst="rect">
            <a:avLst/>
          </a:prstGeom>
        </p:spPr>
      </p:pic>
      <p:pic>
        <p:nvPicPr>
          <p:cNvPr id="5" name="Picture 4" descr="fig_2f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63548" y="2617372"/>
            <a:ext cx="3704888" cy="403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62121" y="2636912"/>
            <a:ext cx="31983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Shape comparison only. MC normalised to data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75859" y="836712"/>
            <a:ext cx="31502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ATLAS-CONF-2015-033, </a:t>
            </a:r>
            <a:r>
              <a:rPr lang="en-US" sz="1000" dirty="0">
                <a:solidFill>
                  <a:srgbClr val="D70128"/>
                </a:solidFill>
                <a:latin typeface="Helvetica Light"/>
                <a:cs typeface="Helvetica Light"/>
              </a:rPr>
              <a:t>ATLAS-CONF-2015-049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97827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74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top-pair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cross section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Apply robust data-driven method that provided most precise Run-1 measurements (7, 8 TeV)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905287"/>
            <a:ext cx="4176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latin typeface="Helvetica Light"/>
                <a:cs typeface="Helvetica Light"/>
              </a:rPr>
              <a:t>Following relation allows to simultaneously determine </a:t>
            </a:r>
            <a:r>
              <a:rPr lang="en-GB" sz="1400" dirty="0" err="1">
                <a:latin typeface="Helvetica Light"/>
                <a:cs typeface="Helvetica Light"/>
              </a:rPr>
              <a:t>σ</a:t>
            </a:r>
            <a:r>
              <a:rPr lang="en-GB" sz="1400" baseline="-25000" dirty="0" err="1">
                <a:latin typeface="Helvetica Light"/>
                <a:cs typeface="Helvetica Light"/>
              </a:rPr>
              <a:t>tt</a:t>
            </a:r>
            <a:r>
              <a:rPr lang="en-GB" sz="1400" dirty="0">
                <a:latin typeface="Helvetica Light"/>
                <a:cs typeface="Helvetica Light"/>
              </a:rPr>
              <a:t> and </a:t>
            </a:r>
            <a:r>
              <a:rPr lang="en-GB" sz="1400" i="1" dirty="0" err="1">
                <a:latin typeface="Helvetica Light"/>
                <a:cs typeface="Helvetica Light"/>
              </a:rPr>
              <a:t>ε</a:t>
            </a:r>
            <a:r>
              <a:rPr lang="en-GB" sz="1400" baseline="-25000" dirty="0" err="1">
                <a:latin typeface="Helvetica Light"/>
                <a:cs typeface="Helvetica Light"/>
              </a:rPr>
              <a:t>b</a:t>
            </a:r>
            <a:r>
              <a:rPr lang="en-GB" sz="1400" dirty="0">
                <a:latin typeface="Helvetica Light"/>
                <a:cs typeface="Helvetica Light"/>
              </a:rPr>
              <a:t> from data</a:t>
            </a:r>
            <a:endParaRPr lang="en-GB" sz="1200" dirty="0">
              <a:latin typeface="Helvetica Light"/>
              <a:cs typeface="Helvetica Light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3567" y="4733639"/>
            <a:ext cx="182341" cy="195984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11560" y="3787593"/>
            <a:ext cx="417646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200" i="1" dirty="0" smtClean="0">
                <a:latin typeface="Helvetica Light"/>
                <a:cs typeface="Helvetica Light"/>
              </a:rPr>
              <a:t>N</a:t>
            </a:r>
            <a:r>
              <a:rPr lang="en-GB" sz="1200" baseline="-25000" dirty="0" smtClean="0">
                <a:latin typeface="Helvetica Light"/>
                <a:cs typeface="Helvetica Light"/>
              </a:rPr>
              <a:t>1(2)</a:t>
            </a:r>
            <a:r>
              <a:rPr lang="en-GB" sz="1200" dirty="0" smtClean="0">
                <a:latin typeface="Helvetica Light"/>
                <a:cs typeface="Helvetica Light"/>
              </a:rPr>
              <a:t> 	  –  number of selected events with 1(2) b-tags</a:t>
            </a:r>
          </a:p>
          <a:p>
            <a:pPr lvl="0">
              <a:spcBef>
                <a:spcPts val="300"/>
              </a:spcBef>
            </a:pPr>
            <a:r>
              <a:rPr lang="en-GB" sz="1200" i="1" dirty="0">
                <a:latin typeface="Helvetica Light"/>
                <a:cs typeface="Helvetica Light"/>
              </a:rPr>
              <a:t>N</a:t>
            </a:r>
            <a:r>
              <a:rPr lang="en-GB" sz="1200" baseline="-25000" dirty="0">
                <a:latin typeface="Helvetica Light"/>
                <a:cs typeface="Helvetica Light"/>
              </a:rPr>
              <a:t>1(2)</a:t>
            </a:r>
            <a:r>
              <a:rPr lang="en-GB" sz="1200" baseline="30000" dirty="0" err="1" smtClean="0">
                <a:latin typeface="Helvetica Light"/>
                <a:cs typeface="Helvetica Light"/>
              </a:rPr>
              <a:t>bkg</a:t>
            </a:r>
            <a:r>
              <a:rPr lang="en-GB" sz="900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 –  number of background events with </a:t>
            </a:r>
            <a:r>
              <a:rPr lang="en-GB" sz="1200" dirty="0">
                <a:latin typeface="Helvetica Light"/>
                <a:cs typeface="Helvetica Light"/>
              </a:rPr>
              <a:t>1(2) b-</a:t>
            </a:r>
            <a:r>
              <a:rPr lang="en-GB" sz="1200" dirty="0" smtClean="0">
                <a:latin typeface="Helvetica Light"/>
                <a:cs typeface="Helvetica Light"/>
              </a:rPr>
              <a:t>tags</a:t>
            </a:r>
            <a:endParaRPr lang="en-GB" sz="1200" baseline="30000" dirty="0" smtClean="0">
              <a:latin typeface="Helvetica Light"/>
              <a:cs typeface="Helvetica Light"/>
            </a:endParaRPr>
          </a:p>
          <a:p>
            <a:pPr lvl="0">
              <a:spcBef>
                <a:spcPts val="300"/>
              </a:spcBef>
            </a:pPr>
            <a:r>
              <a:rPr lang="en-GB" sz="1200" i="1" dirty="0" smtClean="0">
                <a:latin typeface="Helvetica Light"/>
                <a:cs typeface="Helvetica Light"/>
              </a:rPr>
              <a:t>L</a:t>
            </a:r>
            <a:r>
              <a:rPr lang="en-GB" sz="1200" dirty="0" smtClean="0">
                <a:latin typeface="Helvetica Light"/>
                <a:cs typeface="Helvetica Light"/>
              </a:rPr>
              <a:t>	  –  luminosity of data sample</a:t>
            </a:r>
          </a:p>
          <a:p>
            <a:pPr>
              <a:spcBef>
                <a:spcPts val="300"/>
              </a:spcBef>
            </a:pP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eµ</a:t>
            </a:r>
            <a:r>
              <a:rPr lang="en-GB" sz="1200" baseline="-25000" dirty="0">
                <a:solidFill>
                  <a:prstClr val="black"/>
                </a:solidFill>
                <a:latin typeface="Helvetica Light"/>
                <a:cs typeface="Helvetica Light"/>
              </a:rPr>
              <a:t>	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®)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eµ selection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eff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&amp;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acc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(~0.9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%) incl. BR </a:t>
            </a:r>
            <a:endParaRPr lang="en-GB" sz="1200" dirty="0" smtClean="0">
              <a:latin typeface="Helvetica Light"/>
              <a:cs typeface="Helvetica Light"/>
            </a:endParaRPr>
          </a:p>
          <a:p>
            <a:pPr>
              <a:spcBef>
                <a:spcPts val="300"/>
              </a:spcBef>
            </a:pP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	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 probability to b-tag q from t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Wq</a:t>
            </a:r>
            <a:endParaRPr lang="en-GB" sz="12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300"/>
              </a:spcBef>
            </a:pPr>
            <a:r>
              <a:rPr lang="en-GB" sz="1200" i="1" dirty="0" err="1" smtClean="0">
                <a:latin typeface="Helvetica Light"/>
                <a:cs typeface="Helvetica Light"/>
              </a:rPr>
              <a:t>C</a:t>
            </a:r>
            <a:r>
              <a:rPr lang="en-GB" sz="1200" i="1" baseline="-25000" dirty="0" err="1" smtClean="0">
                <a:latin typeface="Helvetica Light"/>
                <a:cs typeface="Helvetica Light"/>
              </a:rPr>
              <a:t>b</a:t>
            </a:r>
            <a:r>
              <a:rPr lang="en-GB" sz="1200" dirty="0" smtClean="0">
                <a:latin typeface="Helvetica Light"/>
                <a:cs typeface="Helvetica Light"/>
              </a:rPr>
              <a:t> = </a:t>
            </a: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bb</a:t>
            </a:r>
            <a:r>
              <a:rPr lang="en-GB" sz="7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/</a:t>
            </a:r>
            <a:r>
              <a:rPr lang="en-GB" sz="5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is non-factorisation correction 		  </a:t>
            </a:r>
          </a:p>
          <a:p>
            <a:pPr>
              <a:spcBef>
                <a:spcPts val="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               (1.005 ± 0.006 from MC)</a:t>
            </a:r>
          </a:p>
        </p:txBody>
      </p:sp>
      <p:pic>
        <p:nvPicPr>
          <p:cNvPr id="18" name="Picture 17" descr="fig_1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87138" y="2143344"/>
            <a:ext cx="3434667" cy="4032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3528" y="3497758"/>
            <a:ext cx="6721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Where: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1364" y="2530270"/>
            <a:ext cx="3286540" cy="864095"/>
          </a:xfrm>
          <a:prstGeom prst="roundRect">
            <a:avLst>
              <a:gd name="adj" fmla="val 7921"/>
            </a:avLst>
          </a:prstGeom>
          <a:noFill/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23528" y="5565720"/>
            <a:ext cx="612068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Observe: 	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1</a:t>
            </a:r>
            <a:r>
              <a:rPr lang="en-GB" sz="1400" dirty="0" smtClean="0">
                <a:latin typeface="Helvetica Light"/>
                <a:cs typeface="Helvetica Light"/>
              </a:rPr>
              <a:t> = 319, 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2</a:t>
            </a:r>
            <a:r>
              <a:rPr lang="en-GB" sz="1400" dirty="0" smtClean="0">
                <a:latin typeface="Helvetica Light"/>
                <a:cs typeface="Helvetica Light"/>
              </a:rPr>
              <a:t> = 167</a:t>
            </a:r>
          </a:p>
          <a:p>
            <a:pPr lvl="0">
              <a:spcBef>
                <a:spcPts val="6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Expect:	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1</a:t>
            </a:r>
            <a:r>
              <a:rPr lang="en-GB" sz="1400" baseline="30000" dirty="0" smtClean="0">
                <a:latin typeface="Helvetica Light"/>
                <a:cs typeface="Helvetica Light"/>
              </a:rPr>
              <a:t>bkg</a:t>
            </a:r>
            <a:r>
              <a:rPr lang="en-GB" sz="1400" dirty="0" smtClean="0">
                <a:latin typeface="Helvetica Light"/>
                <a:cs typeface="Helvetica Light"/>
              </a:rPr>
              <a:t> = 37.3 ± 5.5, 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>
                <a:latin typeface="Helvetica Light"/>
                <a:cs typeface="Helvetica Light"/>
              </a:rPr>
              <a:t>2</a:t>
            </a:r>
            <a:r>
              <a:rPr lang="en-GB" sz="1400" baseline="30000" dirty="0" smtClean="0">
                <a:latin typeface="Helvetica Light"/>
                <a:cs typeface="Helvetica Light"/>
              </a:rPr>
              <a:t>bkg</a:t>
            </a:r>
            <a:r>
              <a:rPr lang="en-GB" sz="1400" dirty="0" smtClean="0">
                <a:latin typeface="Helvetica Light"/>
                <a:cs typeface="Helvetica Light"/>
              </a:rPr>
              <a:t> = 8.5 ± 3.5, 					   </a:t>
            </a:r>
            <a:r>
              <a:rPr lang="en-GB" sz="700" dirty="0" smtClean="0">
                <a:latin typeface="Helvetica Light"/>
                <a:cs typeface="Helvetica Light"/>
              </a:rPr>
              <a:t> 	</a:t>
            </a:r>
            <a:r>
              <a:rPr lang="en-GB" sz="1200" dirty="0" smtClean="0">
                <a:latin typeface="Helvetica Light"/>
                <a:cs typeface="Helvetica Light"/>
              </a:rPr>
              <a:t>dominated by </a:t>
            </a:r>
            <a:r>
              <a:rPr lang="en-GB" sz="1200" dirty="0" err="1" smtClean="0">
                <a:latin typeface="Helvetica Light"/>
                <a:cs typeface="Helvetica Light"/>
              </a:rPr>
              <a:t>Wt</a:t>
            </a:r>
            <a:r>
              <a:rPr lang="en-GB" sz="1200" dirty="0" smtClean="0">
                <a:latin typeface="Helvetica Light"/>
                <a:cs typeface="Helvetica Light"/>
              </a:rPr>
              <a:t> (MC, approx. NNLO), then </a:t>
            </a:r>
            <a:r>
              <a:rPr lang="en-GB" sz="1200" dirty="0" err="1">
                <a:latin typeface="Helvetica Light"/>
                <a:cs typeface="Helvetica Light"/>
              </a:rPr>
              <a:t>mis</a:t>
            </a:r>
            <a:r>
              <a:rPr lang="en-GB" sz="1200" dirty="0">
                <a:latin typeface="Helvetica Light"/>
                <a:cs typeface="Helvetica Light"/>
              </a:rPr>
              <a:t>-</a:t>
            </a:r>
            <a:r>
              <a:rPr lang="en-GB" sz="1200" dirty="0" smtClean="0">
                <a:latin typeface="Helvetica Light"/>
                <a:cs typeface="Helvetica Light"/>
              </a:rPr>
              <a:t>id. e/µ (MC &amp; data)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31628" y="2303294"/>
            <a:ext cx="2316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MC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normalised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to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SM expectation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76079" y="2996952"/>
            <a:ext cx="288032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ounded Rectangle 1"/>
          <p:cNvSpPr/>
          <p:nvPr/>
        </p:nvSpPr>
        <p:spPr>
          <a:xfrm>
            <a:off x="1176079" y="2636912"/>
            <a:ext cx="288032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ounded Rectangle 19"/>
          <p:cNvSpPr/>
          <p:nvPr/>
        </p:nvSpPr>
        <p:spPr>
          <a:xfrm>
            <a:off x="2002803" y="2636912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ounded Rectangle 20"/>
          <p:cNvSpPr/>
          <p:nvPr/>
        </p:nvSpPr>
        <p:spPr>
          <a:xfrm>
            <a:off x="2780185" y="2636912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le 21"/>
          <p:cNvSpPr/>
          <p:nvPr/>
        </p:nvSpPr>
        <p:spPr>
          <a:xfrm>
            <a:off x="2097901" y="2996952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539552" y="2602278"/>
          <a:ext cx="3024336" cy="716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4" name="Equation" r:id="rId4" imgW="2324100" imgH="571500" progId="Equation.3">
                  <p:embed/>
                </p:oleObj>
              </mc:Choice>
              <mc:Fallback>
                <p:oleObj name="Equation" r:id="rId4" imgW="2324100" imgH="571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602278"/>
                        <a:ext cx="3024336" cy="7169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875859" y="836712"/>
            <a:ext cx="31502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ATLAS-CONF-2015-033, </a:t>
            </a:r>
            <a:r>
              <a:rPr lang="en-US" sz="1000" dirty="0">
                <a:solidFill>
                  <a:srgbClr val="D70128"/>
                </a:solidFill>
                <a:latin typeface="Helvetica Light"/>
                <a:cs typeface="Helvetica Light"/>
              </a:rPr>
              <a:t>ATLAS-CONF-2015-049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49815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75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-pair cross section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Solving the equation gives the following 13 TeV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+ X cross section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3481263"/>
            <a:ext cx="882047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Systematic uncertainty (7.3%) dominated by </a:t>
            </a:r>
          </a:p>
          <a:p>
            <a:pPr marL="285750" lvl="0" indent="-285750">
              <a:spcBef>
                <a:spcPts val="1200"/>
              </a:spcBef>
              <a:buFont typeface="Lucida Grande"/>
              <a:buChar char="-"/>
            </a:pPr>
            <a:r>
              <a:rPr lang="en-GB" sz="1400" dirty="0" err="1" smtClean="0">
                <a:latin typeface="Helvetica Light"/>
                <a:cs typeface="Helvetica Light"/>
              </a:rPr>
              <a:t>tt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latin typeface="Helvetica Light"/>
                <a:cs typeface="Helvetica Light"/>
              </a:rPr>
              <a:t>hadronisation</a:t>
            </a:r>
            <a:r>
              <a:rPr lang="en-GB" sz="1400" dirty="0" smtClean="0">
                <a:latin typeface="Helvetica Light"/>
                <a:cs typeface="Helvetica Light"/>
              </a:rPr>
              <a:t> (4.5%)			</a:t>
            </a:r>
            <a:r>
              <a:rPr lang="en-GB" sz="12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 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large Pythia8 / </a:t>
            </a:r>
            <a:r>
              <a:rPr lang="en-GB" sz="12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Herwig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++ parton shower effect, to be further studied</a:t>
            </a:r>
            <a:r>
              <a:rPr lang="en-GB" sz="1200" dirty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endParaRPr lang="en-GB" sz="12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err="1">
                <a:latin typeface="Helvetica Light"/>
                <a:cs typeface="Helvetica Light"/>
              </a:rPr>
              <a:t>tt</a:t>
            </a:r>
            <a:r>
              <a:rPr lang="en-GB" sz="1400" dirty="0">
                <a:latin typeface="Helvetica Light"/>
                <a:cs typeface="Helvetica Light"/>
              </a:rPr>
              <a:t> NLO modelling, ISR/FSR radiation &amp; PDF </a:t>
            </a:r>
            <a:r>
              <a:rPr lang="en-GB" sz="1400" dirty="0" smtClean="0">
                <a:latin typeface="Helvetica Light"/>
                <a:cs typeface="Helvetica Light"/>
              </a:rPr>
              <a:t>(2.8%) </a:t>
            </a:r>
            <a:endParaRPr lang="en-GB" sz="1400" dirty="0"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Electron ID + isolation (3.4%)</a:t>
            </a:r>
            <a:r>
              <a:rPr lang="en-GB" sz="1400" dirty="0">
                <a:latin typeface="Helvetica Light"/>
                <a:cs typeface="Helvetica Light"/>
              </a:rPr>
              <a:t>		</a:t>
            </a:r>
            <a:endParaRPr lang="en-GB" sz="14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>
                <a:latin typeface="Helvetica Light"/>
                <a:cs typeface="Helvetica Light"/>
              </a:rPr>
              <a:t>Muon ID + isolation (</a:t>
            </a:r>
            <a:r>
              <a:rPr lang="en-GB" sz="1400" dirty="0" smtClean="0">
                <a:latin typeface="Helvetica Light"/>
                <a:cs typeface="Helvetica Light"/>
              </a:rPr>
              <a:t>1.2%)</a:t>
            </a: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Lepton mis-identification (1.4%)	</a:t>
            </a:r>
            <a:endParaRPr lang="en-GB" sz="12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Lepton </a:t>
            </a:r>
            <a:r>
              <a:rPr lang="en-GB" sz="1400" dirty="0">
                <a:latin typeface="Helvetica Light"/>
                <a:cs typeface="Helvetica Light"/>
              </a:rPr>
              <a:t>triggers </a:t>
            </a:r>
            <a:r>
              <a:rPr lang="en-GB" sz="1400" dirty="0" smtClean="0">
                <a:latin typeface="Helvetica Light"/>
                <a:cs typeface="Helvetica Light"/>
              </a:rPr>
              <a:t>(0.8%)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8" name="Right Brace 7"/>
          <p:cNvSpPr/>
          <p:nvPr/>
        </p:nvSpPr>
        <p:spPr>
          <a:xfrm>
            <a:off x="3319481" y="4559042"/>
            <a:ext cx="167106" cy="1008112"/>
          </a:xfrm>
          <a:prstGeom prst="rightBrace">
            <a:avLst/>
          </a:prstGeom>
          <a:ln w="3175" cmpd="sng">
            <a:solidFill>
              <a:srgbClr val="D800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323528" y="5765774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Overall uncertainty dominated by luminosity (9%)  </a:t>
            </a:r>
            <a:r>
              <a:rPr lang="en-GB" sz="12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 </a:t>
            </a:r>
            <a:r>
              <a:rPr lang="en-GB" sz="1200" dirty="0">
                <a:solidFill>
                  <a:srgbClr val="D80017"/>
                </a:solidFill>
                <a:latin typeface="Helvetica Light"/>
                <a:cs typeface="Helvetica Light"/>
              </a:rPr>
              <a:t>will improve with 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full van-der-Meer luminosity scan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835696" y="1988840"/>
            <a:ext cx="5437973" cy="576064"/>
          </a:xfrm>
          <a:prstGeom prst="roundRect">
            <a:avLst>
              <a:gd name="adj" fmla="val 7921"/>
            </a:avLst>
          </a:prstGeom>
          <a:solidFill>
            <a:srgbClr val="F2F2F2"/>
          </a:solidFill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020344" y="2708920"/>
            <a:ext cx="59360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latin typeface="Helvetica Light"/>
                <a:cs typeface="Helvetica Light"/>
              </a:rPr>
              <a:t>σ</a:t>
            </a:r>
            <a:r>
              <a:rPr lang="en-US" sz="1200" baseline="-25000" dirty="0" err="1" smtClean="0">
                <a:latin typeface="Helvetica Light"/>
                <a:cs typeface="Helvetica Light"/>
              </a:rPr>
              <a:t>tt</a:t>
            </a:r>
            <a:r>
              <a:rPr lang="en-GB" sz="1200" dirty="0" smtClean="0">
                <a:latin typeface="Helvetica Light"/>
                <a:cs typeface="Helvetica Light"/>
              </a:rPr>
              <a:t>[SM] </a:t>
            </a:r>
            <a:r>
              <a:rPr lang="en-GB" sz="1200" dirty="0">
                <a:latin typeface="Helvetica Light"/>
                <a:cs typeface="Helvetica Light"/>
              </a:rPr>
              <a:t>(13 TeV) </a:t>
            </a:r>
            <a:r>
              <a:rPr lang="en-GB" sz="1200" dirty="0" smtClean="0">
                <a:latin typeface="Helvetica Light"/>
                <a:cs typeface="Helvetica Light"/>
              </a:rPr>
              <a:t>= 832       pb </a:t>
            </a:r>
            <a:r>
              <a:rPr lang="en-GB" sz="1100" dirty="0" smtClean="0">
                <a:latin typeface="Helvetica Light"/>
                <a:cs typeface="Helvetica Light"/>
              </a:rPr>
              <a:t>( at NNLO + NNLL accuracy, </a:t>
            </a:r>
            <a:r>
              <a:rPr lang="en-GB" sz="1100" i="1" dirty="0" err="1" smtClean="0">
                <a:latin typeface="Helvetica Light"/>
                <a:cs typeface="Helvetica Light"/>
              </a:rPr>
              <a:t>m</a:t>
            </a:r>
            <a:r>
              <a:rPr lang="en-GB" sz="11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100" dirty="0" smtClean="0">
                <a:latin typeface="Helvetica Light"/>
                <a:cs typeface="Helvetica Light"/>
              </a:rPr>
              <a:t> = 172.5 GeV, Top++ 2.0 )  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452321" y="1988840"/>
            <a:ext cx="136815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Total relative uncertainty of 14%</a:t>
            </a:r>
          </a:p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(4.3% at 8 TeV)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63888" y="2660002"/>
            <a:ext cx="4154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latin typeface="Helvetica Light"/>
                <a:cs typeface="Helvetica Light"/>
              </a:rPr>
              <a:t>+40</a:t>
            </a:r>
          </a:p>
          <a:p>
            <a:r>
              <a:rPr lang="en-US" sz="1000" dirty="0" smtClean="0">
                <a:latin typeface="Helvetica Light"/>
                <a:cs typeface="Helvetica Light"/>
              </a:rPr>
              <a:t>–</a:t>
            </a:r>
            <a:r>
              <a:rPr lang="en-US" sz="500" dirty="0" smtClean="0">
                <a:latin typeface="Helvetica Light"/>
                <a:cs typeface="Helvetica Light"/>
              </a:rPr>
              <a:t> </a:t>
            </a:r>
            <a:r>
              <a:rPr lang="en-US" sz="1000" dirty="0" smtClean="0">
                <a:latin typeface="Helvetica Light"/>
                <a:cs typeface="Helvetica Light"/>
              </a:rPr>
              <a:t>46</a:t>
            </a:r>
            <a:endParaRPr lang="en-GB" sz="1000" dirty="0"/>
          </a:p>
        </p:txBody>
      </p:sp>
      <p:sp>
        <p:nvSpPr>
          <p:cNvPr id="18" name="Rectangle 17"/>
          <p:cNvSpPr/>
          <p:nvPr/>
        </p:nvSpPr>
        <p:spPr>
          <a:xfrm>
            <a:off x="323528" y="6217567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We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also measure: </a:t>
            </a:r>
            <a:r>
              <a:rPr lang="el-GR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ε</a:t>
            </a:r>
            <a:r>
              <a:rPr lang="en-GB" sz="140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= 0.527 ± 0.026 ±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0.006, in good agreement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with simulation: 0.543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95536" y="3251855"/>
            <a:ext cx="8352928" cy="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530759" y="4908029"/>
            <a:ext cx="23006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>
                <a:solidFill>
                  <a:srgbClr val="D80017"/>
                </a:solidFill>
                <a:latin typeface="Helvetica Light"/>
                <a:cs typeface="Helvetica Light"/>
              </a:rPr>
              <a:t>  will improve with more data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2017085" y="2095483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σ</a:t>
            </a:r>
            <a:r>
              <a:rPr lang="en-GB" sz="1600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(13 TeV) = 829 ± 50 (stat) ± 56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syst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± 83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lumi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pb 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75859" y="836712"/>
            <a:ext cx="31502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ATLAS-CONF-2015-033, </a:t>
            </a:r>
            <a:r>
              <a:rPr lang="en-US" sz="1000" dirty="0">
                <a:solidFill>
                  <a:srgbClr val="D70128"/>
                </a:solidFill>
                <a:latin typeface="Helvetica Light"/>
                <a:cs typeface="Helvetica Light"/>
              </a:rPr>
              <a:t>ATLAS-CONF-2015-049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9666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76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top-pair cross section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835696" y="1988840"/>
            <a:ext cx="5437973" cy="576064"/>
          </a:xfrm>
          <a:prstGeom prst="roundRect">
            <a:avLst>
              <a:gd name="adj" fmla="val 7921"/>
            </a:avLst>
          </a:prstGeom>
          <a:solidFill>
            <a:schemeClr val="bg1">
              <a:lumMod val="95000"/>
            </a:schemeClr>
          </a:solidFill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Solving the equation gives the following 13 TeV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+ X cross section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75859" y="836712"/>
            <a:ext cx="31502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ATLAS-CONF-2015-033, </a:t>
            </a:r>
            <a:r>
              <a:rPr lang="en-US" sz="1000" dirty="0">
                <a:solidFill>
                  <a:srgbClr val="D70128"/>
                </a:solidFill>
                <a:latin typeface="Helvetica Light"/>
                <a:cs typeface="Helvetica Light"/>
              </a:rPr>
              <a:t>ATLAS-CONF-2015-049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044" y="2667851"/>
            <a:ext cx="5999179" cy="40735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80312" y="2836674"/>
            <a:ext cx="16744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600"/>
              </a:spcBef>
            </a:pPr>
            <a:r>
              <a:rPr lang="en-US" sz="1400" smtClean="0">
                <a:solidFill>
                  <a:srgbClr val="D70128"/>
                </a:solidFill>
                <a:latin typeface="Helvetica Light"/>
                <a:cs typeface="Helvetica Light"/>
              </a:rPr>
              <a:t>Also: same-</a:t>
            </a:r>
            <a:r>
              <a:rPr lang="en-US" sz="14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flavour</a:t>
            </a: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and </a:t>
            </a:r>
            <a:r>
              <a:rPr lang="en-US" sz="14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lepton+jets</a:t>
            </a: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fiducial and inclusive cross-section measurements</a:t>
            </a:r>
            <a:endParaRPr lang="en-US" sz="14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3481" y="4715199"/>
            <a:ext cx="1708999" cy="16396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02614" y="2163351"/>
            <a:ext cx="12586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SM: 832         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pb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7965834" y="2116139"/>
            <a:ext cx="575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90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+40 </a:t>
            </a:r>
          </a:p>
          <a:p>
            <a:pPr lvl="0"/>
            <a:r>
              <a:rPr lang="en-US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–46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17085" y="2095483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σ</a:t>
            </a:r>
            <a:r>
              <a:rPr lang="en-GB" sz="1600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(13 TeV) = 829 ± 50 (stat) ± 56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syst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± 83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lumi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pb 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1602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77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top-pair cross section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835696" y="1988840"/>
            <a:ext cx="5437973" cy="576064"/>
          </a:xfrm>
          <a:prstGeom prst="roundRect">
            <a:avLst>
              <a:gd name="adj" fmla="val 7921"/>
            </a:avLst>
          </a:prstGeom>
          <a:solidFill>
            <a:schemeClr val="bg1">
              <a:lumMod val="95000"/>
            </a:schemeClr>
          </a:solidFill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2305117" y="2095483"/>
            <a:ext cx="45711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R</a:t>
            </a:r>
            <a:r>
              <a:rPr lang="pt-BR" sz="105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pt-BR" sz="1600" dirty="0" smtClean="0">
                <a:solidFill>
                  <a:srgbClr val="003BB8"/>
                </a:solidFill>
                <a:latin typeface="Helvetica"/>
                <a:cs typeface="Helvetica"/>
              </a:rPr>
              <a:t>(</a:t>
            </a:r>
            <a:r>
              <a:rPr lang="pt-BR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pt-BR" sz="1600" dirty="0" smtClean="0">
                <a:solidFill>
                  <a:srgbClr val="003BB8"/>
                </a:solidFill>
                <a:latin typeface="Helvetica"/>
                <a:cs typeface="Helvetica"/>
              </a:rPr>
              <a:t> / </a:t>
            </a:r>
            <a:r>
              <a:rPr lang="pt-BR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Z</a:t>
            </a:r>
            <a:r>
              <a:rPr lang="pt-BR" sz="1600" dirty="0" smtClean="0">
                <a:solidFill>
                  <a:srgbClr val="003BB8"/>
                </a:solidFill>
                <a:latin typeface="Helvetica"/>
                <a:cs typeface="Helvetica"/>
              </a:rPr>
              <a:t>) </a:t>
            </a:r>
            <a:r>
              <a:rPr lang="pt-BR" sz="1600" dirty="0">
                <a:solidFill>
                  <a:srgbClr val="003BB8"/>
                </a:solidFill>
                <a:latin typeface="Helvetica"/>
                <a:cs typeface="Helvetica"/>
              </a:rPr>
              <a:t>= 0.445 ± 0.027 (</a:t>
            </a:r>
            <a:r>
              <a:rPr lang="pt-BR" sz="1600" dirty="0" err="1">
                <a:solidFill>
                  <a:srgbClr val="003BB8"/>
                </a:solidFill>
                <a:latin typeface="Helvetica"/>
                <a:cs typeface="Helvetica"/>
              </a:rPr>
              <a:t>stat</a:t>
            </a:r>
            <a:r>
              <a:rPr lang="pt-BR" sz="1600" dirty="0">
                <a:solidFill>
                  <a:srgbClr val="003BB8"/>
                </a:solidFill>
                <a:latin typeface="Helvetica"/>
                <a:cs typeface="Helvetica"/>
              </a:rPr>
              <a:t>) ± 0.028 (</a:t>
            </a:r>
            <a:r>
              <a:rPr lang="pt-BR" sz="1600" dirty="0" err="1">
                <a:solidFill>
                  <a:srgbClr val="003BB8"/>
                </a:solidFill>
                <a:latin typeface="Helvetica"/>
                <a:cs typeface="Helvetica"/>
              </a:rPr>
              <a:t>syst</a:t>
            </a:r>
            <a:r>
              <a:rPr lang="pt-BR" sz="1600" dirty="0" smtClean="0">
                <a:solidFill>
                  <a:srgbClr val="003BB8"/>
                </a:solidFill>
                <a:latin typeface="Helvetica"/>
                <a:cs typeface="Helvetica"/>
              </a:rPr>
              <a:t>) </a:t>
            </a:r>
            <a:r>
              <a:rPr lang="pt-BR" sz="1050" dirty="0" smtClean="0">
                <a:solidFill>
                  <a:srgbClr val="003BB8"/>
                </a:solidFill>
                <a:latin typeface="Helvetica"/>
                <a:cs typeface="Helvetica"/>
              </a:rPr>
              <a:t>[9%]</a:t>
            </a:r>
            <a:r>
              <a:rPr lang="pt-BR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endParaRPr lang="pt-BR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Ratio to Z cross section reduces systematic uncertainty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355" y="836712"/>
            <a:ext cx="1710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U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ATLAS-CONF-2015-049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146" y="2671547"/>
            <a:ext cx="6161072" cy="393352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380312" y="2836674"/>
            <a:ext cx="161531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6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Ratio of </a:t>
            </a:r>
            <a:r>
              <a:rPr lang="en-US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ttbar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(e–µ) to Z cross-section measurement</a:t>
            </a:r>
          </a:p>
          <a:p>
            <a:pPr>
              <a:spcBef>
                <a:spcPts val="1200"/>
              </a:spcBef>
            </a:pPr>
            <a:r>
              <a:rPr lang="en-US" sz="1200" dirty="0">
                <a:solidFill>
                  <a:prstClr val="black"/>
                </a:solidFill>
                <a:latin typeface="Helvetica Light"/>
                <a:cs typeface="Helvetica Light"/>
              </a:rPr>
              <a:t>(sensitive to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ratio of gluon to sea-quark PDFs)</a:t>
            </a:r>
            <a:endParaRPr lang="en-US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2990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78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Total and differential cross-section measurements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Test 13 TeV modelling (verify known problems during Run-1)</a:t>
            </a:r>
            <a:endParaRPr lang="en-GB" sz="1400" b="1" dirty="0" smtClean="0"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Total cross-section measurement in dilepton e–µ channel</a:t>
            </a:r>
            <a:endParaRPr lang="en-GB" sz="1600" baseline="-25000" dirty="0" smtClean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Select: OS electrons &amp; muons with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&gt; 20 GeV, ≥ 2 jets with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&gt; </a:t>
            </a:r>
            <a:r>
              <a:rPr lang="en-GB" sz="1400" dirty="0">
                <a:latin typeface="Helvetica Light"/>
                <a:cs typeface="Helvetica Light"/>
              </a:rPr>
              <a:t>30 GeV, |</a:t>
            </a:r>
            <a:r>
              <a:rPr lang="el-GR" sz="1400" i="1" dirty="0" smtClean="0">
                <a:latin typeface="Helvetica Light"/>
                <a:cs typeface="Helvetica Light"/>
              </a:rPr>
              <a:t>η</a:t>
            </a:r>
            <a:r>
              <a:rPr lang="en-US" sz="1400" baseline="-25000" dirty="0" smtClean="0">
                <a:latin typeface="Helvetica Light"/>
                <a:cs typeface="Helvetica Light"/>
              </a:rPr>
              <a:t>e, µ, jets</a:t>
            </a:r>
            <a:r>
              <a:rPr lang="en-US" sz="1400" dirty="0" smtClean="0">
                <a:latin typeface="Helvetica Light"/>
                <a:cs typeface="Helvetica Light"/>
              </a:rPr>
              <a:t>|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&lt; </a:t>
            </a:r>
            <a:r>
              <a:rPr lang="en-GB" sz="1400" dirty="0" smtClean="0">
                <a:latin typeface="Helvetica Light"/>
                <a:cs typeface="Helvetica Light"/>
              </a:rPr>
              <a:t>2.4, 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no b-tagging </a:t>
            </a:r>
            <a:r>
              <a:rPr lang="en-GB" sz="1400" dirty="0" smtClean="0">
                <a:latin typeface="Helvetica Light"/>
                <a:cs typeface="Helvetica Light"/>
              </a:rPr>
              <a:t>(alternative analysis uses 0,1,2 b-tagging categories)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Trigger and lepton efficiencies largest </a:t>
            </a:r>
            <a:r>
              <a:rPr lang="en-GB" sz="1400" dirty="0" err="1" smtClean="0">
                <a:latin typeface="Helvetica Light"/>
                <a:cs typeface="Helvetica Light"/>
              </a:rPr>
              <a:t>systemtics</a:t>
            </a:r>
            <a:r>
              <a:rPr lang="en-GB" sz="1400" dirty="0" smtClean="0">
                <a:latin typeface="Helvetica Light"/>
                <a:cs typeface="Helvetica Light"/>
              </a:rPr>
              <a:t> after luminosity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0348" y="836712"/>
            <a:ext cx="26757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CMS 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1510.05302, </a:t>
            </a:r>
            <a:r>
              <a:rPr lang="cs-CZ" sz="1000" dirty="0">
                <a:solidFill>
                  <a:srgbClr val="D70128"/>
                </a:solidFill>
                <a:latin typeface="Helvetica Light"/>
                <a:cs typeface="Helvetica Light"/>
              </a:rPr>
              <a:t>CMS PAS TOP-15-010</a:t>
            </a:r>
            <a:r>
              <a:rPr lang="is-IS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835696" y="2958397"/>
            <a:ext cx="5437973" cy="576064"/>
          </a:xfrm>
          <a:prstGeom prst="roundRect">
            <a:avLst>
              <a:gd name="adj" fmla="val 7921"/>
            </a:avLst>
          </a:prstGeom>
          <a:solidFill>
            <a:srgbClr val="F2F2F2"/>
          </a:solidFill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7452321" y="3047972"/>
            <a:ext cx="13681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Total relative uncertainty of 16%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7085" y="3065040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σ</a:t>
            </a:r>
            <a:r>
              <a:rPr lang="en-GB" sz="1600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(13 TeV) = 769 ± 60 (stat) ± 55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syst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± 92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lumi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pb 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4135" y="3860009"/>
            <a:ext cx="3853728" cy="27662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40" y="3860009"/>
            <a:ext cx="3853728" cy="276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4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79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Total and differential cross-section measurements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Test 13 TeV modelling (verify known problems during Run-1)</a:t>
            </a:r>
            <a:endParaRPr lang="en-GB" sz="1400" b="1" dirty="0" smtClean="0"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38164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Total and differential cross-section measurements in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lepton+jets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channel</a:t>
            </a:r>
            <a:endParaRPr lang="en-GB" sz="1600" baseline="-25000" dirty="0" smtClean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Select: 1 electron or muon with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&gt; </a:t>
            </a:r>
            <a:r>
              <a:rPr lang="en-GB" sz="1400" dirty="0">
                <a:latin typeface="Helvetica Light"/>
                <a:cs typeface="Helvetica Light"/>
              </a:rPr>
              <a:t>3</a:t>
            </a:r>
            <a:r>
              <a:rPr lang="en-GB" sz="1400" dirty="0" smtClean="0">
                <a:latin typeface="Helvetica Light"/>
                <a:cs typeface="Helvetica Light"/>
              </a:rPr>
              <a:t>0 GeV, </a:t>
            </a:r>
            <a:r>
              <a:rPr lang="en-GB" sz="1400" dirty="0">
                <a:latin typeface="Helvetica Light"/>
                <a:cs typeface="Helvetica Light"/>
              </a:rPr>
              <a:t>|</a:t>
            </a:r>
            <a:r>
              <a:rPr lang="el-GR" sz="1400" i="1" dirty="0">
                <a:latin typeface="Helvetica Light"/>
                <a:cs typeface="Helvetica Light"/>
              </a:rPr>
              <a:t>η</a:t>
            </a:r>
            <a:r>
              <a:rPr lang="en-US" sz="1400" baseline="-25000" dirty="0">
                <a:latin typeface="Helvetica Light"/>
                <a:cs typeface="Helvetica Light"/>
              </a:rPr>
              <a:t>e, </a:t>
            </a:r>
            <a:r>
              <a:rPr lang="en-US" sz="1400" baseline="-25000" dirty="0" smtClean="0">
                <a:latin typeface="Helvetica Light"/>
                <a:cs typeface="Helvetica Light"/>
              </a:rPr>
              <a:t>µ</a:t>
            </a:r>
            <a:r>
              <a:rPr lang="en-US" sz="1400" dirty="0" smtClean="0">
                <a:latin typeface="Helvetica Light"/>
                <a:cs typeface="Helvetica Light"/>
              </a:rPr>
              <a:t>|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&lt; </a:t>
            </a:r>
            <a:r>
              <a:rPr lang="en-GB" sz="1400" dirty="0" smtClean="0">
                <a:latin typeface="Helvetica Light"/>
                <a:cs typeface="Helvetica Light"/>
              </a:rPr>
              <a:t>2.1, ≥ 4 jets with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&gt; 25 GeV</a:t>
            </a:r>
            <a:r>
              <a:rPr lang="en-GB" sz="1400" dirty="0">
                <a:latin typeface="Helvetica Light"/>
                <a:cs typeface="Helvetica Light"/>
              </a:rPr>
              <a:t>, </a:t>
            </a:r>
            <a:r>
              <a:rPr lang="en-GB" sz="1400" dirty="0" smtClean="0">
                <a:latin typeface="Helvetica Light"/>
                <a:cs typeface="Helvetica Light"/>
              </a:rPr>
              <a:t>                |</a:t>
            </a:r>
            <a:r>
              <a:rPr lang="el-GR" sz="1400" i="1" dirty="0" smtClean="0">
                <a:latin typeface="Helvetica Light"/>
                <a:cs typeface="Helvetica Light"/>
              </a:rPr>
              <a:t>η</a:t>
            </a:r>
            <a:r>
              <a:rPr lang="en-US" sz="1400" baseline="-25000" dirty="0" smtClean="0">
                <a:latin typeface="Helvetica Light"/>
                <a:cs typeface="Helvetica Light"/>
              </a:rPr>
              <a:t>jets</a:t>
            </a:r>
            <a:r>
              <a:rPr lang="en-US" sz="1400" dirty="0" smtClean="0">
                <a:latin typeface="Helvetica Light"/>
                <a:cs typeface="Helvetica Light"/>
              </a:rPr>
              <a:t>|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&lt; </a:t>
            </a:r>
            <a:r>
              <a:rPr lang="en-GB" sz="1400" dirty="0" smtClean="0">
                <a:latin typeface="Helvetica Light"/>
                <a:cs typeface="Helvetica Light"/>
              </a:rPr>
              <a:t>2.4, ≥ 1 b-tag</a:t>
            </a:r>
          </a:p>
          <a:p>
            <a:pPr lvl="0"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Dominant systematics: luminosity, b-tagging, JES/JER, PDF, PS</a:t>
            </a:r>
          </a:p>
          <a:p>
            <a:pPr lvl="0">
              <a:spcBef>
                <a:spcPts val="1200"/>
              </a:spcBef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Also total inclusive cross-section measurement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9092" y="836712"/>
            <a:ext cx="16369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pt-BR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CMS-PAS-TOP-15-005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3966415"/>
            <a:ext cx="3666108" cy="26251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3972238"/>
            <a:ext cx="3666108" cy="26251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268760"/>
            <a:ext cx="3666108" cy="262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4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23528" y="1469102"/>
            <a:ext cx="23762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Top cross-sections significantly enhanced at LHC wrt Tevatron:   at 8 TeV, factors of 42 (t-channel), 31 (</a:t>
            </a:r>
            <a:r>
              <a:rPr lang="en-GB" sz="1600" i="1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GB" sz="8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), but only 5 for 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s-channel     </a:t>
            </a:r>
            <a:r>
              <a:rPr lang="en-GB" sz="12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(ie</a:t>
            </a:r>
            <a:r>
              <a:rPr lang="en-GB" sz="12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, worse S/B at </a:t>
            </a:r>
            <a:r>
              <a:rPr lang="en-GB" sz="12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LHC)</a:t>
            </a:r>
            <a:endParaRPr lang="en-GB" sz="1600" dirty="0" smtClean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3528" y="4835187"/>
            <a:ext cx="338437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s-channel process first observed at Tevatron with 6.3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in agreement with SM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prediction</a:t>
            </a:r>
          </a:p>
          <a:p>
            <a:pPr>
              <a:spcBef>
                <a:spcPts val="600"/>
              </a:spcBef>
            </a:pP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CDF &amp; D0, </a:t>
            </a:r>
            <a:r>
              <a:rPr lang="tr-TR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1402.5126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Single-top production and property measurements</a:t>
            </a:r>
            <a:endParaRPr lang="en-GB" dirty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3528" y="1019165"/>
            <a:ext cx="30243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Single top production</a:t>
            </a:r>
            <a:endParaRPr lang="en-GB" sz="1200" b="1" dirty="0" smtClean="0">
              <a:solidFill>
                <a:srgbClr val="D80017"/>
              </a:solidFill>
              <a:latin typeface="Helvetica"/>
              <a:cs typeface="Helvetic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429" y="5101932"/>
            <a:ext cx="1939141" cy="14234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805" y="3665124"/>
            <a:ext cx="3469999" cy="298040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3528" y="5843299"/>
            <a:ext cx="338437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ATLAS reported 3.2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(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3.9</a:t>
            </a:r>
            <a:r>
              <a:rPr lang="en-GB" sz="1400" dirty="0"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exp.) evidence in agreement with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SM              </a:t>
            </a: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ATLAS, </a:t>
            </a:r>
            <a:r>
              <a:rPr lang="hr-HR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1511.05980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]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3528" y="3319709"/>
            <a:ext cx="3151288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t-channel already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measured differentially </a:t>
            </a: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ATLAS, </a:t>
            </a:r>
            <a:r>
              <a:rPr lang="is-I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1406.7844</a:t>
            </a:r>
            <a:r>
              <a:rPr lang="nb-NO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, </a:t>
            </a:r>
            <a:r>
              <a:rPr lang="nb-NO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CMS </a:t>
            </a:r>
            <a:r>
              <a:rPr lang="is-I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1511.02138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566" y="941985"/>
            <a:ext cx="2863985" cy="2778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046" y="3670424"/>
            <a:ext cx="1722193" cy="12707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392" y="2066855"/>
            <a:ext cx="1473280" cy="12901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3528" y="4183805"/>
            <a:ext cx="280831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Wt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channel observed with 7.7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ATLAS, </a:t>
            </a:r>
            <a:r>
              <a:rPr lang="nb-NO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1510.03752, CMS </a:t>
            </a:r>
            <a:r>
              <a:rPr lang="nb-NO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1401.2942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86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80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Total and differential cross-section measurements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Test 13 TeV modelling (verify known problems during Run-1)</a:t>
            </a:r>
            <a:endParaRPr lang="en-GB" sz="1400" b="1" dirty="0" smtClean="0"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208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Additional recent differential cross-section measurements in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lepton+jets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channel</a:t>
            </a:r>
            <a:endParaRPr lang="en-GB" sz="1600" baseline="-25000" dirty="0" smtClean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Larger luminosity of 71 </a:t>
            </a:r>
            <a:r>
              <a:rPr lang="en-US" sz="1400" dirty="0" err="1" smtClean="0">
                <a:latin typeface="Helvetica Light"/>
                <a:cs typeface="Helvetica Light"/>
              </a:rPr>
              <a:t>pb</a:t>
            </a:r>
            <a:r>
              <a:rPr lang="en-US" sz="1400" baseline="30000" dirty="0" smtClean="0">
                <a:latin typeface="Helvetica Light"/>
                <a:cs typeface="Helvetica Light"/>
              </a:rPr>
              <a:t>–1</a:t>
            </a:r>
            <a:r>
              <a:rPr lang="en-US" sz="1400" dirty="0" smtClean="0">
                <a:latin typeface="Helvetica Light"/>
                <a:cs typeface="Helvetica Light"/>
              </a:rPr>
              <a:t>, different variables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9092" y="836712"/>
            <a:ext cx="16369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pt-BR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CMS-PAS-TOP-15-013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505234"/>
            <a:ext cx="3804085" cy="38040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505235"/>
            <a:ext cx="3804085" cy="380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5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TLAS_VP1_event_display_singleTop_candidate_13TeV_tchannel_run267073_evt279124678_2015-06-05T02-24-0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" y="404663"/>
            <a:ext cx="9145406" cy="60382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676" y="44624"/>
            <a:ext cx="8666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Helvetica Light"/>
                <a:cs typeface="Helvetica Light"/>
              </a:rPr>
              <a:t>Display of t-channel single-top candidate event: muon with </a:t>
            </a:r>
            <a:r>
              <a:rPr lang="en-GB" sz="1400" i="1" dirty="0" err="1">
                <a:solidFill>
                  <a:schemeClr val="bg1"/>
                </a:solidFill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solidFill>
                  <a:schemeClr val="bg1"/>
                </a:solidFill>
                <a:latin typeface="Helvetica Light"/>
                <a:cs typeface="Helvetica Light"/>
              </a:rPr>
              <a:t>T</a:t>
            </a:r>
            <a:r>
              <a:rPr lang="en-GB" sz="1400" dirty="0">
                <a:solidFill>
                  <a:schemeClr val="bg1"/>
                </a:solidFill>
                <a:latin typeface="Helvetica Light"/>
                <a:cs typeface="Helvetica Light"/>
              </a:rPr>
              <a:t> of 30 GeV, central </a:t>
            </a:r>
            <a:r>
              <a:rPr lang="en-GB" sz="1400" i="1" dirty="0">
                <a:solidFill>
                  <a:schemeClr val="bg1"/>
                </a:solidFill>
                <a:latin typeface="Helvetica Light"/>
                <a:cs typeface="Helvetica Light"/>
              </a:rPr>
              <a:t>b</a:t>
            </a:r>
            <a:r>
              <a:rPr lang="en-GB" sz="1400" dirty="0">
                <a:solidFill>
                  <a:schemeClr val="bg1"/>
                </a:solidFill>
                <a:latin typeface="Helvetica Light"/>
                <a:cs typeface="Helvetica Light"/>
              </a:rPr>
              <a:t>-tagged jet of 50 GeV, forward jet 30 GeV, </a:t>
            </a:r>
            <a:r>
              <a:rPr lang="en-GB" sz="1400" i="1" dirty="0" err="1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i="1" baseline="-25000" dirty="0" err="1">
                <a:solidFill>
                  <a:schemeClr val="bg1"/>
                </a:solidFill>
                <a:latin typeface="Helvetica Light"/>
                <a:cs typeface="Helvetica Light"/>
              </a:rPr>
              <a:t>T</a:t>
            </a:r>
            <a:r>
              <a:rPr lang="en-GB" sz="1400" baseline="-25000" dirty="0" err="1">
                <a:solidFill>
                  <a:schemeClr val="bg1"/>
                </a:solidFill>
                <a:latin typeface="Helvetica Light"/>
                <a:cs typeface="Helvetica Light"/>
              </a:rPr>
              <a:t>,miss</a:t>
            </a:r>
            <a:r>
              <a:rPr lang="en-GB" sz="1400" dirty="0">
                <a:solidFill>
                  <a:schemeClr val="bg1"/>
                </a:solidFill>
                <a:latin typeface="Helvetica Light"/>
                <a:cs typeface="Helvetica Light"/>
              </a:rPr>
              <a:t> of 40 GeV</a:t>
            </a:r>
          </a:p>
        </p:txBody>
      </p:sp>
    </p:spTree>
    <p:extLst>
      <p:ext uri="{BB962C8B-B14F-4D97-AF65-F5344CB8AC3E}">
        <p14:creationId xmlns:p14="http://schemas.microsoft.com/office/powerpoint/2010/main" val="19540529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82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Finally: t-channel single top production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Expect factor 2.5 larger cross-section at 13 TeV compared to 8 TeV</a:t>
            </a:r>
            <a:endParaRPr lang="en-GB" sz="1400" b="1" dirty="0" smtClean="0">
              <a:latin typeface="Helvetica"/>
              <a:cs typeface="Helvetic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9092" y="836712"/>
            <a:ext cx="16369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cs-CZ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CMS-PAS-TOP-15-004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6931" y="3470457"/>
            <a:ext cx="1780291" cy="15589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470457"/>
            <a:ext cx="1657342" cy="15343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60032" y="5312241"/>
            <a:ext cx="3969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2</a:t>
            </a:r>
            <a:r>
              <a:rPr lang="is-IS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is-IS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2 and  2</a:t>
            </a:r>
            <a:r>
              <a:rPr lang="is-IS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is-IS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3 single-top t-channel processes </a:t>
            </a:r>
            <a:endParaRPr lang="is-IS" sz="12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174" y="3001899"/>
            <a:ext cx="3522309" cy="337942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3529" y="1484784"/>
            <a:ext cx="88204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Early measurement by CMS using 42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pb</a:t>
            </a:r>
            <a:r>
              <a:rPr lang="en-GB" sz="1600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–1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of data in muon channel</a:t>
            </a:r>
            <a:endParaRPr lang="en-GB" sz="1600" baseline="-25000" dirty="0" smtClean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Select: =1 isolated muon with </a:t>
            </a:r>
            <a:r>
              <a:rPr lang="en-GB" sz="1400" i="1" dirty="0" err="1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latin typeface="Helvetica Light"/>
                <a:cs typeface="Helvetica Light"/>
              </a:rPr>
              <a:t>T</a:t>
            </a:r>
            <a:r>
              <a:rPr lang="en-GB" sz="1400" dirty="0">
                <a:latin typeface="Helvetica Light"/>
                <a:cs typeface="Helvetica Light"/>
              </a:rPr>
              <a:t> &gt; </a:t>
            </a:r>
            <a:r>
              <a:rPr lang="en-GB" sz="1400" dirty="0" smtClean="0">
                <a:latin typeface="Helvetica Light"/>
                <a:cs typeface="Helvetica Light"/>
              </a:rPr>
              <a:t>22 GeV, </a:t>
            </a:r>
            <a:r>
              <a:rPr lang="en-GB" sz="1400" dirty="0">
                <a:latin typeface="Helvetica Light"/>
                <a:cs typeface="Helvetica Light"/>
              </a:rPr>
              <a:t>|</a:t>
            </a:r>
            <a:r>
              <a:rPr lang="el-GR" sz="1400" i="1" dirty="0" smtClean="0">
                <a:latin typeface="Helvetica Light"/>
                <a:cs typeface="Helvetica Light"/>
              </a:rPr>
              <a:t>η</a:t>
            </a:r>
            <a:r>
              <a:rPr lang="en-US" sz="1400" baseline="-25000" dirty="0" smtClean="0">
                <a:latin typeface="Helvetica Light"/>
                <a:cs typeface="Helvetica Light"/>
              </a:rPr>
              <a:t>µ</a:t>
            </a:r>
            <a:r>
              <a:rPr lang="en-US" sz="1400" dirty="0" smtClean="0">
                <a:latin typeface="Helvetica Light"/>
                <a:cs typeface="Helvetica Light"/>
              </a:rPr>
              <a:t>|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&lt; </a:t>
            </a:r>
            <a:r>
              <a:rPr lang="en-GB" sz="1400" dirty="0" smtClean="0">
                <a:latin typeface="Helvetica Light"/>
                <a:cs typeface="Helvetica Light"/>
              </a:rPr>
              <a:t>2.1, jets &gt; 40 GeV, </a:t>
            </a:r>
            <a:r>
              <a:rPr lang="en-GB" sz="1400" dirty="0">
                <a:latin typeface="Helvetica Light"/>
                <a:cs typeface="Helvetica Light"/>
              </a:rPr>
              <a:t>|</a:t>
            </a:r>
            <a:r>
              <a:rPr lang="el-GR" sz="1400" i="1" dirty="0" smtClean="0">
                <a:latin typeface="Helvetica Light"/>
                <a:cs typeface="Helvetica Light"/>
              </a:rPr>
              <a:t>η</a:t>
            </a:r>
            <a:r>
              <a:rPr lang="en-US" sz="1400" baseline="-25000" dirty="0" smtClean="0">
                <a:latin typeface="Helvetica Light"/>
                <a:cs typeface="Helvetica Light"/>
              </a:rPr>
              <a:t>jet</a:t>
            </a:r>
            <a:r>
              <a:rPr lang="en-US" sz="1400" dirty="0" smtClean="0">
                <a:latin typeface="Helvetica Light"/>
                <a:cs typeface="Helvetica Light"/>
              </a:rPr>
              <a:t>|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&lt; </a:t>
            </a:r>
            <a:r>
              <a:rPr lang="en-GB" sz="1400" dirty="0" smtClean="0">
                <a:latin typeface="Helvetica Light"/>
                <a:cs typeface="Helvetica Light"/>
              </a:rPr>
              <a:t>4.7; t-channel enriched events have 2 jets, 1 b-tag and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µ</a:t>
            </a:r>
            <a:r>
              <a:rPr lang="en-US" sz="1400" baseline="-25000" dirty="0" err="1" smtClean="0"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b</a:t>
            </a:r>
            <a:r>
              <a:rPr lang="en-US" sz="1400" dirty="0" smtClean="0">
                <a:latin typeface="Helvetica Light"/>
                <a:cs typeface="Helvetica Light"/>
              </a:rPr>
              <a:t> ~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top</a:t>
            </a:r>
            <a:r>
              <a:rPr lang="en-GB" sz="1400" dirty="0" smtClean="0">
                <a:latin typeface="Helvetica Light"/>
                <a:cs typeface="Helvetica Light"/>
              </a:rPr>
              <a:t>. Signal extracted from fit to </a:t>
            </a:r>
            <a:r>
              <a:rPr lang="en-GB" sz="1400" dirty="0">
                <a:latin typeface="Helvetica Light"/>
                <a:cs typeface="Helvetica Light"/>
              </a:rPr>
              <a:t>|</a:t>
            </a:r>
            <a:r>
              <a:rPr lang="el-GR" sz="1400" i="1" dirty="0" smtClean="0">
                <a:latin typeface="Helvetica Light"/>
                <a:cs typeface="Helvetica Light"/>
              </a:rPr>
              <a:t>η</a:t>
            </a:r>
            <a:r>
              <a:rPr lang="en-US" sz="1400" baseline="-25000" dirty="0" smtClean="0">
                <a:latin typeface="Helvetica Light"/>
                <a:cs typeface="Helvetica Light"/>
              </a:rPr>
              <a:t>light-jet</a:t>
            </a:r>
            <a:r>
              <a:rPr lang="en-US" sz="1400" dirty="0" smtClean="0">
                <a:latin typeface="Helvetica Light"/>
                <a:cs typeface="Helvetica Light"/>
              </a:rPr>
              <a:t>| distribution in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µ</a:t>
            </a:r>
            <a:r>
              <a:rPr lang="en-US" sz="1400" baseline="-25000" dirty="0" err="1" smtClean="0"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b</a:t>
            </a:r>
            <a:r>
              <a:rPr lang="en-US" sz="1400" dirty="0" smtClean="0">
                <a:latin typeface="Helvetica Light"/>
                <a:cs typeface="Helvetica Light"/>
              </a:rPr>
              <a:t> signal region,    top backgrounds from 2 b-tag control region</a:t>
            </a:r>
            <a:r>
              <a:rPr lang="en-GB" sz="1400" dirty="0" smtClean="0">
                <a:latin typeface="Helvetica Light"/>
                <a:cs typeface="Helvetica Light"/>
              </a:rPr>
              <a:t>. </a:t>
            </a:r>
            <a:r>
              <a:rPr lang="en-US" sz="1400" dirty="0" smtClean="0">
                <a:latin typeface="Helvetica Light"/>
                <a:cs typeface="Helvetica Light"/>
              </a:rPr>
              <a:t>Systematics: JES (17%), luminosity (12%), b-tagging (6%), </a:t>
            </a:r>
            <a:r>
              <a:rPr lang="is-IS" sz="1400" dirty="0" smtClean="0">
                <a:latin typeface="Helvetica Light"/>
                <a:cs typeface="Helvetica Light"/>
              </a:rPr>
              <a:t>…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149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4656109" y="2944832"/>
            <a:ext cx="4251688" cy="401568"/>
          </a:xfrm>
          <a:prstGeom prst="roundRect">
            <a:avLst>
              <a:gd name="adj" fmla="val 7921"/>
            </a:avLst>
          </a:prstGeom>
          <a:solidFill>
            <a:schemeClr val="bg1">
              <a:lumMod val="95000"/>
            </a:schemeClr>
          </a:solidFill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83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Finally: t-channel single top production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Expect factor 2.5 larger cross-section at 13 TeV compared to 8 TeV</a:t>
            </a:r>
            <a:endParaRPr lang="en-GB" sz="1400" b="1" dirty="0" smtClean="0">
              <a:latin typeface="Helvetica"/>
              <a:cs typeface="Helvetic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9092" y="836712"/>
            <a:ext cx="16369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</a:t>
            </a:r>
            <a:r>
              <a:rPr lang="cs-CZ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CMS-PAS-TOP-15-004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]</a:t>
            </a:r>
            <a:endParaRPr lang="en-GB" sz="1000" dirty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174" y="3001899"/>
            <a:ext cx="3522309" cy="337942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961308"/>
            <a:ext cx="3846877" cy="261886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4644008" y="2962817"/>
            <a:ext cx="441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σ</a:t>
            </a:r>
            <a:r>
              <a:rPr lang="en-GB" sz="1600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= </a:t>
            </a:r>
            <a:r>
              <a:rPr lang="it-IT" sz="1600" dirty="0">
                <a:solidFill>
                  <a:srgbClr val="003BB8"/>
                </a:solidFill>
                <a:latin typeface="Helvetica"/>
                <a:cs typeface="Helvetica"/>
              </a:rPr>
              <a:t>274 ± </a:t>
            </a:r>
            <a:r>
              <a:rPr lang="it-IT" sz="1600" dirty="0" smtClean="0">
                <a:solidFill>
                  <a:srgbClr val="003BB8"/>
                </a:solidFill>
                <a:latin typeface="Helvetica"/>
                <a:cs typeface="Helvetica"/>
              </a:rPr>
              <a:t>98 (</a:t>
            </a:r>
            <a:r>
              <a:rPr lang="it-IT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stat</a:t>
            </a:r>
            <a:r>
              <a:rPr lang="it-IT" sz="1600" dirty="0" smtClean="0">
                <a:solidFill>
                  <a:srgbClr val="003BB8"/>
                </a:solidFill>
                <a:latin typeface="Helvetica"/>
                <a:cs typeface="Helvetica"/>
              </a:rPr>
              <a:t>) </a:t>
            </a:r>
            <a:r>
              <a:rPr lang="it-IT" sz="1600" dirty="0">
                <a:solidFill>
                  <a:srgbClr val="003BB8"/>
                </a:solidFill>
                <a:latin typeface="Helvetica"/>
                <a:cs typeface="Helvetica"/>
              </a:rPr>
              <a:t>± </a:t>
            </a:r>
            <a:r>
              <a:rPr lang="it-IT" sz="1600" dirty="0" smtClean="0">
                <a:solidFill>
                  <a:srgbClr val="003BB8"/>
                </a:solidFill>
                <a:latin typeface="Helvetica"/>
                <a:cs typeface="Helvetica"/>
              </a:rPr>
              <a:t>52 (</a:t>
            </a:r>
            <a:r>
              <a:rPr lang="it-IT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syst</a:t>
            </a:r>
            <a:r>
              <a:rPr lang="it-IT" sz="1600" dirty="0" smtClean="0">
                <a:solidFill>
                  <a:srgbClr val="003BB8"/>
                </a:solidFill>
                <a:latin typeface="Helvetica"/>
                <a:cs typeface="Helvetica"/>
              </a:rPr>
              <a:t>) </a:t>
            </a:r>
            <a:r>
              <a:rPr lang="it-IT" sz="1600" dirty="0">
                <a:solidFill>
                  <a:srgbClr val="003BB8"/>
                </a:solidFill>
                <a:latin typeface="Helvetica"/>
                <a:cs typeface="Helvetica"/>
              </a:rPr>
              <a:t>± </a:t>
            </a:r>
            <a:r>
              <a:rPr lang="it-IT" sz="1600" dirty="0" smtClean="0">
                <a:solidFill>
                  <a:srgbClr val="003BB8"/>
                </a:solidFill>
                <a:latin typeface="Helvetica"/>
                <a:cs typeface="Helvetica"/>
              </a:rPr>
              <a:t>33 (lumi) </a:t>
            </a:r>
            <a:r>
              <a:rPr lang="it-IT" sz="1600" dirty="0" err="1">
                <a:solidFill>
                  <a:srgbClr val="003BB8"/>
                </a:solidFill>
                <a:latin typeface="Helvetica"/>
                <a:cs typeface="Helvetica"/>
              </a:rPr>
              <a:t>pb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61756" y="3462128"/>
            <a:ext cx="41857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latin typeface="Helvetica Light"/>
                <a:cs typeface="Helvetica Light"/>
              </a:rPr>
              <a:t>σ</a:t>
            </a:r>
            <a:r>
              <a:rPr lang="en-US" sz="1200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200" baseline="-25000" dirty="0" smtClean="0">
                <a:latin typeface="Helvetica Light"/>
                <a:cs typeface="Helvetica Light"/>
              </a:rPr>
              <a:t>-channel</a:t>
            </a:r>
            <a:r>
              <a:rPr lang="en-GB" sz="1200" dirty="0" smtClean="0">
                <a:latin typeface="Helvetica Light"/>
                <a:cs typeface="Helvetica Light"/>
              </a:rPr>
              <a:t>[SM] </a:t>
            </a:r>
            <a:r>
              <a:rPr lang="en-GB" sz="1200" dirty="0">
                <a:latin typeface="Helvetica Light"/>
                <a:cs typeface="Helvetica Light"/>
              </a:rPr>
              <a:t>(13 TeV) </a:t>
            </a:r>
            <a:r>
              <a:rPr lang="en-GB" sz="1200" dirty="0" smtClean="0">
                <a:latin typeface="Helvetica Light"/>
                <a:cs typeface="Helvetica Light"/>
              </a:rPr>
              <a:t>= </a:t>
            </a:r>
            <a:r>
              <a:rPr lang="en-GB" sz="1200" dirty="0">
                <a:latin typeface="Helvetica Light"/>
                <a:cs typeface="Helvetica Light"/>
              </a:rPr>
              <a:t>217 </a:t>
            </a:r>
            <a:r>
              <a:rPr lang="en-GB" sz="1200" dirty="0" smtClean="0">
                <a:latin typeface="Helvetica Light"/>
                <a:cs typeface="Helvetica Light"/>
              </a:rPr>
              <a:t>    (scale) ± 6 (PDF) </a:t>
            </a:r>
            <a:r>
              <a:rPr lang="en-GB" sz="1200" dirty="0" err="1" smtClean="0">
                <a:latin typeface="Helvetica Light"/>
                <a:cs typeface="Helvetica Light"/>
              </a:rPr>
              <a:t>pb</a:t>
            </a:r>
            <a:r>
              <a:rPr lang="en-GB" sz="1200" dirty="0" smtClean="0">
                <a:latin typeface="Helvetica Light"/>
                <a:cs typeface="Helvetica Light"/>
              </a:rPr>
              <a:t> </a:t>
            </a:r>
            <a:r>
              <a:rPr lang="en-GB" sz="1100" dirty="0" smtClean="0">
                <a:latin typeface="Helvetica Light"/>
                <a:cs typeface="Helvetica Light"/>
              </a:rPr>
              <a:t>(NLO)  </a:t>
            </a:r>
            <a:endParaRPr lang="en-GB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23529" y="1484784"/>
            <a:ext cx="88204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Early measurement by CMS using 42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pb</a:t>
            </a:r>
            <a:r>
              <a:rPr lang="en-GB" sz="1600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–1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of data in muon channel</a:t>
            </a:r>
            <a:endParaRPr lang="en-GB" sz="1600" baseline="-25000" dirty="0" smtClean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Select: =1 isolated muon with </a:t>
            </a:r>
            <a:r>
              <a:rPr lang="en-GB" sz="1400" i="1" dirty="0" err="1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latin typeface="Helvetica Light"/>
                <a:cs typeface="Helvetica Light"/>
              </a:rPr>
              <a:t>T</a:t>
            </a:r>
            <a:r>
              <a:rPr lang="en-GB" sz="1400" dirty="0">
                <a:latin typeface="Helvetica Light"/>
                <a:cs typeface="Helvetica Light"/>
              </a:rPr>
              <a:t> &gt; </a:t>
            </a:r>
            <a:r>
              <a:rPr lang="en-GB" sz="1400" dirty="0" smtClean="0">
                <a:latin typeface="Helvetica Light"/>
                <a:cs typeface="Helvetica Light"/>
              </a:rPr>
              <a:t>22 GeV, </a:t>
            </a:r>
            <a:r>
              <a:rPr lang="en-GB" sz="1400" dirty="0">
                <a:latin typeface="Helvetica Light"/>
                <a:cs typeface="Helvetica Light"/>
              </a:rPr>
              <a:t>|</a:t>
            </a:r>
            <a:r>
              <a:rPr lang="el-GR" sz="1400" i="1" dirty="0" smtClean="0">
                <a:latin typeface="Helvetica Light"/>
                <a:cs typeface="Helvetica Light"/>
              </a:rPr>
              <a:t>η</a:t>
            </a:r>
            <a:r>
              <a:rPr lang="en-US" sz="1400" baseline="-25000" dirty="0" smtClean="0">
                <a:latin typeface="Helvetica Light"/>
                <a:cs typeface="Helvetica Light"/>
              </a:rPr>
              <a:t>µ</a:t>
            </a:r>
            <a:r>
              <a:rPr lang="en-US" sz="1400" dirty="0" smtClean="0">
                <a:latin typeface="Helvetica Light"/>
                <a:cs typeface="Helvetica Light"/>
              </a:rPr>
              <a:t>|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&lt; </a:t>
            </a:r>
            <a:r>
              <a:rPr lang="en-GB" sz="1400" dirty="0" smtClean="0">
                <a:latin typeface="Helvetica Light"/>
                <a:cs typeface="Helvetica Light"/>
              </a:rPr>
              <a:t>2.1, jets &gt; 40 GeV, </a:t>
            </a:r>
            <a:r>
              <a:rPr lang="en-GB" sz="1400" dirty="0">
                <a:latin typeface="Helvetica Light"/>
                <a:cs typeface="Helvetica Light"/>
              </a:rPr>
              <a:t>|</a:t>
            </a:r>
            <a:r>
              <a:rPr lang="el-GR" sz="1400" i="1" dirty="0" smtClean="0">
                <a:latin typeface="Helvetica Light"/>
                <a:cs typeface="Helvetica Light"/>
              </a:rPr>
              <a:t>η</a:t>
            </a:r>
            <a:r>
              <a:rPr lang="en-US" sz="1400" baseline="-25000" dirty="0" smtClean="0">
                <a:latin typeface="Helvetica Light"/>
                <a:cs typeface="Helvetica Light"/>
              </a:rPr>
              <a:t>jet</a:t>
            </a:r>
            <a:r>
              <a:rPr lang="en-US" sz="1400" dirty="0" smtClean="0">
                <a:latin typeface="Helvetica Light"/>
                <a:cs typeface="Helvetica Light"/>
              </a:rPr>
              <a:t>|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&lt; </a:t>
            </a:r>
            <a:r>
              <a:rPr lang="en-GB" sz="1400" dirty="0" smtClean="0">
                <a:latin typeface="Helvetica Light"/>
                <a:cs typeface="Helvetica Light"/>
              </a:rPr>
              <a:t>4.7; t-channel enriched events have 2 jets, 1 b-tag and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µ</a:t>
            </a:r>
            <a:r>
              <a:rPr lang="en-US" sz="1400" baseline="-25000" dirty="0" err="1" smtClean="0"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b</a:t>
            </a:r>
            <a:r>
              <a:rPr lang="en-US" sz="1400" dirty="0" smtClean="0">
                <a:latin typeface="Helvetica Light"/>
                <a:cs typeface="Helvetica Light"/>
              </a:rPr>
              <a:t> ~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top</a:t>
            </a:r>
            <a:r>
              <a:rPr lang="en-GB" sz="1400" dirty="0" smtClean="0">
                <a:latin typeface="Helvetica Light"/>
                <a:cs typeface="Helvetica Light"/>
              </a:rPr>
              <a:t>. Signal extracted from fit to </a:t>
            </a:r>
            <a:r>
              <a:rPr lang="en-GB" sz="1400" dirty="0">
                <a:latin typeface="Helvetica Light"/>
                <a:cs typeface="Helvetica Light"/>
              </a:rPr>
              <a:t>|</a:t>
            </a:r>
            <a:r>
              <a:rPr lang="el-GR" sz="1400" i="1" dirty="0" smtClean="0">
                <a:latin typeface="Helvetica Light"/>
                <a:cs typeface="Helvetica Light"/>
              </a:rPr>
              <a:t>η</a:t>
            </a:r>
            <a:r>
              <a:rPr lang="en-US" sz="1400" baseline="-25000" dirty="0" smtClean="0">
                <a:latin typeface="Helvetica Light"/>
                <a:cs typeface="Helvetica Light"/>
              </a:rPr>
              <a:t>light-jet</a:t>
            </a:r>
            <a:r>
              <a:rPr lang="en-US" sz="1400" dirty="0" smtClean="0">
                <a:latin typeface="Helvetica Light"/>
                <a:cs typeface="Helvetica Light"/>
              </a:rPr>
              <a:t>| distribution in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µ</a:t>
            </a:r>
            <a:r>
              <a:rPr lang="en-US" sz="1400" baseline="-25000" dirty="0" err="1" smtClean="0"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b</a:t>
            </a:r>
            <a:r>
              <a:rPr lang="en-US" sz="1400" dirty="0" smtClean="0">
                <a:latin typeface="Helvetica Light"/>
                <a:cs typeface="Helvetica Light"/>
              </a:rPr>
              <a:t> signal region,    top backgrounds from 2 b-tag control region</a:t>
            </a:r>
            <a:r>
              <a:rPr lang="en-GB" sz="1400" dirty="0" smtClean="0">
                <a:latin typeface="Helvetica Light"/>
                <a:cs typeface="Helvetica Light"/>
              </a:rPr>
              <a:t>. </a:t>
            </a:r>
            <a:r>
              <a:rPr lang="en-US" sz="1400" dirty="0" smtClean="0">
                <a:latin typeface="Helvetica Light"/>
                <a:cs typeface="Helvetica Light"/>
              </a:rPr>
              <a:t>Systematics: JES (17%), luminosity (12%), b-tagging (6%), </a:t>
            </a:r>
            <a:r>
              <a:rPr lang="is-IS" sz="1400" dirty="0" smtClean="0">
                <a:latin typeface="Helvetica Light"/>
                <a:cs typeface="Helvetica Light"/>
              </a:rPr>
              <a:t>…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03271" y="3419708"/>
            <a:ext cx="575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900" dirty="0" smtClean="0">
                <a:latin typeface="Helvetica Light"/>
                <a:cs typeface="Helvetica Light"/>
              </a:rPr>
              <a:t>+7</a:t>
            </a:r>
            <a:endParaRPr lang="en-US" sz="900" dirty="0">
              <a:latin typeface="Helvetica Light"/>
              <a:cs typeface="Helvetica Light"/>
            </a:endParaRPr>
          </a:p>
          <a:p>
            <a:pPr lvl="0"/>
            <a:r>
              <a:rPr lang="en-US" sz="900" dirty="0" smtClean="0">
                <a:latin typeface="Helvetica Light"/>
                <a:cs typeface="Helvetica Light"/>
              </a:rPr>
              <a:t>–</a:t>
            </a:r>
            <a:r>
              <a:rPr lang="en-US" sz="900" dirty="0">
                <a:latin typeface="Helvetica Light"/>
                <a:cs typeface="Helvetica Light"/>
              </a:rPr>
              <a:t>6</a:t>
            </a:r>
            <a:r>
              <a:rPr lang="en-US" sz="900" dirty="0" smtClean="0">
                <a:latin typeface="Helvetica Light"/>
                <a:cs typeface="Helvetica Light"/>
              </a:rPr>
              <a:t> </a:t>
            </a:r>
            <a:endParaRPr lang="en-US" sz="900" dirty="0">
              <a:latin typeface="Helvetica Light"/>
              <a:cs typeface="Helvetica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53398" y="2708016"/>
            <a:ext cx="27719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3.5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(2.7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) observed (expected) significance</a:t>
            </a:r>
          </a:p>
        </p:txBody>
      </p:sp>
    </p:spTree>
    <p:extLst>
      <p:ext uri="{BB962C8B-B14F-4D97-AF65-F5344CB8AC3E}">
        <p14:creationId xmlns:p14="http://schemas.microsoft.com/office/powerpoint/2010/main" val="193123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0" y="260648"/>
            <a:ext cx="9144000" cy="576063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" y="30259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2400" dirty="0" smtClean="0">
                <a:solidFill>
                  <a:srgbClr val="003BB8"/>
                </a:solidFill>
                <a:latin typeface="Arial"/>
                <a:cs typeface="Arial"/>
              </a:rPr>
              <a:t>C</a:t>
            </a:r>
            <a:r>
              <a:rPr lang="en-US" sz="2000" dirty="0" smtClean="0">
                <a:solidFill>
                  <a:srgbClr val="003BB8"/>
                </a:solidFill>
                <a:latin typeface="Arial"/>
                <a:cs typeface="Arial"/>
              </a:rPr>
              <a:t>ONCLUSIONS</a:t>
            </a:r>
            <a:endParaRPr lang="en-US" sz="2000" dirty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1124744"/>
            <a:ext cx="914400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GB" dirty="0" smtClean="0">
                <a:latin typeface="Helvetica Light"/>
                <a:cs typeface="Helvetica Light"/>
              </a:rPr>
              <a:t>Successful restart by LHC and detectors after LS1</a:t>
            </a:r>
          </a:p>
          <a:p>
            <a:pPr algn="ctr">
              <a:spcBef>
                <a:spcPts val="300"/>
              </a:spcBef>
            </a:pPr>
            <a:r>
              <a:rPr lang="en-GB" dirty="0" smtClean="0">
                <a:latin typeface="Helvetica Light"/>
                <a:cs typeface="Helvetica Light"/>
              </a:rPr>
              <a:t>Experiments were well prepared — lots of interesting physics results already </a:t>
            </a:r>
          </a:p>
          <a:p>
            <a:pPr algn="ctr">
              <a:spcBef>
                <a:spcPts val="300"/>
              </a:spcBef>
            </a:pPr>
            <a:r>
              <a:rPr lang="en-GB" b="1" dirty="0" smtClean="0">
                <a:latin typeface="Helvetica Light"/>
                <a:cs typeface="Helvetica Light"/>
              </a:rPr>
              <a:t>Much </a:t>
            </a:r>
            <a:r>
              <a:rPr lang="en-GB" dirty="0" smtClean="0">
                <a:latin typeface="Helvetica Light"/>
                <a:cs typeface="Helvetica Light"/>
              </a:rPr>
              <a:t>more to </a:t>
            </a:r>
            <a:r>
              <a:rPr lang="en-GB" dirty="0" smtClean="0">
                <a:latin typeface="Helvetica Light"/>
                <a:cs typeface="Helvetica Light"/>
              </a:rPr>
              <a:t>come</a:t>
            </a:r>
            <a:endParaRPr lang="en-GB" dirty="0" smtClean="0">
              <a:latin typeface="Helvetica Light"/>
              <a:cs typeface="Helvetica Light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32856"/>
            <a:ext cx="9144000" cy="3777408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2518492" y="4756770"/>
            <a:ext cx="0" cy="860328"/>
          </a:xfrm>
          <a:prstGeom prst="straightConnector1">
            <a:avLst/>
          </a:prstGeom>
          <a:ln w="6350" cmpd="sng">
            <a:solidFill>
              <a:srgbClr val="D80017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un 9"/>
          <p:cNvSpPr/>
          <p:nvPr/>
        </p:nvSpPr>
        <p:spPr>
          <a:xfrm>
            <a:off x="2397627" y="4470846"/>
            <a:ext cx="254354" cy="251198"/>
          </a:xfrm>
          <a:prstGeom prst="sun">
            <a:avLst/>
          </a:prstGeom>
          <a:solidFill>
            <a:srgbClr val="FFFE00"/>
          </a:solidFill>
          <a:ln>
            <a:solidFill>
              <a:srgbClr val="D8001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2113837" y="5539391"/>
            <a:ext cx="838691" cy="230832"/>
          </a:xfrm>
          <a:prstGeom prst="rect">
            <a:avLst/>
          </a:prstGeom>
          <a:solidFill>
            <a:srgbClr val="FFFE00"/>
          </a:solidFill>
          <a:ln>
            <a:solidFill>
              <a:srgbClr val="D80017"/>
            </a:solidFill>
          </a:ln>
        </p:spPr>
        <p:txBody>
          <a:bodyPr wrap="none" rtlCol="0">
            <a:spAutoFit/>
          </a:bodyPr>
          <a:lstStyle/>
          <a:p>
            <a:r>
              <a:rPr lang="en-GB" sz="900" b="1" smtClean="0">
                <a:solidFill>
                  <a:srgbClr val="D80017"/>
                </a:solidFill>
                <a:latin typeface="Helvetica"/>
                <a:cs typeface="Helvetica"/>
              </a:rPr>
              <a:t>We are here</a:t>
            </a:r>
            <a:endParaRPr lang="en-GB" sz="900" b="1" dirty="0" smtClean="0">
              <a:solidFill>
                <a:srgbClr val="D80017"/>
              </a:solidFill>
              <a:latin typeface="Helvetica"/>
              <a:cs typeface="Helvetic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95037"/>
            <a:ext cx="914400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300"/>
              </a:spcBef>
            </a:pPr>
            <a:r>
              <a:rPr lang="en-GB" dirty="0">
                <a:solidFill>
                  <a:prstClr val="black"/>
                </a:solidFill>
                <a:latin typeface="Helvetica Light"/>
                <a:cs typeface="Helvetica Light"/>
              </a:rPr>
              <a:t>Next updates: watch the archive and the end-of-year </a:t>
            </a:r>
            <a:r>
              <a:rPr lang="en-GB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seminars, 15 Dec 2015                          </a:t>
            </a:r>
            <a:endParaRPr lang="en-GB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lvl="0" algn="ctr">
              <a:spcBef>
                <a:spcPts val="3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[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u="sng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hlinkClick r:id="rId4"/>
              </a:rPr>
              <a:t>http://indico.cern.ch/event/442432</a:t>
            </a: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]</a:t>
            </a:r>
            <a:r>
              <a:rPr lang="en-US" sz="1400" u="sng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1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85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67" y="579580"/>
            <a:ext cx="8634813" cy="58017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5958" y="357272"/>
            <a:ext cx="8796521" cy="3131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341038"/>
            <a:ext cx="8796520" cy="17339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1676" y="44624"/>
            <a:ext cx="6794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ZZ 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+ 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candidate event 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</a:t>
            </a:r>
            <a:r>
              <a:rPr lang="en-GB" sz="11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en-GB" sz="1100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 / </a:t>
            </a:r>
            <a:r>
              <a:rPr lang="en-GB" sz="1100" baseline="-25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Helvetica Light"/>
                <a:cs typeface="Helvetica Light"/>
              </a:rPr>
              <a:t>= 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94 / 86 GeV, </a:t>
            </a:r>
            <a:r>
              <a:rPr lang="en-GB" sz="11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en-GB" sz="1100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</a:t>
            </a:r>
            <a:r>
              <a:rPr lang="en-GB" sz="1100" baseline="-25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= 191 GeV) </a:t>
            </a:r>
            <a:endParaRPr lang="en-GB" sz="14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51006" y="352401"/>
            <a:ext cx="138118" cy="63144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887843" y="460197"/>
            <a:ext cx="102165" cy="63144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5990008" y="3315341"/>
            <a:ext cx="2876451" cy="1745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45835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172" y="931810"/>
            <a:ext cx="8991332" cy="53775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676" y="44624"/>
            <a:ext cx="9062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H 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2µ2e candidate from 13 TeV pp collisions. </a:t>
            </a:r>
            <a:r>
              <a:rPr lang="is-IS" sz="1400" dirty="0">
                <a:solidFill>
                  <a:schemeClr val="bg1"/>
                </a:solidFill>
                <a:latin typeface="Helvetica Light"/>
                <a:cs typeface="Helvetica Light"/>
              </a:rPr>
              <a:t>The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measured momenta </a:t>
            </a:r>
            <a:r>
              <a:rPr lang="is-IS" sz="1400" dirty="0">
                <a:solidFill>
                  <a:schemeClr val="bg1"/>
                </a:solidFill>
                <a:latin typeface="Helvetica Light"/>
                <a:cs typeface="Helvetica Light"/>
              </a:rPr>
              <a:t>are: </a:t>
            </a:r>
            <a:r>
              <a:rPr lang="is-IS" sz="1400" i="1" dirty="0">
                <a:solidFill>
                  <a:schemeClr val="bg1"/>
                </a:solidFill>
                <a:latin typeface="Helvetica Light"/>
                <a:cs typeface="Helvetica Light"/>
              </a:rPr>
              <a:t>p</a:t>
            </a:r>
            <a:r>
              <a:rPr lang="is-IS" sz="1400" i="1" baseline="-25000" dirty="0">
                <a:solidFill>
                  <a:schemeClr val="bg1"/>
                </a:solidFill>
                <a:latin typeface="Helvetica Light"/>
                <a:cs typeface="Helvetica Light"/>
              </a:rPr>
              <a:t>T</a:t>
            </a:r>
            <a:r>
              <a:rPr lang="is-IS" sz="1400" dirty="0">
                <a:solidFill>
                  <a:schemeClr val="bg1"/>
                </a:solidFill>
                <a:latin typeface="Helvetica Light"/>
                <a:cs typeface="Helvetica Light"/>
              </a:rPr>
              <a:t>(µ) = 55, 33 GeV, </a:t>
            </a:r>
            <a:r>
              <a:rPr lang="is-IS" sz="1400" i="1" dirty="0">
                <a:solidFill>
                  <a:schemeClr val="bg1"/>
                </a:solidFill>
                <a:latin typeface="Helvetica Light"/>
                <a:cs typeface="Helvetica Light"/>
              </a:rPr>
              <a:t>p</a:t>
            </a:r>
            <a:r>
              <a:rPr lang="is-IS" sz="1400" i="1" baseline="-25000" dirty="0">
                <a:solidFill>
                  <a:schemeClr val="bg1"/>
                </a:solidFill>
                <a:latin typeface="Helvetica Light"/>
                <a:cs typeface="Helvetica Light"/>
              </a:rPr>
              <a:t>T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(e</a:t>
            </a:r>
            <a:r>
              <a:rPr lang="is-IS" sz="1400" dirty="0">
                <a:solidFill>
                  <a:schemeClr val="bg1"/>
                </a:solidFill>
                <a:latin typeface="Helvetica Light"/>
                <a:cs typeface="Helvetica Light"/>
              </a:rPr>
              <a:t>) = 14, 11 GeV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The measured masses are: 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(2µ2e) = 123 GeV, 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(µµ) = 91 GeV, m(ee) = 27 GeV. </a:t>
            </a:r>
            <a:endParaRPr lang="en-GB" sz="1400" dirty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22019" y="460197"/>
            <a:ext cx="45719" cy="63144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122019" y="3315340"/>
            <a:ext cx="2986485" cy="1856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35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2600"/>
              </a:spcBef>
            </a:pPr>
            <a:r>
              <a:rPr lang="en-US" i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W</a:t>
            </a:r>
            <a:r>
              <a:rPr lang="en-US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mass</a:t>
            </a:r>
            <a:endParaRPr lang="en-GB" dirty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988840"/>
            <a:ext cx="913077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Helvetica Light"/>
                <a:cs typeface="Helvetica Light"/>
              </a:rPr>
              <a:t>No LHC result yet </a:t>
            </a:r>
          </a:p>
          <a:p>
            <a:pPr algn="ctr"/>
            <a:endParaRPr lang="en-US" sz="1600" dirty="0" smtClean="0">
              <a:latin typeface="Helvetica Light"/>
              <a:cs typeface="Helvetica Light"/>
            </a:endParaRPr>
          </a:p>
          <a:p>
            <a:pPr algn="ctr"/>
            <a:endParaRPr lang="en-US" sz="1600" dirty="0" smtClean="0">
              <a:latin typeface="Helvetica Light"/>
              <a:cs typeface="Helvetica Light"/>
            </a:endParaRPr>
          </a:p>
          <a:p>
            <a:pPr algn="ctr"/>
            <a:r>
              <a:rPr lang="en-US" sz="1400" dirty="0" smtClean="0">
                <a:latin typeface="Helvetica Light"/>
                <a:cs typeface="Helvetica Light"/>
              </a:rPr>
              <a:t>World average value dominated by Tevatron measurements : </a:t>
            </a:r>
            <a:r>
              <a:rPr lang="de-DE" sz="1400" dirty="0" smtClean="0">
                <a:latin typeface="Helvetica Light"/>
                <a:cs typeface="Helvetica Light"/>
              </a:rPr>
              <a:t>80.387 </a:t>
            </a:r>
            <a:r>
              <a:rPr lang="de-DE" sz="1400" dirty="0">
                <a:latin typeface="Helvetica Light"/>
                <a:cs typeface="Helvetica Light"/>
              </a:rPr>
              <a:t>±</a:t>
            </a:r>
            <a:r>
              <a:rPr lang="de-DE" sz="1400" dirty="0" smtClean="0">
                <a:latin typeface="Helvetica Light"/>
                <a:cs typeface="Helvetica Light"/>
              </a:rPr>
              <a:t> 0.016 </a:t>
            </a:r>
            <a:r>
              <a:rPr lang="de-DE" sz="1400" dirty="0">
                <a:latin typeface="Helvetica Light"/>
                <a:cs typeface="Helvetica Light"/>
              </a:rPr>
              <a:t>G</a:t>
            </a:r>
            <a:r>
              <a:rPr lang="de-DE" sz="1400" dirty="0" smtClean="0">
                <a:latin typeface="Helvetica Light"/>
                <a:cs typeface="Helvetica Light"/>
              </a:rPr>
              <a:t>eV</a:t>
            </a:r>
          </a:p>
          <a:p>
            <a:pPr algn="ctr"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hr-HR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CDF </a:t>
            </a:r>
            <a:r>
              <a:rPr lang="hr-HR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&amp; D0, 1204.0042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2" t="43700" r="21715" b="48950"/>
          <a:stretch/>
        </p:blipFill>
        <p:spPr>
          <a:xfrm>
            <a:off x="1835696" y="4653136"/>
            <a:ext cx="6264696" cy="11540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48481" y="4201343"/>
            <a:ext cx="23695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Standard Model prediction: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965" y="850848"/>
            <a:ext cx="2267744" cy="153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2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243489</TotalTime>
  <Words>6242</Words>
  <Application>Microsoft Macintosh PowerPoint</Application>
  <PresentationFormat>Overhead</PresentationFormat>
  <Paragraphs>746</Paragraphs>
  <Slides>86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101" baseType="lpstr">
      <vt:lpstr>.AppleSystemUIFont</vt:lpstr>
      <vt:lpstr>Arial Hebrew</vt:lpstr>
      <vt:lpstr>Calibri</vt:lpstr>
      <vt:lpstr>Cambria Math</vt:lpstr>
      <vt:lpstr>Century Gothic</vt:lpstr>
      <vt:lpstr>Helvetica</vt:lpstr>
      <vt:lpstr>Helvetica Light</vt:lpstr>
      <vt:lpstr>Lucida Grande</vt:lpstr>
      <vt:lpstr>ＭＳ Ｐゴシック</vt:lpstr>
      <vt:lpstr>Symbol</vt:lpstr>
      <vt:lpstr>Tahoma</vt:lpstr>
      <vt:lpstr>Trebuchet MS</vt:lpstr>
      <vt:lpstr>Arial</vt:lpstr>
      <vt:lpstr>1_Office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andreas.hoecker@cern.ch</cp:lastModifiedBy>
  <cp:revision>6677</cp:revision>
  <cp:lastPrinted>2015-12-04T12:18:16Z</cp:lastPrinted>
  <dcterms:created xsi:type="dcterms:W3CDTF">2013-03-19T21:10:26Z</dcterms:created>
  <dcterms:modified xsi:type="dcterms:W3CDTF">2015-12-04T18:33:55Z</dcterms:modified>
  <cp:category/>
</cp:coreProperties>
</file>