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960" r:id="rId1"/>
    <p:sldMasterId id="2147485962" r:id="rId2"/>
    <p:sldMasterId id="2147485964" r:id="rId3"/>
    <p:sldMasterId id="2147485970" r:id="rId4"/>
    <p:sldMasterId id="2147485978" r:id="rId5"/>
    <p:sldMasterId id="2147485998" r:id="rId6"/>
    <p:sldMasterId id="2147485996" r:id="rId7"/>
    <p:sldMasterId id="2147486018" r:id="rId8"/>
    <p:sldMasterId id="2147486027" r:id="rId9"/>
    <p:sldMasterId id="2147486035" r:id="rId10"/>
    <p:sldMasterId id="2147486037" r:id="rId11"/>
    <p:sldMasterId id="2147486051" r:id="rId12"/>
    <p:sldMasterId id="2147486063" r:id="rId13"/>
  </p:sldMasterIdLst>
  <p:notesMasterIdLst>
    <p:notesMasterId r:id="rId61"/>
  </p:notesMasterIdLst>
  <p:sldIdLst>
    <p:sldId id="256" r:id="rId14"/>
    <p:sldId id="260" r:id="rId15"/>
    <p:sldId id="633" r:id="rId16"/>
    <p:sldId id="634" r:id="rId17"/>
    <p:sldId id="635" r:id="rId18"/>
    <p:sldId id="650" r:id="rId19"/>
    <p:sldId id="637" r:id="rId20"/>
    <p:sldId id="638" r:id="rId21"/>
    <p:sldId id="639" r:id="rId22"/>
    <p:sldId id="269" r:id="rId23"/>
    <p:sldId id="593" r:id="rId24"/>
    <p:sldId id="640" r:id="rId25"/>
    <p:sldId id="270" r:id="rId26"/>
    <p:sldId id="272" r:id="rId27"/>
    <p:sldId id="455" r:id="rId28"/>
    <p:sldId id="276" r:id="rId29"/>
    <p:sldId id="427" r:id="rId30"/>
    <p:sldId id="594" r:id="rId31"/>
    <p:sldId id="642" r:id="rId32"/>
    <p:sldId id="490" r:id="rId33"/>
    <p:sldId id="501" r:id="rId34"/>
    <p:sldId id="503" r:id="rId35"/>
    <p:sldId id="567" r:id="rId36"/>
    <p:sldId id="422" r:id="rId37"/>
    <p:sldId id="419" r:id="rId38"/>
    <p:sldId id="423" r:id="rId39"/>
    <p:sldId id="288" r:id="rId40"/>
    <p:sldId id="290" r:id="rId41"/>
    <p:sldId id="602" r:id="rId42"/>
    <p:sldId id="575" r:id="rId43"/>
    <p:sldId id="610" r:id="rId44"/>
    <p:sldId id="653" r:id="rId45"/>
    <p:sldId id="466" r:id="rId46"/>
    <p:sldId id="652" r:id="rId47"/>
    <p:sldId id="435" r:id="rId48"/>
    <p:sldId id="574" r:id="rId49"/>
    <p:sldId id="647" r:id="rId50"/>
    <p:sldId id="325" r:id="rId51"/>
    <p:sldId id="308" r:id="rId52"/>
    <p:sldId id="578" r:id="rId53"/>
    <p:sldId id="649" r:id="rId54"/>
    <p:sldId id="657" r:id="rId55"/>
    <p:sldId id="658" r:id="rId56"/>
    <p:sldId id="654" r:id="rId57"/>
    <p:sldId id="655" r:id="rId58"/>
    <p:sldId id="656" r:id="rId59"/>
    <p:sldId id="505" r:id="rId60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2512"/>
    <a:srgbClr val="FFD266"/>
    <a:srgbClr val="A47501"/>
    <a:srgbClr val="BC010C"/>
    <a:srgbClr val="FF8000"/>
    <a:srgbClr val="7F7F7F"/>
    <a:srgbClr val="FFB5C3"/>
    <a:srgbClr val="FFFDA1"/>
    <a:srgbClr val="FFB1BF"/>
    <a:srgbClr val="9E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52" autoAdjust="0"/>
    <p:restoredTop sz="94660" autoAdjust="0"/>
  </p:normalViewPr>
  <p:slideViewPr>
    <p:cSldViewPr snapToObjects="1">
      <p:cViewPr varScale="1">
        <p:scale>
          <a:sx n="107" d="100"/>
          <a:sy n="107" d="100"/>
        </p:scale>
        <p:origin x="-280" y="-104"/>
      </p:cViewPr>
      <p:guideLst>
        <p:guide orient="horz" pos="4272"/>
        <p:guide pos="2880"/>
      </p:guideLst>
    </p:cSldViewPr>
  </p:slideViewPr>
  <p:outlineViewPr>
    <p:cViewPr>
      <p:scale>
        <a:sx n="33" d="100"/>
        <a:sy n="33" d="100"/>
      </p:scale>
      <p:origin x="0" y="54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37.xml"/><Relationship Id="rId51" Type="http://schemas.openxmlformats.org/officeDocument/2006/relationships/slide" Target="slides/slide38.xml"/><Relationship Id="rId52" Type="http://schemas.openxmlformats.org/officeDocument/2006/relationships/slide" Target="slides/slide39.xml"/><Relationship Id="rId53" Type="http://schemas.openxmlformats.org/officeDocument/2006/relationships/slide" Target="slides/slide40.xml"/><Relationship Id="rId54" Type="http://schemas.openxmlformats.org/officeDocument/2006/relationships/slide" Target="slides/slide41.xml"/><Relationship Id="rId55" Type="http://schemas.openxmlformats.org/officeDocument/2006/relationships/slide" Target="slides/slide42.xml"/><Relationship Id="rId56" Type="http://schemas.openxmlformats.org/officeDocument/2006/relationships/slide" Target="slides/slide43.xml"/><Relationship Id="rId57" Type="http://schemas.openxmlformats.org/officeDocument/2006/relationships/slide" Target="slides/slide44.xml"/><Relationship Id="rId58" Type="http://schemas.openxmlformats.org/officeDocument/2006/relationships/slide" Target="slides/slide45.xml"/><Relationship Id="rId59" Type="http://schemas.openxmlformats.org/officeDocument/2006/relationships/slide" Target="slides/slide46.xml"/><Relationship Id="rId40" Type="http://schemas.openxmlformats.org/officeDocument/2006/relationships/slide" Target="slides/slide27.xml"/><Relationship Id="rId41" Type="http://schemas.openxmlformats.org/officeDocument/2006/relationships/slide" Target="slides/slide28.xml"/><Relationship Id="rId42" Type="http://schemas.openxmlformats.org/officeDocument/2006/relationships/slide" Target="slides/slide29.xml"/><Relationship Id="rId43" Type="http://schemas.openxmlformats.org/officeDocument/2006/relationships/slide" Target="slides/slide30.xml"/><Relationship Id="rId44" Type="http://schemas.openxmlformats.org/officeDocument/2006/relationships/slide" Target="slides/slide31.xml"/><Relationship Id="rId45" Type="http://schemas.openxmlformats.org/officeDocument/2006/relationships/slide" Target="slides/slide32.xml"/><Relationship Id="rId46" Type="http://schemas.openxmlformats.org/officeDocument/2006/relationships/slide" Target="slides/slide33.xml"/><Relationship Id="rId47" Type="http://schemas.openxmlformats.org/officeDocument/2006/relationships/slide" Target="slides/slide34.xml"/><Relationship Id="rId48" Type="http://schemas.openxmlformats.org/officeDocument/2006/relationships/slide" Target="slides/slide35.xml"/><Relationship Id="rId49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slide" Target="slides/slide21.xml"/><Relationship Id="rId35" Type="http://schemas.openxmlformats.org/officeDocument/2006/relationships/slide" Target="slides/slide22.xml"/><Relationship Id="rId36" Type="http://schemas.openxmlformats.org/officeDocument/2006/relationships/slide" Target="slides/slide23.xml"/><Relationship Id="rId37" Type="http://schemas.openxmlformats.org/officeDocument/2006/relationships/slide" Target="slides/slide24.xml"/><Relationship Id="rId38" Type="http://schemas.openxmlformats.org/officeDocument/2006/relationships/slide" Target="slides/slide25.xml"/><Relationship Id="rId39" Type="http://schemas.openxmlformats.org/officeDocument/2006/relationships/slide" Target="slides/slide2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60" Type="http://schemas.openxmlformats.org/officeDocument/2006/relationships/slide" Target="slides/slide47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4" Type="http://schemas.openxmlformats.org/officeDocument/2006/relationships/image" Target="../media/image11.emf"/><Relationship Id="rId5" Type="http://schemas.openxmlformats.org/officeDocument/2006/relationships/image" Target="../media/image12.wmf"/><Relationship Id="rId6" Type="http://schemas.openxmlformats.org/officeDocument/2006/relationships/image" Target="../media/image13.wmf"/><Relationship Id="rId7" Type="http://schemas.openxmlformats.org/officeDocument/2006/relationships/image" Target="../media/image14.emf"/><Relationship Id="rId8" Type="http://schemas.openxmlformats.org/officeDocument/2006/relationships/image" Target="../media/image15.emf"/><Relationship Id="rId9" Type="http://schemas.openxmlformats.org/officeDocument/2006/relationships/image" Target="../media/image16.emf"/><Relationship Id="rId10" Type="http://schemas.openxmlformats.org/officeDocument/2006/relationships/image" Target="../media/image17.emf"/><Relationship Id="rId1" Type="http://schemas.openxmlformats.org/officeDocument/2006/relationships/image" Target="../media/image8.wmf"/><Relationship Id="rId2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25/11/2013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214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4934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25/11/2013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HC-ATLAS"/>
          <p:cNvPicPr>
            <a:picLocks noChangeAspect="1" noChangeArrowheads="1"/>
          </p:cNvPicPr>
          <p:nvPr userDrawn="1"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>
                <a:solidFill>
                  <a:prstClr val="black"/>
                </a:solidFill>
              </a:rPr>
              <a:pPr/>
              <a:t>25/11/2013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11.xml"/><Relationship Id="rId3" Type="http://schemas.openxmlformats.org/officeDocument/2006/relationships/image" Target="../media/image3.jpeg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4.xml"/><Relationship Id="rId3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6.xml"/><Relationship Id="rId3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7.xml"/><Relationship Id="rId3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9.xml"/><Relationship Id="rId3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 userDrawn="1"/>
        </p:nvSpPr>
        <p:spPr>
          <a:xfrm rot="16200000">
            <a:off x="-254975" y="5316407"/>
            <a:ext cx="21467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Jiro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Taniguchi,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Furari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, © </a:t>
            </a:r>
            <a:r>
              <a:rPr lang="en-GB" sz="800" dirty="0" err="1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Casterman</a:t>
            </a:r>
            <a:r>
              <a:rPr lang="en-GB" sz="800" dirty="0" smtClean="0">
                <a:solidFill>
                  <a:schemeClr val="bg1">
                    <a:lumMod val="50000"/>
                  </a:schemeClr>
                </a:solidFill>
                <a:latin typeface="Trebuchet MS"/>
                <a:cs typeface="Trebuchet MS"/>
              </a:rPr>
              <a:t> (2012)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8305800" y="6359000"/>
            <a:ext cx="387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D81C2634-7241-7B48-9ED7-3ACE642BB4A5}" type="slidenum">
              <a:rPr kumimoji="0" lang="fr-FR" sz="1200" b="1" i="0" u="none" strike="noStrike" kern="1200" cap="none" spc="0" normalizeH="0" baseline="0" noProof="0" smtClean="0">
                <a:ln>
                  <a:noFill/>
                </a:ln>
                <a:solidFill>
                  <a:srgbClr val="777777"/>
                </a:solidFill>
                <a:effectLst/>
                <a:uLnTx/>
                <a:uFillTx/>
                <a:latin typeface="Trebuchet MS"/>
                <a:ea typeface="ＭＳ Ｐゴシック" charset="-128"/>
                <a:cs typeface="Trebuchet MS"/>
              </a:rPr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1" r:id="rId1"/>
    <p:sldLayoutId id="2147485975" r:id="rId2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6" r:id="rId1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8" r:id="rId1"/>
    <p:sldLayoutId id="2147486089" r:id="rId2"/>
  </p:sldLayoutIdLst>
  <p:transition xmlns:p14="http://schemas.microsoft.com/office/powerpoint/2010/main"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 Boson and Beyond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64" r:id="rId1"/>
    <p:sldLayoutId id="2147486065" r:id="rId2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3" r:id="rId1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22"/>
          <p:cNvPicPr>
            <a:picLocks noChangeAspect="1"/>
          </p:cNvPicPr>
          <p:nvPr userDrawn="1"/>
        </p:nvPicPr>
        <p:blipFill>
          <a:blip r:embed="rId3">
            <a:grayscl/>
            <a:alphaModFix/>
            <a:lum bright="55000"/>
          </a:blip>
          <a:srcRect b="29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5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1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9" r:id="rId1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65965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25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6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9" r:id="rId1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07827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lum bright="17000"/>
          </a:blip>
          <a:stretch>
            <a:fillRect/>
          </a:stretch>
        </p:blipFill>
        <p:spPr>
          <a:xfrm>
            <a:off x="1714500" y="984250"/>
            <a:ext cx="5715000" cy="48895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97" r:id="rId1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9" r:id="rId1"/>
    <p:sldLayoutId id="2147486088" r:id="rId2"/>
  </p:sldLayoutIdLst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3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 userDrawn="1"/>
        </p:nvSpPr>
        <p:spPr>
          <a:xfrm>
            <a:off x="8534400" y="657545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2057400" y="657545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6575453"/>
            <a:ext cx="27432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2"/>
          <p:cNvSpPr>
            <a:spLocks noChangeArrowheads="1"/>
          </p:cNvSpPr>
          <p:nvPr userDrawn="1"/>
        </p:nvSpPr>
        <p:spPr bwMode="auto">
          <a:xfrm>
            <a:off x="7200900" y="656434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  <a:latin typeface="Trebuchet MS"/>
                <a:cs typeface="Trebuchet MS"/>
              </a:rPr>
              <a:pPr algn="r"/>
              <a:t>‹#›</a:t>
            </a:fld>
            <a:endParaRPr lang="fr-FR" sz="1200" b="1" dirty="0">
              <a:solidFill>
                <a:srgbClr val="777777"/>
              </a:solidFill>
              <a:latin typeface="Trebuchet MS"/>
              <a:cs typeface="Trebuchet MS"/>
            </a:endParaRPr>
          </a:p>
        </p:txBody>
      </p:sp>
      <p:sp>
        <p:nvSpPr>
          <p:cNvPr id="19" name="Rectangle 3"/>
          <p:cNvSpPr>
            <a:spLocks noChangeArrowheads="1"/>
          </p:cNvSpPr>
          <p:nvPr userDrawn="1"/>
        </p:nvSpPr>
        <p:spPr bwMode="auto">
          <a:xfrm>
            <a:off x="0" y="6573865"/>
            <a:ext cx="2743199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GB" sz="1200" dirty="0" smtClean="0">
                <a:solidFill>
                  <a:prstClr val="white"/>
                </a:solidFill>
                <a:latin typeface="Trebuchet MS"/>
                <a:cs typeface="Trebuchet MS"/>
              </a:rPr>
              <a:t>Regensburg, Jan 28, 2013</a:t>
            </a:r>
            <a:endParaRPr lang="en-GB" sz="12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438400" y="6572417"/>
            <a:ext cx="62484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Andreas Hoecker   —   </a:t>
            </a:r>
            <a:r>
              <a:rPr lang="en-US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The Higgs</a:t>
            </a:r>
            <a:r>
              <a:rPr lang="en-US" sz="1200" baseline="0" dirty="0" smtClean="0">
                <a:solidFill>
                  <a:srgbClr val="FFFFFF"/>
                </a:solidFill>
                <a:latin typeface="Trebuchet MS"/>
                <a:cs typeface="Trebuchet MS"/>
              </a:rPr>
              <a:t> Boson and Beyond</a:t>
            </a:r>
            <a:endParaRPr lang="en-US" sz="1200" dirty="0" smtClean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3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image" Target="../media/image30.png"/><Relationship Id="rId5" Type="http://schemas.openxmlformats.org/officeDocument/2006/relationships/image" Target="../media/image31.wmf"/><Relationship Id="rId6" Type="http://schemas.openxmlformats.org/officeDocument/2006/relationships/oleObject" Target="../embeddings/oleObject14.bin"/><Relationship Id="rId7" Type="http://schemas.openxmlformats.org/officeDocument/2006/relationships/image" Target="../media/image28.emf"/><Relationship Id="rId8" Type="http://schemas.openxmlformats.org/officeDocument/2006/relationships/image" Target="../media/image32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image" Target="../media/image43.png"/><Relationship Id="rId1" Type="http://schemas.microsoft.com/office/2007/relationships/media" Target="file://localhost/Users/andreashoecker/Talks/LHC/Berkeley-Colloquium-11/Material/Proton_Event_720pH264.mov" TargetMode="External"/><Relationship Id="rId2" Type="http://schemas.openxmlformats.org/officeDocument/2006/relationships/video" Target="file://localhost/Users/andreashoecker/Talks/LHC/Berkeley-Colloquium-11/Material/Proton_Event_720pH264.mov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9.emf"/><Relationship Id="rId3" Type="http://schemas.openxmlformats.org/officeDocument/2006/relationships/image" Target="../media/image50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2.emf"/><Relationship Id="rId3" Type="http://schemas.openxmlformats.org/officeDocument/2006/relationships/image" Target="../media/image5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emf"/><Relationship Id="rId3" Type="http://schemas.openxmlformats.org/officeDocument/2006/relationships/image" Target="../media/image5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jp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7.png"/><Relationship Id="rId3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7.jpeg"/><Relationship Id="rId3" Type="http://schemas.openxmlformats.org/officeDocument/2006/relationships/image" Target="../media/image6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1.emf"/><Relationship Id="rId3" Type="http://schemas.openxmlformats.org/officeDocument/2006/relationships/image" Target="../media/image72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.bin"/><Relationship Id="rId20" Type="http://schemas.openxmlformats.org/officeDocument/2006/relationships/image" Target="../media/image16.emf"/><Relationship Id="rId21" Type="http://schemas.openxmlformats.org/officeDocument/2006/relationships/oleObject" Target="../embeddings/oleObject10.bin"/><Relationship Id="rId22" Type="http://schemas.openxmlformats.org/officeDocument/2006/relationships/image" Target="../media/image17.emf"/><Relationship Id="rId10" Type="http://schemas.openxmlformats.org/officeDocument/2006/relationships/image" Target="../media/image11.emf"/><Relationship Id="rId11" Type="http://schemas.openxmlformats.org/officeDocument/2006/relationships/oleObject" Target="../embeddings/oleObject5.bin"/><Relationship Id="rId12" Type="http://schemas.openxmlformats.org/officeDocument/2006/relationships/image" Target="../media/image12.wmf"/><Relationship Id="rId13" Type="http://schemas.openxmlformats.org/officeDocument/2006/relationships/oleObject" Target="../embeddings/oleObject6.bin"/><Relationship Id="rId14" Type="http://schemas.openxmlformats.org/officeDocument/2006/relationships/image" Target="../media/image13.wmf"/><Relationship Id="rId15" Type="http://schemas.openxmlformats.org/officeDocument/2006/relationships/oleObject" Target="../embeddings/oleObject7.bin"/><Relationship Id="rId16" Type="http://schemas.openxmlformats.org/officeDocument/2006/relationships/image" Target="../media/image14.emf"/><Relationship Id="rId17" Type="http://schemas.openxmlformats.org/officeDocument/2006/relationships/oleObject" Target="../embeddings/oleObject8.bin"/><Relationship Id="rId18" Type="http://schemas.openxmlformats.org/officeDocument/2006/relationships/image" Target="../media/image15.emf"/><Relationship Id="rId19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9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20.emf"/><Relationship Id="rId7" Type="http://schemas.openxmlformats.org/officeDocument/2006/relationships/image" Target="../media/image21.emf"/><Relationship Id="rId8" Type="http://schemas.openxmlformats.org/officeDocument/2006/relationships/image" Target="../media/image22.emf"/><Relationship Id="rId9" Type="http://schemas.openxmlformats.org/officeDocument/2006/relationships/image" Target="../media/image2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24.emf"/><Relationship Id="rId5" Type="http://schemas.openxmlformats.org/officeDocument/2006/relationships/image" Target="../media/image25.jpeg"/><Relationship Id="rId6" Type="http://schemas.openxmlformats.org/officeDocument/2006/relationships/image" Target="../media/image26.jpeg"/><Relationship Id="rId7" Type="http://schemas.microsoft.com/office/2007/relationships/hdphoto" Target="../media/hdphoto1.wdp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9552" y="1902652"/>
            <a:ext cx="8604448" cy="127569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56176" y="3810001"/>
            <a:ext cx="2987824" cy="915143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2" y="2082457"/>
            <a:ext cx="84520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algn="r">
              <a:spcBef>
                <a:spcPts val="600"/>
              </a:spcBef>
            </a:pPr>
            <a:r>
              <a:rPr lang="fr-FR" sz="1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Du modèle standard par le boson de </a:t>
            </a:r>
            <a:r>
              <a:rPr lang="fr-FR" sz="1800" b="1" dirty="0" err="1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Higgs</a:t>
            </a:r>
            <a:r>
              <a:rPr lang="fr-FR" sz="1800" b="1" dirty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vers la nouvelle physique</a:t>
            </a:r>
          </a:p>
          <a:p>
            <a:pPr algn="r"/>
            <a:r>
              <a:rPr lang="fr-FR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rebuchet MS"/>
                <a:ea typeface="Calibri" charset="0"/>
                <a:cs typeface="Trebuchet MS"/>
              </a:rPr>
              <a:t>L'aventure du grand collisionneur LHC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305220" y="3910706"/>
            <a:ext cx="276864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18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Andreas Hoecker (CERN)</a:t>
            </a:r>
          </a:p>
          <a:p>
            <a:endParaRPr lang="fr-FR" sz="600" dirty="0" smtClean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  <a:p>
            <a:pPr>
              <a:lnSpc>
                <a:spcPct val="120000"/>
              </a:lnSpc>
            </a:pPr>
            <a:r>
              <a:rPr lang="fr-FR" sz="1200" dirty="0" smtClean="0">
                <a:solidFill>
                  <a:srgbClr val="000000"/>
                </a:solidFill>
                <a:latin typeface="Trebuchet MS"/>
                <a:ea typeface="Arial" charset="0"/>
                <a:cs typeface="Trebuchet MS"/>
              </a:rPr>
              <a:t>Académie des sciences, 26/11/2013</a:t>
            </a:r>
            <a:endParaRPr lang="fr-FR" sz="1200" dirty="0">
              <a:solidFill>
                <a:srgbClr val="000000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836712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837339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1610380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1" name="Rectangle 190"/>
          <p:cNvSpPr/>
          <p:nvPr/>
        </p:nvSpPr>
        <p:spPr>
          <a:xfrm>
            <a:off x="228600" y="989112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038600" y="989112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836712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837339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836712"/>
            <a:ext cx="5019881" cy="4953000"/>
          </a:xfrm>
          <a:prstGeom prst="rect">
            <a:avLst/>
          </a:prstGeom>
          <a:solidFill>
            <a:srgbClr val="9FD1FF"/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2" name="Group 98"/>
          <p:cNvGrpSpPr/>
          <p:nvPr/>
        </p:nvGrpSpPr>
        <p:grpSpPr>
          <a:xfrm>
            <a:off x="4116917" y="1610380"/>
            <a:ext cx="5019882" cy="4169090"/>
            <a:chOff x="4116917" y="2221468"/>
            <a:chExt cx="5019882" cy="4169090"/>
          </a:xfrm>
        </p:grpSpPr>
        <p:sp>
          <p:nvSpPr>
            <p:cNvPr id="68" name="TextBox 67"/>
            <p:cNvSpPr txBox="1"/>
            <p:nvPr/>
          </p:nvSpPr>
          <p:spPr>
            <a:xfrm>
              <a:off x="4267200" y="5562600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3" name="Group 20"/>
            <p:cNvGrpSpPr/>
            <p:nvPr/>
          </p:nvGrpSpPr>
          <p:grpSpPr>
            <a:xfrm>
              <a:off x="5776798" y="2874964"/>
              <a:ext cx="2921081" cy="148741"/>
              <a:chOff x="822326" y="2286000"/>
              <a:chExt cx="4130674" cy="173037"/>
            </a:xfrm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4267200" y="2221468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67200" y="2754868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267200" y="4355068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5776302" y="4604244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4964668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267200" y="3352800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4" name="Group 165"/>
            <p:cNvGrpSpPr/>
            <p:nvPr/>
          </p:nvGrpSpPr>
          <p:grpSpPr>
            <a:xfrm>
              <a:off x="5776798" y="2386343"/>
              <a:ext cx="2921081" cy="148741"/>
              <a:chOff x="822326" y="2286000"/>
              <a:chExt cx="4130674" cy="173037"/>
            </a:xfrm>
          </p:grpSpPr>
          <p:sp>
            <p:nvSpPr>
              <p:cNvPr id="167" name="Freeform 16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6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182" name="Straight Connector 181"/>
            <p:cNvCxnSpPr/>
            <p:nvPr/>
          </p:nvCxnSpPr>
          <p:spPr>
            <a:xfrm>
              <a:off x="4116917" y="4147114"/>
              <a:ext cx="5019882" cy="1588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88"/>
            <p:cNvGrpSpPr/>
            <p:nvPr/>
          </p:nvGrpSpPr>
          <p:grpSpPr>
            <a:xfrm>
              <a:off x="5776302" y="3462289"/>
              <a:ext cx="2921081" cy="148741"/>
              <a:chOff x="822326" y="2286000"/>
              <a:chExt cx="4130674" cy="173037"/>
            </a:xfrm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2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96" name="Straight Connector 95"/>
            <p:cNvCxnSpPr/>
            <p:nvPr/>
          </p:nvCxnSpPr>
          <p:spPr>
            <a:xfrm>
              <a:off x="5791200" y="5180012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5791200" y="5757863"/>
              <a:ext cx="2981904" cy="1588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93"/>
          <p:cNvGrpSpPr/>
          <p:nvPr/>
        </p:nvGrpSpPr>
        <p:grpSpPr>
          <a:xfrm>
            <a:off x="4116918" y="1610380"/>
            <a:ext cx="5016499" cy="4168749"/>
            <a:chOff x="4120300" y="2221809"/>
            <a:chExt cx="5016499" cy="4168749"/>
          </a:xfrm>
        </p:grpSpPr>
        <p:grpSp>
          <p:nvGrpSpPr>
            <p:cNvPr id="9" name="Group 20"/>
            <p:cNvGrpSpPr/>
            <p:nvPr/>
          </p:nvGrpSpPr>
          <p:grpSpPr>
            <a:xfrm>
              <a:off x="5776798" y="2874964"/>
              <a:ext cx="2921082" cy="148741"/>
              <a:chOff x="822326" y="2286000"/>
              <a:chExt cx="4130674" cy="173037"/>
            </a:xfrm>
          </p:grpSpPr>
          <p:sp>
            <p:nvSpPr>
              <p:cNvPr id="217" name="Freeform 216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8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28" name="TextBox 127"/>
            <p:cNvSpPr txBox="1"/>
            <p:nvPr/>
          </p:nvSpPr>
          <p:spPr>
            <a:xfrm>
              <a:off x="4270582" y="2221809"/>
              <a:ext cx="9412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Gravity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104065" y="6128948"/>
              <a:ext cx="101224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100" dirty="0" smtClean="0">
                  <a:solidFill>
                    <a:srgbClr val="7F7F7F"/>
                  </a:solidFill>
                  <a:latin typeface="Trebuchet MS"/>
                  <a:cs typeface="Trebuchet MS"/>
                </a:rPr>
                <a:t>H. Murayama</a:t>
              </a:r>
              <a:endParaRPr lang="en-GB" sz="1100" dirty="0">
                <a:solidFill>
                  <a:srgbClr val="7F7F7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270582" y="2755209"/>
              <a:ext cx="894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Photon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270582" y="4355409"/>
              <a:ext cx="11744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Neutrinos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32" name="Straight Connector 131"/>
            <p:cNvCxnSpPr/>
            <p:nvPr/>
          </p:nvCxnSpPr>
          <p:spPr>
            <a:xfrm flipV="1">
              <a:off x="5821250" y="4465074"/>
              <a:ext cx="1631948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7453198" y="4465074"/>
              <a:ext cx="1305008" cy="22757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TextBox 133"/>
            <p:cNvSpPr txBox="1"/>
            <p:nvPr/>
          </p:nvSpPr>
          <p:spPr>
            <a:xfrm>
              <a:off x="6462598" y="4429842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8062798" y="4409358"/>
              <a:ext cx="436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Symbol" charset="2"/>
                  <a:cs typeface="Symbol" charset="2"/>
                </a:rPr>
                <a:t>n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7212000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354157" y="4215990"/>
              <a:ext cx="364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D00209"/>
                  </a:solidFill>
                </a:rPr>
                <a:t>×</a:t>
              </a:r>
              <a:endParaRPr lang="en-GB" dirty="0">
                <a:solidFill>
                  <a:srgbClr val="D00209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302211" y="4487831"/>
              <a:ext cx="481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solidFill>
                    <a:srgbClr val="D00209"/>
                  </a:solidFill>
                  <a:latin typeface="Symbol" charset="2"/>
                  <a:cs typeface="Symbol" charset="2"/>
                </a:rPr>
                <a:t>L</a:t>
              </a:r>
              <a:r>
                <a:rPr lang="en-GB" sz="1600" baseline="30000" dirty="0" smtClean="0">
                  <a:solidFill>
                    <a:srgbClr val="D00209"/>
                  </a:solidFill>
                </a:rPr>
                <a:t>−1</a:t>
              </a:r>
              <a:endParaRPr lang="en-GB" sz="1600" baseline="30000" dirty="0">
                <a:solidFill>
                  <a:srgbClr val="D00209"/>
                </a:solidFill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270582" y="4965009"/>
              <a:ext cx="1141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Electrons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0" name="Straight Connector 139"/>
            <p:cNvCxnSpPr/>
            <p:nvPr/>
          </p:nvCxnSpPr>
          <p:spPr>
            <a:xfrm flipV="1">
              <a:off x="5816638" y="5070209"/>
              <a:ext cx="1169328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985966" y="5070209"/>
              <a:ext cx="900621" cy="15240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/>
            <p:cNvSpPr txBox="1"/>
            <p:nvPr/>
          </p:nvSpPr>
          <p:spPr>
            <a:xfrm>
              <a:off x="6254484" y="501895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326626" y="5040868"/>
              <a:ext cx="431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823112" y="48620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45" name="Straight Connector 144"/>
            <p:cNvCxnSpPr/>
            <p:nvPr/>
          </p:nvCxnSpPr>
          <p:spPr>
            <a:xfrm flipV="1">
              <a:off x="7886587" y="5070209"/>
              <a:ext cx="871618" cy="152400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4270582" y="5562941"/>
              <a:ext cx="1197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Top quark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cxnSp>
          <p:nvCxnSpPr>
            <p:cNvPr id="147" name="Straight Connector 146"/>
            <p:cNvCxnSpPr/>
            <p:nvPr/>
          </p:nvCxnSpPr>
          <p:spPr>
            <a:xfrm flipV="1">
              <a:off x="5816638" y="5684274"/>
              <a:ext cx="264960" cy="111432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5707799" y="5760474"/>
              <a:ext cx="404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t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196039" y="5036672"/>
              <a:ext cx="459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dirty="0" err="1" smtClean="0">
                  <a:solidFill>
                    <a:prstClr val="black"/>
                  </a:solidFill>
                  <a:latin typeface="Trebuchet MS"/>
                  <a:cs typeface="Trebuchet MS"/>
                </a:rPr>
                <a:t>e</a:t>
              </a:r>
              <a:r>
                <a:rPr lang="en-GB" sz="1800" i="1" baseline="-25000" dirty="0" err="1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7726024" y="5014493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151" name="Straight Connector 150"/>
            <p:cNvCxnSpPr/>
            <p:nvPr/>
          </p:nvCxnSpPr>
          <p:spPr>
            <a:xfrm rot="5400000" flipH="1" flipV="1">
              <a:off x="5893402" y="5759910"/>
              <a:ext cx="263832" cy="11256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5969038" y="5836674"/>
              <a:ext cx="264960" cy="11939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>
              <a:off x="6102103" y="5704778"/>
              <a:ext cx="263791" cy="1588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rot="16200000" flipH="1">
              <a:off x="6111553" y="5715815"/>
              <a:ext cx="416982" cy="13112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5400000">
              <a:off x="6263953" y="5846939"/>
              <a:ext cx="264584" cy="2127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rot="5400000" flipH="1" flipV="1">
              <a:off x="6396641" y="5583919"/>
              <a:ext cx="151609" cy="13112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rot="16200000" flipV="1">
              <a:off x="6396642" y="5715045"/>
              <a:ext cx="304011" cy="212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6559287" y="5726077"/>
              <a:ext cx="152397" cy="15161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rot="16200000" flipV="1">
              <a:off x="6636302" y="5803054"/>
              <a:ext cx="262995" cy="110631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rot="5400000" flipH="1" flipV="1">
              <a:off x="6773041" y="5776942"/>
              <a:ext cx="262996" cy="162854"/>
            </a:xfrm>
            <a:prstGeom prst="line">
              <a:avLst/>
            </a:prstGeom>
            <a:ln>
              <a:solidFill>
                <a:schemeClr val="tx1"/>
              </a:solidFill>
              <a:tailEnd type="triangle" w="med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TextBox 160"/>
            <p:cNvSpPr txBox="1"/>
            <p:nvPr/>
          </p:nvSpPr>
          <p:spPr>
            <a:xfrm>
              <a:off x="5992956" y="5559675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040626" y="578546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244241" y="5379474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6330684" y="5640381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6487785" y="5439696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527512" y="5716581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679912" y="5511390"/>
              <a:ext cx="3148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R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6848097" y="5747307"/>
              <a:ext cx="2865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i="1" baseline="-25000" dirty="0" smtClean="0">
                  <a:solidFill>
                    <a:prstClr val="black"/>
                  </a:solidFill>
                </a:rPr>
                <a:t>L</a:t>
              </a:r>
              <a:endParaRPr lang="en-GB" sz="1800" i="1" baseline="-25000" dirty="0">
                <a:solidFill>
                  <a:prstClr val="black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905295" y="5480705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5811863" y="572088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6056450" y="562282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85934" y="536923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6217848" y="57720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6247332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6379246" y="5354484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7" name="TextBox 196"/>
            <p:cNvSpPr txBox="1"/>
            <p:nvPr/>
          </p:nvSpPr>
          <p:spPr>
            <a:xfrm>
              <a:off x="6398487" y="5659428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8" name="TextBox 197"/>
            <p:cNvSpPr txBox="1"/>
            <p:nvPr/>
          </p:nvSpPr>
          <p:spPr>
            <a:xfrm>
              <a:off x="6540644" y="55113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6662315" y="576621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00" name="TextBox 199"/>
            <p:cNvSpPr txBox="1"/>
            <p:nvPr/>
          </p:nvSpPr>
          <p:spPr>
            <a:xfrm>
              <a:off x="4270582" y="3353141"/>
              <a:ext cx="13998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Weak boson</a:t>
              </a:r>
              <a:endParaRPr lang="en-GB" sz="180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10" name="Group 165"/>
            <p:cNvGrpSpPr/>
            <p:nvPr/>
          </p:nvGrpSpPr>
          <p:grpSpPr>
            <a:xfrm>
              <a:off x="5776798" y="2386343"/>
              <a:ext cx="2921082" cy="148741"/>
              <a:chOff x="822326" y="2286000"/>
              <a:chExt cx="4130674" cy="173037"/>
            </a:xfrm>
          </p:grpSpPr>
          <p:sp>
            <p:nvSpPr>
              <p:cNvPr id="215" name="Freeform 214"/>
              <p:cNvSpPr>
                <a:spLocks/>
              </p:cNvSpPr>
              <p:nvPr/>
            </p:nvSpPr>
            <p:spPr bwMode="auto">
              <a:xfrm flipH="1">
                <a:off x="822326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16" name="Freeform 21"/>
              <p:cNvSpPr>
                <a:spLocks/>
              </p:cNvSpPr>
              <p:nvPr/>
            </p:nvSpPr>
            <p:spPr bwMode="auto">
              <a:xfrm flipH="1">
                <a:off x="2887663" y="2286000"/>
                <a:ext cx="2065337" cy="173037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192" y="0"/>
                  </a:cxn>
                  <a:cxn ang="0">
                    <a:pos x="384" y="192"/>
                  </a:cxn>
                  <a:cxn ang="0">
                    <a:pos x="576" y="0"/>
                  </a:cxn>
                  <a:cxn ang="0">
                    <a:pos x="768" y="192"/>
                  </a:cxn>
                  <a:cxn ang="0">
                    <a:pos x="960" y="0"/>
                  </a:cxn>
                  <a:cxn ang="0">
                    <a:pos x="1152" y="192"/>
                  </a:cxn>
                  <a:cxn ang="0">
                    <a:pos x="1344" y="0"/>
                  </a:cxn>
                  <a:cxn ang="0">
                    <a:pos x="1536" y="192"/>
                  </a:cxn>
                  <a:cxn ang="0">
                    <a:pos x="1728" y="0"/>
                  </a:cxn>
                  <a:cxn ang="0">
                    <a:pos x="1920" y="192"/>
                  </a:cxn>
                  <a:cxn ang="0">
                    <a:pos x="2112" y="0"/>
                  </a:cxn>
                  <a:cxn ang="0">
                    <a:pos x="2304" y="192"/>
                  </a:cxn>
                </a:cxnLst>
                <a:rect l="0" t="0" r="r" b="b"/>
                <a:pathLst>
                  <a:path w="230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20" y="192"/>
                      <a:pt x="384" y="192"/>
                    </a:cubicBezTo>
                    <a:cubicBezTo>
                      <a:pt x="448" y="192"/>
                      <a:pt x="512" y="0"/>
                      <a:pt x="576" y="0"/>
                    </a:cubicBezTo>
                    <a:cubicBezTo>
                      <a:pt x="640" y="0"/>
                      <a:pt x="704" y="192"/>
                      <a:pt x="768" y="192"/>
                    </a:cubicBezTo>
                    <a:cubicBezTo>
                      <a:pt x="832" y="192"/>
                      <a:pt x="896" y="0"/>
                      <a:pt x="960" y="0"/>
                    </a:cubicBezTo>
                    <a:cubicBezTo>
                      <a:pt x="1024" y="0"/>
                      <a:pt x="1088" y="192"/>
                      <a:pt x="1152" y="192"/>
                    </a:cubicBezTo>
                    <a:cubicBezTo>
                      <a:pt x="1216" y="192"/>
                      <a:pt x="1280" y="0"/>
                      <a:pt x="1344" y="0"/>
                    </a:cubicBezTo>
                    <a:cubicBezTo>
                      <a:pt x="1408" y="0"/>
                      <a:pt x="1472" y="192"/>
                      <a:pt x="1536" y="192"/>
                    </a:cubicBezTo>
                    <a:cubicBezTo>
                      <a:pt x="1600" y="192"/>
                      <a:pt x="1664" y="0"/>
                      <a:pt x="1728" y="0"/>
                    </a:cubicBezTo>
                    <a:cubicBezTo>
                      <a:pt x="1792" y="0"/>
                      <a:pt x="1856" y="192"/>
                      <a:pt x="1920" y="192"/>
                    </a:cubicBezTo>
                    <a:cubicBezTo>
                      <a:pt x="1984" y="192"/>
                      <a:pt x="2048" y="0"/>
                      <a:pt x="2112" y="0"/>
                    </a:cubicBezTo>
                    <a:cubicBezTo>
                      <a:pt x="2176" y="0"/>
                      <a:pt x="2272" y="160"/>
                      <a:pt x="2304" y="192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02" name="Freeform 201"/>
            <p:cNvSpPr>
              <a:spLocks/>
            </p:cNvSpPr>
            <p:nvPr/>
          </p:nvSpPr>
          <p:spPr bwMode="auto">
            <a:xfrm rot="19692356" flipH="1">
              <a:off x="5776798" y="340839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 rot="4290640" flipH="1">
              <a:off x="6112582" y="352662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 rot="17853592" flipV="1">
              <a:off x="6305954" y="3557817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 rot="5645767" flipH="1">
              <a:off x="6437868" y="359807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 rot="8591611" flipH="1">
              <a:off x="6624578" y="3699442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 rot="1306208" flipH="1">
              <a:off x="7082547" y="3599293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 rot="4028254" flipH="1">
              <a:off x="7234947" y="3437995"/>
              <a:ext cx="522151" cy="7671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09" name="TextBox 208"/>
            <p:cNvSpPr txBox="1"/>
            <p:nvPr/>
          </p:nvSpPr>
          <p:spPr>
            <a:xfrm>
              <a:off x="6975512" y="3332316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7428050" y="35154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6534299" y="366784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6533054" y="3181290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sp>
          <p:nvSpPr>
            <p:cNvPr id="213" name="TextBox 212"/>
            <p:cNvSpPr txBox="1"/>
            <p:nvPr/>
          </p:nvSpPr>
          <p:spPr>
            <a:xfrm>
              <a:off x="6112327" y="3109452"/>
              <a:ext cx="3344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rgbClr val="D00209"/>
                  </a:solidFill>
                </a:rPr>
                <a:t>×</a:t>
              </a:r>
              <a:endParaRPr lang="en-GB" sz="2000" dirty="0">
                <a:solidFill>
                  <a:srgbClr val="D00209"/>
                </a:solidFill>
              </a:endParaRPr>
            </a:p>
          </p:txBody>
        </p:sp>
        <p:cxnSp>
          <p:nvCxnSpPr>
            <p:cNvPr id="214" name="Straight Connector 213"/>
            <p:cNvCxnSpPr/>
            <p:nvPr/>
          </p:nvCxnSpPr>
          <p:spPr>
            <a:xfrm flipV="1">
              <a:off x="4120300" y="4147115"/>
              <a:ext cx="5016499" cy="340"/>
            </a:xfrm>
            <a:prstGeom prst="line">
              <a:avLst/>
            </a:prstGeom>
            <a:ln w="127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ot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1" name="Rectangle 190"/>
          <p:cNvSpPr/>
          <p:nvPr/>
        </p:nvSpPr>
        <p:spPr>
          <a:xfrm>
            <a:off x="228600" y="989112"/>
            <a:ext cx="3835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Early universe: symmetric phase, fundamental particles are </a:t>
            </a:r>
            <a:r>
              <a:rPr lang="en-GB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massless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                 </a:t>
            </a:r>
            <a:r>
              <a:rPr lang="en-US" sz="1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 gauge symmetry is respected</a:t>
            </a:r>
            <a:endParaRPr lang="en-GB" sz="1800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041344"/>
            <a:ext cx="35814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A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Higgs field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displaces ground state breaking gauge symmetry</a:t>
            </a:r>
          </a:p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It 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fills all space time </a:t>
            </a: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</a:rPr>
              <a:t>(but w/o orientation as spin=0)</a:t>
            </a:r>
            <a:endParaRPr lang="en-GB" sz="1800" b="1" dirty="0" smtClean="0">
              <a:solidFill>
                <a:prstClr val="black">
                  <a:lumMod val="85000"/>
                  <a:lumOff val="15000"/>
                </a:prstClr>
              </a:solidFill>
              <a:latin typeface="Trebuchet MS"/>
              <a:ea typeface="Arial" charset="0"/>
              <a:cs typeface="Trebuchet MS"/>
              <a:sym typeface="Wingdings"/>
            </a:endParaRPr>
          </a:p>
        </p:txBody>
      </p:sp>
      <p:sp>
        <p:nvSpPr>
          <p:cNvPr id="193" name="Rectangle 192"/>
          <p:cNvSpPr/>
          <p:nvPr/>
        </p:nvSpPr>
        <p:spPr>
          <a:xfrm>
            <a:off x="228600" y="3618941"/>
            <a:ext cx="3803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Particles interact with the Higgs field and reduce their velocity. T</a:t>
            </a:r>
            <a:r>
              <a:rPr lang="en-GB" sz="18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ea typeface="Arial" charset="0"/>
                <a:cs typeface="Trebuchet MS"/>
                <a:sym typeface="Wingdings"/>
              </a:rPr>
              <a:t>hey acquire a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4951512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800" dirty="0" err="1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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 	</a:t>
            </a:r>
            <a:r>
              <a:rPr lang="en-GB" sz="1800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Action of the Higgs field 	creates a </a:t>
            </a:r>
            <a:r>
              <a:rPr lang="en-GB" sz="1800" b="1" i="1" dirty="0" smtClean="0">
                <a:solidFill>
                  <a:srgbClr val="BC010C"/>
                </a:solidFill>
                <a:latin typeface="Trebuchet MS"/>
                <a:ea typeface="Arial" charset="0"/>
                <a:cs typeface="Trebuchet MS"/>
                <a:sym typeface="Wingdings"/>
              </a:rPr>
              <a:t>vacuum viscosity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038600" y="989112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rebuchet MS"/>
                <a:cs typeface="Trebuchet MS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4031399" y="989112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Trebuchet MS"/>
                <a:cs typeface="Trebuchet MS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" grpId="0" animBg="1"/>
      <p:bldP spid="193" grpId="0"/>
      <p:bldP spid="84" grpId="0"/>
      <p:bldP spid="87" grpId="0"/>
      <p:bldP spid="2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2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87294" y="838200"/>
            <a:ext cx="354053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Massive particles interacting with the condensed Higgs field 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… </a:t>
            </a:r>
            <a:r>
              <a:rPr lang="en-US" b="1" i="1" dirty="0" smtClean="0">
                <a:solidFill>
                  <a:srgbClr val="FFFFFF"/>
                </a:solidFill>
                <a:latin typeface="Trebuchet MS"/>
                <a:cs typeface="Trebuchet MS"/>
              </a:rPr>
              <a:t>like fireflies in the night sky of </a:t>
            </a:r>
            <a:r>
              <a:rPr lang="en-US" b="1" i="1" dirty="0" err="1" smtClean="0">
                <a:solidFill>
                  <a:srgbClr val="FFFFFF"/>
                </a:solidFill>
                <a:latin typeface="Trebuchet MS"/>
                <a:cs typeface="Trebuchet MS"/>
              </a:rPr>
              <a:t>Ochiai</a:t>
            </a:r>
            <a:endParaRPr lang="en-US" b="1" i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26347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1" y="4921984"/>
            <a:ext cx="37338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/>
              <a:t>Full references for mechanism:</a:t>
            </a:r>
          </a:p>
          <a:p>
            <a:endParaRPr lang="en-US" sz="1000" dirty="0" smtClean="0"/>
          </a:p>
          <a:p>
            <a:r>
              <a:rPr lang="en-US" sz="1000" dirty="0" smtClean="0"/>
              <a:t>F. </a:t>
            </a:r>
            <a:r>
              <a:rPr lang="en-US" sz="1000" dirty="0" err="1" smtClean="0"/>
              <a:t>Englert</a:t>
            </a:r>
            <a:r>
              <a:rPr lang="en-US" sz="1000" dirty="0" smtClean="0"/>
              <a:t> and R. </a:t>
            </a:r>
            <a:r>
              <a:rPr lang="en-US" sz="1000" dirty="0" err="1" smtClean="0"/>
              <a:t>Brout</a:t>
            </a:r>
            <a:r>
              <a:rPr lang="en-US" sz="1000" dirty="0" smtClean="0"/>
              <a:t>, PRL 13 (1964) 321.</a:t>
            </a:r>
          </a:p>
          <a:p>
            <a:r>
              <a:rPr lang="en-US" sz="1000" dirty="0" smtClean="0"/>
              <a:t>P.W. Higgs, PRL 13 (1964) 508.</a:t>
            </a:r>
          </a:p>
          <a:p>
            <a:r>
              <a:rPr lang="en-US" sz="1000" dirty="0" smtClean="0"/>
              <a:t>G. </a:t>
            </a:r>
            <a:r>
              <a:rPr lang="en-US" sz="1000" dirty="0" err="1" smtClean="0"/>
              <a:t>Guralnik</a:t>
            </a:r>
            <a:r>
              <a:rPr lang="en-US" sz="1000" dirty="0" smtClean="0"/>
              <a:t>, C. Hagen, and T.W.B. Kibble, PRL 13 (1964) 585.</a:t>
            </a:r>
          </a:p>
          <a:p>
            <a:endParaRPr lang="en-US" sz="1000" dirty="0" smtClean="0"/>
          </a:p>
          <a:p>
            <a:r>
              <a:rPr lang="en-US" sz="1000" i="1" dirty="0" smtClean="0"/>
              <a:t>It is also of note that Landau and </a:t>
            </a:r>
            <a:r>
              <a:rPr lang="en-US" sz="1000" i="1" dirty="0" err="1" smtClean="0"/>
              <a:t>Ginzburg</a:t>
            </a:r>
            <a:r>
              <a:rPr lang="en-US" sz="1000" i="1" dirty="0" smtClean="0"/>
              <a:t> had proposed a field giving the photon a mass in a superconductor, the mathematics of which is identical to the “Higgs mechanism” and predates it by several years.</a:t>
            </a:r>
            <a:endParaRPr lang="en-GB" sz="10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88" y="-14369"/>
            <a:ext cx="4933112" cy="658661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2133600"/>
            <a:ext cx="5105400" cy="2046714"/>
          </a:xfrm>
          <a:prstGeom prst="rect">
            <a:avLst/>
          </a:prstGeom>
          <a:solidFill>
            <a:srgbClr val="FFFFFF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prstClr val="black"/>
                </a:solidFill>
                <a:latin typeface="Trebuchet MS"/>
                <a:ea typeface="Calibri" charset="0"/>
                <a:cs typeface="Trebuchet MS"/>
              </a:rPr>
              <a:t>The Higgs boson –   </a:t>
            </a:r>
          </a:p>
          <a:p>
            <a:pPr algn="ctr">
              <a:defRPr/>
            </a:pPr>
            <a:r>
              <a:rPr lang="en-GB" sz="3600" dirty="0" smtClean="0">
                <a:solidFill>
                  <a:srgbClr val="BC010C"/>
                </a:solidFill>
                <a:latin typeface="Trebuchet MS"/>
                <a:ea typeface="Calibri" charset="0"/>
                <a:cs typeface="Trebuchet MS"/>
              </a:rPr>
              <a:t>last of the particles ?</a:t>
            </a:r>
          </a:p>
          <a:p>
            <a:pPr algn="ctr">
              <a:spcBef>
                <a:spcPts val="1800"/>
              </a:spcBef>
              <a:defRPr/>
            </a:pPr>
            <a:r>
              <a:rPr lang="en-GB" sz="2000" dirty="0" smtClean="0">
                <a:solidFill>
                  <a:srgbClr val="000000"/>
                </a:solidFill>
                <a:latin typeface="Trebuchet MS"/>
                <a:ea typeface="Calibri" charset="0"/>
                <a:cs typeface="Trebuchet MS"/>
              </a:rPr>
              <a:t>The SM predicts all its properties, except for its mass. What was known about it ?</a:t>
            </a:r>
            <a:endParaRPr lang="en-GB" sz="2000" dirty="0">
              <a:solidFill>
                <a:srgbClr val="000000"/>
              </a:solidFill>
              <a:latin typeface="Trebuchet MS"/>
              <a:ea typeface="Calibri" charset="0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10888" y="6326029"/>
            <a:ext cx="26670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http://</a:t>
            </a:r>
            <a:r>
              <a:rPr lang="en-US" sz="1000" dirty="0" err="1" smtClean="0">
                <a:solidFill>
                  <a:schemeClr val="bg1">
                    <a:lumMod val="75000"/>
                  </a:schemeClr>
                </a:solidFill>
                <a:latin typeface="Trebuchet MS"/>
                <a:cs typeface="Trebuchet MS"/>
              </a:rPr>
              <a:t>www.shardcore.org/shardpress</a:t>
            </a:r>
            <a:endParaRPr lang="en-GB" sz="1000" dirty="0">
              <a:solidFill>
                <a:schemeClr val="bg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Trebuchet MS"/>
                <a:cs typeface="Trebuchet MS"/>
              </a:rPr>
              <a:t>Constraints from global electroweak fit</a:t>
            </a:r>
            <a:endParaRPr lang="en-GB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0" y="1143000"/>
            <a:ext cx="9144000" cy="4953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50824" y="1279525"/>
            <a:ext cx="858837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Global fit of all EW precision measurements to SM prediction constrains </a:t>
            </a:r>
            <a:r>
              <a:rPr lang="en-US" sz="1800" i="1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M</a:t>
            </a:r>
            <a:r>
              <a:rPr lang="en-US" sz="1800" i="1" baseline="-250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H</a:t>
            </a:r>
            <a:r>
              <a:rPr lang="en-US" sz="1800" dirty="0" smtClean="0">
                <a:solidFill>
                  <a:srgbClr val="262626"/>
                </a:solidFill>
                <a:latin typeface="Trebuchet MS"/>
                <a:ea typeface="Arial" charset="0"/>
                <a:cs typeface="Trebuchet MS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96373" y="2842245"/>
            <a:ext cx="2509427" cy="7391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2" name="Picture 21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021" y="1584325"/>
            <a:ext cx="6477179" cy="43866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5834390"/>
            <a:ext cx="12943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http://</a:t>
            </a:r>
            <a:r>
              <a:rPr lang="en-GB" sz="1000" dirty="0" err="1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gfitter.desy.de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04800" y="1831042"/>
            <a:ext cx="2001395" cy="2109646"/>
            <a:chOff x="7142604" y="2767154"/>
            <a:chExt cx="2001395" cy="2109646"/>
          </a:xfrm>
        </p:grpSpPr>
        <p:sp>
          <p:nvSpPr>
            <p:cNvPr id="19" name="Rectangle 18"/>
            <p:cNvSpPr/>
            <p:nvPr/>
          </p:nvSpPr>
          <p:spPr>
            <a:xfrm>
              <a:off x="7142604" y="2767154"/>
              <a:ext cx="2001395" cy="21096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1016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pic>
          <p:nvPicPr>
            <p:cNvPr id="14" name="Picture 6"/>
            <p:cNvPicPr>
              <a:picLocks noChangeAspect="1" noChangeArrowheads="1"/>
            </p:cNvPicPr>
            <p:nvPr/>
          </p:nvPicPr>
          <p:blipFill>
            <a:blip r:embed="rId4"/>
            <a:srcRect l="4198"/>
            <a:stretch>
              <a:fillRect/>
            </a:stretch>
          </p:blipFill>
          <p:spPr bwMode="auto">
            <a:xfrm>
              <a:off x="7186025" y="3701772"/>
              <a:ext cx="1881775" cy="117502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11" name="Picture 1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246772" y="2843146"/>
              <a:ext cx="1744827" cy="116321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7979290" y="3745196"/>
              <a:ext cx="29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H</a:t>
              </a:r>
              <a:endParaRPr lang="en-GB" sz="1200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26" name="Up Arrow 25"/>
          <p:cNvSpPr/>
          <p:nvPr/>
        </p:nvSpPr>
        <p:spPr>
          <a:xfrm>
            <a:off x="979418" y="3810000"/>
            <a:ext cx="620782" cy="555112"/>
          </a:xfrm>
          <a:prstGeom prst="upArrow">
            <a:avLst/>
          </a:prstGeom>
          <a:solidFill>
            <a:srgbClr val="D9D9D9">
              <a:alpha val="6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6132513" y="4343400"/>
          <a:ext cx="21050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97918" name="Equation" r:id="rId6" imgW="1574800" imgH="495300" progId="Equation.DSMT4">
                  <p:embed/>
                </p:oleObj>
              </mc:Choice>
              <mc:Fallback>
                <p:oleObj name="Equation" r:id="rId6" imgW="1574800" imgH="4953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2513" y="4343400"/>
                        <a:ext cx="2105025" cy="66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746784" y="4191899"/>
            <a:ext cx="1095172" cy="1196589"/>
            <a:chOff x="7249855" y="2994645"/>
            <a:chExt cx="1095172" cy="11965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rcRect l="18698" b="35462"/>
            <a:stretch>
              <a:fillRect/>
            </a:stretch>
          </p:blipFill>
          <p:spPr>
            <a:xfrm>
              <a:off x="7315200" y="2994645"/>
              <a:ext cx="950139" cy="1196355"/>
            </a:xfrm>
            <a:prstGeom prst="rect">
              <a:avLst/>
            </a:prstGeom>
            <a:ln w="63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7249855" y="3929624"/>
              <a:ext cx="109517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dirty="0" smtClean="0">
                  <a:solidFill>
                    <a:schemeClr val="bg1"/>
                  </a:solidFill>
                  <a:latin typeface="Trebuchet MS"/>
                  <a:cs typeface="Trebuchet MS"/>
                </a:rPr>
                <a:t>W. Heisenberg</a:t>
              </a:r>
              <a:endParaRPr lang="en-GB" sz="1100" dirty="0">
                <a:solidFill>
                  <a:schemeClr val="bg1"/>
                </a:solidFill>
                <a:latin typeface="Trebuchet MS"/>
                <a:cs typeface="Trebuchet M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1207136_96.jpg"/>
          <p:cNvPicPr>
            <a:picLocks noChangeAspect="1"/>
          </p:cNvPicPr>
          <p:nvPr/>
        </p:nvPicPr>
        <p:blipFill>
          <a:blip r:embed="rId2">
            <a:grayscl/>
            <a:lum bright="17000" contrast="9000"/>
          </a:blip>
          <a:srcRect l="6323"/>
          <a:stretch>
            <a:fillRect/>
          </a:stretch>
        </p:blipFill>
        <p:spPr>
          <a:xfrm>
            <a:off x="0" y="0"/>
            <a:ext cx="9144000" cy="65722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0"/>
            <a:ext cx="3595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4</a:t>
            </a:r>
            <a:r>
              <a:rPr lang="en-GB" sz="1600" baseline="30000" dirty="0" smtClean="0">
                <a:solidFill>
                  <a:schemeClr val="bg1"/>
                </a:solidFill>
                <a:latin typeface="Trebuchet MS"/>
                <a:cs typeface="Trebuchet MS"/>
              </a:rPr>
              <a:t>th</a:t>
            </a: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 of July, 2012 — Higgs-day at CERN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217333"/>
            <a:ext cx="9144000" cy="33552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2263720"/>
            <a:ext cx="9144000" cy="969738"/>
          </a:xfrm>
          <a:prstGeom prst="rect">
            <a:avLst/>
          </a:prstGeom>
          <a:solidFill>
            <a:srgbClr val="FFFFFF">
              <a:alpha val="7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Producing the Higgs Boson and Searching for New Physics at the </a:t>
            </a:r>
            <a:r>
              <a:rPr lang="en-US" sz="2800" b="1" dirty="0" err="1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TeV</a:t>
            </a:r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 Scale Requires a Huge Machine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896532" y="3844176"/>
            <a:ext cx="5306483" cy="209942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tIns="140400" bIns="140400">
            <a:spAutoFit/>
          </a:bodyPr>
          <a:lstStyle>
            <a:lvl1pPr marL="4953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9525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4097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8669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324100" indent="-4953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7813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2385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6957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152900" indent="-495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indent="-403225">
              <a:defRPr/>
            </a:pPr>
            <a:r>
              <a:rPr lang="en-US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Particles accelerators: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Look deeper into matter (size ~ 1/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      (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“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powerful microscopes</a:t>
            </a:r>
            <a:r>
              <a:rPr lang="ja-JP" alt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”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Discover new heavier particles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 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= 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mc</a:t>
            </a:r>
            <a:r>
              <a:rPr lang="en-US" sz="17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2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  <a:p>
            <a:pPr marL="625475" indent="-441325">
              <a:spcBef>
                <a:spcPts val="1200"/>
              </a:spcBef>
              <a:buSzPct val="120000"/>
              <a:buFont typeface="Webdings" charset="2"/>
              <a:buChar char="⇢"/>
              <a:defRPr/>
            </a:pP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Probe conditions of the early universe (</a:t>
            </a:r>
            <a:r>
              <a:rPr lang="en-US" sz="17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E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 = </a:t>
            </a:r>
            <a:r>
              <a:rPr lang="en-US" sz="1700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kT</a:t>
            </a:r>
            <a:r>
              <a:rPr lang="en-US" sz="17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/>
                <a:cs typeface="Trebuchet MS"/>
              </a:rPr>
              <a:t>)</a:t>
            </a:r>
          </a:p>
        </p:txBody>
      </p:sp>
      <p:pic>
        <p:nvPicPr>
          <p:cNvPr id="7" name="Picture 7" descr="180px-Broglie_B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282" y="3844176"/>
            <a:ext cx="687917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8014758" y="3844176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de Broglie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9" name="Picture 11" descr="600px-Albert_Einstein_Head"/>
          <p:cNvPicPr>
            <a:picLocks noChangeAspect="1" noChangeArrowheads="1"/>
          </p:cNvPicPr>
          <p:nvPr/>
        </p:nvPicPr>
        <p:blipFill>
          <a:blip r:embed="rId4">
            <a:lum bright="17000" contrast="2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0" r="13642"/>
          <a:stretch>
            <a:fillRect/>
          </a:stretch>
        </p:blipFill>
        <p:spPr bwMode="auto">
          <a:xfrm>
            <a:off x="8026785" y="4191000"/>
            <a:ext cx="670598" cy="1031874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8014758" y="5285601"/>
            <a:ext cx="802557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>
                <a:solidFill>
                  <a:prstClr val="black"/>
                </a:solidFill>
                <a:latin typeface="Trebuchet MS"/>
                <a:cs typeface="Trebuchet MS"/>
              </a:rPr>
              <a:t>Einstein</a:t>
            </a:r>
            <a:endParaRPr lang="en-US" sz="120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11" name="Picture 14" descr="Boltzmann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3457"/>
          <a:stretch>
            <a:fillRect/>
          </a:stretch>
        </p:blipFill>
        <p:spPr bwMode="auto">
          <a:xfrm>
            <a:off x="7262282" y="4901778"/>
            <a:ext cx="680841" cy="1031875"/>
          </a:xfrm>
          <a:prstGeom prst="rect">
            <a:avLst/>
          </a:prstGeom>
          <a:solidFill>
            <a:schemeClr val="bg1"/>
          </a:solidFill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8014758" y="5657428"/>
            <a:ext cx="911225" cy="276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  <a:latin typeface="Trebuchet MS"/>
                <a:cs typeface="Trebuchet MS"/>
              </a:rPr>
              <a:t>Boltzmann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62983" y="6012921"/>
            <a:ext cx="845905" cy="2769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 smtClean="0">
                <a:solidFill>
                  <a:prstClr val="black"/>
                </a:solidFill>
                <a:latin typeface="Trebuchet MS"/>
                <a:cs typeface="Trebuchet MS"/>
              </a:rPr>
              <a:t>Lawrence</a:t>
            </a:r>
            <a:endParaRPr lang="en-US" sz="1200" dirty="0">
              <a:solidFill>
                <a:srgbClr val="244A58"/>
              </a:solidFill>
              <a:latin typeface="Trebuchet MS"/>
              <a:cs typeface="Trebuchet M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367" y="3852333"/>
            <a:ext cx="1645316" cy="2081320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16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352800" y="1219200"/>
            <a:ext cx="3263634" cy="68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ring at CERN:</a:t>
            </a:r>
            <a:endParaRPr lang="en-GB" sz="18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20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43" name="Rectangle 8"/>
          <p:cNvSpPr>
            <a:spLocks noChangeArrowheads="1"/>
          </p:cNvSpPr>
          <p:nvPr/>
        </p:nvSpPr>
        <p:spPr bwMode="auto">
          <a:xfrm>
            <a:off x="2312628" y="5539315"/>
            <a:ext cx="3743633" cy="844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So far: 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7/8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proton—proton collisions</a:t>
            </a:r>
          </a:p>
          <a:p>
            <a:pPr algn="ctr">
              <a:lnSpc>
                <a:spcPct val="90000"/>
              </a:lnSpc>
              <a:defRPr/>
            </a:pP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2.76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TeV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—</a:t>
            </a:r>
            <a:r>
              <a:rPr lang="en-GB" sz="1800" b="1" dirty="0" err="1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Pb</a:t>
            </a:r>
            <a:r>
              <a:rPr lang="en-GB" sz="18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collisions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fld id="{36BA8A3C-7F0E-B940-9556-AEC4C9F1D14C}" type="slidenum">
              <a:rPr lang="en-US" sz="1200">
                <a:solidFill>
                  <a:srgbClr val="09213B"/>
                </a:solidFill>
              </a:rPr>
              <a:pPr/>
              <a:t>17</a:t>
            </a:fld>
            <a:endParaRPr lang="en-US" sz="1200">
              <a:solidFill>
                <a:srgbClr val="09213B"/>
              </a:solidFill>
            </a:endParaRPr>
          </a:p>
        </p:txBody>
      </p:sp>
      <p:pic>
        <p:nvPicPr>
          <p:cNvPr id="12" name="Picture 2" descr="CERN_picture_sky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533400" y="1701800"/>
            <a:ext cx="3241675" cy="1727200"/>
            <a:chOff x="336" y="1072"/>
            <a:chExt cx="2042" cy="1088"/>
          </a:xfrm>
        </p:grpSpPr>
        <p:sp>
          <p:nvSpPr>
            <p:cNvPr id="16" name="Line 70"/>
            <p:cNvSpPr>
              <a:spLocks noChangeShapeType="1"/>
            </p:cNvSpPr>
            <p:nvPr/>
          </p:nvSpPr>
          <p:spPr bwMode="auto">
            <a:xfrm flipV="1">
              <a:off x="1968" y="1269"/>
              <a:ext cx="364" cy="89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Line 71"/>
            <p:cNvSpPr>
              <a:spLocks noChangeShapeType="1"/>
            </p:cNvSpPr>
            <p:nvPr/>
          </p:nvSpPr>
          <p:spPr bwMode="auto">
            <a:xfrm>
              <a:off x="1968" y="1104"/>
              <a:ext cx="336" cy="16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Oval 72"/>
            <p:cNvSpPr>
              <a:spLocks noChangeArrowheads="1"/>
            </p:cNvSpPr>
            <p:nvPr/>
          </p:nvSpPr>
          <p:spPr bwMode="auto">
            <a:xfrm>
              <a:off x="2285" y="1251"/>
              <a:ext cx="93" cy="7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pic>
          <p:nvPicPr>
            <p:cNvPr id="19" name="Picture 73" descr="bul-pho-2007-07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1072"/>
              <a:ext cx="1632" cy="1088"/>
            </a:xfrm>
            <a:prstGeom prst="rect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 Box 74"/>
            <p:cNvSpPr txBox="1">
              <a:spLocks noChangeArrowheads="1"/>
            </p:cNvSpPr>
            <p:nvPr/>
          </p:nvSpPr>
          <p:spPr bwMode="auto">
            <a:xfrm>
              <a:off x="1588" y="1072"/>
              <a:ext cx="4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CMS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152400" y="4483100"/>
            <a:ext cx="2286000" cy="1462088"/>
            <a:chOff x="96" y="2824"/>
            <a:chExt cx="1440" cy="921"/>
          </a:xfrm>
        </p:grpSpPr>
        <p:sp>
          <p:nvSpPr>
            <p:cNvPr id="22" name="Oval 76"/>
            <p:cNvSpPr>
              <a:spLocks noChangeArrowheads="1"/>
            </p:cNvSpPr>
            <p:nvPr/>
          </p:nvSpPr>
          <p:spPr bwMode="auto">
            <a:xfrm>
              <a:off x="1452" y="3199"/>
              <a:ext cx="84" cy="6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3" name="Line 77"/>
            <p:cNvSpPr>
              <a:spLocks noChangeShapeType="1"/>
            </p:cNvSpPr>
            <p:nvPr/>
          </p:nvSpPr>
          <p:spPr bwMode="auto">
            <a:xfrm>
              <a:off x="1326" y="2832"/>
              <a:ext cx="168" cy="32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Line 78"/>
            <p:cNvSpPr>
              <a:spLocks noChangeShapeType="1"/>
            </p:cNvSpPr>
            <p:nvPr/>
          </p:nvSpPr>
          <p:spPr bwMode="auto">
            <a:xfrm flipV="1">
              <a:off x="1344" y="3203"/>
              <a:ext cx="150" cy="54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25" name="Picture 79" descr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" y="2832"/>
              <a:ext cx="1232" cy="913"/>
            </a:xfrm>
            <a:prstGeom prst="rect">
              <a:avLst/>
            </a:prstGeom>
            <a:noFill/>
            <a:ln w="38100">
              <a:solidFill>
                <a:srgbClr val="FFFFFF"/>
              </a:solidFill>
              <a:miter lim="800000"/>
              <a:headEnd/>
              <a:tailEnd/>
            </a:ln>
            <a:effectLst>
              <a:outerShdw blurRad="266700" dist="38100" dir="270000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80"/>
            <p:cNvSpPr txBox="1">
              <a:spLocks noChangeArrowheads="1"/>
            </p:cNvSpPr>
            <p:nvPr/>
          </p:nvSpPr>
          <p:spPr bwMode="auto">
            <a:xfrm>
              <a:off x="864" y="2824"/>
              <a:ext cx="47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ALICE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4" name="Group 81"/>
          <p:cNvGrpSpPr>
            <a:grpSpLocks/>
          </p:cNvGrpSpPr>
          <p:nvPr/>
        </p:nvGrpSpPr>
        <p:grpSpPr bwMode="auto">
          <a:xfrm>
            <a:off x="6705600" y="1720850"/>
            <a:ext cx="2244725" cy="1978025"/>
            <a:chOff x="4224" y="1084"/>
            <a:chExt cx="1414" cy="1246"/>
          </a:xfrm>
        </p:grpSpPr>
        <p:grpSp>
          <p:nvGrpSpPr>
            <p:cNvPr id="5" name="Group 82"/>
            <p:cNvGrpSpPr>
              <a:grpSpLocks/>
            </p:cNvGrpSpPr>
            <p:nvPr/>
          </p:nvGrpSpPr>
          <p:grpSpPr bwMode="auto">
            <a:xfrm>
              <a:off x="4224" y="1104"/>
              <a:ext cx="1364" cy="1226"/>
              <a:chOff x="4224" y="1104"/>
              <a:chExt cx="1364" cy="1226"/>
            </a:xfrm>
          </p:grpSpPr>
          <p:sp>
            <p:nvSpPr>
              <p:cNvPr id="31" name="Oval 83"/>
              <p:cNvSpPr>
                <a:spLocks noChangeArrowheads="1"/>
              </p:cNvSpPr>
              <p:nvPr/>
            </p:nvSpPr>
            <p:spPr bwMode="auto">
              <a:xfrm>
                <a:off x="4977" y="2274"/>
                <a:ext cx="76" cy="5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Line 8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74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Line 85"/>
              <p:cNvSpPr>
                <a:spLocks noChangeShapeType="1"/>
              </p:cNvSpPr>
              <p:nvPr/>
            </p:nvSpPr>
            <p:spPr bwMode="auto">
              <a:xfrm flipH="1">
                <a:off x="5015" y="1968"/>
                <a:ext cx="553" cy="34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34" name="Picture 86" descr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24" y="1104"/>
                <a:ext cx="1364" cy="867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Rectangle 87"/>
            <p:cNvSpPr>
              <a:spLocks noChangeArrowheads="1"/>
            </p:cNvSpPr>
            <p:nvPr/>
          </p:nvSpPr>
          <p:spPr bwMode="auto">
            <a:xfrm>
              <a:off x="5208" y="1104"/>
              <a:ext cx="384" cy="192"/>
            </a:xfrm>
            <a:prstGeom prst="rect">
              <a:avLst/>
            </a:prstGeom>
            <a:gradFill rotWithShape="0">
              <a:gsLst>
                <a:gs pos="0">
                  <a:srgbClr val="C89A09"/>
                </a:gs>
                <a:gs pos="100000">
                  <a:srgbClr val="D3D90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0" name="Text Box 88"/>
            <p:cNvSpPr txBox="1">
              <a:spLocks noChangeArrowheads="1"/>
            </p:cNvSpPr>
            <p:nvPr/>
          </p:nvSpPr>
          <p:spPr bwMode="auto">
            <a:xfrm>
              <a:off x="5184" y="1084"/>
              <a:ext cx="4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err="1" smtClean="0">
                  <a:solidFill>
                    <a:prstClr val="white"/>
                  </a:solidFill>
                  <a:latin typeface="Century Gothic" charset="0"/>
                </a:rPr>
                <a:t>LHCb</a:t>
              </a:r>
              <a:endParaRPr lang="de-CH" sz="2000" b="1" dirty="0" smtClean="0">
                <a:solidFill>
                  <a:prstClr val="white"/>
                </a:solidFill>
                <a:latin typeface="Tahoma" charset="0"/>
              </a:endParaRPr>
            </a:p>
          </p:txBody>
        </p:sp>
      </p:grp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5715000" y="4724400"/>
            <a:ext cx="3119438" cy="1695450"/>
            <a:chOff x="3600" y="2976"/>
            <a:chExt cx="1965" cy="1068"/>
          </a:xfrm>
        </p:grpSpPr>
        <p:grpSp>
          <p:nvGrpSpPr>
            <p:cNvPr id="7" name="Group 90"/>
            <p:cNvGrpSpPr>
              <a:grpSpLocks/>
            </p:cNvGrpSpPr>
            <p:nvPr/>
          </p:nvGrpSpPr>
          <p:grpSpPr bwMode="auto">
            <a:xfrm>
              <a:off x="3600" y="2976"/>
              <a:ext cx="1920" cy="1063"/>
              <a:chOff x="3600" y="2976"/>
              <a:chExt cx="1920" cy="1063"/>
            </a:xfrm>
          </p:grpSpPr>
          <p:sp>
            <p:nvSpPr>
              <p:cNvPr id="39" name="Oval 91"/>
              <p:cNvSpPr>
                <a:spLocks noChangeArrowheads="1"/>
              </p:cNvSpPr>
              <p:nvPr/>
            </p:nvSpPr>
            <p:spPr bwMode="auto">
              <a:xfrm>
                <a:off x="3600" y="3247"/>
                <a:ext cx="75" cy="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Line 92"/>
              <p:cNvSpPr>
                <a:spLocks noChangeShapeType="1"/>
              </p:cNvSpPr>
              <p:nvPr/>
            </p:nvSpPr>
            <p:spPr bwMode="auto">
              <a:xfrm flipV="1">
                <a:off x="3638" y="2976"/>
                <a:ext cx="298" cy="271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Line 93"/>
              <p:cNvSpPr>
                <a:spLocks noChangeShapeType="1"/>
              </p:cNvSpPr>
              <p:nvPr/>
            </p:nvSpPr>
            <p:spPr bwMode="auto">
              <a:xfrm>
                <a:off x="3638" y="3286"/>
                <a:ext cx="250" cy="746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sysDot"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prstClr val="black"/>
                  </a:solidFill>
                </a:endParaRPr>
              </a:p>
            </p:txBody>
          </p:sp>
          <p:pic>
            <p:nvPicPr>
              <p:cNvPr id="42" name="Picture 94" descr="0511013_01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2976"/>
                <a:ext cx="1632" cy="1063"/>
              </a:xfrm>
              <a:prstGeom prst="rect">
                <a:avLst/>
              </a:prstGeom>
              <a:noFill/>
              <a:ln w="38100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blurRad="266700" dist="38100" dir="270000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Rectangle 95"/>
            <p:cNvSpPr>
              <a:spLocks noChangeArrowheads="1"/>
            </p:cNvSpPr>
            <p:nvPr/>
          </p:nvSpPr>
          <p:spPr bwMode="auto">
            <a:xfrm>
              <a:off x="5130" y="3846"/>
              <a:ext cx="384" cy="192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5082" y="3832"/>
              <a:ext cx="48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de-CH" b="1" dirty="0" smtClean="0">
                  <a:solidFill>
                    <a:prstClr val="white"/>
                  </a:solidFill>
                  <a:latin typeface="Century Gothic" charset="0"/>
                </a:rPr>
                <a:t>ATLAS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 rot="16200000">
            <a:off x="6963280" y="4344927"/>
            <a:ext cx="1899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Blunt extrapolation for 2011</a:t>
            </a:r>
            <a:endParaRPr lang="en-GB" sz="11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3" name="Proton_Event_720pH264.mo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http://www.atlas.ch/multimedia/html-nc/animation-proton-event.html</a:t>
            </a:r>
            <a:r>
              <a:rPr lang="en-US" sz="1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en-GB" sz="1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249082"/>
            <a:ext cx="9144000" cy="36089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>
            <a:off x="1403648" y="1723897"/>
            <a:ext cx="3096344" cy="1481063"/>
          </a:xfrm>
          <a:prstGeom prst="rightArrow">
            <a:avLst/>
          </a:prstGeom>
          <a:solidFill>
            <a:schemeClr val="tx1">
              <a:lumMod val="50000"/>
              <a:lumOff val="50000"/>
              <a:alpha val="23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 l="5407" r="6721"/>
          <a:stretch>
            <a:fillRect/>
          </a:stretch>
        </p:blipFill>
        <p:spPr>
          <a:xfrm>
            <a:off x="2123728" y="3429000"/>
            <a:ext cx="4974056" cy="1757443"/>
          </a:xfrm>
          <a:prstGeom prst="rect">
            <a:avLst/>
          </a:prstGeom>
          <a:effectLst>
            <a:outerShdw blurRad="234950" dist="38100" dir="2700000">
              <a:srgbClr val="000000">
                <a:alpha val="26000"/>
              </a:srgbClr>
            </a:outerShdw>
          </a:effectLst>
        </p:spPr>
      </p:pic>
      <p:sp>
        <p:nvSpPr>
          <p:cNvPr id="12" name="Right Arrow 11"/>
          <p:cNvSpPr/>
          <p:nvPr/>
        </p:nvSpPr>
        <p:spPr>
          <a:xfrm flipH="1">
            <a:off x="4572000" y="1723898"/>
            <a:ext cx="3096344" cy="1481063"/>
          </a:xfrm>
          <a:prstGeom prst="rightArrow">
            <a:avLst/>
          </a:prstGeom>
          <a:solidFill>
            <a:schemeClr val="tx1">
              <a:lumMod val="50000"/>
              <a:lumOff val="50000"/>
              <a:alpha val="23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141" y="1723898"/>
            <a:ext cx="1570773" cy="15104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183" y="1723898"/>
            <a:ext cx="1570773" cy="1510468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148064" y="325105"/>
            <a:ext cx="374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 smtClean="0">
                <a:solidFill>
                  <a:schemeClr val="bg1"/>
                </a:solidFill>
                <a:latin typeface="Trebuchet MS"/>
                <a:cs typeface="Trebuchet MS"/>
              </a:rPr>
              <a:t>Although proton collisions are complex, we have gained excellent understanding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12" y="5344607"/>
            <a:ext cx="871296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latin typeface="Trebuchet MS"/>
                <a:cs typeface="Trebuchet MS"/>
              </a:rPr>
              <a:t>We can precisely predict the rates and properties of all produced SM particles, including those of the yet unseen Higgs boson</a:t>
            </a:r>
          </a:p>
          <a:p>
            <a:pPr>
              <a:spcBef>
                <a:spcPts val="1200"/>
              </a:spcBef>
            </a:pPr>
            <a:r>
              <a:rPr lang="en-GB" sz="1800" dirty="0" smtClean="0">
                <a:latin typeface="Trebuchet MS"/>
                <a:cs typeface="Trebuchet MS"/>
              </a:rPr>
              <a:t>Particle production and their interaction with the detector layers are described with sophisticated numerical (“Monte Carlo”) simulations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19556" y="2276872"/>
            <a:ext cx="792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proton</a:t>
            </a:r>
            <a:endParaRPr lang="en-GB" sz="1600" dirty="0">
              <a:solidFill>
                <a:srgbClr val="BC010C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59716" y="2276872"/>
            <a:ext cx="7924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proton</a:t>
            </a:r>
            <a:endParaRPr lang="en-GB" sz="1600" dirty="0">
              <a:solidFill>
                <a:srgbClr val="BC010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30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16016" y="3506360"/>
            <a:ext cx="4427984" cy="2515557"/>
            <a:chOff x="4716016" y="3657600"/>
            <a:chExt cx="4427984" cy="2515557"/>
          </a:xfrm>
        </p:grpSpPr>
        <p:sp>
          <p:nvSpPr>
            <p:cNvPr id="6" name="Rectangle 5"/>
            <p:cNvSpPr/>
            <p:nvPr/>
          </p:nvSpPr>
          <p:spPr>
            <a:xfrm>
              <a:off x="4716016" y="3657600"/>
              <a:ext cx="4427984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836951" y="3787676"/>
              <a:ext cx="4199545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066800" y="838200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Everyday life, and particle physics, are described by the Standard Model (SM)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1524000"/>
            <a:ext cx="9144000" cy="46482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Measurements of QCD and electroweak processes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Production rates spanning many orders of magnitude are understood</a:t>
            </a:r>
          </a:p>
        </p:txBody>
      </p:sp>
      <p:pic>
        <p:nvPicPr>
          <p:cNvPr id="9" name="Picture 8" descr="SM_SummaryPlotJan2013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99" y="1691993"/>
            <a:ext cx="6576608" cy="4442400"/>
          </a:xfrm>
          <a:prstGeom prst="rect">
            <a:avLst/>
          </a:prstGeom>
        </p:spPr>
      </p:pic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1576915" y="1600200"/>
            <a:ext cx="615846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solidFill>
                  <a:srgbClr val="595959"/>
                </a:solidFill>
                <a:latin typeface="Trebuchet MS"/>
                <a:cs typeface="Trebuchet MS"/>
              </a:rPr>
              <a:t>Summary of weak boson and top cross section measurements vs. theory</a:t>
            </a:r>
            <a:endParaRPr lang="en-US" sz="1400" baseline="300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grayscl/>
            <a:lum bright="20000" contrast="3000"/>
          </a:blip>
          <a:stretch>
            <a:fillRect/>
          </a:stretch>
        </p:blipFill>
        <p:spPr>
          <a:xfrm>
            <a:off x="7859909" y="0"/>
            <a:ext cx="1284091" cy="171449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3088435"/>
            <a:ext cx="9144000" cy="3483391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grayscl/>
            <a:lum bright="32000" contrast="9000"/>
          </a:blip>
          <a:stretch>
            <a:fillRect/>
          </a:stretch>
        </p:blipFill>
        <p:spPr>
          <a:xfrm>
            <a:off x="1503742" y="2549584"/>
            <a:ext cx="6268658" cy="4021403"/>
          </a:xfrm>
          <a:prstGeom prst="rect">
            <a:avLst/>
          </a:prstGeom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>
                <a:solidFill>
                  <a:srgbClr val="262626"/>
                </a:solidFill>
                <a:latin typeface="Trebuchet MS"/>
                <a:ea typeface="Calibri" charset="0"/>
                <a:cs typeface="Trebuchet MS"/>
              </a:rPr>
              <a:t>Hunting for the Higgs Boson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9101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TeV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Cross section steeply falling with Higgs mass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980017" y="3177115"/>
            <a:ext cx="4140695" cy="1600200"/>
            <a:chOff x="980017" y="3177115"/>
            <a:chExt cx="4140695" cy="1600200"/>
          </a:xfrm>
        </p:grpSpPr>
        <p:sp>
          <p:nvSpPr>
            <p:cNvPr id="50" name="TextBox 49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5" name="Freeform 74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6" name="Freeform 75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83" name="Freeform 82"/>
          <p:cNvSpPr/>
          <p:nvPr/>
        </p:nvSpPr>
        <p:spPr>
          <a:xfrm rot="1371151">
            <a:off x="914903" y="3738096"/>
            <a:ext cx="385209" cy="472862"/>
          </a:xfrm>
          <a:custGeom>
            <a:avLst/>
            <a:gdLst>
              <a:gd name="connsiteX0" fmla="*/ 167116 w 467923"/>
              <a:gd name="connsiteY0" fmla="*/ 167099 h 490156"/>
              <a:gd name="connsiteX1" fmla="*/ 211680 w 467923"/>
              <a:gd name="connsiteY1" fmla="*/ 77979 h 490156"/>
              <a:gd name="connsiteX2" fmla="*/ 256244 w 467923"/>
              <a:gd name="connsiteY2" fmla="*/ 0 h 490156"/>
              <a:gd name="connsiteX3" fmla="*/ 278526 w 467923"/>
              <a:gd name="connsiteY3" fmla="*/ 77979 h 490156"/>
              <a:gd name="connsiteX4" fmla="*/ 289667 w 467923"/>
              <a:gd name="connsiteY4" fmla="*/ 189378 h 490156"/>
              <a:gd name="connsiteX5" fmla="*/ 323090 w 467923"/>
              <a:gd name="connsiteY5" fmla="*/ 167099 h 490156"/>
              <a:gd name="connsiteX6" fmla="*/ 434500 w 467923"/>
              <a:gd name="connsiteY6" fmla="*/ 133679 h 490156"/>
              <a:gd name="connsiteX7" fmla="*/ 467923 w 467923"/>
              <a:gd name="connsiteY7" fmla="*/ 122539 h 490156"/>
              <a:gd name="connsiteX8" fmla="*/ 456782 w 467923"/>
              <a:gd name="connsiteY8" fmla="*/ 155959 h 490156"/>
              <a:gd name="connsiteX9" fmla="*/ 389936 w 467923"/>
              <a:gd name="connsiteY9" fmla="*/ 233938 h 490156"/>
              <a:gd name="connsiteX10" fmla="*/ 345372 w 467923"/>
              <a:gd name="connsiteY10" fmla="*/ 256218 h 490156"/>
              <a:gd name="connsiteX11" fmla="*/ 323090 w 467923"/>
              <a:gd name="connsiteY11" fmla="*/ 289637 h 490156"/>
              <a:gd name="connsiteX12" fmla="*/ 367654 w 467923"/>
              <a:gd name="connsiteY12" fmla="*/ 356477 h 490156"/>
              <a:gd name="connsiteX13" fmla="*/ 401077 w 467923"/>
              <a:gd name="connsiteY13" fmla="*/ 412176 h 490156"/>
              <a:gd name="connsiteX14" fmla="*/ 412218 w 467923"/>
              <a:gd name="connsiteY14" fmla="*/ 445596 h 490156"/>
              <a:gd name="connsiteX15" fmla="*/ 345372 w 467923"/>
              <a:gd name="connsiteY15" fmla="*/ 423316 h 490156"/>
              <a:gd name="connsiteX16" fmla="*/ 245103 w 467923"/>
              <a:gd name="connsiteY16" fmla="*/ 334197 h 490156"/>
              <a:gd name="connsiteX17" fmla="*/ 211680 w 467923"/>
              <a:gd name="connsiteY17" fmla="*/ 367617 h 490156"/>
              <a:gd name="connsiteX18" fmla="*/ 167116 w 467923"/>
              <a:gd name="connsiteY18" fmla="*/ 445596 h 490156"/>
              <a:gd name="connsiteX19" fmla="*/ 100269 w 467923"/>
              <a:gd name="connsiteY19" fmla="*/ 490156 h 490156"/>
              <a:gd name="connsiteX20" fmla="*/ 111410 w 467923"/>
              <a:gd name="connsiteY20" fmla="*/ 378757 h 490156"/>
              <a:gd name="connsiteX21" fmla="*/ 133692 w 467923"/>
              <a:gd name="connsiteY21" fmla="*/ 334197 h 490156"/>
              <a:gd name="connsiteX22" fmla="*/ 144833 w 467923"/>
              <a:gd name="connsiteY22" fmla="*/ 300777 h 490156"/>
              <a:gd name="connsiteX23" fmla="*/ 33423 w 467923"/>
              <a:gd name="connsiteY23" fmla="*/ 256218 h 490156"/>
              <a:gd name="connsiteX24" fmla="*/ 0 w 467923"/>
              <a:gd name="connsiteY24" fmla="*/ 245078 h 490156"/>
              <a:gd name="connsiteX25" fmla="*/ 55705 w 467923"/>
              <a:gd name="connsiteY25" fmla="*/ 211658 h 490156"/>
              <a:gd name="connsiteX26" fmla="*/ 133692 w 467923"/>
              <a:gd name="connsiteY26" fmla="*/ 178238 h 490156"/>
              <a:gd name="connsiteX27" fmla="*/ 167116 w 467923"/>
              <a:gd name="connsiteY27" fmla="*/ 167099 h 49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7923" h="490156">
                <a:moveTo>
                  <a:pt x="167116" y="167099"/>
                </a:moveTo>
                <a:cubicBezTo>
                  <a:pt x="180114" y="150389"/>
                  <a:pt x="193255" y="105613"/>
                  <a:pt x="211680" y="77979"/>
                </a:cubicBezTo>
                <a:cubicBezTo>
                  <a:pt x="243175" y="30743"/>
                  <a:pt x="227974" y="56535"/>
                  <a:pt x="256244" y="0"/>
                </a:cubicBezTo>
                <a:cubicBezTo>
                  <a:pt x="264180" y="23804"/>
                  <a:pt x="275029" y="53502"/>
                  <a:pt x="278526" y="77979"/>
                </a:cubicBezTo>
                <a:cubicBezTo>
                  <a:pt x="283804" y="114922"/>
                  <a:pt x="285953" y="152245"/>
                  <a:pt x="289667" y="189378"/>
                </a:cubicBezTo>
                <a:cubicBezTo>
                  <a:pt x="300808" y="181952"/>
                  <a:pt x="310855" y="172536"/>
                  <a:pt x="323090" y="167099"/>
                </a:cubicBezTo>
                <a:cubicBezTo>
                  <a:pt x="370749" y="145919"/>
                  <a:pt x="389128" y="146641"/>
                  <a:pt x="434500" y="133679"/>
                </a:cubicBezTo>
                <a:cubicBezTo>
                  <a:pt x="445792" y="130453"/>
                  <a:pt x="456782" y="126252"/>
                  <a:pt x="467923" y="122539"/>
                </a:cubicBezTo>
                <a:cubicBezTo>
                  <a:pt x="464209" y="133679"/>
                  <a:pt x="462608" y="145764"/>
                  <a:pt x="456782" y="155959"/>
                </a:cubicBezTo>
                <a:cubicBezTo>
                  <a:pt x="446290" y="174319"/>
                  <a:pt x="409009" y="220316"/>
                  <a:pt x="389936" y="233938"/>
                </a:cubicBezTo>
                <a:cubicBezTo>
                  <a:pt x="376421" y="243590"/>
                  <a:pt x="360227" y="248791"/>
                  <a:pt x="345372" y="256218"/>
                </a:cubicBezTo>
                <a:cubicBezTo>
                  <a:pt x="337945" y="267358"/>
                  <a:pt x="325291" y="276430"/>
                  <a:pt x="323090" y="289637"/>
                </a:cubicBezTo>
                <a:cubicBezTo>
                  <a:pt x="318012" y="320103"/>
                  <a:pt x="354373" y="338771"/>
                  <a:pt x="367654" y="356477"/>
                </a:cubicBezTo>
                <a:cubicBezTo>
                  <a:pt x="380646" y="373798"/>
                  <a:pt x="391393" y="392810"/>
                  <a:pt x="401077" y="412176"/>
                </a:cubicBezTo>
                <a:cubicBezTo>
                  <a:pt x="406329" y="422679"/>
                  <a:pt x="423733" y="443293"/>
                  <a:pt x="412218" y="445596"/>
                </a:cubicBezTo>
                <a:cubicBezTo>
                  <a:pt x="389187" y="450202"/>
                  <a:pt x="367654" y="430743"/>
                  <a:pt x="345372" y="423316"/>
                </a:cubicBezTo>
                <a:cubicBezTo>
                  <a:pt x="269058" y="347010"/>
                  <a:pt x="304745" y="373954"/>
                  <a:pt x="245103" y="334197"/>
                </a:cubicBezTo>
                <a:cubicBezTo>
                  <a:pt x="233962" y="345337"/>
                  <a:pt x="220838" y="354797"/>
                  <a:pt x="211680" y="367617"/>
                </a:cubicBezTo>
                <a:cubicBezTo>
                  <a:pt x="197606" y="387318"/>
                  <a:pt x="187164" y="428056"/>
                  <a:pt x="167116" y="445596"/>
                </a:cubicBezTo>
                <a:cubicBezTo>
                  <a:pt x="146962" y="463229"/>
                  <a:pt x="100269" y="490156"/>
                  <a:pt x="100269" y="490156"/>
                </a:cubicBezTo>
                <a:cubicBezTo>
                  <a:pt x="103983" y="453023"/>
                  <a:pt x="103590" y="415247"/>
                  <a:pt x="111410" y="378757"/>
                </a:cubicBezTo>
                <a:cubicBezTo>
                  <a:pt x="114890" y="362519"/>
                  <a:pt x="127150" y="349461"/>
                  <a:pt x="133692" y="334197"/>
                </a:cubicBezTo>
                <a:cubicBezTo>
                  <a:pt x="138318" y="323404"/>
                  <a:pt x="141119" y="311917"/>
                  <a:pt x="144833" y="300777"/>
                </a:cubicBezTo>
                <a:cubicBezTo>
                  <a:pt x="79261" y="267995"/>
                  <a:pt x="116024" y="283749"/>
                  <a:pt x="33423" y="256218"/>
                </a:cubicBezTo>
                <a:lnTo>
                  <a:pt x="0" y="245078"/>
                </a:lnTo>
                <a:cubicBezTo>
                  <a:pt x="18568" y="233938"/>
                  <a:pt x="36337" y="221341"/>
                  <a:pt x="55705" y="211658"/>
                </a:cubicBezTo>
                <a:cubicBezTo>
                  <a:pt x="115130" y="181948"/>
                  <a:pt x="64133" y="224605"/>
                  <a:pt x="133692" y="178238"/>
                </a:cubicBezTo>
                <a:cubicBezTo>
                  <a:pt x="171054" y="153333"/>
                  <a:pt x="154118" y="183809"/>
                  <a:pt x="167116" y="167099"/>
                </a:cubicBezTo>
                <a:close/>
              </a:path>
            </a:pathLst>
          </a:custGeom>
          <a:solidFill>
            <a:srgbClr val="FFFF00"/>
          </a:solidFill>
          <a:ln w="127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9" name="Group 98"/>
          <p:cNvGrpSpPr/>
          <p:nvPr/>
        </p:nvGrpSpPr>
        <p:grpSpPr>
          <a:xfrm>
            <a:off x="5921993" y="2533211"/>
            <a:ext cx="2786995" cy="1864256"/>
            <a:chOff x="5921993" y="2533211"/>
            <a:chExt cx="2786995" cy="1864256"/>
          </a:xfrm>
        </p:grpSpPr>
        <p:sp>
          <p:nvSpPr>
            <p:cNvPr id="85" name="Freeform 84"/>
            <p:cNvSpPr/>
            <p:nvPr/>
          </p:nvSpPr>
          <p:spPr>
            <a:xfrm rot="19355020" flipH="1">
              <a:off x="6394138" y="2939573"/>
              <a:ext cx="681829" cy="480693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9711847" flipH="1">
              <a:off x="6391424" y="3667845"/>
              <a:ext cx="694337" cy="475966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 rot="20647341" flipH="1">
              <a:off x="7235137" y="3804919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8" name="Freeform 87"/>
            <p:cNvSpPr/>
            <p:nvPr/>
          </p:nvSpPr>
          <p:spPr>
            <a:xfrm rot="18039690" flipH="1">
              <a:off x="7222290" y="2718706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9" name="Freeform 88"/>
            <p:cNvSpPr/>
            <p:nvPr/>
          </p:nvSpPr>
          <p:spPr>
            <a:xfrm rot="2833601">
              <a:off x="7052426" y="3311340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0" name="Freeform 89"/>
            <p:cNvSpPr/>
            <p:nvPr/>
          </p:nvSpPr>
          <p:spPr>
            <a:xfrm rot="18869571">
              <a:off x="7102503" y="3689051"/>
              <a:ext cx="555146" cy="10353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8382000" y="3385634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92" name="Freeform 91"/>
            <p:cNvSpPr/>
            <p:nvPr/>
          </p:nvSpPr>
          <p:spPr>
            <a:xfrm rot="21414403">
              <a:off x="7557532" y="3543200"/>
              <a:ext cx="877450" cy="61920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5921993" y="291453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5943597" y="3598101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8023247" y="2533211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dirty="0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8056738" y="4028135"/>
              <a:ext cx="556563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(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r>
                <a:rPr lang="en-GB" sz="1800" baseline="30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)</a:t>
              </a:r>
              <a:endParaRPr lang="en-GB" sz="1800" baseline="30000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745688" y="3273623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45688" y="3505200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943600" y="4540251"/>
            <a:ext cx="2930688" cy="1361742"/>
            <a:chOff x="5943600" y="4540251"/>
            <a:chExt cx="2930688" cy="1361742"/>
          </a:xfrm>
        </p:grpSpPr>
        <p:sp>
          <p:nvSpPr>
            <p:cNvPr id="101" name="Freeform 100"/>
            <p:cNvSpPr/>
            <p:nvPr/>
          </p:nvSpPr>
          <p:spPr>
            <a:xfrm rot="21048764" flipH="1">
              <a:off x="6358906" y="4745207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 rot="17625681" flipH="1">
              <a:off x="6367013" y="5186263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5" name="Freeform 104"/>
            <p:cNvSpPr/>
            <p:nvPr/>
          </p:nvSpPr>
          <p:spPr>
            <a:xfrm rot="2833601">
              <a:off x="7651019" y="5378150"/>
              <a:ext cx="706230" cy="131169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6" name="Freeform 105"/>
            <p:cNvSpPr/>
            <p:nvPr/>
          </p:nvSpPr>
          <p:spPr>
            <a:xfrm rot="21427238">
              <a:off x="7123799" y="5164427"/>
              <a:ext cx="683586" cy="94395"/>
            </a:xfrm>
            <a:custGeom>
              <a:avLst/>
              <a:gdLst>
                <a:gd name="connsiteX0" fmla="*/ 0 w 1545167"/>
                <a:gd name="connsiteY0" fmla="*/ 116417 h 211667"/>
                <a:gd name="connsiteX1" fmla="*/ 84667 w 1545167"/>
                <a:gd name="connsiteY1" fmla="*/ 42334 h 211667"/>
                <a:gd name="connsiteX2" fmla="*/ 116417 w 1545167"/>
                <a:gd name="connsiteY2" fmla="*/ 21167 h 211667"/>
                <a:gd name="connsiteX3" fmla="*/ 158750 w 1545167"/>
                <a:gd name="connsiteY3" fmla="*/ 52917 h 211667"/>
                <a:gd name="connsiteX4" fmla="*/ 190500 w 1545167"/>
                <a:gd name="connsiteY4" fmla="*/ 116417 h 211667"/>
                <a:gd name="connsiteX5" fmla="*/ 254000 w 1545167"/>
                <a:gd name="connsiteY5" fmla="*/ 158750 h 211667"/>
                <a:gd name="connsiteX6" fmla="*/ 285750 w 1545167"/>
                <a:gd name="connsiteY6" fmla="*/ 148167 h 211667"/>
                <a:gd name="connsiteX7" fmla="*/ 306917 w 1545167"/>
                <a:gd name="connsiteY7" fmla="*/ 116417 h 211667"/>
                <a:gd name="connsiteX8" fmla="*/ 338667 w 1545167"/>
                <a:gd name="connsiteY8" fmla="*/ 84667 h 211667"/>
                <a:gd name="connsiteX9" fmla="*/ 370417 w 1545167"/>
                <a:gd name="connsiteY9" fmla="*/ 21167 h 211667"/>
                <a:gd name="connsiteX10" fmla="*/ 402167 w 1545167"/>
                <a:gd name="connsiteY10" fmla="*/ 0 h 211667"/>
                <a:gd name="connsiteX11" fmla="*/ 433917 w 1545167"/>
                <a:gd name="connsiteY11" fmla="*/ 21167 h 211667"/>
                <a:gd name="connsiteX12" fmla="*/ 476250 w 1545167"/>
                <a:gd name="connsiteY12" fmla="*/ 31750 h 211667"/>
                <a:gd name="connsiteX13" fmla="*/ 518584 w 1545167"/>
                <a:gd name="connsiteY13" fmla="*/ 95250 h 211667"/>
                <a:gd name="connsiteX14" fmla="*/ 529167 w 1545167"/>
                <a:gd name="connsiteY14" fmla="*/ 127000 h 211667"/>
                <a:gd name="connsiteX15" fmla="*/ 592667 w 1545167"/>
                <a:gd name="connsiteY15" fmla="*/ 158750 h 211667"/>
                <a:gd name="connsiteX16" fmla="*/ 624417 w 1545167"/>
                <a:gd name="connsiteY16" fmla="*/ 148167 h 211667"/>
                <a:gd name="connsiteX17" fmla="*/ 645584 w 1545167"/>
                <a:gd name="connsiteY17" fmla="*/ 84667 h 211667"/>
                <a:gd name="connsiteX18" fmla="*/ 656167 w 1545167"/>
                <a:gd name="connsiteY18" fmla="*/ 52917 h 211667"/>
                <a:gd name="connsiteX19" fmla="*/ 719667 w 1545167"/>
                <a:gd name="connsiteY19" fmla="*/ 21167 h 211667"/>
                <a:gd name="connsiteX20" fmla="*/ 793750 w 1545167"/>
                <a:gd name="connsiteY20" fmla="*/ 52917 h 211667"/>
                <a:gd name="connsiteX21" fmla="*/ 814917 w 1545167"/>
                <a:gd name="connsiteY21" fmla="*/ 116417 h 211667"/>
                <a:gd name="connsiteX22" fmla="*/ 825500 w 1545167"/>
                <a:gd name="connsiteY22" fmla="*/ 158750 h 211667"/>
                <a:gd name="connsiteX23" fmla="*/ 889000 w 1545167"/>
                <a:gd name="connsiteY23" fmla="*/ 190500 h 211667"/>
                <a:gd name="connsiteX24" fmla="*/ 931334 w 1545167"/>
                <a:gd name="connsiteY24" fmla="*/ 169334 h 211667"/>
                <a:gd name="connsiteX25" fmla="*/ 941917 w 1545167"/>
                <a:gd name="connsiteY25" fmla="*/ 137584 h 211667"/>
                <a:gd name="connsiteX26" fmla="*/ 963084 w 1545167"/>
                <a:gd name="connsiteY26" fmla="*/ 105834 h 211667"/>
                <a:gd name="connsiteX27" fmla="*/ 1016000 w 1545167"/>
                <a:gd name="connsiteY27" fmla="*/ 21167 h 211667"/>
                <a:gd name="connsiteX28" fmla="*/ 1111250 w 1545167"/>
                <a:gd name="connsiteY28" fmla="*/ 52917 h 211667"/>
                <a:gd name="connsiteX29" fmla="*/ 1121834 w 1545167"/>
                <a:gd name="connsiteY29" fmla="*/ 84667 h 211667"/>
                <a:gd name="connsiteX30" fmla="*/ 1143000 w 1545167"/>
                <a:gd name="connsiteY30" fmla="*/ 116417 h 211667"/>
                <a:gd name="connsiteX31" fmla="*/ 1153584 w 1545167"/>
                <a:gd name="connsiteY31" fmla="*/ 148167 h 211667"/>
                <a:gd name="connsiteX32" fmla="*/ 1206500 w 1545167"/>
                <a:gd name="connsiteY32" fmla="*/ 211667 h 211667"/>
                <a:gd name="connsiteX33" fmla="*/ 1312334 w 1545167"/>
                <a:gd name="connsiteY33" fmla="*/ 179917 h 211667"/>
                <a:gd name="connsiteX34" fmla="*/ 1365250 w 1545167"/>
                <a:gd name="connsiteY34" fmla="*/ 137584 h 211667"/>
                <a:gd name="connsiteX35" fmla="*/ 1397000 w 1545167"/>
                <a:gd name="connsiteY35" fmla="*/ 95250 h 211667"/>
                <a:gd name="connsiteX36" fmla="*/ 1407584 w 1545167"/>
                <a:gd name="connsiteY36" fmla="*/ 63500 h 211667"/>
                <a:gd name="connsiteX37" fmla="*/ 1428750 w 1545167"/>
                <a:gd name="connsiteY37" fmla="*/ 31750 h 211667"/>
                <a:gd name="connsiteX38" fmla="*/ 1502834 w 1545167"/>
                <a:gd name="connsiteY38" fmla="*/ 42334 h 211667"/>
                <a:gd name="connsiteX39" fmla="*/ 1513417 w 1545167"/>
                <a:gd name="connsiteY39" fmla="*/ 74084 h 211667"/>
                <a:gd name="connsiteX40" fmla="*/ 1534584 w 1545167"/>
                <a:gd name="connsiteY40" fmla="*/ 105834 h 211667"/>
                <a:gd name="connsiteX41" fmla="*/ 1545167 w 1545167"/>
                <a:gd name="connsiteY41" fmla="*/ 127000 h 21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45167" h="211667">
                  <a:moveTo>
                    <a:pt x="0" y="116417"/>
                  </a:moveTo>
                  <a:cubicBezTo>
                    <a:pt x="35278" y="63500"/>
                    <a:pt x="10583" y="91723"/>
                    <a:pt x="84667" y="42334"/>
                  </a:cubicBezTo>
                  <a:lnTo>
                    <a:pt x="116417" y="21167"/>
                  </a:lnTo>
                  <a:cubicBezTo>
                    <a:pt x="130528" y="31750"/>
                    <a:pt x="146277" y="40444"/>
                    <a:pt x="158750" y="52917"/>
                  </a:cubicBezTo>
                  <a:cubicBezTo>
                    <a:pt x="208711" y="102878"/>
                    <a:pt x="156068" y="64769"/>
                    <a:pt x="190500" y="116417"/>
                  </a:cubicBezTo>
                  <a:cubicBezTo>
                    <a:pt x="213150" y="150393"/>
                    <a:pt x="220713" y="147655"/>
                    <a:pt x="254000" y="158750"/>
                  </a:cubicBezTo>
                  <a:cubicBezTo>
                    <a:pt x="264583" y="155222"/>
                    <a:pt x="277039" y="155136"/>
                    <a:pt x="285750" y="148167"/>
                  </a:cubicBezTo>
                  <a:cubicBezTo>
                    <a:pt x="295682" y="140221"/>
                    <a:pt x="298774" y="126188"/>
                    <a:pt x="306917" y="116417"/>
                  </a:cubicBezTo>
                  <a:cubicBezTo>
                    <a:pt x="316499" y="104919"/>
                    <a:pt x="328084" y="95250"/>
                    <a:pt x="338667" y="84667"/>
                  </a:cubicBezTo>
                  <a:cubicBezTo>
                    <a:pt x="347275" y="58843"/>
                    <a:pt x="349900" y="41684"/>
                    <a:pt x="370417" y="21167"/>
                  </a:cubicBezTo>
                  <a:cubicBezTo>
                    <a:pt x="379411" y="12173"/>
                    <a:pt x="391584" y="7056"/>
                    <a:pt x="402167" y="0"/>
                  </a:cubicBezTo>
                  <a:cubicBezTo>
                    <a:pt x="412750" y="7056"/>
                    <a:pt x="422226" y="16156"/>
                    <a:pt x="433917" y="21167"/>
                  </a:cubicBezTo>
                  <a:cubicBezTo>
                    <a:pt x="447286" y="26897"/>
                    <a:pt x="465304" y="22172"/>
                    <a:pt x="476250" y="31750"/>
                  </a:cubicBezTo>
                  <a:cubicBezTo>
                    <a:pt x="495395" y="48502"/>
                    <a:pt x="518584" y="95250"/>
                    <a:pt x="518584" y="95250"/>
                  </a:cubicBezTo>
                  <a:cubicBezTo>
                    <a:pt x="522112" y="105833"/>
                    <a:pt x="522198" y="118289"/>
                    <a:pt x="529167" y="127000"/>
                  </a:cubicBezTo>
                  <a:cubicBezTo>
                    <a:pt x="544088" y="145652"/>
                    <a:pt x="571751" y="151778"/>
                    <a:pt x="592667" y="158750"/>
                  </a:cubicBezTo>
                  <a:cubicBezTo>
                    <a:pt x="603250" y="155222"/>
                    <a:pt x="617933" y="157245"/>
                    <a:pt x="624417" y="148167"/>
                  </a:cubicBezTo>
                  <a:cubicBezTo>
                    <a:pt x="637385" y="130011"/>
                    <a:pt x="638528" y="105834"/>
                    <a:pt x="645584" y="84667"/>
                  </a:cubicBezTo>
                  <a:cubicBezTo>
                    <a:pt x="649112" y="74084"/>
                    <a:pt x="646885" y="59105"/>
                    <a:pt x="656167" y="52917"/>
                  </a:cubicBezTo>
                  <a:cubicBezTo>
                    <a:pt x="697199" y="25562"/>
                    <a:pt x="675850" y="35772"/>
                    <a:pt x="719667" y="21167"/>
                  </a:cubicBezTo>
                  <a:cubicBezTo>
                    <a:pt x="739671" y="26168"/>
                    <a:pt x="780215" y="31261"/>
                    <a:pt x="793750" y="52917"/>
                  </a:cubicBezTo>
                  <a:cubicBezTo>
                    <a:pt x="805575" y="71837"/>
                    <a:pt x="809506" y="94771"/>
                    <a:pt x="814917" y="116417"/>
                  </a:cubicBezTo>
                  <a:cubicBezTo>
                    <a:pt x="818445" y="130528"/>
                    <a:pt x="817432" y="146648"/>
                    <a:pt x="825500" y="158750"/>
                  </a:cubicBezTo>
                  <a:cubicBezTo>
                    <a:pt x="837224" y="176336"/>
                    <a:pt x="870888" y="184463"/>
                    <a:pt x="889000" y="190500"/>
                  </a:cubicBezTo>
                  <a:cubicBezTo>
                    <a:pt x="903111" y="183445"/>
                    <a:pt x="920178" y="180490"/>
                    <a:pt x="931334" y="169334"/>
                  </a:cubicBezTo>
                  <a:cubicBezTo>
                    <a:pt x="939222" y="161446"/>
                    <a:pt x="936928" y="147562"/>
                    <a:pt x="941917" y="137584"/>
                  </a:cubicBezTo>
                  <a:cubicBezTo>
                    <a:pt x="947605" y="126207"/>
                    <a:pt x="956028" y="116417"/>
                    <a:pt x="963084" y="105834"/>
                  </a:cubicBezTo>
                  <a:cubicBezTo>
                    <a:pt x="988272" y="30267"/>
                    <a:pt x="965686" y="54710"/>
                    <a:pt x="1016000" y="21167"/>
                  </a:cubicBezTo>
                  <a:cubicBezTo>
                    <a:pt x="1046987" y="26331"/>
                    <a:pt x="1088355" y="24298"/>
                    <a:pt x="1111250" y="52917"/>
                  </a:cubicBezTo>
                  <a:cubicBezTo>
                    <a:pt x="1118219" y="61628"/>
                    <a:pt x="1116845" y="74689"/>
                    <a:pt x="1121834" y="84667"/>
                  </a:cubicBezTo>
                  <a:cubicBezTo>
                    <a:pt x="1127522" y="96044"/>
                    <a:pt x="1137312" y="105040"/>
                    <a:pt x="1143000" y="116417"/>
                  </a:cubicBezTo>
                  <a:cubicBezTo>
                    <a:pt x="1147989" y="126395"/>
                    <a:pt x="1148595" y="138189"/>
                    <a:pt x="1153584" y="148167"/>
                  </a:cubicBezTo>
                  <a:cubicBezTo>
                    <a:pt x="1168319" y="177638"/>
                    <a:pt x="1183092" y="188259"/>
                    <a:pt x="1206500" y="211667"/>
                  </a:cubicBezTo>
                  <a:cubicBezTo>
                    <a:pt x="1243720" y="205464"/>
                    <a:pt x="1281570" y="205553"/>
                    <a:pt x="1312334" y="179917"/>
                  </a:cubicBezTo>
                  <a:cubicBezTo>
                    <a:pt x="1376161" y="126727"/>
                    <a:pt x="1289444" y="162852"/>
                    <a:pt x="1365250" y="137584"/>
                  </a:cubicBezTo>
                  <a:cubicBezTo>
                    <a:pt x="1375833" y="123473"/>
                    <a:pt x="1388249" y="110565"/>
                    <a:pt x="1397000" y="95250"/>
                  </a:cubicBezTo>
                  <a:cubicBezTo>
                    <a:pt x="1402535" y="85564"/>
                    <a:pt x="1402595" y="73478"/>
                    <a:pt x="1407584" y="63500"/>
                  </a:cubicBezTo>
                  <a:cubicBezTo>
                    <a:pt x="1413272" y="52123"/>
                    <a:pt x="1421695" y="42333"/>
                    <a:pt x="1428750" y="31750"/>
                  </a:cubicBezTo>
                  <a:cubicBezTo>
                    <a:pt x="1453445" y="35278"/>
                    <a:pt x="1480522" y="31178"/>
                    <a:pt x="1502834" y="42334"/>
                  </a:cubicBezTo>
                  <a:cubicBezTo>
                    <a:pt x="1512812" y="47323"/>
                    <a:pt x="1508428" y="64106"/>
                    <a:pt x="1513417" y="74084"/>
                  </a:cubicBezTo>
                  <a:cubicBezTo>
                    <a:pt x="1519105" y="85461"/>
                    <a:pt x="1528040" y="94927"/>
                    <a:pt x="1534584" y="105834"/>
                  </a:cubicBezTo>
                  <a:cubicBezTo>
                    <a:pt x="1538642" y="112598"/>
                    <a:pt x="1541639" y="119945"/>
                    <a:pt x="1545167" y="12700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436012" y="4540251"/>
              <a:ext cx="326988" cy="369332"/>
            </a:xfrm>
            <a:prstGeom prst="rect">
              <a:avLst/>
            </a:prstGeom>
            <a:noFill/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 rtlCol="0">
              <a:spAutoFit/>
            </a:bodyPr>
            <a:lstStyle/>
            <a:p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sz="1800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108" name="Freeform 107"/>
            <p:cNvSpPr/>
            <p:nvPr/>
          </p:nvSpPr>
          <p:spPr>
            <a:xfrm rot="19222909">
              <a:off x="7737159" y="4865765"/>
              <a:ext cx="772983" cy="105195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254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5943600" y="4552953"/>
              <a:ext cx="338554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endParaRPr lang="en-GB" sz="1800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5965204" y="5428593"/>
              <a:ext cx="415498" cy="369332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800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q</a:t>
              </a:r>
              <a:r>
                <a:rPr lang="en-GB" sz="18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’</a:t>
              </a:r>
              <a:endParaRPr lang="en-GB" sz="1800" dirty="0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227114" y="5226082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8292077" y="5594216"/>
              <a:ext cx="582211" cy="307777"/>
            </a:xfrm>
            <a:prstGeom prst="rect">
              <a:avLst/>
            </a:prstGeom>
            <a:ln w="25400" cap="flat" cmpd="sng" algn="ctr">
              <a:noFill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GB" sz="14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W/Z</a:t>
              </a:r>
              <a:endParaRPr lang="en-GB" sz="1400" dirty="0"/>
            </a:p>
          </p:txBody>
        </p:sp>
      </p:grpSp>
      <p:sp>
        <p:nvSpPr>
          <p:cNvPr id="118" name="Rectangle 117"/>
          <p:cNvSpPr/>
          <p:nvPr/>
        </p:nvSpPr>
        <p:spPr>
          <a:xfrm>
            <a:off x="6096000" y="4114800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Vector boson fusion</a:t>
            </a:r>
            <a:endParaRPr lang="en-GB" sz="1200" dirty="0"/>
          </a:p>
        </p:txBody>
      </p:sp>
      <p:sp>
        <p:nvSpPr>
          <p:cNvPr id="119" name="Rectangle 118"/>
          <p:cNvSpPr/>
          <p:nvPr/>
        </p:nvSpPr>
        <p:spPr>
          <a:xfrm>
            <a:off x="6096000" y="5819001"/>
            <a:ext cx="21754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strahlung</a:t>
            </a:r>
            <a:endParaRPr lang="en-US" sz="1200" dirty="0" smtClean="0">
              <a:solidFill>
                <a:srgbClr val="F1F1F5"/>
              </a:solidFill>
              <a:latin typeface="Trebuchet MS"/>
              <a:cs typeface="Trebuchet MS"/>
              <a:sym typeface="Symbol" charset="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52398" y="5337511"/>
            <a:ext cx="4321729" cy="470385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ea typeface="Arial" charset="0"/>
                <a:cs typeface="Trebuchet MS"/>
              </a:rPr>
              <a:t>Total production of ~470 thousand SM Higgs bosons of 125 GeV in 2012 in each ATLAS and CMS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  <p:bldP spid="118" grpId="0"/>
      <p:bldP spid="119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5774963" y="4325144"/>
            <a:ext cx="1293067" cy="905028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5700629" y="3163416"/>
            <a:ext cx="1293067" cy="910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5079848" y="3925416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090431" y="3952289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137000" y="3921183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172986" y="394234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240722" y="4010085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361373" y="3999497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5460857" y="4143432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5570924" y="4228098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</a:endParaRPr>
          </a:p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99693" y="3758086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H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39008" y="2858616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8" y="1981200"/>
            <a:ext cx="7949908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At the LHC, the Higgs boson is produced dominantly via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gluon fusion </a:t>
            </a:r>
          </a:p>
          <a:p>
            <a:r>
              <a:rPr lang="en-US" sz="1600" dirty="0" err="1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s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,total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at 8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TeV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for </a:t>
            </a:r>
            <a:r>
              <a:rPr lang="en-US" sz="1600" i="1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m</a:t>
            </a:r>
            <a:r>
              <a:rPr lang="en-US" sz="1600" i="1" baseline="-250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= 125 GeV </a:t>
            </a:r>
            <a:r>
              <a:rPr lang="en-US" sz="12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(~20 × Tevatron; &gt;200 × rate given luminosity)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759652"/>
            <a:ext cx="3048000" cy="147950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… the Higgs will decay with preference to the heaviest particles allowed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Higgs production and decay probabilities predicted vs. Higgs mass by SM</a:t>
            </a:r>
          </a:p>
        </p:txBody>
      </p:sp>
      <p:sp>
        <p:nvSpPr>
          <p:cNvPr id="28" name="Freeform 27"/>
          <p:cNvSpPr/>
          <p:nvPr/>
        </p:nvSpPr>
        <p:spPr>
          <a:xfrm rot="21414403">
            <a:off x="3552487" y="4192970"/>
            <a:ext cx="1568225" cy="147441"/>
          </a:xfrm>
          <a:custGeom>
            <a:avLst/>
            <a:gdLst>
              <a:gd name="connsiteX0" fmla="*/ 2201333 w 2316269"/>
              <a:gd name="connsiteY0" fmla="*/ 101020 h 107014"/>
              <a:gd name="connsiteX1" fmla="*/ 1259417 w 2316269"/>
              <a:gd name="connsiteY1" fmla="*/ 69270 h 107014"/>
              <a:gd name="connsiteX2" fmla="*/ 867833 w 2316269"/>
              <a:gd name="connsiteY2" fmla="*/ 48103 h 107014"/>
              <a:gd name="connsiteX3" fmla="*/ 698500 w 2316269"/>
              <a:gd name="connsiteY3" fmla="*/ 26936 h 107014"/>
              <a:gd name="connsiteX4" fmla="*/ 571500 w 2316269"/>
              <a:gd name="connsiteY4" fmla="*/ 5770 h 107014"/>
              <a:gd name="connsiteX5" fmla="*/ 0 w 2316269"/>
              <a:gd name="connsiteY5" fmla="*/ 5770 h 107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16269" h="107014">
                <a:moveTo>
                  <a:pt x="2201333" y="101020"/>
                </a:moveTo>
                <a:cubicBezTo>
                  <a:pt x="1749202" y="68723"/>
                  <a:pt x="2316269" y="107014"/>
                  <a:pt x="1259417" y="69270"/>
                </a:cubicBezTo>
                <a:cubicBezTo>
                  <a:pt x="1128782" y="64604"/>
                  <a:pt x="867833" y="48103"/>
                  <a:pt x="867833" y="48103"/>
                </a:cubicBezTo>
                <a:lnTo>
                  <a:pt x="698500" y="26936"/>
                </a:lnTo>
                <a:cubicBezTo>
                  <a:pt x="656014" y="20867"/>
                  <a:pt x="614398" y="7070"/>
                  <a:pt x="571500" y="5770"/>
                </a:cubicBezTo>
                <a:cubicBezTo>
                  <a:pt x="381087" y="0"/>
                  <a:pt x="190500" y="5770"/>
                  <a:pt x="0" y="577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70440" y="4911551"/>
            <a:ext cx="1797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W,Z,q,l,g,</a:t>
            </a:r>
            <a:r>
              <a:rPr lang="en-GB" b="1" dirty="0" err="1" smtClean="0">
                <a:solidFill>
                  <a:srgbClr val="F1F1F5"/>
                </a:solidFill>
                <a:latin typeface="Symbol" charset="2"/>
                <a:cs typeface="Symbol" charset="2"/>
              </a:rPr>
              <a:t>g</a:t>
            </a:r>
            <a:endParaRPr lang="en-GB" b="1" dirty="0">
              <a:solidFill>
                <a:srgbClr val="F1F1F5"/>
              </a:solidFill>
              <a:latin typeface="Symbol" charset="2"/>
              <a:cs typeface="Symbol" charset="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23355" y="4701884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44076" y="4786901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2306" y="4697999"/>
            <a:ext cx="374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-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4519" y="4399944"/>
            <a:ext cx="3096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For light </a:t>
            </a:r>
            <a:r>
              <a:rPr lang="en-US" sz="1600" b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Higgs,           discovery channels are </a:t>
            </a:r>
            <a:endParaRPr lang="en-US" sz="1600" b="1" dirty="0">
              <a:solidFill>
                <a:srgbClr val="FFFF00"/>
              </a:solidFill>
              <a:latin typeface="Trebuchet MS"/>
              <a:ea typeface="ＭＳ Ｐゴシック" charset="-128"/>
              <a:cs typeface="Trebuchet MS"/>
            </a:endParaRPr>
          </a:p>
          <a:p>
            <a:pPr marL="360363" indent="-276225" defTabSz="182563">
              <a:spcBef>
                <a:spcPts val="600"/>
              </a:spcBef>
              <a:buFont typeface="Arial"/>
              <a:buChar char="•"/>
            </a:pP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latin typeface="Symbol" charset="2"/>
                <a:ea typeface="ＭＳ Ｐゴシック" charset="-128"/>
                <a:cs typeface="Symbol" charset="2"/>
              </a:rPr>
              <a:t>gg</a:t>
            </a:r>
            <a:endParaRPr lang="en-US" sz="1600" i="1" dirty="0">
              <a:solidFill>
                <a:srgbClr val="FFFF00"/>
              </a:solidFill>
              <a:latin typeface="Symbol" charset="2"/>
              <a:ea typeface="ＭＳ Ｐゴシック" charset="-128"/>
              <a:cs typeface="Symbol" charset="2"/>
            </a:endParaRP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ZZ</a:t>
            </a:r>
            <a:r>
              <a:rPr lang="en-US" sz="105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baseline="300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 smtClean="0">
                <a:solidFill>
                  <a:srgbClr val="FFFF00"/>
                </a:solidFill>
                <a:latin typeface="Symbol" charset="2"/>
                <a:ea typeface="ＭＳ Ｐゴシック" charset="-128"/>
                <a:cs typeface="Symbol" charset="2"/>
              </a:rPr>
              <a:t>®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4l</a:t>
            </a:r>
            <a:endParaRPr lang="en-US" sz="1600" dirty="0">
              <a:solidFill>
                <a:srgbClr val="FFFF00"/>
              </a:solidFill>
              <a:latin typeface="Trebuchet MS"/>
              <a:ea typeface="ＭＳ Ｐゴシック" charset="-128"/>
              <a:cs typeface="Trebuchet MS"/>
            </a:endParaRPr>
          </a:p>
          <a:p>
            <a:pPr marL="360363" indent="-276225" defTabSz="182563">
              <a:spcBef>
                <a:spcPts val="300"/>
              </a:spcBef>
              <a:buFont typeface="Arial"/>
              <a:buChar char="•"/>
            </a:pP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WW</a:t>
            </a:r>
            <a:r>
              <a:rPr lang="en-US" sz="800" i="1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baseline="300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Symbol" charset="2"/>
                <a:cs typeface="Symbol" charset="2"/>
              </a:rPr>
              <a:t>®</a:t>
            </a:r>
            <a:r>
              <a:rPr lang="en-US" sz="1600" dirty="0" smtClean="0">
                <a:solidFill>
                  <a:srgbClr val="FFFF00"/>
                </a:solidFill>
                <a:latin typeface="Trebuchet MS"/>
                <a:ea typeface="ＭＳ Ｐゴシック" charset="-128"/>
                <a:cs typeface="Trebuchet MS"/>
              </a:rPr>
              <a:t> 2l2</a:t>
            </a:r>
            <a:r>
              <a:rPr lang="en-US" sz="1600" dirty="0" smtClean="0">
                <a:solidFill>
                  <a:srgbClr val="FFFF00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 </a:t>
            </a:r>
            <a:r>
              <a:rPr lang="en-US" sz="1400" i="1" dirty="0" err="1" smtClean="0">
                <a:solidFill>
                  <a:schemeClr val="bg1"/>
                </a:solidFill>
                <a:latin typeface="Symbol" charset="2"/>
                <a:cs typeface="Symbol" charset="2"/>
              </a:rPr>
              <a:t>gg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 candidate event (CMS) — note: background dominated sample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865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err="1" smtClean="0">
                <a:solidFill>
                  <a:prstClr val="black"/>
                </a:solidFill>
                <a:latin typeface="Symbol" charset="2"/>
                <a:cs typeface="Symbol" charset="2"/>
              </a:rPr>
              <a:t>gg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>
                <a:solidFill>
                  <a:srgbClr val="FFFFFF"/>
                </a:solidFill>
              </a:rPr>
              <a:t>ATLAS </a:t>
            </a:r>
            <a:r>
              <a:rPr lang="en-US" sz="800" b="1" kern="0" dirty="0" smtClean="0">
                <a:solidFill>
                  <a:srgbClr val="FFFFFF"/>
                </a:solidFill>
              </a:rPr>
              <a:t>1307.1427, </a:t>
            </a:r>
            <a:r>
              <a:rPr lang="en-US" sz="800" b="1" kern="0" dirty="0">
                <a:solidFill>
                  <a:srgbClr val="FFFFFF"/>
                </a:solidFill>
              </a:rPr>
              <a:t>CMS-PAS-HIG-13-001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1395" y="5757446"/>
            <a:ext cx="8492490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Maximum excess of 7.4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(3.9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seen by ATLAS (CMS) at 126.8 ± 0.2 ± 0.7 GeV (125.4 GeV)</a:t>
            </a:r>
          </a:p>
          <a:p>
            <a:pPr>
              <a:spcBef>
                <a:spcPts val="900"/>
              </a:spcBef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ea typeface="Arial" charset="0"/>
                <a:cs typeface="Trebuchet MS"/>
                <a:sym typeface="Wingdings"/>
              </a:rPr>
              <a:t>ATLAS (CMS) signal strength relative to SM expectation: 1.6 ± 0.3 (1.1 ± 0.3)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 resolution and photon identification capabilities of ATLAS and CMS</a:t>
            </a:r>
          </a:p>
        </p:txBody>
      </p:sp>
      <p:pic>
        <p:nvPicPr>
          <p:cNvPr id="13" name="Picture 12" descr="fig_02-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" y="2247392"/>
            <a:ext cx="4653183" cy="3340115"/>
          </a:xfrm>
          <a:prstGeom prst="rect">
            <a:avLst/>
          </a:prstGeom>
        </p:spPr>
      </p:pic>
      <p:pic>
        <p:nvPicPr>
          <p:cNvPr id="10" name="Picture 9" descr="mvamvasbweightedmass_1_5GeV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7612" y="2004707"/>
            <a:ext cx="3696623" cy="38317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60232" y="3615407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376092"/>
                </a:solidFill>
                <a:latin typeface="Trebuchet MS"/>
                <a:cs typeface="Trebuchet MS"/>
              </a:rPr>
              <a:t>S/(S+B) weighted distribution</a:t>
            </a:r>
            <a:endParaRPr lang="en-GB" sz="1200" dirty="0">
              <a:solidFill>
                <a:srgbClr val="37609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94" y="0"/>
            <a:ext cx="9168394" cy="586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23687"/>
            <a:ext cx="9144000" cy="334313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pPr algn="ctr"/>
            <a:r>
              <a:rPr lang="en-GB" sz="1400" i="1" dirty="0" smtClean="0">
                <a:solidFill>
                  <a:schemeClr val="bg1"/>
                </a:solidFill>
                <a:latin typeface="Trebuchet MS"/>
                <a:cs typeface="Trebuchet MS"/>
              </a:rPr>
              <a:t>H </a:t>
            </a:r>
            <a:r>
              <a:rPr lang="en-US" sz="14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®</a:t>
            </a:r>
            <a:r>
              <a:rPr lang="en-US" sz="1400" i="1" dirty="0" smtClean="0">
                <a:solidFill>
                  <a:schemeClr val="bg1"/>
                </a:solidFill>
                <a:latin typeface="Trebuchet MS"/>
                <a:cs typeface="Trebuchet MS"/>
                <a:sym typeface="Wingdings"/>
              </a:rPr>
              <a:t> 2e2µ candidate event (CMS)</a:t>
            </a:r>
            <a:endParaRPr lang="en-GB" sz="1400" i="1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H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ZZ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(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*</a:t>
            </a:r>
            <a:r>
              <a:rPr lang="en-US" sz="28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)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 2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+ </a:t>
            </a:r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2</a:t>
            </a:r>
            <a:r>
              <a:rPr lang="en-US" sz="2800" i="1" dirty="0" smtClean="0">
                <a:solidFill>
                  <a:prstClr val="black"/>
                </a:solidFill>
                <a:latin typeface="Trebuchet MS"/>
                <a:cs typeface="Trebuchet MS"/>
              </a:rPr>
              <a:t>(e, µ) 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Clean discovery channels for Higgs, allowing precise mass determination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Benefit from excellent energy/momentum resolution and identification capabilities at ATLAS/CMS </a:t>
            </a:r>
          </a:p>
        </p:txBody>
      </p:sp>
      <p:pic>
        <p:nvPicPr>
          <p:cNvPr id="5" name="Picture 4" descr="ZZMass_7Plus8TeV_70-180_3GeV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901" y="2194896"/>
            <a:ext cx="3786523" cy="3632925"/>
          </a:xfrm>
          <a:prstGeom prst="rect">
            <a:avLst/>
          </a:prstGeom>
        </p:spPr>
      </p:pic>
      <p:pic>
        <p:nvPicPr>
          <p:cNvPr id="14" name="Picture 13" descr="fig_03-4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74" y="2209800"/>
            <a:ext cx="3639640" cy="349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>
                <a:solidFill>
                  <a:srgbClr val="FFFFFF"/>
                </a:solidFill>
              </a:rPr>
              <a:t>ATLAS </a:t>
            </a:r>
            <a:r>
              <a:rPr lang="en-US" sz="800" b="1" kern="0" dirty="0" smtClean="0">
                <a:solidFill>
                  <a:srgbClr val="FFFFFF"/>
                </a:solidFill>
              </a:rPr>
              <a:t>1307.1427</a:t>
            </a:r>
            <a:r>
              <a:rPr lang="en-US" sz="800" b="1" kern="0" dirty="0">
                <a:solidFill>
                  <a:srgbClr val="FFFFFF"/>
                </a:solidFill>
              </a:rPr>
              <a:t>, CMS-PAS-HIG-13-002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1394" y="5757446"/>
            <a:ext cx="9002605" cy="700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Maximum excess of 6.6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(6.7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) seen by ATLAS (CMS) at 124.3 ± 0.6 ± 0.4 GeV (125.8 GeV)</a:t>
            </a:r>
          </a:p>
          <a:p>
            <a:pPr lvl="0">
              <a:spcBef>
                <a:spcPts val="900"/>
              </a:spcBef>
            </a:pPr>
            <a:r>
              <a:rPr lang="en-US" sz="1600" dirty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ATLAS (CMS) signal strength relative to SM expectation: </a:t>
            </a:r>
            <a:r>
              <a:rPr lang="en-US" sz="1600" dirty="0" smtClean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1.5 </a:t>
            </a:r>
            <a:r>
              <a:rPr lang="en-US" sz="1600" dirty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± </a:t>
            </a:r>
            <a:r>
              <a:rPr lang="en-US" sz="1600" dirty="0" smtClean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0.4 (0.9 </a:t>
            </a:r>
            <a:r>
              <a:rPr lang="en-US" sz="1600" dirty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± 0.3</a:t>
            </a:r>
            <a:r>
              <a:rPr lang="en-US" sz="1600" dirty="0" smtClean="0">
                <a:solidFill>
                  <a:srgbClr val="4F81BD">
                    <a:lumMod val="75000"/>
                  </a:srgbClr>
                </a:solidFill>
                <a:latin typeface="Trebuchet MS"/>
                <a:ea typeface="Arial" charset="0"/>
                <a:cs typeface="Trebuchet MS"/>
                <a:sym typeface="Wingdings"/>
              </a:rPr>
              <a:t>)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</a:t>
            </a:r>
            <a:endParaRPr lang="en-US" sz="1600" baseline="30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discovery significance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One new boson with Higgs-like properties … nothing else around</a:t>
            </a:r>
            <a:endParaRPr lang="en-US" sz="1600" dirty="0" smtClean="0">
              <a:solidFill>
                <a:prstClr val="black"/>
              </a:solidFill>
              <a:latin typeface="Symbol" charset="2"/>
              <a:cs typeface="Symbol" charset="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All results [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combined. Here: ATLAS — no doubts left 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>
                <a:solidFill>
                  <a:srgbClr val="FFFFFF"/>
                </a:solidFill>
              </a:rPr>
              <a:t>ATLAS-CONF-2013-</a:t>
            </a:r>
            <a:r>
              <a:rPr lang="en-US" sz="800" b="1" kern="0" dirty="0" smtClean="0">
                <a:solidFill>
                  <a:srgbClr val="FFFFFF"/>
                </a:solidFill>
              </a:rPr>
              <a:t>034</a:t>
            </a:r>
            <a:r>
              <a:rPr lang="en-US" sz="800" b="1" kern="0" dirty="0">
                <a:solidFill>
                  <a:srgbClr val="FFFFFF"/>
                </a:solidFill>
              </a:rPr>
              <a:t>, CMS-PAS-HIG-13-005</a:t>
            </a:r>
            <a:endParaRPr lang="en-US" sz="800" b="1" kern="0" dirty="0" smtClean="0">
              <a:solidFill>
                <a:srgbClr val="FFFFFF"/>
              </a:solidFill>
            </a:endParaRPr>
          </a:p>
        </p:txBody>
      </p:sp>
      <p:pic>
        <p:nvPicPr>
          <p:cNvPr id="3" name="Picture 2" descr="fig_13-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" r="1518" b="4074"/>
          <a:stretch/>
        </p:blipFill>
        <p:spPr>
          <a:xfrm>
            <a:off x="179512" y="2211067"/>
            <a:ext cx="6008403" cy="41702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19642" y="2348880"/>
            <a:ext cx="2924360" cy="2462212"/>
          </a:xfrm>
          <a:prstGeom prst="rect">
            <a:avLst/>
          </a:prstGeom>
        </p:spPr>
        <p:txBody>
          <a:bodyPr wrap="square" rIns="0">
            <a:spAutoFit/>
          </a:bodyPr>
          <a:lstStyle/>
          <a:p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ATLAS (CMS) combined results</a:t>
            </a:r>
          </a:p>
          <a:p>
            <a:endParaRPr lang="en-US" sz="1600" i="1" dirty="0" smtClean="0">
              <a:solidFill>
                <a:srgbClr val="BC010C"/>
              </a:solidFill>
              <a:latin typeface="Trebuchet MS"/>
              <a:cs typeface="Trebuchet MS"/>
              <a:sym typeface="Wingdings"/>
            </a:endParaRPr>
          </a:p>
          <a:p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Higgs mass:</a:t>
            </a:r>
          </a:p>
          <a:p>
            <a:pPr>
              <a:spcBef>
                <a:spcPts val="600"/>
              </a:spcBef>
            </a:pPr>
            <a:r>
              <a:rPr lang="en-US" sz="1600" i="1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m</a:t>
            </a:r>
            <a:r>
              <a:rPr lang="en-US" sz="1600" baseline="-250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H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= 125.5 </a:t>
            </a:r>
            <a:r>
              <a:rPr lang="en-US" sz="1600" dirty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±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0.2 </a:t>
            </a:r>
            <a:r>
              <a:rPr lang="en-US" sz="1600" dirty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±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0.5 GeV</a:t>
            </a:r>
          </a:p>
          <a:p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      (125.7 </a:t>
            </a:r>
            <a:r>
              <a:rPr lang="en-US" sz="1600" dirty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±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0.3 ± 0.3 GeV) </a:t>
            </a:r>
            <a:endParaRPr lang="en-US" sz="1600" dirty="0">
              <a:solidFill>
                <a:srgbClr val="BC010C"/>
              </a:solidFill>
              <a:latin typeface="Trebuchet MS"/>
              <a:cs typeface="Trebuchet MS"/>
              <a:sym typeface="Wingdings"/>
            </a:endParaRPr>
          </a:p>
          <a:p>
            <a:endParaRPr lang="en-US" sz="1600" dirty="0">
              <a:solidFill>
                <a:srgbClr val="BC010C"/>
              </a:solidFill>
              <a:latin typeface="Trebuchet MS"/>
              <a:cs typeface="Trebuchet MS"/>
              <a:sym typeface="Wingdings"/>
            </a:endParaRPr>
          </a:p>
          <a:p>
            <a:r>
              <a:rPr lang="en-US" sz="1600" dirty="0" smtClean="0">
                <a:solidFill>
                  <a:srgbClr val="376092"/>
                </a:solidFill>
                <a:latin typeface="Trebuchet MS"/>
                <a:cs typeface="Trebuchet MS"/>
                <a:sym typeface="Wingdings"/>
              </a:rPr>
              <a:t>Cross section relative to SM:</a:t>
            </a:r>
          </a:p>
          <a:p>
            <a:pPr>
              <a:spcBef>
                <a:spcPts val="600"/>
              </a:spcBef>
            </a:pPr>
            <a:r>
              <a:rPr lang="en-US" sz="1600" i="1" dirty="0">
                <a:solidFill>
                  <a:srgbClr val="376092"/>
                </a:solidFill>
                <a:latin typeface="Symbol" charset="2"/>
                <a:cs typeface="Symbol" charset="2"/>
              </a:rPr>
              <a:t>m</a:t>
            </a:r>
            <a:r>
              <a:rPr lang="en-US" sz="1600" dirty="0" smtClean="0">
                <a:solidFill>
                  <a:srgbClr val="376092"/>
                </a:solidFill>
              </a:rPr>
              <a:t> = 1.30 </a:t>
            </a:r>
            <a:r>
              <a:rPr lang="en-US" sz="1600" dirty="0">
                <a:solidFill>
                  <a:srgbClr val="376092"/>
                </a:solidFill>
              </a:rPr>
              <a:t>± </a:t>
            </a:r>
            <a:r>
              <a:rPr lang="en-US" sz="1600" dirty="0" smtClean="0">
                <a:solidFill>
                  <a:srgbClr val="376092"/>
                </a:solidFill>
              </a:rPr>
              <a:t>0.13 </a:t>
            </a:r>
            <a:r>
              <a:rPr lang="en-US" sz="1600" dirty="0">
                <a:solidFill>
                  <a:srgbClr val="376092"/>
                </a:solidFill>
              </a:rPr>
              <a:t>± </a:t>
            </a:r>
            <a:r>
              <a:rPr lang="en-US" sz="1600" dirty="0" smtClean="0">
                <a:solidFill>
                  <a:srgbClr val="376092"/>
                </a:solidFill>
              </a:rPr>
              <a:t>0.14</a:t>
            </a:r>
          </a:p>
          <a:p>
            <a:r>
              <a:rPr lang="en-US" sz="1600" dirty="0" smtClean="0">
                <a:solidFill>
                  <a:srgbClr val="376092"/>
                </a:solidFill>
              </a:rPr>
              <a:t>     (0.80 ± 0.14)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 — cross section / couplings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Are channel-by-channel cross sections × branching fractions SM-like ?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2400" y="1823642"/>
            <a:ext cx="87630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Individual </a:t>
            </a:r>
            <a:r>
              <a:rPr lang="en-US" sz="14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[</a:t>
            </a:r>
            <a:r>
              <a:rPr lang="en-US" sz="1400" b="1" dirty="0" err="1" smtClean="0">
                <a:solidFill>
                  <a:srgbClr val="595959"/>
                </a:solidFill>
                <a:latin typeface="Trebuchet MS"/>
                <a:cs typeface="Trebuchet MS"/>
              </a:rPr>
              <a:t>exp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] / </a:t>
            </a:r>
            <a:r>
              <a:rPr lang="en-US" sz="1400" b="1" dirty="0" smtClean="0">
                <a:solidFill>
                  <a:srgbClr val="595959"/>
                </a:solidFill>
                <a:latin typeface="Symbol" charset="2"/>
                <a:cs typeface="Symbol" charset="2"/>
              </a:rPr>
              <a:t>s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[SM] ratio for the channels: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ZZ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WW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dirty="0" err="1" smtClean="0">
                <a:solidFill>
                  <a:srgbClr val="595959"/>
                </a:solidFill>
                <a:latin typeface="Symbol" charset="2"/>
                <a:cs typeface="Symbol" charset="2"/>
              </a:rPr>
              <a:t>tt</a:t>
            </a:r>
            <a:r>
              <a:rPr lang="en-US" sz="1400" b="1" dirty="0" smtClean="0">
                <a:solidFill>
                  <a:srgbClr val="595959"/>
                </a:solidFill>
                <a:latin typeface="Trebuchet MS"/>
                <a:cs typeface="Trebuchet MS"/>
              </a:rPr>
              <a:t>, </a:t>
            </a:r>
            <a:r>
              <a:rPr lang="en-US" sz="1400" b="1" i="1" dirty="0" smtClean="0">
                <a:solidFill>
                  <a:srgbClr val="595959"/>
                </a:solidFill>
                <a:latin typeface="Trebuchet MS"/>
                <a:cs typeface="Trebuchet MS"/>
              </a:rPr>
              <a:t>bb</a:t>
            </a:r>
            <a:endParaRPr lang="en-US" sz="1400" b="1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ATLAS-CONF-2012-170, CMS-PAS-HIG-12-045</a:t>
            </a:r>
          </a:p>
        </p:txBody>
      </p:sp>
      <p:pic>
        <p:nvPicPr>
          <p:cNvPr id="2" name="Picture 1" descr="Higgs_strength_ete2013-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87" y="2228604"/>
            <a:ext cx="4182113" cy="4008708"/>
          </a:xfrm>
          <a:prstGeom prst="rect">
            <a:avLst/>
          </a:prstGeom>
        </p:spPr>
      </p:pic>
      <p:pic>
        <p:nvPicPr>
          <p:cNvPr id="3" name="Picture 2" descr="CMS_Hcouplings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30285" y="2272568"/>
            <a:ext cx="4068566" cy="4023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04248" y="486916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376092"/>
                </a:solidFill>
                <a:latin typeface="Trebuchet MS"/>
                <a:cs typeface="Trebuchet MS"/>
              </a:rPr>
              <a:t>Coupling strength versus mass</a:t>
            </a:r>
          </a:p>
          <a:p>
            <a:pPr algn="r"/>
            <a:r>
              <a:rPr lang="en-GB" sz="1200" dirty="0" smtClean="0">
                <a:solidFill>
                  <a:srgbClr val="376092"/>
                </a:solidFill>
                <a:latin typeface="Trebuchet MS"/>
                <a:cs typeface="Trebuchet MS"/>
              </a:rPr>
              <a:t>(</a:t>
            </a:r>
            <a:r>
              <a:rPr lang="en-GB" sz="1200" i="1" dirty="0" err="1" smtClean="0">
                <a:solidFill>
                  <a:srgbClr val="376092"/>
                </a:solidFill>
                <a:latin typeface="Trebuchet MS"/>
                <a:cs typeface="Trebuchet MS"/>
              </a:rPr>
              <a:t>hff</a:t>
            </a:r>
            <a:r>
              <a:rPr lang="en-GB" sz="1200" dirty="0" smtClean="0">
                <a:solidFill>
                  <a:srgbClr val="376092"/>
                </a:solidFill>
                <a:latin typeface="Trebuchet MS"/>
                <a:cs typeface="Trebuchet MS"/>
              </a:rPr>
              <a:t> for fermions) </a:t>
            </a:r>
            <a:endParaRPr lang="en-GB" sz="1200" dirty="0">
              <a:solidFill>
                <a:srgbClr val="37609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1064004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scales of particle physics …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0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AutoShape 146"/>
          <p:cNvSpPr>
            <a:spLocks noChangeArrowheads="1"/>
          </p:cNvSpPr>
          <p:nvPr/>
        </p:nvSpPr>
        <p:spPr bwMode="auto">
          <a:xfrm>
            <a:off x="3588165" y="2406650"/>
            <a:ext cx="4005263" cy="951053"/>
          </a:xfrm>
          <a:prstGeom prst="roundRect">
            <a:avLst>
              <a:gd name="adj" fmla="val 16667"/>
            </a:avLst>
          </a:prstGeom>
          <a:solidFill>
            <a:schemeClr val="accent5">
              <a:lumMod val="40000"/>
              <a:lumOff val="60000"/>
            </a:schemeClr>
          </a:solidFill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3" name="Text Box 147"/>
          <p:cNvSpPr txBox="1">
            <a:spLocks noChangeArrowheads="1"/>
          </p:cNvSpPr>
          <p:nvPr/>
        </p:nvSpPr>
        <p:spPr bwMode="auto">
          <a:xfrm>
            <a:off x="6436140" y="2112963"/>
            <a:ext cx="1079702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rgbClr val="D00209"/>
                </a:solidFill>
              </a:rPr>
              <a:t>LHC reach</a:t>
            </a:r>
          </a:p>
        </p:txBody>
      </p: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832640" y="942975"/>
            <a:ext cx="4176714" cy="5130800"/>
            <a:chOff x="1758" y="686"/>
            <a:chExt cx="2631" cy="3232"/>
          </a:xfrm>
        </p:grpSpPr>
        <p:sp>
          <p:nvSpPr>
            <p:cNvPr id="15" name="Line 150"/>
            <p:cNvSpPr>
              <a:spLocks noChangeShapeType="1"/>
            </p:cNvSpPr>
            <p:nvPr/>
          </p:nvSpPr>
          <p:spPr bwMode="auto">
            <a:xfrm flipV="1">
              <a:off x="2653" y="686"/>
              <a:ext cx="0" cy="320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stealth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428" y="339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428" y="325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2428" y="311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2428" y="297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2428" y="282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1" name="Line 156"/>
            <p:cNvSpPr>
              <a:spLocks noChangeShapeType="1"/>
            </p:cNvSpPr>
            <p:nvPr/>
          </p:nvSpPr>
          <p:spPr bwMode="auto">
            <a:xfrm>
              <a:off x="2428" y="268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2" name="Line 157"/>
            <p:cNvSpPr>
              <a:spLocks noChangeShapeType="1"/>
            </p:cNvSpPr>
            <p:nvPr/>
          </p:nvSpPr>
          <p:spPr bwMode="auto">
            <a:xfrm>
              <a:off x="2428" y="254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3" name="Line 158"/>
            <p:cNvSpPr>
              <a:spLocks noChangeShapeType="1"/>
            </p:cNvSpPr>
            <p:nvPr/>
          </p:nvSpPr>
          <p:spPr bwMode="auto">
            <a:xfrm>
              <a:off x="2428" y="2404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4" name="Line 159"/>
            <p:cNvSpPr>
              <a:spLocks noChangeShapeType="1"/>
            </p:cNvSpPr>
            <p:nvPr/>
          </p:nvSpPr>
          <p:spPr bwMode="auto">
            <a:xfrm>
              <a:off x="2428" y="2262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5" name="Line 160"/>
            <p:cNvSpPr>
              <a:spLocks noChangeShapeType="1"/>
            </p:cNvSpPr>
            <p:nvPr/>
          </p:nvSpPr>
          <p:spPr bwMode="auto">
            <a:xfrm>
              <a:off x="2428" y="212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6" name="Line 161"/>
            <p:cNvSpPr>
              <a:spLocks noChangeShapeType="1"/>
            </p:cNvSpPr>
            <p:nvPr/>
          </p:nvSpPr>
          <p:spPr bwMode="auto">
            <a:xfrm>
              <a:off x="2428" y="1978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7" name="Line 162"/>
            <p:cNvSpPr>
              <a:spLocks noChangeShapeType="1"/>
            </p:cNvSpPr>
            <p:nvPr/>
          </p:nvSpPr>
          <p:spPr bwMode="auto">
            <a:xfrm>
              <a:off x="2428" y="183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8" name="Line 163"/>
            <p:cNvSpPr>
              <a:spLocks noChangeShapeType="1"/>
            </p:cNvSpPr>
            <p:nvPr/>
          </p:nvSpPr>
          <p:spPr bwMode="auto">
            <a:xfrm>
              <a:off x="2428" y="169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 dirty="0">
                <a:solidFill>
                  <a:prstClr val="black"/>
                </a:solidFill>
              </a:endParaRPr>
            </a:p>
          </p:txBody>
        </p:sp>
        <p:sp>
          <p:nvSpPr>
            <p:cNvPr id="29" name="Text Box 164"/>
            <p:cNvSpPr txBox="1">
              <a:spLocks noChangeArrowheads="1"/>
            </p:cNvSpPr>
            <p:nvPr/>
          </p:nvSpPr>
          <p:spPr bwMode="auto">
            <a:xfrm>
              <a:off x="1952" y="3283"/>
              <a:ext cx="4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eV</a:t>
              </a:r>
              <a:endParaRPr lang="en-GB" sz="1600">
                <a:solidFill>
                  <a:srgbClr val="000000"/>
                </a:solidFill>
              </a:endParaRPr>
            </a:p>
          </p:txBody>
        </p:sp>
        <p:sp>
          <p:nvSpPr>
            <p:cNvPr id="30" name="Text Box 165"/>
            <p:cNvSpPr txBox="1">
              <a:spLocks noChangeArrowheads="1"/>
            </p:cNvSpPr>
            <p:nvPr/>
          </p:nvSpPr>
          <p:spPr bwMode="auto">
            <a:xfrm>
              <a:off x="1879" y="3141"/>
              <a:ext cx="5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eV</a:t>
              </a:r>
            </a:p>
          </p:txBody>
        </p:sp>
        <p:sp>
          <p:nvSpPr>
            <p:cNvPr id="31" name="Text Box 166"/>
            <p:cNvSpPr txBox="1">
              <a:spLocks noChangeArrowheads="1"/>
            </p:cNvSpPr>
            <p:nvPr/>
          </p:nvSpPr>
          <p:spPr bwMode="auto">
            <a:xfrm>
              <a:off x="1957" y="3000"/>
              <a:ext cx="441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keV</a:t>
              </a:r>
            </a:p>
          </p:txBody>
        </p:sp>
        <p:sp>
          <p:nvSpPr>
            <p:cNvPr id="32" name="Text Box 167"/>
            <p:cNvSpPr txBox="1">
              <a:spLocks noChangeArrowheads="1"/>
            </p:cNvSpPr>
            <p:nvPr/>
          </p:nvSpPr>
          <p:spPr bwMode="auto">
            <a:xfrm>
              <a:off x="1888" y="2858"/>
              <a:ext cx="512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keV</a:t>
              </a:r>
            </a:p>
          </p:txBody>
        </p:sp>
        <p:sp>
          <p:nvSpPr>
            <p:cNvPr id="33" name="Text Box 168"/>
            <p:cNvSpPr txBox="1">
              <a:spLocks noChangeArrowheads="1"/>
            </p:cNvSpPr>
            <p:nvPr/>
          </p:nvSpPr>
          <p:spPr bwMode="auto">
            <a:xfrm>
              <a:off x="1817" y="2716"/>
              <a:ext cx="583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keV</a:t>
              </a:r>
            </a:p>
          </p:txBody>
        </p:sp>
        <p:sp>
          <p:nvSpPr>
            <p:cNvPr id="34" name="Text Box 169"/>
            <p:cNvSpPr txBox="1">
              <a:spLocks noChangeArrowheads="1"/>
            </p:cNvSpPr>
            <p:nvPr/>
          </p:nvSpPr>
          <p:spPr bwMode="auto">
            <a:xfrm>
              <a:off x="1914" y="2574"/>
              <a:ext cx="484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MeV</a:t>
              </a:r>
            </a:p>
          </p:txBody>
        </p:sp>
        <p:sp>
          <p:nvSpPr>
            <p:cNvPr id="35" name="Text Box 170"/>
            <p:cNvSpPr txBox="1">
              <a:spLocks noChangeArrowheads="1"/>
            </p:cNvSpPr>
            <p:nvPr/>
          </p:nvSpPr>
          <p:spPr bwMode="auto">
            <a:xfrm>
              <a:off x="1843" y="2433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MeV</a:t>
              </a:r>
            </a:p>
          </p:txBody>
        </p:sp>
        <p:sp>
          <p:nvSpPr>
            <p:cNvPr id="36" name="Text Box 171"/>
            <p:cNvSpPr txBox="1">
              <a:spLocks noChangeArrowheads="1"/>
            </p:cNvSpPr>
            <p:nvPr/>
          </p:nvSpPr>
          <p:spPr bwMode="auto">
            <a:xfrm>
              <a:off x="1774" y="2291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172"/>
            <p:cNvSpPr txBox="1">
              <a:spLocks noChangeArrowheads="1"/>
            </p:cNvSpPr>
            <p:nvPr/>
          </p:nvSpPr>
          <p:spPr bwMode="auto">
            <a:xfrm>
              <a:off x="1923" y="2136"/>
              <a:ext cx="4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GeV</a:t>
              </a:r>
            </a:p>
          </p:txBody>
        </p:sp>
        <p:sp>
          <p:nvSpPr>
            <p:cNvPr id="38" name="Text Box 173"/>
            <p:cNvSpPr txBox="1">
              <a:spLocks noChangeArrowheads="1"/>
            </p:cNvSpPr>
            <p:nvPr/>
          </p:nvSpPr>
          <p:spPr bwMode="auto">
            <a:xfrm>
              <a:off x="1850" y="1994"/>
              <a:ext cx="548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GeV</a:t>
              </a:r>
            </a:p>
          </p:txBody>
        </p:sp>
        <p:sp>
          <p:nvSpPr>
            <p:cNvPr id="39" name="Text Box 174"/>
            <p:cNvSpPr txBox="1">
              <a:spLocks noChangeArrowheads="1"/>
            </p:cNvSpPr>
            <p:nvPr/>
          </p:nvSpPr>
          <p:spPr bwMode="auto">
            <a:xfrm>
              <a:off x="1779" y="1853"/>
              <a:ext cx="61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GeV</a:t>
              </a:r>
            </a:p>
          </p:txBody>
        </p:sp>
        <p:sp>
          <p:nvSpPr>
            <p:cNvPr id="40" name="Text Box 175"/>
            <p:cNvSpPr txBox="1">
              <a:spLocks noChangeArrowheads="1"/>
            </p:cNvSpPr>
            <p:nvPr/>
          </p:nvSpPr>
          <p:spPr bwMode="auto">
            <a:xfrm>
              <a:off x="1945" y="1711"/>
              <a:ext cx="4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TeV</a:t>
              </a:r>
            </a:p>
          </p:txBody>
        </p:sp>
        <p:sp>
          <p:nvSpPr>
            <p:cNvPr id="41" name="Text Box 176"/>
            <p:cNvSpPr txBox="1">
              <a:spLocks noChangeArrowheads="1"/>
            </p:cNvSpPr>
            <p:nvPr/>
          </p:nvSpPr>
          <p:spPr bwMode="auto">
            <a:xfrm>
              <a:off x="1875" y="1582"/>
              <a:ext cx="5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 TeV</a:t>
              </a:r>
            </a:p>
          </p:txBody>
        </p:sp>
        <p:sp>
          <p:nvSpPr>
            <p:cNvPr id="42" name="Text Box 177"/>
            <p:cNvSpPr txBox="1">
              <a:spLocks noChangeArrowheads="1"/>
            </p:cNvSpPr>
            <p:nvPr/>
          </p:nvSpPr>
          <p:spPr bwMode="auto">
            <a:xfrm>
              <a:off x="2995" y="1866"/>
              <a:ext cx="1143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</a:rPr>
                <a:t>t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Z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W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</a:rPr>
                <a:t>H</a:t>
              </a:r>
              <a:r>
                <a:rPr lang="en-GB" sz="1600" dirty="0">
                  <a:solidFill>
                    <a:srgbClr val="000000"/>
                  </a:solidFill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</a:rPr>
                <a:t>EWSB</a:t>
              </a:r>
              <a:endParaRPr lang="en-GB" sz="1600" i="1" dirty="0">
                <a:solidFill>
                  <a:srgbClr val="000000"/>
                </a:solidFill>
              </a:endParaRPr>
            </a:p>
          </p:txBody>
        </p:sp>
        <p:sp>
          <p:nvSpPr>
            <p:cNvPr id="43" name="Text Box 178"/>
            <p:cNvSpPr txBox="1">
              <a:spLocks noChangeArrowheads="1"/>
            </p:cNvSpPr>
            <p:nvPr/>
          </p:nvSpPr>
          <p:spPr bwMode="auto">
            <a:xfrm>
              <a:off x="2995" y="2006"/>
              <a:ext cx="68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ψ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b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Υ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B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4" name="Text Box 179"/>
            <p:cNvSpPr txBox="1">
              <a:spLocks noChangeArrowheads="1"/>
            </p:cNvSpPr>
            <p:nvPr/>
          </p:nvSpPr>
          <p:spPr bwMode="auto">
            <a:xfrm>
              <a:off x="2995" y="2136"/>
              <a:ext cx="915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τ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c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n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p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,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ρ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ea typeface="Lucida Grande"/>
                  <a:cs typeface="Symbol" charset="2"/>
                  <a:sym typeface="Symbol" charset="2"/>
                </a:rPr>
                <a:t>f</a:t>
              </a:r>
              <a:endParaRPr lang="en-GB" sz="1600" i="1" dirty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endParaRPr>
            </a:p>
          </p:txBody>
        </p:sp>
        <p:sp>
          <p:nvSpPr>
            <p:cNvPr id="45" name="Text Box 180"/>
            <p:cNvSpPr txBox="1">
              <a:spLocks noChangeArrowheads="1"/>
            </p:cNvSpPr>
            <p:nvPr/>
          </p:nvSpPr>
          <p:spPr bwMode="auto">
            <a:xfrm>
              <a:off x="2995" y="2277"/>
              <a:ext cx="830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m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s</a:t>
              </a:r>
              <a:r>
                <a:rPr lang="en-GB" sz="1600" i="1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π</a:t>
              </a:r>
              <a:r>
                <a:rPr lang="en-GB" sz="1600" i="1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, </a:t>
              </a:r>
              <a:r>
                <a:rPr lang="en-GB" sz="1600" dirty="0" smtClean="0">
                  <a:solidFill>
                    <a:srgbClr val="000000"/>
                  </a:solidFill>
                  <a:latin typeface="Arial"/>
                  <a:cs typeface="Arial"/>
                  <a:sym typeface="Symbol" charset="2"/>
                </a:rPr>
                <a:t>QCD</a:t>
              </a:r>
              <a:endParaRPr lang="en-GB" sz="1600" dirty="0">
                <a:solidFill>
                  <a:srgbClr val="000000"/>
                </a:solidFill>
                <a:latin typeface="Arial"/>
                <a:cs typeface="Arial"/>
                <a:sym typeface="Symbol" charset="2"/>
              </a:endParaRPr>
            </a:p>
          </p:txBody>
        </p:sp>
        <p:sp>
          <p:nvSpPr>
            <p:cNvPr id="46" name="Text Box 181"/>
            <p:cNvSpPr txBox="1">
              <a:spLocks noChangeArrowheads="1"/>
            </p:cNvSpPr>
            <p:nvPr/>
          </p:nvSpPr>
          <p:spPr bwMode="auto">
            <a:xfrm>
              <a:off x="2995" y="2419"/>
              <a:ext cx="1394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squar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u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</a:t>
              </a:r>
              <a:r>
                <a:rPr lang="en-GB" sz="1600" i="1" dirty="0" err="1" smtClean="0">
                  <a:solidFill>
                    <a:srgbClr val="000000"/>
                  </a:solidFill>
                  <a:sym typeface="Symbol" charset="2"/>
                </a:rPr>
                <a:t>d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, nuclear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binding </a:t>
              </a:r>
              <a:r>
                <a:rPr lang="en-GB" sz="1600" i="1" dirty="0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7" name="Text Box 182"/>
            <p:cNvSpPr txBox="1">
              <a:spLocks noChangeArrowheads="1"/>
            </p:cNvSpPr>
            <p:nvPr/>
          </p:nvSpPr>
          <p:spPr bwMode="auto">
            <a:xfrm>
              <a:off x="2995" y="2548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i="1" dirty="0" err="1">
                  <a:solidFill>
                    <a:srgbClr val="000000"/>
                  </a:solidFill>
                  <a:sym typeface="Symbol" charset="2"/>
                </a:rPr>
                <a:t>e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48" name="Text Box 183"/>
            <p:cNvSpPr txBox="1">
              <a:spLocks noChangeArrowheads="1"/>
            </p:cNvSpPr>
            <p:nvPr/>
          </p:nvSpPr>
          <p:spPr bwMode="auto">
            <a:xfrm>
              <a:off x="2995" y="3270"/>
              <a:ext cx="1059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  <a:sym typeface="Symbol" charset="2"/>
                </a:rPr>
                <a:t>atomic binding </a:t>
              </a:r>
              <a:r>
                <a:rPr lang="en-GB" sz="1600" i="1">
                  <a:solidFill>
                    <a:srgbClr val="000000"/>
                  </a:solidFill>
                  <a:sym typeface="Symbol" charset="2"/>
                </a:rPr>
                <a:t>E</a:t>
              </a:r>
            </a:p>
          </p:txBody>
        </p:sp>
        <p:sp>
          <p:nvSpPr>
            <p:cNvPr id="49" name="Text Box 184"/>
            <p:cNvSpPr txBox="1">
              <a:spLocks noChangeArrowheads="1"/>
            </p:cNvSpPr>
            <p:nvPr/>
          </p:nvSpPr>
          <p:spPr bwMode="auto">
            <a:xfrm>
              <a:off x="2998" y="1659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5000"/>
                </a:lnSpc>
                <a:spcBef>
                  <a:spcPct val="15000"/>
                </a:spcBef>
                <a:spcAft>
                  <a:spcPct val="15000"/>
                </a:spcAft>
              </a:pPr>
              <a:r>
                <a:rPr lang="en-GB" sz="1600">
                  <a:solidFill>
                    <a:srgbClr val="000000"/>
                  </a:solidFill>
                </a:rPr>
                <a:t>New Physics ? </a:t>
              </a:r>
            </a:p>
          </p:txBody>
        </p:sp>
        <p:sp>
          <p:nvSpPr>
            <p:cNvPr id="50" name="AutoShape 185"/>
            <p:cNvSpPr>
              <a:spLocks/>
            </p:cNvSpPr>
            <p:nvPr/>
          </p:nvSpPr>
          <p:spPr bwMode="auto">
            <a:xfrm>
              <a:off x="2965" y="1627"/>
              <a:ext cx="56" cy="255"/>
            </a:xfrm>
            <a:prstGeom prst="rightBrace">
              <a:avLst>
                <a:gd name="adj1" fmla="val 3794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Line 186"/>
            <p:cNvSpPr>
              <a:spLocks noChangeShapeType="1"/>
            </p:cNvSpPr>
            <p:nvPr/>
          </p:nvSpPr>
          <p:spPr bwMode="auto">
            <a:xfrm>
              <a:off x="2426" y="1270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Line 187"/>
            <p:cNvSpPr>
              <a:spLocks noChangeShapeType="1"/>
            </p:cNvSpPr>
            <p:nvPr/>
          </p:nvSpPr>
          <p:spPr bwMode="auto">
            <a:xfrm flipV="1">
              <a:off x="2653" y="1339"/>
              <a:ext cx="0" cy="283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Line 188"/>
            <p:cNvSpPr>
              <a:spLocks noChangeShapeType="1"/>
            </p:cNvSpPr>
            <p:nvPr/>
          </p:nvSpPr>
          <p:spPr bwMode="auto">
            <a:xfrm flipV="1">
              <a:off x="2653" y="1056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Line 189"/>
            <p:cNvSpPr>
              <a:spLocks noChangeShapeType="1"/>
            </p:cNvSpPr>
            <p:nvPr/>
          </p:nvSpPr>
          <p:spPr bwMode="auto">
            <a:xfrm>
              <a:off x="2426" y="105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Line 190"/>
            <p:cNvSpPr>
              <a:spLocks noChangeShapeType="1"/>
            </p:cNvSpPr>
            <p:nvPr/>
          </p:nvSpPr>
          <p:spPr bwMode="auto">
            <a:xfrm flipV="1">
              <a:off x="2653" y="882"/>
              <a:ext cx="0" cy="169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sysDot"/>
              <a:round/>
              <a:headEnd/>
              <a:tailEnd type="none" w="lg" len="lg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Line 191"/>
            <p:cNvSpPr>
              <a:spLocks noChangeShapeType="1"/>
            </p:cNvSpPr>
            <p:nvPr/>
          </p:nvSpPr>
          <p:spPr bwMode="auto">
            <a:xfrm>
              <a:off x="2426" y="85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Text Box 192"/>
            <p:cNvSpPr txBox="1">
              <a:spLocks noChangeArrowheads="1"/>
            </p:cNvSpPr>
            <p:nvPr/>
          </p:nvSpPr>
          <p:spPr bwMode="auto">
            <a:xfrm>
              <a:off x="2993" y="970"/>
              <a:ext cx="1219" cy="18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>
                  <a:solidFill>
                    <a:srgbClr val="000000"/>
                  </a:solidFill>
                </a:rPr>
                <a:t>GUT ?</a:t>
              </a:r>
            </a:p>
          </p:txBody>
        </p:sp>
        <p:sp>
          <p:nvSpPr>
            <p:cNvPr id="58" name="Text Box 193"/>
            <p:cNvSpPr txBox="1">
              <a:spLocks noChangeArrowheads="1"/>
            </p:cNvSpPr>
            <p:nvPr/>
          </p:nvSpPr>
          <p:spPr bwMode="auto">
            <a:xfrm>
              <a:off x="2993" y="772"/>
              <a:ext cx="1162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rgbClr val="000000"/>
                  </a:solidFill>
                </a:rPr>
                <a:t>Planck</a:t>
              </a:r>
              <a:r>
                <a:rPr lang="en-GB" sz="1600" dirty="0" smtClean="0">
                  <a:solidFill>
                    <a:srgbClr val="000000"/>
                  </a:solidFill>
                </a:rPr>
                <a:t> scale (</a:t>
              </a:r>
              <a:r>
                <a:rPr lang="en-GB" sz="1600" i="1" dirty="0" err="1">
                  <a:solidFill>
                    <a:srgbClr val="000000"/>
                  </a:solidFill>
                </a:rPr>
                <a:t>M</a:t>
              </a:r>
              <a:r>
                <a:rPr lang="en-GB" sz="1600" baseline="-25000" dirty="0" err="1">
                  <a:solidFill>
                    <a:srgbClr val="000000"/>
                  </a:solidFill>
                </a:rPr>
                <a:t>Pl</a:t>
              </a:r>
              <a:r>
                <a:rPr lang="en-GB" sz="160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59" name="Text Box 194"/>
            <p:cNvSpPr txBox="1">
              <a:spLocks noChangeArrowheads="1"/>
            </p:cNvSpPr>
            <p:nvPr/>
          </p:nvSpPr>
          <p:spPr bwMode="auto">
            <a:xfrm>
              <a:off x="3000" y="1172"/>
              <a:ext cx="1219" cy="189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GB" sz="1600" dirty="0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i="1" baseline="-25000" dirty="0" smtClean="0">
                  <a:solidFill>
                    <a:srgbClr val="000000"/>
                  </a:solidFill>
                  <a:sym typeface="Symbol" charset="2"/>
                </a:rPr>
                <a:t>R</a:t>
              </a:r>
              <a:r>
                <a:rPr lang="en-GB" sz="1600" dirty="0" smtClean="0">
                  <a:solidFill>
                    <a:srgbClr val="000000"/>
                  </a:solidFill>
                  <a:sym typeface="Symbol" charset="2"/>
                </a:rPr>
                <a:t> </a:t>
              </a:r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  <a:endParaRPr lang="en-GB" sz="1600" i="1" baseline="-250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60" name="Text Box 195"/>
            <p:cNvSpPr txBox="1">
              <a:spLocks noChangeArrowheads="1"/>
            </p:cNvSpPr>
            <p:nvPr/>
          </p:nvSpPr>
          <p:spPr bwMode="auto">
            <a:xfrm>
              <a:off x="1761" y="1155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14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1" name="Text Box 196"/>
            <p:cNvSpPr txBox="1">
              <a:spLocks noChangeArrowheads="1"/>
            </p:cNvSpPr>
            <p:nvPr/>
          </p:nvSpPr>
          <p:spPr bwMode="auto">
            <a:xfrm>
              <a:off x="1758" y="941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</a:t>
              </a:r>
              <a:r>
                <a:rPr lang="en-GB" sz="1600" baseline="30000">
                  <a:solidFill>
                    <a:srgbClr val="000000"/>
                  </a:solidFill>
                </a:rPr>
                <a:t>16</a:t>
              </a:r>
              <a:r>
                <a:rPr lang="en-GB" sz="160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2" name="Text Box 197"/>
            <p:cNvSpPr txBox="1">
              <a:spLocks noChangeArrowheads="1"/>
            </p:cNvSpPr>
            <p:nvPr/>
          </p:nvSpPr>
          <p:spPr bwMode="auto">
            <a:xfrm>
              <a:off x="1758" y="742"/>
              <a:ext cx="64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</a:t>
              </a:r>
              <a:r>
                <a:rPr lang="en-GB" sz="1600" baseline="30000" dirty="0">
                  <a:solidFill>
                    <a:srgbClr val="000000"/>
                  </a:solidFill>
                </a:rPr>
                <a:t>19</a:t>
              </a:r>
              <a:r>
                <a:rPr lang="en-GB" sz="1600" dirty="0">
                  <a:solidFill>
                    <a:srgbClr val="000000"/>
                  </a:solidFill>
                </a:rPr>
                <a:t> GeV</a:t>
              </a:r>
            </a:p>
          </p:txBody>
        </p:sp>
        <p:sp>
          <p:nvSpPr>
            <p:cNvPr id="63" name="Line 198"/>
            <p:cNvSpPr>
              <a:spLocks noChangeShapeType="1"/>
            </p:cNvSpPr>
            <p:nvPr/>
          </p:nvSpPr>
          <p:spPr bwMode="auto">
            <a:xfrm>
              <a:off x="2428" y="3819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Line 199"/>
            <p:cNvSpPr>
              <a:spLocks noChangeShapeType="1"/>
            </p:cNvSpPr>
            <p:nvPr/>
          </p:nvSpPr>
          <p:spPr bwMode="auto">
            <a:xfrm>
              <a:off x="2428" y="3677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Line 200"/>
            <p:cNvSpPr>
              <a:spLocks noChangeShapeType="1"/>
            </p:cNvSpPr>
            <p:nvPr/>
          </p:nvSpPr>
          <p:spPr bwMode="auto">
            <a:xfrm>
              <a:off x="2428" y="3536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Text Box 201"/>
            <p:cNvSpPr txBox="1">
              <a:spLocks noChangeArrowheads="1"/>
            </p:cNvSpPr>
            <p:nvPr/>
          </p:nvSpPr>
          <p:spPr bwMode="auto">
            <a:xfrm>
              <a:off x="1845" y="3706"/>
              <a:ext cx="55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dirty="0">
                  <a:solidFill>
                    <a:srgbClr val="000000"/>
                  </a:solidFill>
                </a:rPr>
                <a:t>10 </a:t>
              </a:r>
              <a:r>
                <a:rPr lang="en-GB" sz="1600" dirty="0" err="1">
                  <a:solidFill>
                    <a:srgbClr val="000000"/>
                  </a:solidFill>
                </a:rPr>
                <a:t>meV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202"/>
            <p:cNvSpPr txBox="1">
              <a:spLocks noChangeArrowheads="1"/>
            </p:cNvSpPr>
            <p:nvPr/>
          </p:nvSpPr>
          <p:spPr bwMode="auto">
            <a:xfrm>
              <a:off x="1776" y="3565"/>
              <a:ext cx="626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100 meV</a:t>
              </a:r>
            </a:p>
          </p:txBody>
        </p:sp>
        <p:sp>
          <p:nvSpPr>
            <p:cNvPr id="68" name="Text Box 203"/>
            <p:cNvSpPr txBox="1">
              <a:spLocks noChangeArrowheads="1"/>
            </p:cNvSpPr>
            <p:nvPr/>
          </p:nvSpPr>
          <p:spPr bwMode="auto">
            <a:xfrm>
              <a:off x="2023" y="3423"/>
              <a:ext cx="377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>
                  <a:solidFill>
                    <a:srgbClr val="000000"/>
                  </a:solidFill>
                </a:rPr>
                <a:t>1 eV</a:t>
              </a:r>
            </a:p>
          </p:txBody>
        </p:sp>
        <p:sp>
          <p:nvSpPr>
            <p:cNvPr id="69" name="Text Box 204"/>
            <p:cNvSpPr txBox="1">
              <a:spLocks noChangeArrowheads="1"/>
            </p:cNvSpPr>
            <p:nvPr/>
          </p:nvSpPr>
          <p:spPr bwMode="auto">
            <a:xfrm>
              <a:off x="2995" y="3407"/>
              <a:ext cx="278" cy="21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 smtClean="0">
                  <a:solidFill>
                    <a:srgbClr val="000000"/>
                  </a:solidFill>
                  <a:latin typeface="Symbol" charset="2"/>
                  <a:cs typeface="Symbol" charset="2"/>
                  <a:sym typeface="Symbol" charset="2"/>
                </a:rPr>
                <a:t>ν</a:t>
              </a:r>
              <a:r>
                <a:rPr lang="en-GB" sz="1600" dirty="0" err="1" smtClean="0">
                  <a:solidFill>
                    <a:srgbClr val="000000"/>
                  </a:solidFill>
                  <a:sym typeface="Symbol" charset="2"/>
                </a:rPr>
                <a:t>’s</a:t>
              </a:r>
              <a:endParaRPr lang="en-GB" sz="1600" dirty="0">
                <a:solidFill>
                  <a:srgbClr val="000000"/>
                </a:solidFill>
                <a:sym typeface="Symbol" charset="2"/>
              </a:endParaRPr>
            </a:p>
          </p:txBody>
        </p:sp>
        <p:sp>
          <p:nvSpPr>
            <p:cNvPr id="70" name="Line 205"/>
            <p:cNvSpPr>
              <a:spLocks noChangeShapeType="1"/>
            </p:cNvSpPr>
            <p:nvPr/>
          </p:nvSpPr>
          <p:spPr bwMode="auto">
            <a:xfrm flipH="1">
              <a:off x="3135" y="3621"/>
              <a:ext cx="2" cy="1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1" name="Line 206"/>
            <p:cNvSpPr>
              <a:spLocks noChangeShapeType="1"/>
            </p:cNvSpPr>
            <p:nvPr/>
          </p:nvSpPr>
          <p:spPr bwMode="auto">
            <a:xfrm>
              <a:off x="3475" y="3480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72" name="Text Box 207"/>
            <p:cNvSpPr txBox="1">
              <a:spLocks noChangeArrowheads="1"/>
            </p:cNvSpPr>
            <p:nvPr/>
          </p:nvSpPr>
          <p:spPr bwMode="auto">
            <a:xfrm>
              <a:off x="3149" y="3635"/>
              <a:ext cx="185" cy="2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>
                  <a:solidFill>
                    <a:srgbClr val="000000"/>
                  </a:solidFill>
                  <a:sym typeface="Symbol" charset="2"/>
                </a:rPr>
                <a:t>?</a:t>
              </a:r>
            </a:p>
          </p:txBody>
        </p:sp>
        <p:sp>
          <p:nvSpPr>
            <p:cNvPr id="73" name="Line 208"/>
            <p:cNvSpPr>
              <a:spLocks noChangeShapeType="1"/>
            </p:cNvSpPr>
            <p:nvPr/>
          </p:nvSpPr>
          <p:spPr bwMode="auto">
            <a:xfrm>
              <a:off x="3475" y="2642"/>
              <a:ext cx="0" cy="3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 Box 182"/>
          <p:cNvSpPr txBox="1">
            <a:spLocks noChangeArrowheads="1"/>
          </p:cNvSpPr>
          <p:nvPr/>
        </p:nvSpPr>
        <p:spPr bwMode="auto">
          <a:xfrm>
            <a:off x="5796827" y="4591960"/>
            <a:ext cx="1231124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smtClean="0">
                <a:solidFill>
                  <a:srgbClr val="000000"/>
                </a:solidFill>
                <a:sym typeface="Symbol" charset="2"/>
              </a:rPr>
              <a:t>core of Sun</a:t>
            </a:r>
            <a:endParaRPr lang="en-GB" sz="1600" dirty="0">
              <a:solidFill>
                <a:srgbClr val="000000"/>
              </a:solidFill>
              <a:sym typeface="Symbol" charset="2"/>
            </a:endParaRPr>
          </a:p>
        </p:txBody>
      </p:sp>
      <p:grpSp>
        <p:nvGrpSpPr>
          <p:cNvPr id="75" name="Group 79"/>
          <p:cNvGrpSpPr/>
          <p:nvPr/>
        </p:nvGrpSpPr>
        <p:grpSpPr>
          <a:xfrm>
            <a:off x="1383561" y="942973"/>
            <a:ext cx="2152369" cy="5084763"/>
            <a:chOff x="341746" y="1089023"/>
            <a:chExt cx="2152369" cy="5084763"/>
          </a:xfrm>
        </p:grpSpPr>
        <p:sp>
          <p:nvSpPr>
            <p:cNvPr id="76" name="Up Arrow 75"/>
            <p:cNvSpPr/>
            <p:nvPr/>
          </p:nvSpPr>
          <p:spPr>
            <a:xfrm flipV="1">
              <a:off x="1046315" y="1089023"/>
              <a:ext cx="1447800" cy="5084763"/>
            </a:xfrm>
            <a:prstGeom prst="upArrow">
              <a:avLst/>
            </a:prstGeom>
            <a:solidFill>
              <a:schemeClr val="tx1">
                <a:lumMod val="50000"/>
                <a:lumOff val="50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7" name="Text Box 171"/>
            <p:cNvSpPr txBox="1">
              <a:spLocks noChangeArrowheads="1"/>
            </p:cNvSpPr>
            <p:nvPr/>
          </p:nvSpPr>
          <p:spPr bwMode="auto">
            <a:xfrm>
              <a:off x="592682" y="3636092"/>
              <a:ext cx="161711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strong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78" name="Text Box 171"/>
            <p:cNvSpPr txBox="1">
              <a:spLocks noChangeArrowheads="1"/>
            </p:cNvSpPr>
            <p:nvPr/>
          </p:nvSpPr>
          <p:spPr bwMode="auto">
            <a:xfrm>
              <a:off x="569972" y="5425475"/>
              <a:ext cx="1639828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atomic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</a:t>
              </a:r>
              <a:r>
                <a:rPr lang="en-GB" sz="1600" dirty="0" smtClean="0">
                  <a:solidFill>
                    <a:prstClr val="white"/>
                  </a:solidFill>
                </a:rPr>
                <a:t>~ 10</a:t>
              </a:r>
              <a:r>
                <a:rPr lang="en-GB" sz="1600" baseline="30000" dirty="0" smtClean="0">
                  <a:solidFill>
                    <a:prstClr val="white"/>
                  </a:solidFill>
                </a:rPr>
                <a:t>−10</a:t>
              </a:r>
              <a:r>
                <a:rPr lang="en-GB" sz="1600" dirty="0" smtClean="0">
                  <a:solidFill>
                    <a:prstClr val="white"/>
                  </a:solidFill>
                </a:rPr>
                <a:t> </a:t>
              </a:r>
              <a:r>
                <a:rPr lang="en-GB" sz="1600" dirty="0" err="1" smtClean="0">
                  <a:solidFill>
                    <a:prstClr val="white"/>
                  </a:solidFill>
                </a:rPr>
                <a:t>m</a:t>
              </a:r>
              <a:endParaRPr lang="en-GB" sz="1600" dirty="0">
                <a:solidFill>
                  <a:prstClr val="white"/>
                </a:solidFill>
              </a:endParaRPr>
            </a:p>
          </p:txBody>
        </p:sp>
        <p:sp>
          <p:nvSpPr>
            <p:cNvPr id="79" name="Text Box 171"/>
            <p:cNvSpPr txBox="1">
              <a:spLocks noChangeArrowheads="1"/>
            </p:cNvSpPr>
            <p:nvPr/>
          </p:nvSpPr>
          <p:spPr bwMode="auto">
            <a:xfrm>
              <a:off x="653529" y="2925623"/>
              <a:ext cx="1556271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weak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−18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  <p:sp>
          <p:nvSpPr>
            <p:cNvPr id="80" name="Text Box 171"/>
            <p:cNvSpPr txBox="1">
              <a:spLocks noChangeArrowheads="1"/>
            </p:cNvSpPr>
            <p:nvPr/>
          </p:nvSpPr>
          <p:spPr bwMode="auto">
            <a:xfrm>
              <a:off x="341746" y="1183968"/>
              <a:ext cx="1868054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GB" sz="1600" i="1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L</a:t>
              </a:r>
              <a:r>
                <a:rPr lang="en-GB" sz="1600" baseline="-25000" dirty="0" err="1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gravitation</a:t>
              </a:r>
              <a:r>
                <a:rPr lang="en-GB" sz="1600" dirty="0" smtClean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 ~ </a:t>
              </a:r>
              <a:r>
                <a:rPr lang="en-GB" sz="1600" dirty="0" smtClean="0">
                  <a:solidFill>
                    <a:srgbClr val="FFFFFF"/>
                  </a:solidFill>
                </a:rPr>
                <a:t>10</a:t>
              </a:r>
              <a:r>
                <a:rPr lang="en-GB" sz="1600" baseline="30000" dirty="0" smtClean="0">
                  <a:solidFill>
                    <a:srgbClr val="FFFFFF"/>
                  </a:solidFill>
                </a:rPr>
                <a:t>−35</a:t>
              </a:r>
              <a:r>
                <a:rPr lang="en-GB" sz="1600" dirty="0" smtClean="0">
                  <a:solidFill>
                    <a:srgbClr val="FFFFFF"/>
                  </a:solidFill>
                </a:rPr>
                <a:t> </a:t>
              </a:r>
              <a:r>
                <a:rPr lang="en-GB" sz="1600" dirty="0" err="1" smtClean="0">
                  <a:solidFill>
                    <a:srgbClr val="FFFFFF"/>
                  </a:solidFill>
                </a:rPr>
                <a:t>m</a:t>
              </a:r>
              <a:endParaRPr lang="en-GB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7560771" y="2553469"/>
            <a:ext cx="10498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rgbClr val="D00209"/>
                </a:solidFill>
              </a:rPr>
              <a:t>…probing </a:t>
            </a:r>
            <a:r>
              <a:rPr lang="en-GB" sz="1050" dirty="0" err="1" smtClean="0">
                <a:solidFill>
                  <a:srgbClr val="D00209"/>
                </a:solidFill>
              </a:rPr>
              <a:t>attometer</a:t>
            </a:r>
            <a:r>
              <a:rPr lang="en-GB" sz="1050" dirty="0" smtClean="0">
                <a:solidFill>
                  <a:srgbClr val="D00209"/>
                </a:solidFill>
              </a:rPr>
              <a:t> scales</a:t>
            </a:r>
            <a:endParaRPr lang="en-GB" sz="1050" dirty="0">
              <a:solidFill>
                <a:srgbClr val="D00209"/>
              </a:solidFill>
            </a:endParaRPr>
          </a:p>
        </p:txBody>
      </p:sp>
      <p:sp>
        <p:nvSpPr>
          <p:cNvPr id="82" name="Text Box 201"/>
          <p:cNvSpPr txBox="1">
            <a:spLocks noChangeArrowheads="1"/>
          </p:cNvSpPr>
          <p:nvPr/>
        </p:nvSpPr>
        <p:spPr bwMode="auto">
          <a:xfrm>
            <a:off x="5114754" y="5996180"/>
            <a:ext cx="29587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 smtClean="0">
                <a:solidFill>
                  <a:srgbClr val="000000"/>
                </a:solidFill>
              </a:rPr>
              <a:t>0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3" name="Text Box 204"/>
          <p:cNvSpPr txBox="1">
            <a:spLocks noChangeArrowheads="1"/>
          </p:cNvSpPr>
          <p:nvPr/>
        </p:nvSpPr>
        <p:spPr bwMode="auto">
          <a:xfrm>
            <a:off x="5791200" y="5970917"/>
            <a:ext cx="482822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dirty="0" err="1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g</a:t>
            </a:r>
            <a:r>
              <a:rPr lang="en-GB" sz="1600" dirty="0" smtClean="0">
                <a:solidFill>
                  <a:srgbClr val="000000"/>
                </a:solidFill>
                <a:latin typeface="Symbol" charset="2"/>
                <a:cs typeface="Symbol" charset="2"/>
                <a:sym typeface="Symbol" charset="2"/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  <a:latin typeface="Aial"/>
                <a:cs typeface="Aial"/>
                <a:sym typeface="Symbol" charset="2"/>
              </a:rPr>
              <a:t>g</a:t>
            </a:r>
            <a:endParaRPr lang="en-GB" sz="1600" dirty="0">
              <a:solidFill>
                <a:srgbClr val="000000"/>
              </a:solidFill>
              <a:latin typeface="Aial"/>
              <a:cs typeface="Aial"/>
              <a:sym typeface="Symbol" charset="2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457200" y="838200"/>
            <a:ext cx="926361" cy="4779076"/>
            <a:chOff x="457200" y="838200"/>
            <a:chExt cx="926361" cy="4779076"/>
          </a:xfrm>
        </p:grpSpPr>
        <p:sp>
          <p:nvSpPr>
            <p:cNvPr id="85" name="TextBox 84"/>
            <p:cNvSpPr txBox="1"/>
            <p:nvPr/>
          </p:nvSpPr>
          <p:spPr>
            <a:xfrm>
              <a:off x="457200" y="5278722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~1900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57200" y="3494438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~1970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57200" y="2590800"/>
              <a:ext cx="7657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~2010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57200" y="838200"/>
              <a:ext cx="9263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Year when energy reached in labs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577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3" grpId="0"/>
      <p:bldP spid="74" grpId="0"/>
      <p:bldP spid="8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1676400"/>
            <a:ext cx="9144000" cy="4895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Combining all the channels</a:t>
            </a:r>
            <a:endParaRPr lang="en-US" sz="2000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Does it have Higgs-like quantum numbers (spin 0 and positive parity) ?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28599" y="1823642"/>
            <a:ext cx="8519865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Use angular correlations in </a:t>
            </a:r>
            <a:r>
              <a:rPr lang="en-US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4l (see below) and </a:t>
            </a:r>
            <a:r>
              <a:rPr lang="en-US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H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rPr>
              <a:t>gg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 to measure spin-parity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7000" y="1460956"/>
            <a:ext cx="2676338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>
                <a:solidFill>
                  <a:srgbClr val="FFFFFF"/>
                </a:solidFill>
              </a:rPr>
              <a:t>ATLAS-CONF-2013-</a:t>
            </a:r>
            <a:r>
              <a:rPr lang="en-US" sz="800" b="1" kern="0" dirty="0" smtClean="0">
                <a:solidFill>
                  <a:srgbClr val="FFFFFF"/>
                </a:solidFill>
              </a:rPr>
              <a:t>040</a:t>
            </a:r>
            <a:r>
              <a:rPr lang="en-US" sz="800" b="1" kern="0" dirty="0">
                <a:solidFill>
                  <a:srgbClr val="FFFFFF"/>
                </a:solidFill>
              </a:rPr>
              <a:t>, CMS-PAS-HIG-13</a:t>
            </a:r>
            <a:r>
              <a:rPr lang="en-US" sz="800" b="1" kern="0" dirty="0" smtClean="0">
                <a:solidFill>
                  <a:srgbClr val="FFFFFF"/>
                </a:solidFill>
              </a:rPr>
              <a:t>-002/-005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2401" y="5733256"/>
            <a:ext cx="87275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Spin-0 hypothesis strongly </a:t>
            </a:r>
            <a:r>
              <a:rPr lang="en-US" sz="16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favoured</a:t>
            </a:r>
            <a:r>
              <a:rPr lang="en-US" sz="1600" dirty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(0</a:t>
            </a:r>
            <a:r>
              <a:rPr lang="en-US" sz="1600" baseline="300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-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hypothesis rejected with 3.3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s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,</a:t>
            </a: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  <a:sym typeface="Wingdings"/>
              </a:rPr>
              <a:t> 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2</a:t>
            </a:r>
            <a:r>
              <a:rPr lang="en-US" sz="1600" baseline="30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+</a:t>
            </a:r>
            <a:r>
              <a:rPr lang="en-US" sz="16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similarly)</a:t>
            </a:r>
            <a:endParaRPr lang="en-US" sz="1600" baseline="30000" dirty="0" smtClean="0">
              <a:solidFill>
                <a:srgbClr val="BC010C"/>
              </a:solidFill>
              <a:latin typeface="Symbol" charset="2"/>
              <a:ea typeface="Arial" charset="0"/>
              <a:cs typeface="Symbol" charset="2"/>
            </a:endParaRPr>
          </a:p>
        </p:txBody>
      </p:sp>
      <p:pic>
        <p:nvPicPr>
          <p:cNvPr id="2" name="Picture 1" descr="SpinPariteH_4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76872"/>
            <a:ext cx="9007344" cy="3240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920"/>
            <a:ext cx="4495800" cy="6581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b="11394"/>
          <a:stretch>
            <a:fillRect/>
          </a:stretch>
        </p:blipFill>
        <p:spPr>
          <a:xfrm>
            <a:off x="4495800" y="-7920"/>
            <a:ext cx="4648200" cy="5034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grayscl/>
          </a:blip>
          <a:srcRect t="88606" r="68140"/>
          <a:stretch>
            <a:fillRect/>
          </a:stretch>
        </p:blipFill>
        <p:spPr>
          <a:xfrm>
            <a:off x="7663070" y="2438400"/>
            <a:ext cx="1480930" cy="647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105400"/>
            <a:ext cx="35792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PRESS COVERAGE</a:t>
            </a:r>
          </a:p>
          <a:p>
            <a:pPr algn="ctr"/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after July 4</a:t>
            </a:r>
            <a:r>
              <a:rPr lang="en-US" sz="1400" baseline="300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th</a:t>
            </a:r>
            <a:r>
              <a:rPr lang="en-US" sz="1400" dirty="0" smtClean="0">
                <a:solidFill>
                  <a:prstClr val="white">
                    <a:lumMod val="95000"/>
                  </a:prstClr>
                </a:solidFill>
                <a:latin typeface="Trebuchet MS"/>
                <a:cs typeface="Trebuchet MS"/>
              </a:rPr>
              <a:t> seminars at CERN </a:t>
            </a:r>
            <a:endParaRPr lang="en-US" sz="1100" dirty="0" smtClean="0">
              <a:solidFill>
                <a:prstClr val="white">
                  <a:lumMod val="95000"/>
                </a:prstClr>
              </a:solidFill>
              <a:latin typeface="Trebuchet MS"/>
              <a:cs typeface="Trebuchet MS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8294604" y="5753269"/>
            <a:ext cx="14448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prstClr val="white">
                    <a:lumMod val="75000"/>
                  </a:prstClr>
                </a:solidFill>
                <a:latin typeface="Trebuchet MS"/>
                <a:cs typeface="Trebuchet MS"/>
              </a:rPr>
              <a:t>CERN black board, Jul 2012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894" y="5661248"/>
            <a:ext cx="90364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Trebuchet MS"/>
                <a:cs typeface="Trebuchet MS"/>
              </a:rPr>
              <a:t>« Pour la découverte théorique d’un mécanisme qui contribue à notre compréhension de l’origine de la masse des particules subatomiques, et qui a récemment été confirmé par la découverte de la particule fondamentale prédite, par les expériences ATLAS et CMS auprès du grand collisionneur de hadrons du CERN »</a:t>
            </a:r>
            <a:endParaRPr lang="fr-FR" sz="1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pic>
        <p:nvPicPr>
          <p:cNvPr id="5" name="Picture 4" descr="Nobel-Prize-Higgs-Engler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8"/>
          <a:stretch/>
        </p:blipFill>
        <p:spPr>
          <a:xfrm>
            <a:off x="0" y="33250"/>
            <a:ext cx="9144000" cy="54119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623" y="68364"/>
            <a:ext cx="2249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rgbClr val="FFFFFF"/>
                </a:solidFill>
                <a:latin typeface="Trebuchet MS"/>
                <a:cs typeface="Trebuchet MS"/>
              </a:rPr>
              <a:t>And then in Oct 2013:</a:t>
            </a:r>
          </a:p>
        </p:txBody>
      </p:sp>
    </p:spTree>
    <p:extLst>
      <p:ext uri="{BB962C8B-B14F-4D97-AF65-F5344CB8AC3E}">
        <p14:creationId xmlns:p14="http://schemas.microsoft.com/office/powerpoint/2010/main" val="389144820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179512" y="404664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 smtClean="0">
                <a:solidFill>
                  <a:schemeClr val="bg1"/>
                </a:solidFill>
                <a:latin typeface="Trebuchet MS"/>
                <a:cs typeface="Trebuchet MS"/>
              </a:rPr>
              <a:t>A new era in particle physics has begun: the exploration of the </a:t>
            </a:r>
            <a:r>
              <a:rPr lang="en-GB" sz="2000" b="1" i="1" dirty="0" smtClean="0">
                <a:solidFill>
                  <a:schemeClr val="bg1"/>
                </a:solidFill>
                <a:latin typeface="Trebuchet MS"/>
                <a:cs typeface="Trebuchet MS"/>
              </a:rPr>
              <a:t>Higgs boson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161616"/>
              </a:clrFrom>
              <a:clrTo>
                <a:srgbClr val="161616">
                  <a:alpha val="0"/>
                </a:srgbClr>
              </a:clrTo>
            </a:clrChange>
            <a:alphaModFix amt="46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3472"/>
          <a:stretch>
            <a:fillRect/>
          </a:stretch>
        </p:blipFill>
        <p:spPr>
          <a:xfrm flipH="1">
            <a:off x="4680718" y="1383126"/>
            <a:ext cx="4032250" cy="515151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3726" y="4264341"/>
            <a:ext cx="4032250" cy="2405019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txBody>
          <a:bodyPr wrap="square" lIns="216000" tIns="93600" bIns="93600" rtlCol="0">
            <a:spAutoFit/>
          </a:bodyPr>
          <a:lstStyle/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mass and width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What is its spin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break EW vacuum symmetry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How does it couple to SM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couple to new particles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invisible decays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brothers and sisters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Does it have distant cousins ?</a:t>
            </a:r>
          </a:p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schemeClr val="bg1"/>
                </a:solidFill>
                <a:latin typeface="Trebuchet MS"/>
                <a:cs typeface="Trebuchet MS"/>
              </a:rPr>
              <a:t>Is it a “natural” scalar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247" y="1398404"/>
            <a:ext cx="3672408" cy="275430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84568" y="980728"/>
            <a:ext cx="3161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Trebuchet MS"/>
                <a:cs typeface="Trebuchet MS"/>
              </a:rPr>
              <a:t>A feast for experimentalists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2048" y="1422068"/>
            <a:ext cx="1177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latin typeface="Trebuchet MS"/>
                <a:cs typeface="Trebuchet MS"/>
              </a:rPr>
              <a:t>Experimentalist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9512" y="404664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 smtClean="0">
                <a:solidFill>
                  <a:prstClr val="white"/>
                </a:solidFill>
                <a:latin typeface="Trebuchet MS"/>
                <a:cs typeface="Trebuchet MS"/>
              </a:rPr>
              <a:t>A new era in particle physics has begun: the exploration of the </a:t>
            </a:r>
            <a:r>
              <a:rPr lang="en-GB" sz="20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Higgs boson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alphaModFix amt="46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3472"/>
          <a:stretch>
            <a:fillRect/>
          </a:stretch>
        </p:blipFill>
        <p:spPr>
          <a:xfrm flipH="1">
            <a:off x="4680718" y="1383126"/>
            <a:ext cx="4032250" cy="515151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3726" y="4264341"/>
            <a:ext cx="4032250" cy="435249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txBody>
          <a:bodyPr wrap="square" lIns="216000" tIns="93600" bIns="93600" rtlCol="0">
            <a:spAutoFit/>
          </a:bodyPr>
          <a:lstStyle/>
          <a:p>
            <a:pPr marL="265113" indent="-265113">
              <a:buFont typeface="Lucida Grande"/>
              <a:buChar char="-"/>
            </a:pPr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Is it all just Standard Model ? </a:t>
            </a:r>
          </a:p>
        </p:txBody>
      </p:sp>
      <p:sp>
        <p:nvSpPr>
          <p:cNvPr id="3" name="Rectangle 2"/>
          <p:cNvSpPr/>
          <p:nvPr/>
        </p:nvSpPr>
        <p:spPr>
          <a:xfrm>
            <a:off x="384568" y="980728"/>
            <a:ext cx="2365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i="1" dirty="0" smtClean="0">
                <a:solidFill>
                  <a:srgbClr val="7EB606">
                    <a:lumMod val="60000"/>
                    <a:lumOff val="40000"/>
                  </a:srgbClr>
                </a:solidFill>
                <a:latin typeface="Trebuchet MS"/>
                <a:cs typeface="Trebuchet MS"/>
              </a:rPr>
              <a:t>Diet for theorists (?)</a:t>
            </a:r>
            <a:endParaRPr lang="en-GB" sz="1800" i="1" dirty="0">
              <a:solidFill>
                <a:srgbClr val="7EB606">
                  <a:lumMod val="60000"/>
                  <a:lumOff val="40000"/>
                </a:srgbClr>
              </a:solidFill>
              <a:latin typeface="Trebuchet MS"/>
              <a:cs typeface="Trebuchet M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4717" r="2523"/>
          <a:stretch/>
        </p:blipFill>
        <p:spPr>
          <a:xfrm>
            <a:off x="437653" y="1383126"/>
            <a:ext cx="3672407" cy="26269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4262" y="3717032"/>
            <a:ext cx="7043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>
                <a:latin typeface="Trebuchet MS"/>
                <a:cs typeface="Trebuchet MS"/>
              </a:rPr>
              <a:t>Theorist</a:t>
            </a:r>
          </a:p>
        </p:txBody>
      </p:sp>
    </p:spTree>
    <p:extLst>
      <p:ext uri="{BB962C8B-B14F-4D97-AF65-F5344CB8AC3E}">
        <p14:creationId xmlns:p14="http://schemas.microsoft.com/office/powerpoint/2010/main" val="212162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24400" y="1600200"/>
            <a:ext cx="342900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It is a triumph for the imagination and rigour of the human mind</a:t>
            </a:r>
            <a:endParaRPr lang="en-GB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24400" y="2958911"/>
            <a:ext cx="3541119" cy="2908489"/>
          </a:xfrm>
          <a:prstGeom prst="rect">
            <a:avLst/>
          </a:prstGeom>
          <a:gradFill flip="none" rotWithShape="1">
            <a:gsLst>
              <a:gs pos="1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50000"/>
                  <a:lumOff val="50000"/>
                  <a:alpha val="25000"/>
                </a:schemeClr>
              </a:gs>
            </a:gsLst>
            <a:lin ang="16200000" scaled="0"/>
            <a:tileRect/>
          </a:gradFill>
        </p:spPr>
        <p:txBody>
          <a:bodyPr wrap="square" rIns="0">
            <a:spAutoFit/>
          </a:bodyPr>
          <a:lstStyle/>
          <a:p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It is a triumph for the greatest experimental undertaking ever</a:t>
            </a: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: </a:t>
            </a:r>
          </a:p>
          <a:p>
            <a:pPr>
              <a:spcBef>
                <a:spcPts val="9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Frontier of accelerator &amp; detector technologies</a:t>
            </a:r>
          </a:p>
          <a:p>
            <a:pPr>
              <a:spcBef>
                <a:spcPts val="900"/>
              </a:spcBef>
            </a:pPr>
            <a:r>
              <a:rPr lang="en-US" b="1" dirty="0" smtClean="0">
                <a:solidFill>
                  <a:srgbClr val="FFFFFF"/>
                </a:solidFill>
                <a:latin typeface="Trebuchet MS"/>
                <a:cs typeface="Trebuchet MS"/>
              </a:rPr>
              <a:t>Global data sharing, analysis &amp; collaboration </a:t>
            </a:r>
            <a:endParaRPr lang="en-GB" b="1" dirty="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23794" y="838200"/>
            <a:ext cx="354820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completes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23794" y="2514600"/>
            <a:ext cx="28706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But …</a:t>
            </a:r>
            <a:endParaRPr lang="en-GB" sz="8000" dirty="0"/>
          </a:p>
        </p:txBody>
      </p:sp>
      <p:sp>
        <p:nvSpPr>
          <p:cNvPr id="5" name="Rectangle 4"/>
          <p:cNvSpPr/>
          <p:nvPr/>
        </p:nvSpPr>
        <p:spPr>
          <a:xfrm>
            <a:off x="1023794" y="838200"/>
            <a:ext cx="354820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completes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23794" y="2514600"/>
            <a:ext cx="287069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b="1" dirty="0" smtClean="0">
                <a:solidFill>
                  <a:srgbClr val="FFFFFF"/>
                </a:solidFill>
                <a:latin typeface="Trebuchet MS"/>
                <a:cs typeface="Trebuchet MS"/>
              </a:rPr>
              <a:t>But …</a:t>
            </a:r>
            <a:endParaRPr lang="en-GB" sz="8000" dirty="0"/>
          </a:p>
        </p:txBody>
      </p:sp>
      <p:sp>
        <p:nvSpPr>
          <p:cNvPr id="5" name="Rectangle 4"/>
          <p:cNvSpPr/>
          <p:nvPr/>
        </p:nvSpPr>
        <p:spPr>
          <a:xfrm>
            <a:off x="1023794" y="838200"/>
            <a:ext cx="3548206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FFFFFF"/>
                </a:solidFill>
                <a:latin typeface="Trebuchet MS"/>
                <a:cs typeface="Trebuchet MS"/>
              </a:rPr>
              <a:t>100 years after the discovery of cosmic rays…</a:t>
            </a:r>
          </a:p>
          <a:p>
            <a:pPr>
              <a:spcBef>
                <a:spcPts val="600"/>
              </a:spcBef>
            </a:pP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discovery of the Higgs boson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completes </a:t>
            </a:r>
            <a:r>
              <a:rPr lang="en-GB" b="1" dirty="0" smtClean="0">
                <a:solidFill>
                  <a:srgbClr val="FFFFFF"/>
                </a:solidFill>
                <a:latin typeface="Trebuchet MS"/>
                <a:cs typeface="Trebuchet MS"/>
              </a:rPr>
              <a:t>the Standard Model</a:t>
            </a:r>
          </a:p>
        </p:txBody>
      </p:sp>
      <p:sp>
        <p:nvSpPr>
          <p:cNvPr id="4" name="Rectangle 3"/>
          <p:cNvSpPr/>
          <p:nvPr/>
        </p:nvSpPr>
        <p:spPr>
          <a:xfrm>
            <a:off x="4788024" y="1556792"/>
            <a:ext cx="34847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Can we conclude that the Standard Model is </a:t>
            </a:r>
            <a:r>
              <a:rPr lang="en-GB" b="1" i="1" dirty="0" smtClean="0">
                <a:solidFill>
                  <a:srgbClr val="FFFF00"/>
                </a:solidFill>
                <a:latin typeface="Trebuchet MS"/>
                <a:cs typeface="Trebuchet MS"/>
              </a:rPr>
              <a:t>the </a:t>
            </a:r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theory of matter and force ?</a:t>
            </a:r>
          </a:p>
        </p:txBody>
      </p:sp>
    </p:spTree>
    <p:extLst>
      <p:ext uri="{BB962C8B-B14F-4D97-AF65-F5344CB8AC3E}">
        <p14:creationId xmlns:p14="http://schemas.microsoft.com/office/powerpoint/2010/main" val="40938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3" y="1841414"/>
            <a:ext cx="8886827" cy="4787986"/>
          </a:xfrm>
          <a:prstGeom prst="rect">
            <a:avLst/>
          </a:prstGeom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317500" dist="38100" dir="2700000">
              <a:srgbClr val="000000">
                <a:alpha val="78000"/>
              </a:srgbClr>
            </a:outerShdw>
          </a:effectLst>
        </p:spPr>
      </p:pic>
      <p:grpSp>
        <p:nvGrpSpPr>
          <p:cNvPr id="74" name="Group 73"/>
          <p:cNvGrpSpPr/>
          <p:nvPr/>
        </p:nvGrpSpPr>
        <p:grpSpPr>
          <a:xfrm>
            <a:off x="244710" y="1648135"/>
            <a:ext cx="3065393" cy="2912572"/>
            <a:chOff x="244710" y="1648135"/>
            <a:chExt cx="3065393" cy="2912572"/>
          </a:xfrm>
        </p:grpSpPr>
        <p:grpSp>
          <p:nvGrpSpPr>
            <p:cNvPr id="17" name="Group 16"/>
            <p:cNvGrpSpPr/>
            <p:nvPr/>
          </p:nvGrpSpPr>
          <p:grpSpPr>
            <a:xfrm rot="20863460">
              <a:off x="244710" y="1648135"/>
              <a:ext cx="3065393" cy="2912572"/>
              <a:chOff x="408848" y="3305160"/>
              <a:chExt cx="3065393" cy="2912572"/>
            </a:xfrm>
          </p:grpSpPr>
          <p:pic>
            <p:nvPicPr>
              <p:cNvPr id="11" name="Picture 10" descr="circle-transp-red6.png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bg1">
                    <a:lumMod val="95000"/>
                  </a:schemeClr>
                  <a:srgbClr val="FFF1C1"/>
                </a:duotone>
              </a:blip>
              <a:stretch>
                <a:fillRect/>
              </a:stretch>
            </p:blipFill>
            <p:spPr>
              <a:xfrm>
                <a:off x="408848" y="3305160"/>
                <a:ext cx="3065393" cy="2912572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82423" y="3962400"/>
                <a:ext cx="238937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300"/>
                  </a:spcBef>
                </a:pPr>
                <a:r>
                  <a:rPr lang="en-GB" sz="2000" dirty="0" smtClean="0">
                    <a:solidFill>
                      <a:schemeClr val="bg1"/>
                    </a:solidFill>
                    <a:latin typeface="Chalkduster"/>
                    <a:cs typeface="Chalkduster"/>
                  </a:rPr>
                  <a:t>Higgs is only fundamental scalar</a:t>
                </a:r>
                <a:endParaRPr lang="en-GB" sz="2000" dirty="0">
                  <a:solidFill>
                    <a:schemeClr val="bg1"/>
                  </a:solidFill>
                  <a:latin typeface="Chalkduster"/>
                  <a:cs typeface="Chalkduster"/>
                </a:endParaRPr>
              </a:p>
            </p:txBody>
          </p:sp>
        </p:grpSp>
        <p:sp>
          <p:nvSpPr>
            <p:cNvPr id="49" name="Rectangle 48"/>
            <p:cNvSpPr/>
            <p:nvPr/>
          </p:nvSpPr>
          <p:spPr>
            <a:xfrm rot="20844334">
              <a:off x="563153" y="3291795"/>
              <a:ext cx="248945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200" kern="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neither matter, nor force, — all known scalars are </a:t>
              </a:r>
            </a:p>
            <a:p>
              <a:pPr algn="ctr"/>
              <a:r>
                <a:rPr lang="en-GB" sz="1200" kern="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  composite states</a:t>
              </a:r>
              <a:endParaRPr lang="en-GB" sz="1200" dirty="0">
                <a:solidFill>
                  <a:schemeClr val="bg1"/>
                </a:solidFill>
                <a:latin typeface="Chalkduster"/>
                <a:cs typeface="Chalkduster"/>
              </a:endParaRPr>
            </a:p>
          </p:txBody>
        </p:sp>
      </p:grpSp>
      <p:grpSp>
        <p:nvGrpSpPr>
          <p:cNvPr id="46" name="Group 17"/>
          <p:cNvGrpSpPr/>
          <p:nvPr/>
        </p:nvGrpSpPr>
        <p:grpSpPr>
          <a:xfrm rot="380107">
            <a:off x="3094523" y="1790213"/>
            <a:ext cx="2743201" cy="2070824"/>
            <a:chOff x="457199" y="3505200"/>
            <a:chExt cx="2743201" cy="1905000"/>
          </a:xfrm>
        </p:grpSpPr>
        <p:pic>
          <p:nvPicPr>
            <p:cNvPr id="47" name="Picture 4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582422" y="3861500"/>
              <a:ext cx="2389378" cy="1217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Huge mass hierarchy between matter particles</a:t>
              </a:r>
            </a:p>
          </p:txBody>
        </p:sp>
      </p:grpSp>
      <p:grpSp>
        <p:nvGrpSpPr>
          <p:cNvPr id="56" name="Group 33"/>
          <p:cNvGrpSpPr/>
          <p:nvPr/>
        </p:nvGrpSpPr>
        <p:grpSpPr>
          <a:xfrm rot="21373647">
            <a:off x="6082913" y="1694857"/>
            <a:ext cx="2752349" cy="2343299"/>
            <a:chOff x="582426" y="3283245"/>
            <a:chExt cx="2752349" cy="2343299"/>
          </a:xfrm>
        </p:grpSpPr>
        <p:pic>
          <p:nvPicPr>
            <p:cNvPr id="57" name="Picture 56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/>
                <a:srgbClr val="FFF1C1"/>
              </a:duotone>
            </a:blip>
            <a:stretch>
              <a:fillRect/>
            </a:stretch>
          </p:blipFill>
          <p:spPr>
            <a:xfrm rot="21064839">
              <a:off x="591574" y="3283245"/>
              <a:ext cx="2743201" cy="2343299"/>
            </a:xfrm>
            <a:prstGeom prst="rect">
              <a:avLst/>
            </a:prstGeom>
          </p:spPr>
        </p:pic>
        <p:sp>
          <p:nvSpPr>
            <p:cNvPr id="58" name="TextBox 57"/>
            <p:cNvSpPr txBox="1"/>
            <p:nvPr/>
          </p:nvSpPr>
          <p:spPr>
            <a:xfrm>
              <a:off x="582426" y="3654626"/>
              <a:ext cx="238937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Chalkduster"/>
                  <a:cs typeface="Chalkduster"/>
                </a:rPr>
                <a:t>Gauge hierarchy / Scalar SM sector is unstable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1087293" y="838200"/>
            <a:ext cx="3572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FF00"/>
                </a:solidFill>
                <a:latin typeface="Trebuchet MS"/>
                <a:cs typeface="Trebuchet MS"/>
              </a:rPr>
              <a:t>The SM cannot be the final theory, because …</a:t>
            </a:r>
          </a:p>
        </p:txBody>
      </p:sp>
      <p:grpSp>
        <p:nvGrpSpPr>
          <p:cNvPr id="50" name="Group 20"/>
          <p:cNvGrpSpPr/>
          <p:nvPr/>
        </p:nvGrpSpPr>
        <p:grpSpPr>
          <a:xfrm rot="275860">
            <a:off x="2434136" y="3289327"/>
            <a:ext cx="2743201" cy="1905000"/>
            <a:chOff x="455760" y="3487304"/>
            <a:chExt cx="2743201" cy="1905000"/>
          </a:xfrm>
        </p:grpSpPr>
        <p:pic>
          <p:nvPicPr>
            <p:cNvPr id="51" name="Picture 50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5760" y="3487304"/>
              <a:ext cx="2743201" cy="1905000"/>
            </a:xfrm>
            <a:prstGeom prst="rect">
              <a:avLst/>
            </a:prstGeom>
          </p:spPr>
        </p:pic>
        <p:sp>
          <p:nvSpPr>
            <p:cNvPr id="52" name="TextBox 51"/>
            <p:cNvSpPr txBox="1"/>
            <p:nvPr/>
          </p:nvSpPr>
          <p:spPr>
            <a:xfrm>
              <a:off x="582422" y="3962402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Dark matter and dark energy</a:t>
              </a:r>
            </a:p>
          </p:txBody>
        </p:sp>
      </p:grpSp>
      <p:grpSp>
        <p:nvGrpSpPr>
          <p:cNvPr id="53" name="Group 23"/>
          <p:cNvGrpSpPr/>
          <p:nvPr/>
        </p:nvGrpSpPr>
        <p:grpSpPr>
          <a:xfrm rot="20839062">
            <a:off x="76200" y="4419600"/>
            <a:ext cx="2743201" cy="1905000"/>
            <a:chOff x="457199" y="3505200"/>
            <a:chExt cx="2743201" cy="1905000"/>
          </a:xfrm>
        </p:grpSpPr>
        <p:pic>
          <p:nvPicPr>
            <p:cNvPr id="54" name="Picture 53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55" name="TextBox 54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Causally connected observable universe</a:t>
              </a:r>
            </a:p>
          </p:txBody>
        </p:sp>
      </p:grpSp>
      <p:grpSp>
        <p:nvGrpSpPr>
          <p:cNvPr id="59" name="Group 29"/>
          <p:cNvGrpSpPr/>
          <p:nvPr/>
        </p:nvGrpSpPr>
        <p:grpSpPr>
          <a:xfrm rot="502712">
            <a:off x="4828847" y="3347317"/>
            <a:ext cx="2743201" cy="1905000"/>
            <a:chOff x="457199" y="3505200"/>
            <a:chExt cx="2743201" cy="1905000"/>
          </a:xfrm>
        </p:grpSpPr>
        <p:pic>
          <p:nvPicPr>
            <p:cNvPr id="60" name="Picture 59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582422" y="3962400"/>
              <a:ext cx="23893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Grand unification of the forces</a:t>
              </a:r>
            </a:p>
          </p:txBody>
        </p:sp>
      </p:grpSp>
      <p:grpSp>
        <p:nvGrpSpPr>
          <p:cNvPr id="62" name="Group 26"/>
          <p:cNvGrpSpPr/>
          <p:nvPr/>
        </p:nvGrpSpPr>
        <p:grpSpPr>
          <a:xfrm>
            <a:off x="2213088" y="4876800"/>
            <a:ext cx="2743201" cy="1905000"/>
            <a:chOff x="457199" y="3505200"/>
            <a:chExt cx="2743201" cy="1905000"/>
          </a:xfrm>
        </p:grpSpPr>
        <p:pic>
          <p:nvPicPr>
            <p:cNvPr id="63" name="Picture 62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457199" y="3505200"/>
              <a:ext cx="2743201" cy="190500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582423" y="3808512"/>
              <a:ext cx="238937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Matter-antimatter asymmetry in universe</a:t>
              </a:r>
            </a:p>
          </p:txBody>
        </p:sp>
      </p:grpSp>
      <p:grpSp>
        <p:nvGrpSpPr>
          <p:cNvPr id="65" name="Group 36"/>
          <p:cNvGrpSpPr/>
          <p:nvPr/>
        </p:nvGrpSpPr>
        <p:grpSpPr>
          <a:xfrm rot="20623345">
            <a:off x="4512482" y="5016445"/>
            <a:ext cx="2389378" cy="1328193"/>
            <a:chOff x="582422" y="3707311"/>
            <a:chExt cx="2389378" cy="1612588"/>
          </a:xfrm>
        </p:grpSpPr>
        <p:pic>
          <p:nvPicPr>
            <p:cNvPr id="66" name="Picture 65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749860" y="3707311"/>
              <a:ext cx="2034900" cy="1612588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582422" y="4040503"/>
              <a:ext cx="2389378" cy="85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Strong </a:t>
              </a:r>
              <a:r>
                <a:rPr lang="en-US" sz="2000" i="1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CP</a:t>
              </a: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 problem</a:t>
              </a:r>
            </a:p>
          </p:txBody>
        </p:sp>
      </p:grpSp>
      <p:grpSp>
        <p:nvGrpSpPr>
          <p:cNvPr id="68" name="Group 39"/>
          <p:cNvGrpSpPr/>
          <p:nvPr/>
        </p:nvGrpSpPr>
        <p:grpSpPr>
          <a:xfrm>
            <a:off x="6675470" y="4495800"/>
            <a:ext cx="2392330" cy="1169551"/>
            <a:chOff x="582422" y="3930114"/>
            <a:chExt cx="2392330" cy="1169551"/>
          </a:xfrm>
        </p:grpSpPr>
        <p:pic>
          <p:nvPicPr>
            <p:cNvPr id="69" name="Picture 68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 rot="21280362">
              <a:off x="643640" y="3930114"/>
              <a:ext cx="2331112" cy="1169551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582422" y="4116290"/>
              <a:ext cx="2389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Massive neutrinos</a:t>
              </a:r>
            </a:p>
          </p:txBody>
        </p:sp>
      </p:grpSp>
      <p:grpSp>
        <p:nvGrpSpPr>
          <p:cNvPr id="71" name="Group 42"/>
          <p:cNvGrpSpPr/>
          <p:nvPr/>
        </p:nvGrpSpPr>
        <p:grpSpPr>
          <a:xfrm>
            <a:off x="6477000" y="5562600"/>
            <a:ext cx="2464208" cy="1030684"/>
            <a:chOff x="577413" y="4038021"/>
            <a:chExt cx="2464208" cy="1030684"/>
          </a:xfrm>
        </p:grpSpPr>
        <p:pic>
          <p:nvPicPr>
            <p:cNvPr id="72" name="Picture 71" descr="circle-transp-red6.png"/>
            <p:cNvPicPr>
              <a:picLocks noChangeAspect="1"/>
            </p:cNvPicPr>
            <p:nvPr/>
          </p:nvPicPr>
          <p:blipFill>
            <a:blip r:embed="rId3">
              <a:duotone>
                <a:schemeClr val="bg1">
                  <a:lumMod val="95000"/>
                </a:schemeClr>
                <a:srgbClr val="FFF1C1"/>
              </a:duotone>
            </a:blip>
            <a:stretch>
              <a:fillRect/>
            </a:stretch>
          </p:blipFill>
          <p:spPr>
            <a:xfrm>
              <a:off x="577413" y="4038021"/>
              <a:ext cx="2464208" cy="1030684"/>
            </a:xfrm>
            <a:prstGeom prst="rect">
              <a:avLst/>
            </a:prstGeom>
          </p:spPr>
        </p:pic>
        <p:sp>
          <p:nvSpPr>
            <p:cNvPr id="73" name="TextBox 72"/>
            <p:cNvSpPr txBox="1"/>
            <p:nvPr/>
          </p:nvSpPr>
          <p:spPr>
            <a:xfrm>
              <a:off x="582422" y="4270178"/>
              <a:ext cx="23893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2000" dirty="0" smtClean="0">
                  <a:solidFill>
                    <a:schemeClr val="bg1"/>
                  </a:solidFill>
                  <a:latin typeface="Chalkduster"/>
                  <a:cs typeface="Chalkduster"/>
                </a:rPr>
                <a:t>Gravitation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rcRect r="44167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143" y="457200"/>
            <a:ext cx="3286049" cy="5118456"/>
          </a:xfrm>
          <a:prstGeom prst="rect">
            <a:avLst/>
          </a:prstGeom>
          <a:effectLst>
            <a:outerShdw blurRad="1651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247295" y="3963485"/>
            <a:ext cx="114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solidFill>
                  <a:prstClr val="black"/>
                </a:solidFill>
                <a:latin typeface="Trebuchet MS"/>
                <a:cs typeface="Trebuchet MS"/>
              </a:rPr>
              <a:t>Mr. Higgs</a:t>
            </a:r>
            <a:endParaRPr lang="en-GB" sz="1800" b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06237" y="589519"/>
            <a:ext cx="1238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>
                <a:solidFill>
                  <a:srgbClr val="E52512"/>
                </a:solidFill>
                <a:latin typeface="Trebuchet MS"/>
                <a:cs typeface="Trebuchet MS"/>
              </a:rPr>
              <a:t>Mrs. SUSY</a:t>
            </a:r>
            <a:endParaRPr lang="en-GB" sz="1800" b="1" dirty="0">
              <a:solidFill>
                <a:srgbClr val="E52512"/>
              </a:solidFill>
              <a:latin typeface="Trebuchet MS"/>
              <a:cs typeface="Trebuchet MS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19737" y="3252400"/>
            <a:ext cx="5589608" cy="795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804392" y="6047601"/>
            <a:ext cx="2514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prstClr val="white"/>
                </a:solidFill>
                <a:latin typeface="Trebuchet MS"/>
                <a:cs typeface="Trebuchet MS"/>
              </a:rPr>
              <a:t>Fundamental scalar length scale</a:t>
            </a:r>
            <a:endParaRPr lang="en-GB" sz="1600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2876670" y="2133600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2876670" y="54086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871192" y="5713412"/>
            <a:ext cx="146922" cy="1588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69049" y="1938868"/>
            <a:ext cx="1168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EW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66557" y="5215468"/>
            <a:ext cx="1270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GUT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53859" y="5499102"/>
            <a:ext cx="1483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solidFill>
                  <a:prstClr val="black"/>
                </a:solidFill>
                <a:latin typeface="Trebuchet MS"/>
                <a:cs typeface="Trebuchet MS"/>
              </a:rPr>
              <a:t>Planck scale</a:t>
            </a:r>
            <a:r>
              <a:rPr lang="en-GB" sz="1600" baseline="30000" dirty="0" smtClean="0">
                <a:solidFill>
                  <a:prstClr val="black"/>
                </a:solidFill>
                <a:latin typeface="Trebuchet MS"/>
                <a:cs typeface="Trebuchet MS"/>
              </a:rPr>
              <a:t>—1</a:t>
            </a:r>
            <a:endParaRPr lang="en-GB" sz="16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28600" y="323672"/>
            <a:ext cx="152985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The 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scalar</a:t>
            </a:r>
          </a:p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precipice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  <p:cxnSp>
        <p:nvCxnSpPr>
          <p:cNvPr id="17" name="Connecteur droit 135"/>
          <p:cNvCxnSpPr/>
          <p:nvPr/>
        </p:nvCxnSpPr>
        <p:spPr>
          <a:xfrm>
            <a:off x="6705600" y="3861048"/>
            <a:ext cx="2049739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ZoneTexte 137"/>
          <p:cNvSpPr txBox="1"/>
          <p:nvPr/>
        </p:nvSpPr>
        <p:spPr>
          <a:xfrm>
            <a:off x="6705600" y="3457783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fr-FR" sz="2000" i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ZoneTexte 137"/>
          <p:cNvSpPr txBox="1"/>
          <p:nvPr/>
        </p:nvSpPr>
        <p:spPr>
          <a:xfrm>
            <a:off x="8440410" y="3460042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fr-FR" sz="2000" i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7441404" y="3255003"/>
            <a:ext cx="630689" cy="606045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8052124" y="3396570"/>
            <a:ext cx="0" cy="151511"/>
          </a:xfrm>
          <a:prstGeom prst="straightConnector1">
            <a:avLst/>
          </a:prstGeom>
          <a:ln w="3175" cmpd="sng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7441404" y="3457018"/>
            <a:ext cx="0" cy="151511"/>
          </a:xfrm>
          <a:prstGeom prst="straightConnector1">
            <a:avLst/>
          </a:prstGeom>
          <a:ln w="3175" cmpd="sng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135"/>
          <p:cNvCxnSpPr>
            <a:endCxn id="48" idx="4"/>
          </p:cNvCxnSpPr>
          <p:nvPr/>
        </p:nvCxnSpPr>
        <p:spPr>
          <a:xfrm>
            <a:off x="6705600" y="2648958"/>
            <a:ext cx="735804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1" name="ZoneTexte 137"/>
          <p:cNvSpPr txBox="1"/>
          <p:nvPr/>
        </p:nvSpPr>
        <p:spPr>
          <a:xfrm>
            <a:off x="6705600" y="2228061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fr-FR" sz="2000" i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2" name="ZoneTexte 137"/>
          <p:cNvSpPr txBox="1"/>
          <p:nvPr/>
        </p:nvSpPr>
        <p:spPr>
          <a:xfrm>
            <a:off x="8440410" y="2230319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endParaRPr lang="fr-FR" sz="2000" i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ZoneTexte 137"/>
          <p:cNvSpPr txBox="1"/>
          <p:nvPr/>
        </p:nvSpPr>
        <p:spPr>
          <a:xfrm>
            <a:off x="7652049" y="1928702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endParaRPr lang="fr-FR" sz="2000" i="1" baseline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ZoneTexte 137"/>
          <p:cNvSpPr txBox="1"/>
          <p:nvPr/>
        </p:nvSpPr>
        <p:spPr>
          <a:xfrm>
            <a:off x="8081358" y="3258383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0000"/>
                </a:solidFill>
              </a:rPr>
              <a:t>t</a:t>
            </a:r>
            <a:endParaRPr lang="fr-FR" sz="2000" i="1" baseline="30000" dirty="0">
              <a:solidFill>
                <a:srgbClr val="FF0000"/>
              </a:solidFill>
            </a:endParaRPr>
          </a:p>
        </p:txBody>
      </p:sp>
      <p:sp>
        <p:nvSpPr>
          <p:cNvPr id="34" name="ZoneTexte 137"/>
          <p:cNvSpPr txBox="1"/>
          <p:nvPr/>
        </p:nvSpPr>
        <p:spPr>
          <a:xfrm>
            <a:off x="8081358" y="3140968"/>
            <a:ext cx="367486" cy="237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~</a:t>
            </a:r>
            <a:endParaRPr lang="fr-FR" sz="1600" i="1" baseline="30000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44" name="ZoneTexte 137"/>
          <p:cNvSpPr txBox="1"/>
          <p:nvPr/>
        </p:nvSpPr>
        <p:spPr>
          <a:xfrm>
            <a:off x="7641271" y="2543641"/>
            <a:ext cx="367486" cy="280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endParaRPr lang="fr-FR" sz="2000" i="1" baseline="30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ZoneTexte 137"/>
          <p:cNvSpPr txBox="1"/>
          <p:nvPr/>
        </p:nvSpPr>
        <p:spPr>
          <a:xfrm>
            <a:off x="7641271" y="2458812"/>
            <a:ext cx="367486" cy="237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Symbol" charset="2"/>
                <a:cs typeface="Symbol" charset="2"/>
              </a:rPr>
              <a:t>-</a:t>
            </a:r>
            <a:endParaRPr lang="fr-FR" sz="1600" i="1" baseline="30000" dirty="0">
              <a:solidFill>
                <a:schemeClr val="tx2">
                  <a:lumMod val="60000"/>
                  <a:lumOff val="40000"/>
                </a:schemeClr>
              </a:solidFill>
              <a:latin typeface="Symbol" charset="2"/>
              <a:cs typeface="Symbol" charset="2"/>
            </a:endParaRPr>
          </a:p>
        </p:txBody>
      </p:sp>
      <p:sp>
        <p:nvSpPr>
          <p:cNvPr id="48" name="Oval 47"/>
          <p:cNvSpPr/>
          <p:nvPr/>
        </p:nvSpPr>
        <p:spPr>
          <a:xfrm rot="5400000">
            <a:off x="7453726" y="2333613"/>
            <a:ext cx="606045" cy="630689"/>
          </a:xfrm>
          <a:prstGeom prst="ellipse">
            <a:avLst/>
          </a:prstGeom>
          <a:noFill/>
          <a:ln w="38100" cmpd="sng">
            <a:solidFill>
              <a:schemeClr val="tx2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cxnSp>
        <p:nvCxnSpPr>
          <p:cNvPr id="49" name="Straight Arrow Connector 48"/>
          <p:cNvCxnSpPr/>
          <p:nvPr/>
        </p:nvCxnSpPr>
        <p:spPr>
          <a:xfrm rot="5400000">
            <a:off x="7761469" y="2873144"/>
            <a:ext cx="0" cy="157672"/>
          </a:xfrm>
          <a:prstGeom prst="straightConnector1">
            <a:avLst/>
          </a:prstGeom>
          <a:ln w="3175" cmpd="sng"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 flipV="1">
            <a:off x="7783027" y="2267099"/>
            <a:ext cx="0" cy="157672"/>
          </a:xfrm>
          <a:prstGeom prst="straightConnector1">
            <a:avLst/>
          </a:prstGeom>
          <a:ln w="3175" cmpd="sng">
            <a:solidFill>
              <a:schemeClr val="tx2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135"/>
          <p:cNvCxnSpPr>
            <a:stCxn id="48" idx="0"/>
          </p:cNvCxnSpPr>
          <p:nvPr/>
        </p:nvCxnSpPr>
        <p:spPr>
          <a:xfrm>
            <a:off x="8072092" y="2648958"/>
            <a:ext cx="683246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 flipH="1">
            <a:off x="6939262" y="323672"/>
            <a:ext cx="2025225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  <a:cs typeface="Trebuchet MS"/>
              </a:rPr>
              <a:t>Double the particle spectrum?</a:t>
            </a:r>
            <a:endParaRPr lang="en-GB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145"/>
          <p:cNvSpPr>
            <a:spLocks noChangeArrowheads="1"/>
          </p:cNvSpPr>
          <p:nvPr/>
        </p:nvSpPr>
        <p:spPr bwMode="auto">
          <a:xfrm>
            <a:off x="304800" y="679534"/>
            <a:ext cx="8530277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57200" y="838200"/>
            <a:ext cx="72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A 1 </a:t>
            </a:r>
            <a:r>
              <a:rPr lang="en-GB" sz="1600" i="1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600" i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-frequency microscope looks at really, really tiny objects… </a:t>
            </a:r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1674884"/>
            <a:ext cx="4724400" cy="4700895"/>
          </a:xfrm>
          <a:prstGeom prst="rect">
            <a:avLst/>
          </a:prstGeom>
          <a:effectLst>
            <a:reflection stA="35000" endPos="68000" dist="12700" dir="5400000" sy="-100000" algn="bl" rotWithShape="0"/>
          </a:effectLst>
        </p:spPr>
      </p:pic>
      <p:sp>
        <p:nvSpPr>
          <p:cNvPr id="92" name="TextBox 91"/>
          <p:cNvSpPr txBox="1"/>
          <p:nvPr/>
        </p:nvSpPr>
        <p:spPr>
          <a:xfrm>
            <a:off x="2045886" y="1276290"/>
            <a:ext cx="1611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Nanoscience</a:t>
            </a:r>
            <a:endParaRPr lang="en-GB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715000" y="1276290"/>
            <a:ext cx="281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Particle physics today </a:t>
            </a:r>
          </a:p>
          <a:p>
            <a:pPr algn="ctr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(</a:t>
            </a:r>
            <a:r>
              <a:rPr lang="en-GB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TeV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/>
                <a:cs typeface="Trebuchet MS"/>
              </a:rPr>
              <a:t> scale)</a:t>
            </a:r>
          </a:p>
        </p:txBody>
      </p:sp>
      <p:pic>
        <p:nvPicPr>
          <p:cNvPr id="94" name="Picture 9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4200" y="3581400"/>
            <a:ext cx="552535" cy="424090"/>
          </a:xfrm>
          <a:prstGeom prst="rect">
            <a:avLst/>
          </a:prstGeom>
        </p:spPr>
      </p:pic>
      <p:sp>
        <p:nvSpPr>
          <p:cNvPr id="95" name="Rectangle 94"/>
          <p:cNvSpPr/>
          <p:nvPr/>
        </p:nvSpPr>
        <p:spPr>
          <a:xfrm>
            <a:off x="6553103" y="4005490"/>
            <a:ext cx="12954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 smtClean="0">
                <a:solidFill>
                  <a:srgbClr val="7F7F7F"/>
                </a:solidFill>
                <a:latin typeface="Trebuchet MS"/>
                <a:cs typeface="Trebuchet MS"/>
              </a:rPr>
              <a:t>Siphonaptera</a:t>
            </a:r>
            <a:r>
              <a:rPr lang="en-US" sz="1000" dirty="0" smtClean="0">
                <a:solidFill>
                  <a:srgbClr val="7F7F7F"/>
                </a:solidFill>
                <a:latin typeface="Trebuchet MS"/>
                <a:cs typeface="Trebuchet MS"/>
              </a:rPr>
              <a:t> (flea)</a:t>
            </a:r>
            <a:endParaRPr lang="en-GB" sz="10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4766309" y="5334000"/>
            <a:ext cx="4914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Earth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6890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492896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Trebuchet MS"/>
                <a:cs typeface="Trebuchet MS"/>
              </a:rPr>
              <a:t>Étudier certaines de ces questions et mesurer précisément les propriétés du boson de </a:t>
            </a:r>
            <a:r>
              <a:rPr lang="fr-FR" sz="2800" dirty="0" err="1" smtClean="0">
                <a:solidFill>
                  <a:schemeClr val="bg1"/>
                </a:solidFill>
                <a:latin typeface="Trebuchet MS"/>
                <a:cs typeface="Trebuchet MS"/>
              </a:rPr>
              <a:t>Higgs</a:t>
            </a:r>
            <a:r>
              <a:rPr lang="fr-FR" sz="2800" dirty="0" smtClean="0">
                <a:solidFill>
                  <a:schemeClr val="bg1"/>
                </a:solidFill>
                <a:latin typeface="Trebuchet MS"/>
                <a:cs typeface="Trebuchet MS"/>
              </a:rPr>
              <a:t>               seront les tâches à venir pour les expériences au LHC </a:t>
            </a:r>
            <a:endParaRPr lang="fr-FR" sz="28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grayscl/>
            <a:lum bright="20000" contrast="3000"/>
          </a:blip>
          <a:stretch>
            <a:fillRect/>
          </a:stretch>
        </p:blipFill>
        <p:spPr>
          <a:xfrm>
            <a:off x="3501231" y="603646"/>
            <a:ext cx="2061368" cy="2752308"/>
          </a:xfrm>
          <a:prstGeom prst="rect">
            <a:avLst/>
          </a:prstGeom>
        </p:spPr>
      </p:pic>
      <p:grpSp>
        <p:nvGrpSpPr>
          <p:cNvPr id="23" name="Group 21"/>
          <p:cNvGrpSpPr/>
          <p:nvPr/>
        </p:nvGrpSpPr>
        <p:grpSpPr>
          <a:xfrm>
            <a:off x="3505200" y="3505200"/>
            <a:ext cx="2057399" cy="2857243"/>
            <a:chOff x="7046383" y="3991419"/>
            <a:chExt cx="1501015" cy="1995967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/>
            <a:srcRect b="15536"/>
            <a:stretch>
              <a:fillRect/>
            </a:stretch>
          </p:blipFill>
          <p:spPr>
            <a:xfrm>
              <a:off x="7046383" y="4012585"/>
              <a:ext cx="1501015" cy="1974801"/>
            </a:xfrm>
            <a:prstGeom prst="rect">
              <a:avLst/>
            </a:prstGeom>
            <a:effectLst>
              <a:outerShdw blurRad="165100" dist="38100" dir="2700000">
                <a:srgbClr val="000000">
                  <a:alpha val="43000"/>
                </a:srgb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7078132" y="5594350"/>
              <a:ext cx="746306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Higgs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569701" y="3991419"/>
              <a:ext cx="736099" cy="177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>
                  <a:solidFill>
                    <a:prstClr val="black"/>
                  </a:solidFill>
                  <a:latin typeface="Trebuchet MS"/>
                  <a:cs typeface="Trebuchet MS"/>
                </a:rPr>
                <a:t>Mr. SUSY</a:t>
              </a:r>
              <a:endParaRPr lang="en-GB" sz="1050" dirty="0">
                <a:solidFill>
                  <a:prstClr val="black"/>
                </a:solidFill>
                <a:latin typeface="Trebuchet MS"/>
                <a:cs typeface="Trebuchet MS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669408" y="609600"/>
            <a:ext cx="1804500" cy="5386090"/>
          </a:xfrm>
          <a:prstGeom prst="rect">
            <a:avLst/>
          </a:prstGeom>
          <a:noFill/>
          <a:effectLst>
            <a:glow rad="101600">
              <a:schemeClr val="bg1">
                <a:alpha val="75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GB" sz="34400" dirty="0" smtClean="0">
                <a:solidFill>
                  <a:srgbClr val="FF0000">
                    <a:alpha val="74000"/>
                  </a:srgbClr>
                </a:solidFill>
                <a:effectLst>
                  <a:glow rad="101600">
                    <a:prstClr val="white">
                      <a:alpha val="75000"/>
                    </a:prstClr>
                  </a:glow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rebuchet MS"/>
                <a:cs typeface="Trebuchet MS"/>
              </a:rPr>
              <a:t>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5613" y="3009738"/>
            <a:ext cx="3143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Is the new boson the SM Higgs ? 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1219" y="3535499"/>
            <a:ext cx="2400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If so, what protects it ?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6148638" y="225623"/>
            <a:ext cx="2815850" cy="6251377"/>
            <a:chOff x="6148638" y="225623"/>
            <a:chExt cx="2815850" cy="6251377"/>
          </a:xfrm>
        </p:grpSpPr>
        <p:sp>
          <p:nvSpPr>
            <p:cNvPr id="13" name="TextBox 12"/>
            <p:cNvSpPr txBox="1"/>
            <p:nvPr/>
          </p:nvSpPr>
          <p:spPr>
            <a:xfrm>
              <a:off x="7099568" y="603646"/>
              <a:ext cx="11724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</a:rPr>
                <a:t>Start of LHC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110860" y="1229380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</a:rPr>
                <a:t>Run 1, 7+8 TeV, ~25 fb</a:t>
              </a:r>
              <a:r>
                <a:rPr lang="en-GB" sz="1400" baseline="30000" dirty="0" smtClean="0">
                  <a:solidFill>
                    <a:schemeClr val="bg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bg1"/>
                  </a:solidFill>
                </a:rPr>
                <a:t>1</a:t>
              </a:r>
              <a:r>
                <a:rPr lang="en-GB" sz="1400" dirty="0" smtClean="0">
                  <a:solidFill>
                    <a:schemeClr val="bg1"/>
                  </a:solidFill>
                </a:rPr>
                <a:t> int. </a:t>
              </a:r>
              <a:r>
                <a:rPr lang="en-GB" sz="1400" dirty="0" err="1" smtClean="0">
                  <a:solidFill>
                    <a:schemeClr val="bg1"/>
                  </a:solidFill>
                </a:rPr>
                <a:t>lumi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110861" y="1966691"/>
              <a:ext cx="185362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b="1" dirty="0" smtClean="0">
                  <a:solidFill>
                    <a:srgbClr val="FFFF00"/>
                  </a:solidFill>
                </a:rPr>
                <a:t>LS1: prepare LHC for design </a:t>
              </a:r>
              <a:r>
                <a:rPr lang="en-GB" sz="1400" b="1" i="1" dirty="0" smtClean="0">
                  <a:solidFill>
                    <a:srgbClr val="FFFF00"/>
                  </a:solidFill>
                </a:rPr>
                <a:t>E</a:t>
              </a:r>
              <a:r>
                <a:rPr lang="en-GB" sz="1400" b="1" dirty="0" smtClean="0">
                  <a:solidFill>
                    <a:srgbClr val="FFFF00"/>
                  </a:solidFill>
                </a:rPr>
                <a:t> &amp; </a:t>
              </a:r>
              <a:r>
                <a:rPr lang="en-GB" sz="1400" b="1" dirty="0" err="1" smtClean="0">
                  <a:solidFill>
                    <a:srgbClr val="FFFF00"/>
                  </a:solidFill>
                </a:rPr>
                <a:t>lumi</a:t>
              </a:r>
              <a:endParaRPr lang="en-GB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110861" y="2590800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</a:rPr>
                <a:t>Collect ~30 fb</a:t>
              </a:r>
              <a:r>
                <a:rPr lang="en-GB" sz="1400" baseline="30000" dirty="0" smtClean="0">
                  <a:solidFill>
                    <a:schemeClr val="bg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bg1"/>
                  </a:solidFill>
                </a:rPr>
                <a:t>1</a:t>
              </a:r>
              <a:r>
                <a:rPr lang="en-GB" sz="1400" dirty="0" smtClean="0">
                  <a:solidFill>
                    <a:schemeClr val="bg1"/>
                  </a:solidFill>
                </a:rPr>
                <a:t> per year at 13/14 TeV 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110861" y="3349823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FF00"/>
                  </a:solidFill>
                </a:rPr>
                <a:t>Phase-1 upgrade for ultimate </a:t>
              </a:r>
              <a:r>
                <a:rPr lang="en-GB" sz="1400" dirty="0" err="1" smtClean="0">
                  <a:solidFill>
                    <a:srgbClr val="FFFF00"/>
                  </a:solidFill>
                </a:rPr>
                <a:t>lumi</a:t>
              </a:r>
              <a:endParaRPr lang="en-GB" sz="1400" dirty="0">
                <a:solidFill>
                  <a:srgbClr val="FFFF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10861" y="3906559"/>
              <a:ext cx="17237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</a:rPr>
                <a:t>Twice nominal </a:t>
              </a:r>
              <a:r>
                <a:rPr lang="en-GB" sz="1400" dirty="0" err="1" smtClean="0">
                  <a:solidFill>
                    <a:schemeClr val="bg1"/>
                  </a:solidFill>
                </a:rPr>
                <a:t>lumi</a:t>
              </a:r>
              <a:r>
                <a:rPr lang="en-GB" sz="1400" dirty="0" smtClean="0">
                  <a:solidFill>
                    <a:schemeClr val="bg1"/>
                  </a:solidFill>
                </a:rPr>
                <a:t> at 14 TeV, </a:t>
              </a:r>
            </a:p>
            <a:p>
              <a:r>
                <a:rPr lang="en-GB" sz="1400" dirty="0" smtClean="0">
                  <a:solidFill>
                    <a:schemeClr val="bg1"/>
                  </a:solidFill>
                </a:rPr>
                <a:t>~100 fb</a:t>
              </a:r>
              <a:r>
                <a:rPr lang="en-GB" sz="1400" baseline="30000" dirty="0" smtClean="0">
                  <a:solidFill>
                    <a:schemeClr val="bg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bg1"/>
                  </a:solidFill>
                </a:rPr>
                <a:t>1</a:t>
              </a:r>
              <a:r>
                <a:rPr lang="en-GB" sz="1400" dirty="0" smtClean="0">
                  <a:solidFill>
                    <a:schemeClr val="bg1"/>
                  </a:solidFill>
                </a:rPr>
                <a:t> per year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110861" y="4721423"/>
              <a:ext cx="1723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rgbClr val="FFFF00"/>
                  </a:solidFill>
                </a:rPr>
                <a:t>Phase-2 upgrade to HL-LHC</a:t>
              </a:r>
              <a:endParaRPr lang="en-GB" sz="1400" dirty="0">
                <a:solidFill>
                  <a:srgbClr val="FFFF00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10861" y="5331023"/>
              <a:ext cx="17237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solidFill>
                    <a:schemeClr val="bg1"/>
                  </a:solidFill>
                </a:rPr>
                <a:t>~300 fb</a:t>
              </a:r>
              <a:r>
                <a:rPr lang="en-GB" sz="1400" baseline="30000" dirty="0" smtClean="0">
                  <a:solidFill>
                    <a:schemeClr val="bg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bg1"/>
                  </a:solidFill>
                </a:rPr>
                <a:t>1</a:t>
              </a:r>
              <a:r>
                <a:rPr lang="en-GB" sz="1400" dirty="0" smtClean="0">
                  <a:solidFill>
                    <a:schemeClr val="bg1"/>
                  </a:solidFill>
                </a:rPr>
                <a:t> per year, run up to &gt; 3 ab</a:t>
              </a:r>
              <a:r>
                <a:rPr lang="en-GB" sz="1400" baseline="30000" dirty="0" smtClean="0">
                  <a:solidFill>
                    <a:schemeClr val="bg1"/>
                  </a:solidFill>
                  <a:latin typeface="Symbol" charset="2"/>
                  <a:cs typeface="Symbol" charset="2"/>
                </a:rPr>
                <a:t>-</a:t>
              </a:r>
              <a:r>
                <a:rPr lang="en-GB" sz="1400" baseline="30000" dirty="0" smtClean="0">
                  <a:solidFill>
                    <a:schemeClr val="bg1"/>
                  </a:solidFill>
                </a:rPr>
                <a:t>1 </a:t>
              </a:r>
              <a:r>
                <a:rPr lang="en-GB" sz="1400" dirty="0" smtClean="0">
                  <a:solidFill>
                    <a:schemeClr val="bg1"/>
                  </a:solidFill>
                </a:rPr>
                <a:t>collected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497980" y="606623"/>
              <a:ext cx="584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2009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48638" y="1966691"/>
              <a:ext cx="933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2013</a:t>
              </a:r>
              <a:r>
                <a:rPr lang="en-GB" sz="9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/</a:t>
              </a:r>
              <a:r>
                <a:rPr lang="en-GB" sz="900" dirty="0" smtClean="0">
                  <a:solidFill>
                    <a:schemeClr val="bg1">
                      <a:lumMod val="95000"/>
                    </a:schemeClr>
                  </a:solidFill>
                </a:rPr>
                <a:t> </a:t>
              </a:r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14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26796" y="3349823"/>
              <a:ext cx="5840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2018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393133" y="6169223"/>
              <a:ext cx="68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~2030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393133" y="4721423"/>
              <a:ext cx="68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dirty="0" smtClean="0">
                  <a:solidFill>
                    <a:schemeClr val="bg1">
                      <a:lumMod val="95000"/>
                    </a:schemeClr>
                  </a:solidFill>
                </a:rPr>
                <a:t>~2022</a:t>
              </a:r>
              <a:endParaRPr lang="en-GB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rot="16200000" flipH="1">
              <a:off x="6296580" y="1442909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16200000" flipH="1">
              <a:off x="6289777" y="2802978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6200000" flipH="1">
              <a:off x="6296581" y="4186110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16200000" flipH="1">
              <a:off x="6303384" y="5610574"/>
              <a:ext cx="1063823" cy="6803"/>
            </a:xfrm>
            <a:prstGeom prst="straightConnector1">
              <a:avLst/>
            </a:prstGeom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747161" y="225623"/>
              <a:ext cx="13254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b="1" i="1" dirty="0" smtClean="0">
                  <a:solidFill>
                    <a:schemeClr val="bg1">
                      <a:lumMod val="95000"/>
                    </a:schemeClr>
                  </a:solidFill>
                </a:rPr>
                <a:t>LHC timeline</a:t>
              </a:r>
              <a:endParaRPr lang="en-GB" sz="1400" b="1" i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589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3174"/>
            <a:ext cx="9144000" cy="685482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1520" y="3009738"/>
            <a:ext cx="977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bg1">
                    <a:lumMod val="95000"/>
                  </a:schemeClr>
                </a:solidFill>
                <a:latin typeface="Trebuchet MS"/>
                <a:cs typeface="Trebuchet MS"/>
              </a:rPr>
              <a:t>Spares…</a:t>
            </a:r>
            <a:endParaRPr lang="en-GB" sz="1600" i="1" dirty="0">
              <a:solidFill>
                <a:schemeClr val="bg1">
                  <a:lumMod val="95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08911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" descr="Atlas_Gold_display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44" t="9892" b="9178"/>
          <a:stretch>
            <a:fillRect/>
          </a:stretch>
        </p:blipFill>
        <p:spPr bwMode="auto">
          <a:xfrm>
            <a:off x="0" y="433388"/>
            <a:ext cx="9144000" cy="5707062"/>
          </a:xfrm>
          <a:prstGeom prst="rect">
            <a:avLst/>
          </a:prstGeom>
          <a:noFill/>
          <a:effectLst>
            <a:outerShdw blurRad="152400" dist="38100" dir="2700000" algn="tl" rotWithShape="0">
              <a:srgbClr val="000000">
                <a:alpha val="12000"/>
              </a:srgbClr>
            </a:outerShdw>
          </a:effectLst>
        </p:spPr>
      </p:pic>
      <p:pic>
        <p:nvPicPr>
          <p:cNvPr id="5" name="Picture 107" descr="ATLAS_White_560x720_0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13763" y="0"/>
            <a:ext cx="630237" cy="809625"/>
          </a:xfrm>
          <a:prstGeom prst="rect">
            <a:avLst/>
          </a:prstGeom>
          <a:noFill/>
          <a:ln w="9525">
            <a:solidFill>
              <a:srgbClr val="9BDEFF"/>
            </a:solidFill>
            <a:miter lim="800000"/>
            <a:headEnd/>
            <a:tailEnd/>
          </a:ln>
        </p:spPr>
      </p:pic>
      <p:sp>
        <p:nvSpPr>
          <p:cNvPr id="6" name="Text Box 108"/>
          <p:cNvSpPr txBox="1">
            <a:spLocks noChangeArrowheads="1"/>
          </p:cNvSpPr>
          <p:nvPr/>
        </p:nvSpPr>
        <p:spPr bwMode="auto">
          <a:xfrm>
            <a:off x="2057400" y="5859463"/>
            <a:ext cx="700519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srgbClr val="EF5D03"/>
                </a:solidFill>
                <a:latin typeface="Trebuchet MS"/>
                <a:cs typeface="Trebuchet MS"/>
              </a:rPr>
              <a:t>Toroid Magnets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</a:t>
            </a:r>
            <a:r>
              <a:rPr lang="en-GB" sz="1400" b="1" kern="0" dirty="0">
                <a:solidFill>
                  <a:srgbClr val="5F5F5F"/>
                </a:solidFill>
                <a:latin typeface="Trebuchet MS"/>
                <a:cs typeface="Trebuchet MS"/>
              </a:rPr>
              <a:t>Solenoid Magnet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</a:t>
            </a:r>
            <a:r>
              <a:rPr lang="en-GB" sz="1400" b="1" kern="0" dirty="0">
                <a:solidFill>
                  <a:srgbClr val="FF0000"/>
                </a:solidFill>
                <a:latin typeface="Trebuchet MS"/>
                <a:cs typeface="Trebuchet MS"/>
              </a:rPr>
              <a:t>SCT Tracker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 </a:t>
            </a:r>
            <a:r>
              <a:rPr lang="en-GB" sz="1400" b="1" kern="0" dirty="0">
                <a:solidFill>
                  <a:srgbClr val="FF5B5B"/>
                </a:solidFill>
                <a:latin typeface="Trebuchet MS"/>
                <a:cs typeface="Trebuchet MS"/>
              </a:rPr>
              <a:t>Pixel Detector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</a:t>
            </a:r>
            <a:r>
              <a:rPr lang="en-GB" sz="1400" b="1" kern="0" dirty="0">
                <a:solidFill>
                  <a:srgbClr val="918E00"/>
                </a:solidFill>
                <a:latin typeface="Trebuchet MS"/>
                <a:cs typeface="Trebuchet MS"/>
              </a:rPr>
              <a:t>TRT Tracker</a:t>
            </a:r>
          </a:p>
        </p:txBody>
      </p:sp>
      <p:sp>
        <p:nvSpPr>
          <p:cNvPr id="7" name="Text Box 109"/>
          <p:cNvSpPr txBox="1">
            <a:spLocks noChangeArrowheads="1"/>
          </p:cNvSpPr>
          <p:nvPr/>
        </p:nvSpPr>
        <p:spPr bwMode="auto">
          <a:xfrm>
            <a:off x="1071563" y="411402"/>
            <a:ext cx="662990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b="1" kern="0" dirty="0">
                <a:solidFill>
                  <a:srgbClr val="3333CC"/>
                </a:solidFill>
                <a:latin typeface="Trebuchet MS"/>
                <a:cs typeface="Trebuchet MS"/>
              </a:rPr>
              <a:t>Muon Detectors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              </a:t>
            </a:r>
            <a:r>
              <a:rPr lang="en-GB" sz="1400" b="1" kern="0" dirty="0">
                <a:solidFill>
                  <a:srgbClr val="008000"/>
                </a:solidFill>
                <a:latin typeface="Trebuchet MS"/>
                <a:cs typeface="Trebuchet MS"/>
              </a:rPr>
              <a:t>Tile Calorimeter</a:t>
            </a:r>
            <a:r>
              <a:rPr lang="en-GB" sz="1400" b="1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           </a:t>
            </a:r>
            <a:r>
              <a:rPr lang="en-GB" sz="1400" b="1" kern="0" dirty="0">
                <a:solidFill>
                  <a:srgbClr val="936231"/>
                </a:solidFill>
                <a:latin typeface="Trebuchet MS"/>
                <a:cs typeface="Trebuchet MS"/>
              </a:rPr>
              <a:t>Liquid Argon Calorimeters</a:t>
            </a:r>
          </a:p>
        </p:txBody>
      </p:sp>
      <p:sp>
        <p:nvSpPr>
          <p:cNvPr id="8" name="Line 110"/>
          <p:cNvSpPr>
            <a:spLocks noChangeShapeType="1"/>
          </p:cNvSpPr>
          <p:nvPr/>
        </p:nvSpPr>
        <p:spPr bwMode="auto">
          <a:xfrm flipH="1">
            <a:off x="1285875" y="728663"/>
            <a:ext cx="585788" cy="14398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9" name="Line 111"/>
          <p:cNvSpPr>
            <a:spLocks noChangeShapeType="1"/>
          </p:cNvSpPr>
          <p:nvPr/>
        </p:nvSpPr>
        <p:spPr bwMode="auto">
          <a:xfrm>
            <a:off x="1871663" y="728663"/>
            <a:ext cx="1395412" cy="107950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0" name="Line 112"/>
          <p:cNvSpPr>
            <a:spLocks noChangeShapeType="1"/>
          </p:cNvSpPr>
          <p:nvPr/>
        </p:nvSpPr>
        <p:spPr bwMode="auto">
          <a:xfrm>
            <a:off x="3941763" y="728663"/>
            <a:ext cx="1035050" cy="1935162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1" name="Line 113"/>
          <p:cNvSpPr>
            <a:spLocks noChangeShapeType="1"/>
          </p:cNvSpPr>
          <p:nvPr/>
        </p:nvSpPr>
        <p:spPr bwMode="auto">
          <a:xfrm>
            <a:off x="3941763" y="728663"/>
            <a:ext cx="269875" cy="20256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2" name="Line 114"/>
          <p:cNvSpPr>
            <a:spLocks noChangeShapeType="1"/>
          </p:cNvSpPr>
          <p:nvPr/>
        </p:nvSpPr>
        <p:spPr bwMode="auto">
          <a:xfrm flipH="1">
            <a:off x="5157788" y="728663"/>
            <a:ext cx="719137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3" name="Line 115"/>
          <p:cNvSpPr>
            <a:spLocks noChangeShapeType="1"/>
          </p:cNvSpPr>
          <p:nvPr/>
        </p:nvSpPr>
        <p:spPr bwMode="auto">
          <a:xfrm flipH="1">
            <a:off x="5607050" y="728663"/>
            <a:ext cx="269875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4" name="Line 116"/>
          <p:cNvSpPr>
            <a:spLocks noChangeShapeType="1"/>
          </p:cNvSpPr>
          <p:nvPr/>
        </p:nvSpPr>
        <p:spPr bwMode="auto">
          <a:xfrm flipH="1" flipV="1">
            <a:off x="5240338" y="3176588"/>
            <a:ext cx="2887662" cy="26828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5" name="Line 117"/>
          <p:cNvSpPr>
            <a:spLocks noChangeShapeType="1"/>
          </p:cNvSpPr>
          <p:nvPr/>
        </p:nvSpPr>
        <p:spPr bwMode="auto">
          <a:xfrm flipH="1" flipV="1">
            <a:off x="4916488" y="3133725"/>
            <a:ext cx="1995487" cy="272573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6" name="Line 118"/>
          <p:cNvSpPr>
            <a:spLocks noChangeShapeType="1"/>
          </p:cNvSpPr>
          <p:nvPr/>
        </p:nvSpPr>
        <p:spPr bwMode="auto">
          <a:xfrm flipH="1" flipV="1">
            <a:off x="4702175" y="3178175"/>
            <a:ext cx="1039813" cy="2681288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7" name="Line 119"/>
          <p:cNvSpPr>
            <a:spLocks noChangeShapeType="1"/>
          </p:cNvSpPr>
          <p:nvPr/>
        </p:nvSpPr>
        <p:spPr bwMode="auto">
          <a:xfrm flipV="1">
            <a:off x="4392613" y="3384550"/>
            <a:ext cx="44450" cy="247491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8" name="Line 120"/>
          <p:cNvSpPr>
            <a:spLocks noChangeShapeType="1"/>
          </p:cNvSpPr>
          <p:nvPr/>
        </p:nvSpPr>
        <p:spPr bwMode="auto">
          <a:xfrm flipV="1">
            <a:off x="2997200" y="3338513"/>
            <a:ext cx="630238" cy="2520950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19" name="Line 121"/>
          <p:cNvSpPr>
            <a:spLocks noChangeShapeType="1"/>
          </p:cNvSpPr>
          <p:nvPr/>
        </p:nvSpPr>
        <p:spPr bwMode="auto">
          <a:xfrm flipV="1">
            <a:off x="2997200" y="1854200"/>
            <a:ext cx="630238" cy="4005263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0" name="Line 122"/>
          <p:cNvSpPr>
            <a:spLocks noChangeShapeType="1"/>
          </p:cNvSpPr>
          <p:nvPr/>
        </p:nvSpPr>
        <p:spPr bwMode="auto">
          <a:xfrm flipV="1">
            <a:off x="250825" y="1314450"/>
            <a:ext cx="0" cy="13493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1" name="Line 123"/>
          <p:cNvSpPr>
            <a:spLocks noChangeShapeType="1"/>
          </p:cNvSpPr>
          <p:nvPr/>
        </p:nvSpPr>
        <p:spPr bwMode="auto">
          <a:xfrm>
            <a:off x="250825" y="3068638"/>
            <a:ext cx="0" cy="2251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2" name="Text Box 124"/>
          <p:cNvSpPr txBox="1">
            <a:spLocks noChangeArrowheads="1"/>
          </p:cNvSpPr>
          <p:nvPr/>
        </p:nvSpPr>
        <p:spPr bwMode="auto">
          <a:xfrm>
            <a:off x="0" y="2695575"/>
            <a:ext cx="637912" cy="38799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936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22 </a:t>
            </a:r>
            <a:r>
              <a:rPr lang="en-GB" sz="16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m</a:t>
            </a:r>
            <a:endParaRPr lang="en-GB" sz="1600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23" name="Line 125"/>
          <p:cNvSpPr>
            <a:spLocks noChangeShapeType="1"/>
          </p:cNvSpPr>
          <p:nvPr/>
        </p:nvSpPr>
        <p:spPr bwMode="auto">
          <a:xfrm flipV="1">
            <a:off x="5246688" y="4846638"/>
            <a:ext cx="3240087" cy="406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4" name="Line 126"/>
          <p:cNvSpPr>
            <a:spLocks noChangeShapeType="1"/>
          </p:cNvSpPr>
          <p:nvPr/>
        </p:nvSpPr>
        <p:spPr bwMode="auto">
          <a:xfrm flipH="1">
            <a:off x="1730375" y="5332413"/>
            <a:ext cx="2840038" cy="3460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5" name="Text Box 127"/>
          <p:cNvSpPr txBox="1">
            <a:spLocks noChangeArrowheads="1"/>
          </p:cNvSpPr>
          <p:nvPr/>
        </p:nvSpPr>
        <p:spPr bwMode="auto">
          <a:xfrm>
            <a:off x="4610100" y="5148263"/>
            <a:ext cx="62909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Trebuchet MS"/>
                <a:cs typeface="Trebuchet MS"/>
              </a:rPr>
              <a:t>46 </a:t>
            </a:r>
            <a:r>
              <a:rPr lang="en-GB" sz="1600" kern="0" dirty="0" err="1">
                <a:solidFill>
                  <a:sysClr val="windowText" lastClr="000000"/>
                </a:solidFill>
                <a:latin typeface="Trebuchet MS"/>
                <a:cs typeface="Trebuchet MS"/>
              </a:rPr>
              <a:t>m</a:t>
            </a:r>
            <a:endParaRPr lang="en-GB" sz="1600" kern="0" dirty="0">
              <a:solidFill>
                <a:sysClr val="windowText" lastClr="000000"/>
              </a:solidFill>
              <a:latin typeface="Trebuchet MS"/>
              <a:cs typeface="Trebuchet MS"/>
            </a:endParaRPr>
          </a:p>
        </p:txBody>
      </p:sp>
      <p:sp>
        <p:nvSpPr>
          <p:cNvPr id="26" name="Line 144"/>
          <p:cNvSpPr>
            <a:spLocks noChangeShapeType="1"/>
          </p:cNvSpPr>
          <p:nvPr/>
        </p:nvSpPr>
        <p:spPr bwMode="auto">
          <a:xfrm flipH="1">
            <a:off x="5440363" y="728663"/>
            <a:ext cx="436562" cy="2160587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7" name="Line 145"/>
          <p:cNvSpPr>
            <a:spLocks noChangeShapeType="1"/>
          </p:cNvSpPr>
          <p:nvPr/>
        </p:nvSpPr>
        <p:spPr bwMode="auto">
          <a:xfrm flipH="1">
            <a:off x="5651500" y="728663"/>
            <a:ext cx="225425" cy="2327275"/>
          </a:xfrm>
          <a:prstGeom prst="line">
            <a:avLst/>
          </a:prstGeom>
          <a:noFill/>
          <a:ln w="9525">
            <a:solidFill>
              <a:srgbClr val="292929"/>
            </a:solidFill>
            <a:round/>
            <a:headEnd/>
            <a:tailEnd type="oval" w="sm" len="sm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32774" y="774275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 smtClean="0">
                <a:solidFill>
                  <a:srgbClr val="3F8DE2"/>
                </a:solidFill>
                <a:latin typeface="Arial Rounded MT Bold"/>
                <a:cs typeface="Arial Rounded MT Bold"/>
              </a:rPr>
              <a:t>Experiment</a:t>
            </a:r>
            <a:endParaRPr lang="en-GB" sz="800" dirty="0">
              <a:solidFill>
                <a:srgbClr val="3F8DE2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30908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4" grpId="0" animBg="1"/>
      <p:bldP spid="25" grpId="0"/>
      <p:bldP spid="26" grpId="0" animBg="1"/>
      <p:bldP spid="2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38" name="Freeform 37"/>
          <p:cNvSpPr/>
          <p:nvPr/>
        </p:nvSpPr>
        <p:spPr>
          <a:xfrm>
            <a:off x="3801150" y="3737388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Freeform 38"/>
          <p:cNvSpPr/>
          <p:nvPr/>
        </p:nvSpPr>
        <p:spPr>
          <a:xfrm flipV="1">
            <a:off x="3801150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Freeform 39"/>
          <p:cNvSpPr/>
          <p:nvPr/>
        </p:nvSpPr>
        <p:spPr>
          <a:xfrm rot="21251877" flipH="1">
            <a:off x="6419083" y="356492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Freeform 40"/>
          <p:cNvSpPr/>
          <p:nvPr/>
        </p:nvSpPr>
        <p:spPr>
          <a:xfrm flipH="1" flipV="1">
            <a:off x="6326933" y="2057400"/>
            <a:ext cx="1970017" cy="12918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381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06150" y="3200400"/>
            <a:ext cx="685800" cy="588433"/>
          </a:xfrm>
          <a:prstGeom prst="ellipse">
            <a:avLst/>
          </a:prstGeom>
          <a:ln w="38100" cap="flat" cmpd="sng" algn="ctr">
            <a:solidFill>
              <a:srgbClr val="F4F7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Freeform 42"/>
          <p:cNvSpPr/>
          <p:nvPr/>
        </p:nvSpPr>
        <p:spPr>
          <a:xfrm flipH="1" flipV="1">
            <a:off x="5716733" y="3227273"/>
            <a:ext cx="217418" cy="301212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Freeform 43"/>
          <p:cNvSpPr/>
          <p:nvPr/>
        </p:nvSpPr>
        <p:spPr>
          <a:xfrm flipH="1" flipV="1">
            <a:off x="5763302" y="3196167"/>
            <a:ext cx="292097" cy="42122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Freeform 44"/>
          <p:cNvSpPr/>
          <p:nvPr/>
        </p:nvSpPr>
        <p:spPr>
          <a:xfrm flipH="1" flipV="1">
            <a:off x="5799288" y="3217333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Freeform 45"/>
          <p:cNvSpPr/>
          <p:nvPr/>
        </p:nvSpPr>
        <p:spPr>
          <a:xfrm flipH="1" flipV="1">
            <a:off x="5867024" y="3285069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Freeform 46"/>
          <p:cNvSpPr/>
          <p:nvPr/>
        </p:nvSpPr>
        <p:spPr>
          <a:xfrm flipH="1" flipV="1">
            <a:off x="5987675" y="3274481"/>
            <a:ext cx="351361" cy="499539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Freeform 47"/>
          <p:cNvSpPr/>
          <p:nvPr/>
        </p:nvSpPr>
        <p:spPr>
          <a:xfrm flipH="1" flipV="1">
            <a:off x="6087159" y="3418416"/>
            <a:ext cx="264573" cy="368305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Freeform 48"/>
          <p:cNvSpPr/>
          <p:nvPr/>
        </p:nvSpPr>
        <p:spPr>
          <a:xfrm flipH="1" flipV="1">
            <a:off x="6197226" y="3503082"/>
            <a:ext cx="175673" cy="251890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 smtClean="0">
              <a:solidFill>
                <a:prstClr val="black"/>
              </a:solidFill>
              <a:latin typeface="Calibri"/>
            </a:endParaRPr>
          </a:p>
          <a:p>
            <a:pPr algn="ctr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35100" y="1752600"/>
            <a:ext cx="374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1F1F5"/>
                </a:solidFill>
                <a:latin typeface="Chalkduster"/>
                <a:cs typeface="Chalkduster"/>
              </a:rPr>
              <a:t>p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43950" y="4643735"/>
            <a:ext cx="374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1F1F5"/>
                </a:solidFill>
                <a:latin typeface="Chalkduster"/>
                <a:cs typeface="Chalkduster"/>
              </a:rPr>
              <a:t>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364300" y="1676400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373150" y="426273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1F1F5"/>
                </a:solidFill>
                <a:latin typeface="Chalkduster"/>
                <a:cs typeface="Chalkduster"/>
              </a:rPr>
              <a:t>q</a:t>
            </a:r>
            <a:endParaRPr lang="en-GB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26855" y="2438400"/>
            <a:ext cx="412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1F1F5"/>
                </a:solidFill>
                <a:latin typeface="Chalkduster"/>
                <a:cs typeface="Chalkduster"/>
              </a:rPr>
              <a:t>?</a:t>
            </a:r>
            <a:endParaRPr lang="en-GB" sz="36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343400" y="4956028"/>
            <a:ext cx="3967753" cy="1000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New, high-scale interaction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New bound state (particle) ?</a:t>
            </a:r>
          </a:p>
          <a:p>
            <a:pPr>
              <a:spcBef>
                <a:spcPts val="300"/>
              </a:spcBef>
            </a:pPr>
            <a:r>
              <a:rPr lang="en-GB" sz="1800" dirty="0" smtClean="0">
                <a:solidFill>
                  <a:srgbClr val="F1F1F5"/>
                </a:solidFill>
                <a:latin typeface="Chalkduster"/>
                <a:cs typeface="Chalkduster"/>
              </a:rPr>
              <a:t>Are quarks composites ?</a:t>
            </a:r>
            <a:endParaRPr lang="en-GB" sz="1800" dirty="0">
              <a:solidFill>
                <a:srgbClr val="F1F1F5"/>
              </a:solidFill>
              <a:latin typeface="Chalkduster"/>
              <a:cs typeface="Chalkduster"/>
            </a:endParaRPr>
          </a:p>
        </p:txBody>
      </p:sp>
      <p:sp>
        <p:nvSpPr>
          <p:cNvPr id="58" name="Text Box 11"/>
          <p:cNvSpPr txBox="1">
            <a:spLocks noChangeArrowheads="1"/>
          </p:cNvSpPr>
          <p:nvPr/>
        </p:nvSpPr>
        <p:spPr bwMode="auto">
          <a:xfrm>
            <a:off x="152399" y="1905000"/>
            <a:ext cx="2743201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2 </a:t>
            </a:r>
            <a:r>
              <a:rPr lang="en-US" sz="1600" dirty="0" smtClean="0">
                <a:solidFill>
                  <a:srgbClr val="F1F1F5"/>
                </a:solidFill>
                <a:latin typeface="Symbol" charset="2"/>
                <a:cs typeface="Symbol" charset="2"/>
                <a:sym typeface="Symbol" charset="2"/>
              </a:rPr>
              <a:t>®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2 </a:t>
            </a:r>
            <a:r>
              <a:rPr lang="en-US" sz="1600" dirty="0" err="1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parton</a:t>
            </a:r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 scattering to two jets described by QCD</a:t>
            </a:r>
          </a:p>
        </p:txBody>
      </p:sp>
      <p:sp>
        <p:nvSpPr>
          <p:cNvPr id="59" name="Text Box 11"/>
          <p:cNvSpPr txBox="1">
            <a:spLocks noChangeArrowheads="1"/>
          </p:cNvSpPr>
          <p:nvPr/>
        </p:nvSpPr>
        <p:spPr bwMode="auto">
          <a:xfrm>
            <a:off x="152400" y="2689643"/>
            <a:ext cx="2743201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Tends to scatter at smaller angles than if there were new particles produced</a:t>
            </a:r>
          </a:p>
        </p:txBody>
      </p: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152400" y="3721201"/>
            <a:ext cx="2743201" cy="107939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Recall atomic substructure discovery in Rutherford scattering: </a:t>
            </a:r>
            <a:r>
              <a:rPr lang="en-US" sz="1600" b="1" dirty="0" smtClean="0">
                <a:solidFill>
                  <a:srgbClr val="F1F1F5"/>
                </a:solidFill>
                <a:latin typeface="Trebuchet MS"/>
                <a:cs typeface="Trebuchet MS"/>
                <a:sym typeface="Symbol" charset="2"/>
              </a:rPr>
              <a:t>deflection at large angles !</a:t>
            </a:r>
          </a:p>
        </p:txBody>
      </p:sp>
      <p:sp>
        <p:nvSpPr>
          <p:cNvPr id="27" name="Freeform 26"/>
          <p:cNvSpPr/>
          <p:nvPr/>
        </p:nvSpPr>
        <p:spPr>
          <a:xfrm rot="14667698" flipV="1">
            <a:off x="5582796" y="4163686"/>
            <a:ext cx="928950" cy="546967"/>
          </a:xfrm>
          <a:custGeom>
            <a:avLst/>
            <a:gdLst>
              <a:gd name="connsiteX0" fmla="*/ 0 w 2246990"/>
              <a:gd name="connsiteY0" fmla="*/ 1541489 h 1541489"/>
              <a:gd name="connsiteX1" fmla="*/ 716431 w 2246990"/>
              <a:gd name="connsiteY1" fmla="*/ 1107267 h 1541489"/>
              <a:gd name="connsiteX2" fmla="*/ 987807 w 2246990"/>
              <a:gd name="connsiteY2" fmla="*/ 922722 h 1541489"/>
              <a:gd name="connsiteX3" fmla="*/ 1465428 w 2246990"/>
              <a:gd name="connsiteY3" fmla="*/ 651333 h 1541489"/>
              <a:gd name="connsiteX4" fmla="*/ 1921339 w 2246990"/>
              <a:gd name="connsiteY4" fmla="*/ 293100 h 1541489"/>
              <a:gd name="connsiteX5" fmla="*/ 2029889 w 2246990"/>
              <a:gd name="connsiteY5" fmla="*/ 195400 h 1541489"/>
              <a:gd name="connsiteX6" fmla="*/ 2160150 w 2246990"/>
              <a:gd name="connsiteY6" fmla="*/ 86844 h 1541489"/>
              <a:gd name="connsiteX7" fmla="*/ 2203570 w 2246990"/>
              <a:gd name="connsiteY7" fmla="*/ 54277 h 1541489"/>
              <a:gd name="connsiteX8" fmla="*/ 2246990 w 2246990"/>
              <a:gd name="connsiteY8" fmla="*/ 0 h 154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46990" h="1541489">
                <a:moveTo>
                  <a:pt x="0" y="1541489"/>
                </a:moveTo>
                <a:lnTo>
                  <a:pt x="716431" y="1107267"/>
                </a:lnTo>
                <a:cubicBezTo>
                  <a:pt x="806890" y="1045752"/>
                  <a:pt x="894365" y="979603"/>
                  <a:pt x="987807" y="922722"/>
                </a:cubicBezTo>
                <a:cubicBezTo>
                  <a:pt x="1144220" y="827509"/>
                  <a:pt x="1320111" y="762748"/>
                  <a:pt x="1465428" y="651333"/>
                </a:cubicBezTo>
                <a:cubicBezTo>
                  <a:pt x="1657944" y="503730"/>
                  <a:pt x="1759549" y="432834"/>
                  <a:pt x="1921339" y="293100"/>
                </a:cubicBezTo>
                <a:cubicBezTo>
                  <a:pt x="1958181" y="261280"/>
                  <a:pt x="1995468" y="229824"/>
                  <a:pt x="2029889" y="195400"/>
                </a:cubicBezTo>
                <a:cubicBezTo>
                  <a:pt x="2125327" y="99956"/>
                  <a:pt x="2059395" y="157375"/>
                  <a:pt x="2160150" y="86844"/>
                </a:cubicBezTo>
                <a:cubicBezTo>
                  <a:pt x="2174971" y="76469"/>
                  <a:pt x="2190777" y="67070"/>
                  <a:pt x="2203570" y="54277"/>
                </a:cubicBezTo>
                <a:cubicBezTo>
                  <a:pt x="2219953" y="37894"/>
                  <a:pt x="2246990" y="0"/>
                  <a:pt x="2246990" y="0"/>
                </a:cubicBezTo>
              </a:path>
            </a:pathLst>
          </a:custGeom>
          <a:ln w="25400" cap="flat" cmpd="sng" algn="ctr">
            <a:solidFill>
              <a:srgbClr val="F1F1F5"/>
            </a:solidFill>
            <a:prstDash val="dash"/>
            <a:round/>
            <a:headEnd type="none" w="med" len="med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rcRect t="50123"/>
          <a:stretch>
            <a:fillRect/>
          </a:stretch>
        </p:blipFill>
        <p:spPr>
          <a:xfrm>
            <a:off x="1137278" y="4896188"/>
            <a:ext cx="1086217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82" y="4896187"/>
            <a:ext cx="659652" cy="824565"/>
          </a:xfrm>
          <a:prstGeom prst="rect">
            <a:avLst/>
          </a:prstGeom>
          <a:effectLst>
            <a:outerShdw blurRad="88900" dist="38100" dir="2700000">
              <a:srgbClr val="000000">
                <a:alpha val="6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075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9400" y="1460956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ATLAS-CONF-2012-148, CMS PAS EXO-12-016</a:t>
            </a:r>
          </a:p>
        </p:txBody>
      </p:sp>
      <p:pic>
        <p:nvPicPr>
          <p:cNvPr id="24" name="Picture 23" descr="fig_04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275" y="1957918"/>
            <a:ext cx="4354925" cy="4178270"/>
          </a:xfrm>
          <a:prstGeom prst="rect">
            <a:avLst/>
          </a:prstGeom>
        </p:spPr>
      </p:pic>
      <p:pic>
        <p:nvPicPr>
          <p:cNvPr id="25" name="Picture 24" descr="fig_0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4" y="2005928"/>
            <a:ext cx="4183576" cy="4013872"/>
          </a:xfrm>
          <a:prstGeom prst="rect">
            <a:avLst/>
          </a:prstGeom>
        </p:spPr>
      </p:pic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5074668" y="1812088"/>
            <a:ext cx="365658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595959"/>
                </a:solidFill>
                <a:sym typeface="Symbol" charset="2"/>
              </a:rPr>
              <a:t>Data / fit ratio, compared to four </a:t>
            </a:r>
            <a:r>
              <a:rPr lang="en-US" sz="1200" kern="0" dirty="0" err="1" smtClean="0">
                <a:solidFill>
                  <a:srgbClr val="595959"/>
                </a:solidFill>
                <a:sym typeface="Symbol" charset="2"/>
              </a:rPr>
              <a:t>q</a:t>
            </a:r>
            <a:r>
              <a:rPr lang="en-US" sz="1200" kern="0" dirty="0" smtClean="0">
                <a:solidFill>
                  <a:srgbClr val="595959"/>
                </a:solidFill>
                <a:sym typeface="Symbol" charset="2"/>
              </a:rPr>
              <a:t>* models</a:t>
            </a:r>
            <a:endParaRPr lang="en-GB" sz="1200" b="1" kern="0" baseline="-25000" dirty="0">
              <a:solidFill>
                <a:srgbClr val="E12B0D"/>
              </a:solidFill>
              <a:sym typeface="Symbol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54051" y="1812088"/>
            <a:ext cx="4112681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595959"/>
                </a:solidFill>
              </a:rPr>
              <a:t>Observed and fitted </a:t>
            </a:r>
            <a:r>
              <a:rPr lang="en-US" sz="1200" b="1" kern="0" dirty="0" err="1" smtClean="0">
                <a:solidFill>
                  <a:srgbClr val="595959"/>
                </a:solidFill>
              </a:rPr>
              <a:t>dijet</a:t>
            </a:r>
            <a:r>
              <a:rPr lang="en-US" sz="1200" b="1" kern="0" dirty="0" smtClean="0">
                <a:solidFill>
                  <a:srgbClr val="595959"/>
                </a:solidFill>
              </a:rPr>
              <a:t> mass</a:t>
            </a:r>
            <a:endParaRPr lang="en-GB" sz="1200" b="1" kern="0" baseline="-25000" dirty="0">
              <a:solidFill>
                <a:srgbClr val="595959"/>
              </a:solidFill>
              <a:sym typeface="Symbol" charset="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29247" y="3754966"/>
            <a:ext cx="2354231" cy="307777"/>
          </a:xfrm>
          <a:prstGeom prst="rect">
            <a:avLst/>
          </a:prstGeom>
          <a:solidFill>
            <a:srgbClr val="BC010C"/>
          </a:solidFill>
          <a:effectLst>
            <a:outerShdw blurRad="50800" dist="38100" dir="2700000">
              <a:srgbClr val="000000">
                <a:alpha val="22000"/>
              </a:srgbClr>
            </a:outerShdw>
          </a:effectLst>
        </p:spPr>
        <p:txBody>
          <a:bodyPr wrap="none" rtlCol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i="1" kern="0" dirty="0" err="1" smtClean="0">
                <a:solidFill>
                  <a:sysClr val="window" lastClr="FFFFFF"/>
                </a:solidFill>
                <a:latin typeface="Trebuchet MS"/>
                <a:cs typeface="Trebuchet MS"/>
              </a:rPr>
              <a:t>m</a:t>
            </a:r>
            <a:r>
              <a:rPr lang="en-GB" sz="1400" kern="0" dirty="0" err="1" smtClean="0">
                <a:solidFill>
                  <a:sysClr val="window" lastClr="FFFFFF"/>
                </a:solidFill>
                <a:latin typeface="Trebuchet MS"/>
                <a:cs typeface="Trebuchet MS"/>
              </a:rPr>
              <a:t>(q</a:t>
            </a:r>
            <a:r>
              <a:rPr lang="en-GB" sz="1400" kern="0" dirty="0" smtClean="0">
                <a:solidFill>
                  <a:sysClr val="window" lastClr="FFFFFF"/>
                </a:solidFill>
                <a:latin typeface="Trebuchet MS"/>
                <a:cs typeface="Trebuchet MS"/>
              </a:rPr>
              <a:t>*) &gt; </a:t>
            </a:r>
            <a:r>
              <a:rPr lang="en-US" sz="1400" kern="0" dirty="0" smtClean="0">
                <a:solidFill>
                  <a:sysClr val="window" lastClr="FFFFFF"/>
                </a:solidFill>
                <a:latin typeface="Trebuchet MS"/>
                <a:cs typeface="Trebuchet MS"/>
              </a:rPr>
              <a:t>3.84 TeV (95% CL)</a:t>
            </a:r>
            <a:endParaRPr lang="en-GB" sz="1400" kern="0" dirty="0" smtClean="0">
              <a:solidFill>
                <a:sysClr val="window" lastClr="FFFFFF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1496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1676400"/>
            <a:ext cx="9144000" cy="449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Pentagon 23"/>
          <p:cNvSpPr/>
          <p:nvPr/>
        </p:nvSpPr>
        <p:spPr>
          <a:xfrm flipH="1">
            <a:off x="1333118" y="3081669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  <a:latin typeface="Calibri"/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6209918" y="3310269"/>
            <a:ext cx="1003476" cy="650015"/>
          </a:xfrm>
          <a:prstGeom prst="rightArrow">
            <a:avLst>
              <a:gd name="adj1" fmla="val 53256"/>
              <a:gd name="adj2" fmla="val 53256"/>
            </a:avLst>
          </a:prstGeom>
          <a:solidFill>
            <a:srgbClr val="ECF0F3"/>
          </a:solidFill>
          <a:ln>
            <a:solidFill>
              <a:srgbClr val="BC010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6432" y="3487659"/>
            <a:ext cx="1111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Non-resonant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sp>
        <p:nvSpPr>
          <p:cNvPr id="27" name="Pentagon 26"/>
          <p:cNvSpPr/>
          <p:nvPr/>
        </p:nvSpPr>
        <p:spPr>
          <a:xfrm flipH="1">
            <a:off x="1333118" y="3450166"/>
            <a:ext cx="343282" cy="368513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prstClr val="white"/>
                </a:solidFill>
                <a:latin typeface="Calibri"/>
              </a:rPr>
              <a:t>                                                             </a:t>
            </a:r>
            <a:endParaRPr lang="en-GB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4800" y="3112395"/>
            <a:ext cx="952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 smtClean="0">
                <a:solidFill>
                  <a:srgbClr val="7F7F7F"/>
                </a:solidFill>
                <a:latin typeface="Trebuchet MS"/>
                <a:cs typeface="Trebuchet MS"/>
              </a:rPr>
              <a:t>Resonant</a:t>
            </a:r>
            <a:endParaRPr lang="en-GB" sz="1200" dirty="0">
              <a:solidFill>
                <a:srgbClr val="7F7F7F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600200" y="2497879"/>
          <a:ext cx="4724400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607393"/>
                <a:gridCol w="346137"/>
                <a:gridCol w="95147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Benchmark model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Observed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limit </a:t>
                      </a:r>
                    </a:p>
                    <a:p>
                      <a:pPr algn="ctr"/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at 95% CL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i="0" dirty="0" smtClean="0">
                          <a:latin typeface="Trebuchet MS"/>
                          <a:cs typeface="Trebuchet MS"/>
                        </a:rPr>
                        <a:t>Excited quarks</a:t>
                      </a:r>
                      <a:endParaRPr lang="en-GB" sz="1600" i="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m</a:t>
                      </a:r>
                      <a:r>
                        <a:rPr lang="en-GB" sz="1600" i="0" dirty="0" err="1" smtClean="0">
                          <a:latin typeface="Trebuchet MS"/>
                          <a:cs typeface="Trebuchet MS"/>
                        </a:rPr>
                        <a:t>(</a:t>
                      </a:r>
                      <a:r>
                        <a:rPr lang="en-GB" sz="1600" i="1" dirty="0" err="1" smtClean="0">
                          <a:latin typeface="Trebuchet MS"/>
                          <a:cs typeface="Trebuchet MS"/>
                        </a:rPr>
                        <a:t>q</a:t>
                      </a:r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*)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3.8 TeV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4-quark contact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interactions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600" dirty="0" smtClean="0">
                          <a:latin typeface="Symbol" charset="2"/>
                          <a:cs typeface="Symbol" charset="2"/>
                        </a:rPr>
                        <a:t>L</a:t>
                      </a:r>
                      <a:endParaRPr lang="en-GB" sz="1600" dirty="0">
                        <a:latin typeface="Symbol" charset="2"/>
                        <a:cs typeface="Symbol" charset="2"/>
                      </a:endParaRPr>
                    </a:p>
                  </a:txBody>
                  <a:tcPr marR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&gt;</a:t>
                      </a:r>
                      <a:endParaRPr lang="en-GB" sz="1600" dirty="0">
                        <a:latin typeface="Trebuchet MS"/>
                        <a:cs typeface="Trebuchet MS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Trebuchet MS"/>
                          <a:cs typeface="Trebuchet MS"/>
                        </a:rPr>
                        <a:t>7.8</a:t>
                      </a:r>
                      <a:r>
                        <a:rPr lang="en-GB" sz="1600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en-GB" sz="1600" baseline="0" dirty="0" err="1" smtClean="0">
                          <a:latin typeface="Trebuchet MS"/>
                          <a:cs typeface="Trebuchet MS"/>
                        </a:rPr>
                        <a:t>TeV</a:t>
                      </a:r>
                      <a:endParaRPr lang="en-GB" sz="1600" baseline="30000" dirty="0">
                        <a:solidFill>
                          <a:srgbClr val="7F7F7F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CF0"/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High-energy jets probe new particles and interactions</a:t>
            </a: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Measure </a:t>
            </a:r>
            <a:r>
              <a:rPr lang="en-US" sz="2000" dirty="0" err="1" smtClean="0">
                <a:solidFill>
                  <a:prstClr val="black"/>
                </a:solidFill>
                <a:latin typeface="Trebuchet MS"/>
                <a:cs typeface="Trebuchet MS"/>
              </a:rPr>
              <a:t>di</a:t>
            </a:r>
            <a:r>
              <a:rPr lang="en-US" sz="2000" dirty="0" smtClean="0">
                <a:solidFill>
                  <a:prstClr val="black"/>
                </a:solidFill>
                <a:latin typeface="Trebuchet MS"/>
                <a:cs typeface="Trebuchet MS"/>
              </a:rPr>
              <a:t>-jet invariant mass and angular distributions</a:t>
            </a:r>
          </a:p>
        </p:txBody>
      </p:sp>
      <p:grpSp>
        <p:nvGrpSpPr>
          <p:cNvPr id="2" name="Group 28"/>
          <p:cNvGrpSpPr/>
          <p:nvPr/>
        </p:nvGrpSpPr>
        <p:grpSpPr>
          <a:xfrm>
            <a:off x="0" y="3450166"/>
            <a:ext cx="8987432" cy="3026834"/>
            <a:chOff x="0" y="2611966"/>
            <a:chExt cx="8987432" cy="3026834"/>
          </a:xfrm>
        </p:grpSpPr>
        <p:pic>
          <p:nvPicPr>
            <p:cNvPr id="31" name="Picture 7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26376" r="7489" b="36444"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32" name="Picture 7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943" t="60701" r="81857" b="24683"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33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–8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4" name="Text Box 81"/>
            <p:cNvSpPr txBox="1">
              <a:spLocks noChangeArrowheads="1"/>
            </p:cNvSpPr>
            <p:nvPr/>
          </p:nvSpPr>
          <p:spPr bwMode="auto">
            <a:xfrm>
              <a:off x="3986213" y="3403600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–13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5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766762" cy="274638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–14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  <p:sp>
          <p:nvSpPr>
            <p:cNvPr id="36" name="Text Box 83"/>
            <p:cNvSpPr txBox="1">
              <a:spLocks noChangeArrowheads="1"/>
            </p:cNvSpPr>
            <p:nvPr/>
          </p:nvSpPr>
          <p:spPr bwMode="auto">
            <a:xfrm>
              <a:off x="7270547" y="2611966"/>
              <a:ext cx="1716885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&lt; ~2 </a:t>
              </a:r>
              <a:r>
                <a:rPr lang="en-GB" sz="1600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× 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10</a:t>
              </a:r>
              <a:r>
                <a:rPr lang="en-GB" sz="7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18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cm</a:t>
              </a:r>
              <a:endParaRPr lang="en-GB" sz="1600" b="1" dirty="0">
                <a:solidFill>
                  <a:srgbClr val="BC010C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37" name="Text Box 84"/>
            <p:cNvSpPr txBox="1">
              <a:spLocks noChangeArrowheads="1"/>
            </p:cNvSpPr>
            <p:nvPr/>
          </p:nvSpPr>
          <p:spPr bwMode="auto">
            <a:xfrm>
              <a:off x="1381125" y="3830638"/>
              <a:ext cx="1076325" cy="274637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>
                  <a:solidFill>
                    <a:prstClr val="black"/>
                  </a:solidFill>
                </a:rPr>
                <a:t>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baseline="30000">
                  <a:solidFill>
                    <a:prstClr val="black"/>
                  </a:solidFill>
                  <a:ea typeface="Arial" charset="0"/>
                  <a:cs typeface="Arial" charset="0"/>
                </a:rPr>
                <a:t>–7</a:t>
              </a:r>
              <a:r>
                <a:rPr lang="en-GB" sz="1200">
                  <a:solidFill>
                    <a:prstClr val="black"/>
                  </a:solidFill>
                  <a:ea typeface="Arial" charset="0"/>
                  <a:cs typeface="Arial" charset="0"/>
                </a:rPr>
                <a:t> cm</a:t>
              </a:r>
            </a:p>
          </p:txBody>
        </p:sp>
      </p:grpSp>
      <p:sp>
        <p:nvSpPr>
          <p:cNvPr id="40" name="Text Box 83"/>
          <p:cNvSpPr txBox="1">
            <a:spLocks noChangeArrowheads="1"/>
          </p:cNvSpPr>
          <p:nvPr/>
        </p:nvSpPr>
        <p:spPr bwMode="auto">
          <a:xfrm>
            <a:off x="7598834" y="4612265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BC010C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srgbClr val="BC010C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52400" y="1809690"/>
            <a:ext cx="75268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No deviations from SM seen </a:t>
            </a:r>
            <a:r>
              <a:rPr lang="en-US" sz="2000" dirty="0" err="1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</a:t>
            </a:r>
            <a:r>
              <a:rPr lang="en-US" sz="2000" dirty="0" smtClean="0">
                <a:solidFill>
                  <a:srgbClr val="BC010C"/>
                </a:solidFill>
                <a:latin typeface="Trebuchet MS"/>
                <a:cs typeface="Trebuchet MS"/>
                <a:sym typeface="Wingdings"/>
              </a:rPr>
              <a:t> set limits on new phenomena:</a:t>
            </a:r>
            <a:endParaRPr lang="en-US" sz="2000" dirty="0" smtClean="0">
              <a:solidFill>
                <a:srgbClr val="BC010C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29400" y="1460956"/>
            <a:ext cx="2514599" cy="215444"/>
          </a:xfrm>
          <a:prstGeom prst="rect">
            <a:avLst/>
          </a:prstGeom>
          <a:solidFill>
            <a:sysClr val="windowText" lastClr="000000">
              <a:lumMod val="50000"/>
              <a:lumOff val="50000"/>
              <a:alpha val="69000"/>
            </a:sysClr>
          </a:solidFill>
          <a:effectLst>
            <a:outerShdw blurRad="152400" dist="38100" dir="2700000">
              <a:srgbClr val="000000">
                <a:alpha val="16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800" b="1" kern="0" dirty="0" smtClean="0">
                <a:solidFill>
                  <a:srgbClr val="FFFFFF"/>
                </a:solidFill>
              </a:rPr>
              <a:t>ATLAS-CONF-2012-148, CMS PAS EXO-12-016</a:t>
            </a:r>
          </a:p>
        </p:txBody>
      </p:sp>
    </p:spTree>
    <p:extLst>
      <p:ext uri="{BB962C8B-B14F-4D97-AF65-F5344CB8AC3E}">
        <p14:creationId xmlns:p14="http://schemas.microsoft.com/office/powerpoint/2010/main" val="388177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76400"/>
            <a:ext cx="9144000" cy="4495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226678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4519" y="152400"/>
            <a:ext cx="898948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Trebuchet MS"/>
                <a:cs typeface="Trebuchet MS"/>
              </a:rPr>
              <a:t>Higgs boson searches at the LHC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Dependence 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of the branching fractions on </a:t>
            </a:r>
            <a:r>
              <a:rPr lang="en-US" sz="2000" i="1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M</a:t>
            </a:r>
            <a:r>
              <a:rPr lang="en-US" sz="2000" i="1" baseline="-25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2000" dirty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 drives search strategy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05400" y="2188243"/>
            <a:ext cx="373380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medium to heavy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(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*</a:t>
            </a:r>
            <a:r>
              <a:rPr lang="en-US" sz="1600" baseline="300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105400" y="2950243"/>
            <a:ext cx="37338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For light Higgs:</a:t>
            </a:r>
          </a:p>
          <a:p>
            <a:pPr marL="360363" indent="-276225" defTabSz="182563" fontAlgn="base">
              <a:spcBef>
                <a:spcPts val="6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Lepton final states via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WW*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ZZ*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Di-photon final state</a:t>
            </a:r>
          </a:p>
          <a:p>
            <a:pPr marL="360363" indent="-276225" defTabSz="182563" fontAlgn="base">
              <a:spcBef>
                <a:spcPts val="30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Di-tau final state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105400" y="4270705"/>
            <a:ext cx="396240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563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The dominant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H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</a:t>
            </a:r>
            <a:r>
              <a:rPr lang="en-US" sz="1600" dirty="0">
                <a:solidFill>
                  <a:srgbClr val="F2F2F2"/>
                </a:solidFill>
                <a:latin typeface="Symbol" charset="2"/>
                <a:ea typeface="ＭＳ Ｐゴシック" charset="-128"/>
                <a:cs typeface="Symbol" charset="2"/>
                <a:sym typeface="Wingdings"/>
              </a:rPr>
              <a:t>®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  <a:sym typeface="Wingdings"/>
              </a:rPr>
              <a:t>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mode is only exploitable in association with 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W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/</a:t>
            </a:r>
            <a:r>
              <a:rPr lang="en-US" sz="1600" i="1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Z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 or </a:t>
            </a:r>
            <a:r>
              <a:rPr lang="en-US" sz="16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tt</a:t>
            </a:r>
            <a:r>
              <a:rPr lang="en-US" sz="16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, also with strong Higgs boost</a:t>
            </a:r>
          </a:p>
          <a:p>
            <a:pPr defTabSz="182563" fontAlgn="base">
              <a:spcBef>
                <a:spcPts val="600"/>
              </a:spcBef>
              <a:spcAft>
                <a:spcPct val="0"/>
              </a:spcAft>
            </a:pP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Associated leptons provide trigger signal as they help to reduce huge QCD background, 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s(</a:t>
            </a:r>
            <a:r>
              <a:rPr lang="en-US" sz="1200" i="1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~ O(100 µ</a:t>
            </a:r>
            <a:r>
              <a:rPr lang="en-US" sz="1200" dirty="0" err="1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b</a:t>
            </a:r>
            <a:r>
              <a:rPr lang="en-US" sz="1200" dirty="0">
                <a:solidFill>
                  <a:srgbClr val="F2F2F2"/>
                </a:solidFill>
                <a:latin typeface="Trebuchet MS"/>
                <a:ea typeface="ＭＳ Ｐゴシック" charset="-128"/>
                <a:cs typeface="Trebuchet MS"/>
              </a:rPr>
              <a:t>) </a:t>
            </a:r>
            <a:endParaRPr lang="en-US" sz="1200" i="1" dirty="0">
              <a:solidFill>
                <a:srgbClr val="F2F2F2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pic>
        <p:nvPicPr>
          <p:cNvPr id="60" name="Picture 59" descr="higgs_b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03" y="2242086"/>
            <a:ext cx="4725797" cy="3341270"/>
          </a:xfrm>
          <a:prstGeom prst="rect">
            <a:avLst/>
          </a:prstGeom>
          <a:effectLst>
            <a:outerShdw blurRad="127000" dist="38100" dir="27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5"/>
          <p:cNvSpPr>
            <a:spLocks noChangeArrowheads="1"/>
          </p:cNvSpPr>
          <p:nvPr/>
        </p:nvSpPr>
        <p:spPr bwMode="auto">
          <a:xfrm>
            <a:off x="0" y="679534"/>
            <a:ext cx="9144000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341313" y="3847356"/>
            <a:ext cx="8416925" cy="944562"/>
          </a:xfrm>
          <a:prstGeom prst="roundRect">
            <a:avLst>
              <a:gd name="adj" fmla="val 16667"/>
            </a:avLst>
          </a:prstGeom>
          <a:solidFill>
            <a:srgbClr val="003399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3830638" y="4045793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6250374"/>
              </p:ext>
            </p:extLst>
          </p:nvPr>
        </p:nvGraphicFramePr>
        <p:xfrm>
          <a:off x="3844925" y="4102943"/>
          <a:ext cx="57943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55" name="Equation" r:id="rId3" imgW="266400" imgH="190440" progId="Equation.DSMT4">
                  <p:embed/>
                </p:oleObj>
              </mc:Choice>
              <mc:Fallback>
                <p:oleObj name="Equation" r:id="rId3" imgW="26640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4102943"/>
                        <a:ext cx="579438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2025650" y="404579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4730750" y="404579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6530975" y="4045793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341313" y="2550368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BC010C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5761038" y="274086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2835275" y="2740868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3098783"/>
              </p:ext>
            </p:extLst>
          </p:nvPr>
        </p:nvGraphicFramePr>
        <p:xfrm>
          <a:off x="2982913" y="2821831"/>
          <a:ext cx="27781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56" name="Equation" r:id="rId5" imgW="114300" imgH="152400" progId="Equation.DSMT4">
                  <p:embed/>
                </p:oleObj>
              </mc:Choice>
              <mc:Fallback>
                <p:oleObj name="Equation" r:id="rId5" imgW="114300" imgH="15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2821831"/>
                        <a:ext cx="277812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360815"/>
              </p:ext>
            </p:extLst>
          </p:nvPr>
        </p:nvGraphicFramePr>
        <p:xfrm>
          <a:off x="5895975" y="2831356"/>
          <a:ext cx="33972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57" name="Equation" r:id="rId7" imgW="139680" imgH="177480" progId="Equation.DSMT4">
                  <p:embed/>
                </p:oleObj>
              </mc:Choice>
              <mc:Fallback>
                <p:oleObj name="Equation" r:id="rId7" imgW="13968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975" y="2831356"/>
                        <a:ext cx="339725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694282"/>
              </p:ext>
            </p:extLst>
          </p:nvPr>
        </p:nvGraphicFramePr>
        <p:xfrm>
          <a:off x="2160588" y="4152156"/>
          <a:ext cx="339725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58" name="Equation" r:id="rId9" imgW="139700" imgH="165100" progId="Equation.DSMT4">
                  <p:embed/>
                </p:oleObj>
              </mc:Choice>
              <mc:Fallback>
                <p:oleObj name="Equation" r:id="rId9" imgW="139700" imgH="165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4152156"/>
                        <a:ext cx="339725" cy="401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232936"/>
              </p:ext>
            </p:extLst>
          </p:nvPr>
        </p:nvGraphicFramePr>
        <p:xfrm>
          <a:off x="4824413" y="4093418"/>
          <a:ext cx="441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59" name="Equation" r:id="rId11" imgW="203040" imgH="190440" progId="Equation.DSMT4">
                  <p:embed/>
                </p:oleObj>
              </mc:Choice>
              <mc:Fallback>
                <p:oleObj name="Equation" r:id="rId11" imgW="2030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413" y="4093418"/>
                        <a:ext cx="441325" cy="414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AutoShape 26"/>
          <p:cNvSpPr>
            <a:spLocks noChangeArrowheads="1"/>
          </p:cNvSpPr>
          <p:nvPr/>
        </p:nvSpPr>
        <p:spPr bwMode="auto">
          <a:xfrm>
            <a:off x="341313" y="5128468"/>
            <a:ext cx="8416925" cy="944563"/>
          </a:xfrm>
          <a:prstGeom prst="roundRect">
            <a:avLst>
              <a:gd name="adj" fmla="val 16667"/>
            </a:avLst>
          </a:prstGeom>
          <a:solidFill>
            <a:srgbClr val="333333">
              <a:alpha val="75000"/>
            </a:srgbClr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Oval 27"/>
          <p:cNvSpPr>
            <a:spLocks noChangeArrowheads="1"/>
          </p:cNvSpPr>
          <p:nvPr/>
        </p:nvSpPr>
        <p:spPr bwMode="auto">
          <a:xfrm>
            <a:off x="4287838" y="5323731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Oval 28"/>
          <p:cNvSpPr>
            <a:spLocks noChangeArrowheads="1"/>
          </p:cNvSpPr>
          <p:nvPr/>
        </p:nvSpPr>
        <p:spPr bwMode="auto">
          <a:xfrm>
            <a:off x="4287838" y="5326906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bg2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graphicFrame>
        <p:nvGraphicFramePr>
          <p:cNvPr id="2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489615"/>
              </p:ext>
            </p:extLst>
          </p:nvPr>
        </p:nvGraphicFramePr>
        <p:xfrm>
          <a:off x="4352925" y="5387231"/>
          <a:ext cx="4619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60" name="Equation" r:id="rId13" imgW="215640" imgH="190440" progId="Equation.DSMT4">
                  <p:embed/>
                </p:oleObj>
              </mc:Choice>
              <mc:Fallback>
                <p:oleObj name="Equation" r:id="rId13" imgW="21564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25" y="5387231"/>
                        <a:ext cx="461963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244597"/>
              </p:ext>
            </p:extLst>
          </p:nvPr>
        </p:nvGraphicFramePr>
        <p:xfrm>
          <a:off x="554038" y="2613868"/>
          <a:ext cx="17510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61" name="Equation" r:id="rId15" imgW="1168400" imgH="533400" progId="Equation.DSMT4">
                  <p:embed/>
                </p:oleObj>
              </mc:Choice>
              <mc:Fallback>
                <p:oleObj name="Equation" r:id="rId15" imgW="11684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2613868"/>
                        <a:ext cx="1751012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062154"/>
              </p:ext>
            </p:extLst>
          </p:nvPr>
        </p:nvGraphicFramePr>
        <p:xfrm>
          <a:off x="7005638" y="2669431"/>
          <a:ext cx="1465262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5462" name="Equation" r:id="rId17" imgW="977900" imgH="495300" progId="Equation.DSMT4">
                  <p:embed/>
                </p:oleObj>
              </mc:Choice>
              <mc:Fallback>
                <p:oleObj name="Equation" r:id="rId17" imgW="977900" imgH="495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669431"/>
                        <a:ext cx="1465262" cy="744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32"/>
          <p:cNvSpPr txBox="1">
            <a:spLocks noChangeArrowheads="1"/>
          </p:cNvSpPr>
          <p:nvPr/>
        </p:nvSpPr>
        <p:spPr bwMode="auto">
          <a:xfrm>
            <a:off x="3267075" y="2132856"/>
            <a:ext cx="2249488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Matter particles</a:t>
            </a:r>
            <a:endParaRPr lang="en-GB" sz="1600" b="1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6189663" y="2132856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BC010C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smtClean="0">
                <a:solidFill>
                  <a:srgbClr val="BC010C"/>
                </a:solidFill>
                <a:latin typeface="Trebuchet MS"/>
                <a:cs typeface="Trebuchet MS"/>
              </a:rPr>
              <a:t>Organised in 3 families</a:t>
            </a:r>
            <a:endParaRPr lang="en-GB" sz="160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33" name="Text Box 34"/>
          <p:cNvSpPr txBox="1">
            <a:spLocks noChangeArrowheads="1"/>
          </p:cNvSpPr>
          <p:nvPr/>
        </p:nvSpPr>
        <p:spPr bwMode="auto">
          <a:xfrm>
            <a:off x="5067300" y="2563068"/>
            <a:ext cx="87852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Quarks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4" name="Text Box 35"/>
          <p:cNvSpPr txBox="1">
            <a:spLocks noChangeArrowheads="1"/>
          </p:cNvSpPr>
          <p:nvPr/>
        </p:nvSpPr>
        <p:spPr bwMode="auto">
          <a:xfrm>
            <a:off x="3306763" y="2563068"/>
            <a:ext cx="946603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6 Leptons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3267075" y="3437781"/>
            <a:ext cx="2251075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smtClean="0">
                <a:solidFill>
                  <a:srgbClr val="003399"/>
                </a:solidFill>
                <a:latin typeface="Trebuchet MS"/>
                <a:cs typeface="Trebuchet MS"/>
              </a:rPr>
              <a:t>Force quanta</a:t>
            </a:r>
            <a:endParaRPr lang="en-GB" sz="1600" b="1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36" name="Text Box 37"/>
          <p:cNvSpPr txBox="1">
            <a:spLocks noChangeArrowheads="1"/>
          </p:cNvSpPr>
          <p:nvPr/>
        </p:nvSpPr>
        <p:spPr bwMode="auto">
          <a:xfrm>
            <a:off x="6191250" y="3437781"/>
            <a:ext cx="2520950" cy="339725"/>
          </a:xfrm>
          <a:prstGeom prst="rect">
            <a:avLst/>
          </a:prstGeom>
          <a:solidFill>
            <a:schemeClr val="bg1">
              <a:alpha val="89000"/>
            </a:schemeClr>
          </a:solidFill>
          <a:ln w="3175">
            <a:solidFill>
              <a:srgbClr val="00339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smtClean="0">
                <a:solidFill>
                  <a:srgbClr val="003399"/>
                </a:solidFill>
                <a:latin typeface="Trebuchet MS"/>
                <a:cs typeface="Trebuchet MS"/>
              </a:rPr>
              <a:t>Distinguishing 3 forces</a:t>
            </a:r>
            <a:endParaRPr lang="en-GB" sz="1600">
              <a:solidFill>
                <a:srgbClr val="003399"/>
              </a:solidFill>
              <a:latin typeface="Trebuchet MS"/>
              <a:cs typeface="Trebuchet MS"/>
            </a:endParaRPr>
          </a:p>
        </p:txBody>
      </p:sp>
      <p:sp>
        <p:nvSpPr>
          <p:cNvPr id="37" name="Text Box 38"/>
          <p:cNvSpPr txBox="1">
            <a:spLocks noChangeArrowheads="1"/>
          </p:cNvSpPr>
          <p:nvPr/>
        </p:nvSpPr>
        <p:spPr bwMode="auto">
          <a:xfrm>
            <a:off x="1376363" y="3867993"/>
            <a:ext cx="719045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Photon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2592388" y="3867993"/>
            <a:ext cx="1314567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dirty="0" smtClean="0">
                <a:solidFill>
                  <a:prstClr val="white"/>
                </a:solidFill>
                <a:latin typeface="Trebuchet MS"/>
                <a:cs typeface="Trebuchet MS"/>
              </a:rPr>
              <a:t>3 weak bosons</a:t>
            </a:r>
            <a:endParaRPr lang="en-GB" sz="1200" b="1" i="1" dirty="0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7053263" y="3867993"/>
            <a:ext cx="833860" cy="27918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200" b="1" i="1" smtClean="0">
                <a:solidFill>
                  <a:prstClr val="white"/>
                </a:solidFill>
                <a:latin typeface="Trebuchet MS"/>
                <a:cs typeface="Trebuchet MS"/>
              </a:rPr>
              <a:t>8 Gluons</a:t>
            </a:r>
            <a:endParaRPr lang="en-GB" sz="12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0" name="Text Box 41"/>
          <p:cNvSpPr txBox="1">
            <a:spLocks noChangeArrowheads="1"/>
          </p:cNvSpPr>
          <p:nvPr/>
        </p:nvSpPr>
        <p:spPr bwMode="auto">
          <a:xfrm>
            <a:off x="7046913" y="4444256"/>
            <a:ext cx="1450507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Strong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2636838" y="4452193"/>
            <a:ext cx="1321766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Weak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2" name="Text Box 43"/>
          <p:cNvSpPr txBox="1">
            <a:spLocks noChangeArrowheads="1"/>
          </p:cNvSpPr>
          <p:nvPr/>
        </p:nvSpPr>
        <p:spPr bwMode="auto">
          <a:xfrm>
            <a:off x="431800" y="4214068"/>
            <a:ext cx="1755775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prstClr val="white"/>
                </a:solidFill>
                <a:latin typeface="Trebuchet MS"/>
                <a:cs typeface="Trebuchet MS"/>
              </a:rPr>
              <a:t>Electro-magnetic force</a:t>
            </a:r>
            <a:endParaRPr lang="en-GB" sz="1600" b="1" i="1">
              <a:solidFill>
                <a:prstClr val="white"/>
              </a:solidFill>
              <a:latin typeface="Trebuchet MS"/>
              <a:cs typeface="Trebuchet MS"/>
            </a:endParaRPr>
          </a:p>
        </p:txBody>
      </p:sp>
      <p:sp>
        <p:nvSpPr>
          <p:cNvPr id="43" name="Text Box 44"/>
          <p:cNvSpPr txBox="1">
            <a:spLocks noChangeArrowheads="1"/>
          </p:cNvSpPr>
          <p:nvPr/>
        </p:nvSpPr>
        <p:spPr bwMode="auto">
          <a:xfrm>
            <a:off x="2847975" y="5398343"/>
            <a:ext cx="1800225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smtClean="0">
                <a:solidFill>
                  <a:srgbClr val="FFFF00"/>
                </a:solidFill>
                <a:latin typeface="Trebuchet MS"/>
                <a:cs typeface="Trebuchet MS"/>
              </a:rPr>
              <a:t>Higgs boson</a:t>
            </a:r>
            <a:endParaRPr lang="en-GB" sz="1600" b="1" i="1">
              <a:solidFill>
                <a:srgbClr val="FFFF00"/>
              </a:solidFill>
              <a:latin typeface="Trebuchet MS"/>
              <a:cs typeface="Trebuchet MS"/>
              <a:sym typeface="Wingdings" charset="2"/>
            </a:endParaRPr>
          </a:p>
        </p:txBody>
      </p:sp>
      <p:sp>
        <p:nvSpPr>
          <p:cNvPr id="44" name="Rectangle 45"/>
          <p:cNvSpPr>
            <a:spLocks noChangeArrowheads="1"/>
          </p:cNvSpPr>
          <p:nvPr/>
        </p:nvSpPr>
        <p:spPr bwMode="auto">
          <a:xfrm>
            <a:off x="4889502" y="5296103"/>
            <a:ext cx="4048654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Breaks electroweak symmetry</a:t>
            </a:r>
          </a:p>
          <a:p>
            <a:r>
              <a:rPr lang="en-GB" sz="1600" b="1" i="1" dirty="0" smtClean="0">
                <a:solidFill>
                  <a:srgbClr val="FFFF00"/>
                </a:solidFill>
                <a:latin typeface="Trebuchet MS"/>
                <a:cs typeface="Trebuchet MS"/>
                <a:sym typeface="Wingdings" charset="2"/>
              </a:rPr>
              <a:t>Generates boson and fermion masses</a:t>
            </a:r>
          </a:p>
        </p:txBody>
      </p:sp>
      <p:sp>
        <p:nvSpPr>
          <p:cNvPr id="45" name="Text Box 46"/>
          <p:cNvSpPr txBox="1">
            <a:spLocks noChangeArrowheads="1"/>
          </p:cNvSpPr>
          <p:nvPr/>
        </p:nvSpPr>
        <p:spPr bwMode="auto">
          <a:xfrm>
            <a:off x="296863" y="2247156"/>
            <a:ext cx="103337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400" b="1" i="1" dirty="0" smtClean="0">
                <a:solidFill>
                  <a:srgbClr val="BC010C"/>
                </a:solidFill>
                <a:latin typeface="Trebuchet MS"/>
                <a:cs typeface="Trebuchet MS"/>
              </a:rPr>
              <a:t>Fermions</a:t>
            </a:r>
            <a:endParaRPr lang="en-GB" sz="1400" b="1" i="1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sp>
        <p:nvSpPr>
          <p:cNvPr id="46" name="Text Box 47"/>
          <p:cNvSpPr txBox="1">
            <a:spLocks noChangeArrowheads="1"/>
          </p:cNvSpPr>
          <p:nvPr/>
        </p:nvSpPr>
        <p:spPr bwMode="auto">
          <a:xfrm>
            <a:off x="296863" y="3552081"/>
            <a:ext cx="794250" cy="30995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400" b="1" i="1">
                <a:solidFill>
                  <a:srgbClr val="1C4A94"/>
                </a:solidFill>
                <a:latin typeface="Trebuchet MS"/>
                <a:cs typeface="Trebuchet MS"/>
              </a:rPr>
              <a:t>Bosons</a:t>
            </a:r>
          </a:p>
        </p:txBody>
      </p:sp>
      <p:grpSp>
        <p:nvGrpSpPr>
          <p:cNvPr id="47" name="Group 48"/>
          <p:cNvGrpSpPr/>
          <p:nvPr/>
        </p:nvGrpSpPr>
        <p:grpSpPr>
          <a:xfrm>
            <a:off x="6546850" y="4110881"/>
            <a:ext cx="570934" cy="431800"/>
            <a:chOff x="6546850" y="3627438"/>
            <a:chExt cx="570934" cy="431800"/>
          </a:xfrm>
        </p:grpSpPr>
        <p:graphicFrame>
          <p:nvGraphicFramePr>
            <p:cNvPr id="48" name="Object 25"/>
            <p:cNvGraphicFramePr>
              <a:graphicFrameLocks noChangeAspect="1"/>
            </p:cNvGraphicFramePr>
            <p:nvPr/>
          </p:nvGraphicFramePr>
          <p:xfrm>
            <a:off x="6778059" y="3627438"/>
            <a:ext cx="339725" cy="431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15463" name="Equation" r:id="rId19" imgW="139700" imgH="177800" progId="Equation.DSMT4">
                    <p:embed/>
                  </p:oleObj>
                </mc:Choice>
                <mc:Fallback>
                  <p:oleObj name="Equation" r:id="rId19" imgW="139700" imgH="1778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8059" y="3627438"/>
                          <a:ext cx="339725" cy="431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26"/>
            <p:cNvGraphicFramePr>
              <a:graphicFrameLocks noChangeAspect="1"/>
            </p:cNvGraphicFramePr>
            <p:nvPr/>
          </p:nvGraphicFramePr>
          <p:xfrm>
            <a:off x="6546850" y="3727450"/>
            <a:ext cx="298450" cy="204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15464" name="Equation" r:id="rId21" imgW="241300" imgH="165100" progId="Equation.DSMT4">
                    <p:embed/>
                  </p:oleObj>
                </mc:Choice>
                <mc:Fallback>
                  <p:oleObj name="Equation" r:id="rId21" imgW="241300" imgH="165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46850" y="3727450"/>
                          <a:ext cx="298450" cy="204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0" y="1303486"/>
            <a:ext cx="9144000" cy="541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has </a:t>
            </a:r>
            <a:r>
              <a:rPr lang="en-GB" sz="16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latin typeface="Trebuchet MS"/>
                <a:cs typeface="Trebuchet MS"/>
                <a:sym typeface="Wingdings"/>
              </a:rPr>
              <a:t> </a:t>
            </a:r>
            <a:r>
              <a:rPr lang="en-GB" sz="1600" b="1" kern="0" dirty="0" smtClean="0">
                <a:latin typeface="Trebuchet MS"/>
                <a:cs typeface="Trebuchet MS"/>
              </a:rPr>
              <a:t>26 parameters</a:t>
            </a:r>
            <a:endParaRPr lang="en-GB" sz="1600" b="1" kern="0" dirty="0">
              <a:latin typeface="Trebuchet MS"/>
              <a:cs typeface="Trebuchet MS"/>
            </a:endParaRP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0" y="799430"/>
            <a:ext cx="9144000" cy="525401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8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 (SM) </a:t>
            </a:r>
            <a:endParaRPr lang="en-GB" sz="28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2530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31" grpId="0" animBg="1"/>
      <p:bldP spid="32" grpId="0" animBg="1"/>
      <p:bldP spid="33" grpId="0"/>
      <p:bldP spid="34" grpId="0"/>
      <p:bldP spid="35" grpId="0" animBg="1"/>
      <p:bldP spid="36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16016" y="3506360"/>
            <a:ext cx="4427984" cy="2515557"/>
            <a:chOff x="4716016" y="3657600"/>
            <a:chExt cx="4427984" cy="2515557"/>
          </a:xfrm>
        </p:grpSpPr>
        <p:sp>
          <p:nvSpPr>
            <p:cNvPr id="6" name="Rectangle 5"/>
            <p:cNvSpPr/>
            <p:nvPr/>
          </p:nvSpPr>
          <p:spPr>
            <a:xfrm>
              <a:off x="4716016" y="3657600"/>
              <a:ext cx="4427984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836951" y="3787676"/>
              <a:ext cx="4199545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066800" y="838200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Everyday life, and particle physics, are described by the Standard Model (SM)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00274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4419600" cy="436510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7" name="Picture 6" descr="Untitled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95273"/>
            <a:ext cx="4169831" cy="416983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16016" y="1589891"/>
            <a:ext cx="335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The strong force is asymptotically free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16016" y="3506360"/>
            <a:ext cx="4427984" cy="2515557"/>
            <a:chOff x="4716016" y="3657600"/>
            <a:chExt cx="4427984" cy="2515557"/>
          </a:xfrm>
        </p:grpSpPr>
        <p:sp>
          <p:nvSpPr>
            <p:cNvPr id="13" name="Rectangle 12"/>
            <p:cNvSpPr/>
            <p:nvPr/>
          </p:nvSpPr>
          <p:spPr>
            <a:xfrm>
              <a:off x="4716016" y="3657600"/>
              <a:ext cx="4427984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36951" y="3787676"/>
              <a:ext cx="4199545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52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4419600" cy="436510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16016" y="1589891"/>
            <a:ext cx="36408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b="1" i="1" kern="0" dirty="0" smtClean="0">
                <a:solidFill>
                  <a:schemeClr val="bg1"/>
                </a:solidFill>
                <a:latin typeface="Trebuchet MS"/>
                <a:ea typeface="Arial" charset="0"/>
                <a:cs typeface="Trebuchet MS"/>
              </a:rPr>
              <a:t>Quantum corrections  to physical observables can be very precisely predicted</a:t>
            </a:r>
            <a:endParaRPr lang="en-GB" b="1" i="1" kern="0" dirty="0">
              <a:solidFill>
                <a:schemeClr val="bg1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847" y="107340"/>
            <a:ext cx="4317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800" b="1" dirty="0" smtClean="0">
                <a:latin typeface="Trebuchet MS"/>
                <a:cs typeface="Trebuchet MS"/>
              </a:rPr>
              <a:t>Example: lepton magnetic moment 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4678856" y="13208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2455" name="Equation" r:id="rId3" imgW="114120" imgH="177480" progId="Equation.DSMT4">
                  <p:embed/>
                </p:oleObj>
              </mc:Choice>
              <mc:Fallback>
                <p:oleObj name="Equation" r:id="rId3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856" y="13208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4678856" y="13208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12456" name="Equation" r:id="rId5" imgW="114120" imgH="177480" progId="Equation.DSMT4">
                  <p:embed/>
                </p:oleObj>
              </mc:Choice>
              <mc:Fallback>
                <p:oleObj name="Equation" r:id="rId5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856" y="13208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 descr="g3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7948" y="548680"/>
            <a:ext cx="1302004" cy="1246990"/>
          </a:xfrm>
          <a:prstGeom prst="rect">
            <a:avLst/>
          </a:prstGeom>
        </p:spPr>
      </p:pic>
      <p:pic>
        <p:nvPicPr>
          <p:cNvPr id="21" name="Picture 20" descr="g1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04" y="549242"/>
            <a:ext cx="1302004" cy="1246990"/>
          </a:xfrm>
          <a:prstGeom prst="rect">
            <a:avLst/>
          </a:prstGeom>
        </p:spPr>
      </p:pic>
      <p:pic>
        <p:nvPicPr>
          <p:cNvPr id="24" name="Picture 23" descr="g4.pd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5656" y="562530"/>
            <a:ext cx="1302005" cy="13386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4258" y="1970113"/>
            <a:ext cx="43457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175">
              <a:spcBef>
                <a:spcPts val="1200"/>
              </a:spcBef>
            </a:pPr>
            <a:r>
              <a:rPr lang="en-GB" sz="1600" b="1" dirty="0" smtClean="0"/>
              <a:t>Experiment: </a:t>
            </a:r>
            <a:r>
              <a:rPr lang="en-GB" sz="1600" b="1" i="1" dirty="0" smtClean="0"/>
              <a:t>a</a:t>
            </a:r>
            <a:r>
              <a:rPr lang="en-GB" sz="1600" b="1" i="1" baseline="-25000" dirty="0" smtClean="0">
                <a:latin typeface="Symbol" charset="2"/>
                <a:cs typeface="Symbol" charset="2"/>
              </a:rPr>
              <a:t>m</a:t>
            </a:r>
            <a:r>
              <a:rPr lang="en-GB" sz="1600" b="1" dirty="0" smtClean="0"/>
              <a:t> </a:t>
            </a:r>
            <a:r>
              <a:rPr lang="en-GB" sz="1600" b="1" dirty="0"/>
              <a:t>= </a:t>
            </a:r>
            <a:r>
              <a:rPr lang="en-US" sz="1600" b="1" dirty="0"/>
              <a:t>11 659 </a:t>
            </a:r>
            <a:r>
              <a:rPr lang="en-US" sz="1600" b="1" dirty="0" smtClean="0"/>
              <a:t>209.1 ± 6.3 </a:t>
            </a:r>
            <a:r>
              <a:rPr lang="en-US" sz="1600" b="1" dirty="0"/>
              <a:t>× 10</a:t>
            </a:r>
            <a:r>
              <a:rPr lang="en-US" sz="1600" b="1" baseline="30000" dirty="0"/>
              <a:t>−10</a:t>
            </a:r>
            <a:endParaRPr lang="en-GB" sz="1600" b="1" baseline="30000" dirty="0"/>
          </a:p>
        </p:txBody>
      </p:sp>
      <p:sp>
        <p:nvSpPr>
          <p:cNvPr id="27" name="Rectangle 26"/>
          <p:cNvSpPr/>
          <p:nvPr/>
        </p:nvSpPr>
        <p:spPr>
          <a:xfrm>
            <a:off x="162641" y="2330153"/>
            <a:ext cx="43373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80988">
              <a:spcBef>
                <a:spcPts val="1200"/>
              </a:spcBef>
            </a:pPr>
            <a:r>
              <a:rPr lang="en-GB" sz="1600" b="1" dirty="0" smtClean="0"/>
              <a:t>SM:			 </a:t>
            </a:r>
            <a:r>
              <a:rPr lang="en-GB" sz="1400" b="1" dirty="0" smtClean="0"/>
              <a:t> </a:t>
            </a:r>
            <a:r>
              <a:rPr lang="en-GB" sz="1600" b="1" i="1" dirty="0" smtClean="0"/>
              <a:t>a</a:t>
            </a:r>
            <a:r>
              <a:rPr lang="en-GB" sz="1600" b="1" i="1" baseline="-25000" dirty="0" smtClean="0">
                <a:latin typeface="Symbol" charset="2"/>
                <a:cs typeface="Symbol" charset="2"/>
              </a:rPr>
              <a:t>m</a:t>
            </a:r>
            <a:r>
              <a:rPr lang="en-GB" sz="1600" b="1" dirty="0" smtClean="0"/>
              <a:t> </a:t>
            </a:r>
            <a:r>
              <a:rPr lang="en-GB" sz="1600" b="1" dirty="0"/>
              <a:t>= </a:t>
            </a:r>
            <a:r>
              <a:rPr lang="en-GB" sz="1600" b="1" dirty="0" smtClean="0"/>
              <a:t>11 659 180.3 </a:t>
            </a:r>
            <a:r>
              <a:rPr lang="en-US" sz="1600" b="1" dirty="0" smtClean="0"/>
              <a:t>± 4.9 </a:t>
            </a:r>
            <a:r>
              <a:rPr lang="en-US" sz="1600" b="1" dirty="0"/>
              <a:t>× 10</a:t>
            </a:r>
            <a:r>
              <a:rPr lang="en-US" sz="1600" b="1" baseline="30000" dirty="0"/>
              <a:t>−10</a:t>
            </a:r>
            <a:endParaRPr lang="en-GB" sz="1600" b="1" baseline="30000" dirty="0"/>
          </a:p>
        </p:txBody>
      </p:sp>
      <p:sp>
        <p:nvSpPr>
          <p:cNvPr id="28" name="Rectangle 27"/>
          <p:cNvSpPr/>
          <p:nvPr/>
        </p:nvSpPr>
        <p:spPr>
          <a:xfrm>
            <a:off x="162643" y="3068960"/>
            <a:ext cx="22491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80988">
              <a:spcBef>
                <a:spcPts val="1200"/>
              </a:spcBef>
            </a:pPr>
            <a:r>
              <a:rPr lang="en-US" sz="1600" dirty="0" smtClean="0">
                <a:solidFill>
                  <a:srgbClr val="BC010C"/>
                </a:solidFill>
                <a:latin typeface="Symbol" charset="2"/>
                <a:cs typeface="Symbol" charset="2"/>
              </a:rPr>
              <a:t>D</a:t>
            </a:r>
            <a:r>
              <a:rPr lang="en-US" sz="1600" dirty="0" smtClean="0">
                <a:solidFill>
                  <a:srgbClr val="BC010C"/>
                </a:solidFill>
              </a:rPr>
              <a:t>(</a:t>
            </a:r>
            <a:r>
              <a:rPr lang="en-US" sz="1600" dirty="0" err="1" smtClean="0">
                <a:solidFill>
                  <a:srgbClr val="BC010C"/>
                </a:solidFill>
              </a:rPr>
              <a:t>Exp</a:t>
            </a:r>
            <a:r>
              <a:rPr lang="en-US" sz="1600" dirty="0" smtClean="0">
                <a:solidFill>
                  <a:srgbClr val="BC010C"/>
                </a:solidFill>
              </a:rPr>
              <a:t> – SM)  </a:t>
            </a:r>
          </a:p>
          <a:p>
            <a:pPr defTabSz="280988">
              <a:spcBef>
                <a:spcPts val="600"/>
              </a:spcBef>
            </a:pPr>
            <a:r>
              <a:rPr lang="en-US" sz="1600" dirty="0" smtClean="0">
                <a:solidFill>
                  <a:srgbClr val="BC010C"/>
                </a:solidFill>
              </a:rPr>
              <a:t>= 28.8 ± 8.0 × 10</a:t>
            </a:r>
            <a:r>
              <a:rPr lang="en-US" sz="1600" baseline="30000" dirty="0">
                <a:solidFill>
                  <a:srgbClr val="BC010C"/>
                </a:solidFill>
              </a:rPr>
              <a:t>−</a:t>
            </a:r>
            <a:r>
              <a:rPr lang="en-US" sz="1600" baseline="30000" dirty="0" smtClean="0">
                <a:solidFill>
                  <a:srgbClr val="BC010C"/>
                </a:solidFill>
              </a:rPr>
              <a:t>10</a:t>
            </a:r>
            <a:r>
              <a:rPr lang="en-GB" sz="1600" baseline="30000" dirty="0" smtClean="0">
                <a:solidFill>
                  <a:srgbClr val="BC010C"/>
                </a:solidFill>
              </a:rPr>
              <a:t>    </a:t>
            </a:r>
          </a:p>
          <a:p>
            <a:pPr defTabSz="280988">
              <a:spcBef>
                <a:spcPts val="600"/>
              </a:spcBef>
            </a:pPr>
            <a:r>
              <a:rPr lang="en-GB" sz="1200" baseline="30000" dirty="0">
                <a:solidFill>
                  <a:srgbClr val="BC010C"/>
                </a:solidFill>
              </a:rPr>
              <a:t> </a:t>
            </a:r>
            <a:r>
              <a:rPr lang="en-GB" sz="1200" baseline="30000" dirty="0" smtClean="0">
                <a:solidFill>
                  <a:srgbClr val="BC010C"/>
                </a:solidFill>
              </a:rPr>
              <a:t>    </a:t>
            </a:r>
            <a:r>
              <a:rPr lang="en-GB" sz="1200" dirty="0" smtClean="0">
                <a:solidFill>
                  <a:srgbClr val="BC010C"/>
                </a:solidFill>
              </a:rPr>
              <a:t> </a:t>
            </a:r>
            <a:r>
              <a:rPr lang="en-GB" sz="1400" dirty="0" smtClean="0">
                <a:solidFill>
                  <a:srgbClr val="BC010C"/>
                </a:solidFill>
              </a:rPr>
              <a:t>(3.6 </a:t>
            </a:r>
            <a:r>
              <a:rPr lang="en-GB" sz="1400" dirty="0" smtClean="0">
                <a:solidFill>
                  <a:srgbClr val="BC010C"/>
                </a:solidFill>
                <a:latin typeface="Symbol" charset="2"/>
                <a:cs typeface="Symbol" charset="2"/>
              </a:rPr>
              <a:t>s</a:t>
            </a:r>
            <a:r>
              <a:rPr lang="en-GB" sz="1400" dirty="0" smtClean="0">
                <a:solidFill>
                  <a:srgbClr val="BC010C"/>
                </a:solidFill>
              </a:rPr>
              <a:t>)</a:t>
            </a:r>
            <a:endParaRPr lang="en-GB" sz="1200" dirty="0">
              <a:solidFill>
                <a:srgbClr val="BC010C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1520" y="2793586"/>
            <a:ext cx="3960440" cy="0"/>
          </a:xfrm>
          <a:prstGeom prst="line">
            <a:avLst/>
          </a:prstGeom>
          <a:ln w="317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g3.pd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9346" y="2922473"/>
            <a:ext cx="1302004" cy="124699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961338" y="3828648"/>
            <a:ext cx="242510" cy="392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>
                <a:solidFill>
                  <a:srgbClr val="BC010C"/>
                </a:solidFill>
                <a:latin typeface="Trebuchet MS"/>
                <a:cs typeface="Trebuchet MS"/>
              </a:rPr>
              <a:t>?</a:t>
            </a:r>
            <a:endParaRPr lang="en-GB" sz="3200" dirty="0">
              <a:solidFill>
                <a:srgbClr val="BC010C"/>
              </a:solidFill>
              <a:latin typeface="Trebuchet MS"/>
              <a:cs typeface="Trebuchet MS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4716016" y="3506360"/>
            <a:ext cx="4427984" cy="2515557"/>
            <a:chOff x="4716016" y="3657600"/>
            <a:chExt cx="4427984" cy="2515557"/>
          </a:xfrm>
        </p:grpSpPr>
        <p:sp>
          <p:nvSpPr>
            <p:cNvPr id="39" name="Rectangle 38"/>
            <p:cNvSpPr/>
            <p:nvPr/>
          </p:nvSpPr>
          <p:spPr>
            <a:xfrm>
              <a:off x="4716016" y="3657600"/>
              <a:ext cx="4427984" cy="2515557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prstClr val="white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836951" y="3787676"/>
              <a:ext cx="4199545" cy="22313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The SM is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the </a:t>
              </a:r>
              <a:r>
                <a:rPr lang="en-US" sz="1800" b="1" dirty="0" smtClean="0">
                  <a:latin typeface="Trebuchet MS"/>
                  <a:cs typeface="Trebuchet MS"/>
                </a:rPr>
                <a:t>legacy of 20</a:t>
              </a:r>
              <a:r>
                <a:rPr lang="en-US" sz="1800" b="1" baseline="30000" dirty="0" smtClean="0">
                  <a:latin typeface="Trebuchet MS"/>
                  <a:cs typeface="Trebuchet MS"/>
                </a:rPr>
                <a:t>th</a:t>
              </a:r>
              <a:r>
                <a:rPr lang="en-US" sz="1800" b="1" dirty="0" smtClean="0">
                  <a:latin typeface="Trebuchet MS"/>
                  <a:cs typeface="Trebuchet MS"/>
                </a:rPr>
                <a:t> century particle physics</a:t>
              </a:r>
            </a:p>
            <a:p>
              <a:pPr marL="266700" indent="-266700">
                <a:spcBef>
                  <a:spcPts val="12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unifies quantum mechanics, special relativity and field theory</a:t>
              </a:r>
            </a:p>
            <a:p>
              <a:pPr marL="266700" indent="-266700">
                <a:spcBef>
                  <a:spcPts val="600"/>
                </a:spcBef>
                <a:buFont typeface="Lucida Grande"/>
                <a:buChar char="-"/>
              </a:pPr>
              <a:r>
                <a:rPr lang="en-US" sz="1400" b="1" i="1" dirty="0" smtClean="0">
                  <a:latin typeface="Trebuchet MS"/>
                  <a:cs typeface="Trebuchet MS"/>
                </a:rPr>
                <a:t>It describes ~ all laboratory data</a:t>
              </a:r>
            </a:p>
            <a:p>
              <a:pPr>
                <a:spcBef>
                  <a:spcPts val="1200"/>
                </a:spcBef>
              </a:pPr>
              <a:r>
                <a:rPr lang="en-US" sz="1800" b="1" dirty="0" smtClean="0">
                  <a:latin typeface="Trebuchet MS"/>
                  <a:cs typeface="Trebuchet MS"/>
                </a:rPr>
                <a:t>Is the SM the theory of everything?      Or rather of </a:t>
              </a:r>
              <a:r>
                <a:rPr lang="en-US" sz="1800" b="1" i="1" dirty="0" smtClean="0">
                  <a:latin typeface="Trebuchet MS"/>
                  <a:cs typeface="Trebuchet MS"/>
                </a:rPr>
                <a:t>almost </a:t>
              </a:r>
              <a:r>
                <a:rPr lang="en-US" sz="1800" b="1" dirty="0" smtClean="0">
                  <a:latin typeface="Trebuchet MS"/>
                  <a:cs typeface="Trebuchet MS"/>
                </a:rPr>
                <a:t>everything? Or 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626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45"/>
          <p:cNvSpPr>
            <a:spLocks noChangeArrowheads="1"/>
          </p:cNvSpPr>
          <p:nvPr/>
        </p:nvSpPr>
        <p:spPr bwMode="auto">
          <a:xfrm>
            <a:off x="0" y="679534"/>
            <a:ext cx="9144000" cy="5815027"/>
          </a:xfrm>
          <a:prstGeom prst="rect">
            <a:avLst/>
          </a:prstGeom>
          <a:solidFill>
            <a:srgbClr val="FFFFFF">
              <a:alpha val="91000"/>
            </a:srgbClr>
          </a:solidFill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0" name="Text Box 57"/>
          <p:cNvSpPr txBox="1">
            <a:spLocks noChangeArrowheads="1"/>
          </p:cNvSpPr>
          <p:nvPr/>
        </p:nvSpPr>
        <p:spPr bwMode="auto">
          <a:xfrm>
            <a:off x="0" y="1303486"/>
            <a:ext cx="9144000" cy="541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b="1" kern="0" dirty="0" smtClean="0">
                <a:solidFill>
                  <a:sysClr val="windowText" lastClr="000000"/>
                </a:solidFill>
                <a:latin typeface="Trebuchet MS"/>
                <a:cs typeface="Trebuchet MS"/>
              </a:rPr>
              <a:t>The SM has </a:t>
            </a:r>
            <a:r>
              <a:rPr lang="en-GB" sz="1600" b="1" kern="0" dirty="0" smtClean="0">
                <a:solidFill>
                  <a:srgbClr val="BC010C"/>
                </a:solidFill>
                <a:latin typeface="Trebuchet MS"/>
                <a:cs typeface="Trebuchet MS"/>
              </a:rPr>
              <a:t>24 elementary matter particles and 3 forces </a:t>
            </a:r>
            <a:r>
              <a:rPr lang="en-GB" sz="1600" b="1" kern="0" dirty="0" smtClean="0">
                <a:latin typeface="Trebuchet MS"/>
                <a:cs typeface="Trebuchet MS"/>
                <a:sym typeface="Wingdings"/>
              </a:rPr>
              <a:t> </a:t>
            </a:r>
            <a:r>
              <a:rPr lang="en-GB" sz="1600" b="1" kern="0" dirty="0" smtClean="0">
                <a:latin typeface="Trebuchet MS"/>
                <a:cs typeface="Trebuchet MS"/>
              </a:rPr>
              <a:t>26 parameters</a:t>
            </a:r>
            <a:endParaRPr lang="en-GB" sz="1600" b="1" kern="0" dirty="0">
              <a:latin typeface="Trebuchet MS"/>
              <a:cs typeface="Trebuchet MS"/>
            </a:endParaRPr>
          </a:p>
        </p:txBody>
      </p:sp>
      <p:sp>
        <p:nvSpPr>
          <p:cNvPr id="51" name="Text Box 58"/>
          <p:cNvSpPr txBox="1">
            <a:spLocks noChangeArrowheads="1"/>
          </p:cNvSpPr>
          <p:nvPr/>
        </p:nvSpPr>
        <p:spPr bwMode="auto">
          <a:xfrm>
            <a:off x="0" y="799430"/>
            <a:ext cx="9144000" cy="525401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2800" kern="0" dirty="0" smtClean="0">
                <a:solidFill>
                  <a:srgbClr val="333333"/>
                </a:solidFill>
                <a:latin typeface="Trebuchet MS"/>
                <a:ea typeface="Arial" charset="0"/>
                <a:cs typeface="Trebuchet MS"/>
              </a:rPr>
              <a:t>The Standard Model (SM) </a:t>
            </a:r>
            <a:endParaRPr lang="en-GB" sz="2800" kern="0" dirty="0">
              <a:solidFill>
                <a:srgbClr val="333333"/>
              </a:solidFill>
              <a:latin typeface="Trebuchet MS"/>
              <a:ea typeface="Arial" charset="0"/>
              <a:cs typeface="Trebuchet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4800" y="1905195"/>
            <a:ext cx="8722783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8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A problem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: local gauge symmetry requires </a:t>
            </a:r>
            <a:r>
              <a:rPr lang="en-US" sz="1800" dirty="0" err="1" smtClean="0">
                <a:solidFill>
                  <a:srgbClr val="BC010C"/>
                </a:solidFill>
                <a:latin typeface="Trebuchet MS"/>
                <a:cs typeface="Trebuchet MS"/>
              </a:rPr>
              <a:t>massless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 spin-1 “gauge” (=force) boson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However</a:t>
            </a:r>
            <a:r>
              <a:rPr lang="en-US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, the </a:t>
            </a:r>
            <a:r>
              <a:rPr lang="en-US" sz="18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W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, </a:t>
            </a:r>
            <a:r>
              <a:rPr lang="en-US" sz="1800" i="1" dirty="0" smtClean="0">
                <a:solidFill>
                  <a:srgbClr val="BC010C"/>
                </a:solidFill>
                <a:latin typeface="Trebuchet MS"/>
                <a:cs typeface="Trebuchet MS"/>
              </a:rPr>
              <a:t>Z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 bosons </a:t>
            </a:r>
            <a:r>
              <a:rPr lang="en-US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are </a:t>
            </a:r>
            <a:r>
              <a:rPr lang="en-US" sz="1800" b="1" dirty="0" smtClean="0">
                <a:solidFill>
                  <a:srgbClr val="BC010C"/>
                </a:solidFill>
                <a:latin typeface="Trebuchet MS"/>
                <a:cs typeface="Trebuchet MS"/>
              </a:rPr>
              <a:t>massive </a:t>
            </a:r>
            <a:r>
              <a:rPr lang="en-US" sz="1800" dirty="0" smtClean="0">
                <a:solidFill>
                  <a:srgbClr val="BC010C"/>
                </a:solidFill>
                <a:latin typeface="Trebuchet MS"/>
                <a:cs typeface="Trebuchet MS"/>
              </a:rPr>
              <a:t>!</a:t>
            </a:r>
            <a:endParaRPr lang="en-US" sz="1800" dirty="0" smtClean="0">
              <a:solidFill>
                <a:srgbClr val="595959"/>
              </a:solidFill>
              <a:latin typeface="Trebuchet MS"/>
              <a:cs typeface="Trebuchet M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0" y="5576582"/>
            <a:ext cx="9144000" cy="700131"/>
          </a:xfrm>
          <a:prstGeom prst="rect">
            <a:avLst/>
          </a:prstGeom>
          <a:solidFill>
            <a:srgbClr val="CCFF00"/>
          </a:solidFill>
        </p:spPr>
        <p:txBody>
          <a:bodyPr wrap="square" tIns="140400" bIns="18720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Trebuchet MS"/>
                <a:cs typeface="Trebuchet MS"/>
              </a:rPr>
              <a:t>This is known as the  </a:t>
            </a:r>
            <a:r>
              <a:rPr lang="en-US" b="1" dirty="0">
                <a:solidFill>
                  <a:srgbClr val="BC010C"/>
                </a:solidFill>
                <a:latin typeface="Trebuchet MS"/>
                <a:cs typeface="Trebuchet MS"/>
              </a:rPr>
              <a:t>“</a:t>
            </a:r>
            <a:r>
              <a:rPr lang="en-US" b="1" dirty="0" err="1">
                <a:solidFill>
                  <a:srgbClr val="BC010C"/>
                </a:solidFill>
                <a:latin typeface="Trebuchet MS"/>
                <a:cs typeface="Trebuchet MS"/>
              </a:rPr>
              <a:t>Brout</a:t>
            </a:r>
            <a:r>
              <a:rPr lang="en-US" b="1" dirty="0">
                <a:solidFill>
                  <a:srgbClr val="BC010C"/>
                </a:solidFill>
                <a:latin typeface="Trebuchet MS"/>
                <a:cs typeface="Trebuchet MS"/>
              </a:rPr>
              <a:t>-</a:t>
            </a:r>
            <a:r>
              <a:rPr lang="en-US" b="1" dirty="0" err="1">
                <a:solidFill>
                  <a:srgbClr val="BC010C"/>
                </a:solidFill>
                <a:latin typeface="Trebuchet MS"/>
                <a:cs typeface="Trebuchet MS"/>
              </a:rPr>
              <a:t>Englert</a:t>
            </a:r>
            <a:r>
              <a:rPr lang="en-US" b="1" dirty="0">
                <a:solidFill>
                  <a:srgbClr val="BC010C"/>
                </a:solidFill>
                <a:latin typeface="Trebuchet MS"/>
                <a:cs typeface="Trebuchet MS"/>
              </a:rPr>
              <a:t>-Higgs Mechanism”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04799" y="2927296"/>
            <a:ext cx="6139409" cy="2453471"/>
            <a:chOff x="304799" y="2927296"/>
            <a:chExt cx="6139409" cy="2453471"/>
          </a:xfrm>
        </p:grpSpPr>
        <p:sp>
          <p:nvSpPr>
            <p:cNvPr id="54" name="Rectangle 53"/>
            <p:cNvSpPr/>
            <p:nvPr/>
          </p:nvSpPr>
          <p:spPr>
            <a:xfrm>
              <a:off x="304800" y="4365104"/>
              <a:ext cx="611566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8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 is a complex doublet field with non-zero vacuum expectation value. 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3 </a:t>
              </a:r>
              <a:r>
                <a:rPr lang="en-US" sz="1800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d.o.fs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 become </a:t>
              </a:r>
              <a:r>
                <a:rPr lang="en-US" sz="18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Z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, </a:t>
              </a:r>
              <a:r>
                <a:rPr lang="en-US" sz="18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W</a:t>
              </a:r>
              <a:r>
                <a:rPr lang="en-US" sz="9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 </a:t>
              </a:r>
              <a:r>
                <a:rPr lang="en-US" sz="1800" baseline="300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±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 masses, remaining </a:t>
              </a:r>
              <a:r>
                <a:rPr lang="en-US" sz="1800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d.o.f</a:t>
              </a:r>
              <a:r>
                <a:rPr lang="en-US" sz="1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Trebuchet MS"/>
                  <a:cs typeface="Trebuchet MS"/>
                </a:rPr>
                <a:t> is </a:t>
              </a:r>
              <a:r>
                <a:rPr lang="en-US" sz="2000" b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massive scalar Higgs </a:t>
              </a:r>
              <a:r>
                <a:rPr lang="en-US" b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boson </a:t>
              </a:r>
              <a:endParaRPr lang="en-US" sz="1800" b="1" dirty="0" smtClean="0">
                <a:solidFill>
                  <a:srgbClr val="BC010C"/>
                </a:solidFill>
                <a:latin typeface="Trebuchet MS"/>
                <a:cs typeface="Trebuchet MS"/>
              </a:endParaRPr>
            </a:p>
          </p:txBody>
        </p:sp>
        <p:grpSp>
          <p:nvGrpSpPr>
            <p:cNvPr id="55" name="Group 37"/>
            <p:cNvGrpSpPr/>
            <p:nvPr/>
          </p:nvGrpSpPr>
          <p:grpSpPr>
            <a:xfrm>
              <a:off x="304799" y="2927296"/>
              <a:ext cx="6139409" cy="1317532"/>
              <a:chOff x="304799" y="3051504"/>
              <a:chExt cx="6139409" cy="1317532"/>
            </a:xfrm>
          </p:grpSpPr>
          <p:graphicFrame>
            <p:nvGraphicFramePr>
              <p:cNvPr id="56" name="Object 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7503751"/>
                  </p:ext>
                </p:extLst>
              </p:nvPr>
            </p:nvGraphicFramePr>
            <p:xfrm>
              <a:off x="1043608" y="3845161"/>
              <a:ext cx="3632200" cy="5238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13362" name="Equation" r:id="rId3" imgW="2235200" imgH="317500" progId="Equation.DSMT4">
                      <p:embed/>
                    </p:oleObj>
                  </mc:Choice>
                  <mc:Fallback>
                    <p:oleObj name="Equation" r:id="rId3" imgW="2235200" imgH="3175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43608" y="3845161"/>
                            <a:ext cx="3632200" cy="5238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" name="Rectangle 56"/>
              <p:cNvSpPr/>
              <p:nvPr/>
            </p:nvSpPr>
            <p:spPr>
              <a:xfrm>
                <a:off x="304799" y="3051504"/>
                <a:ext cx="613940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rebuchet MS"/>
                    <a:cs typeface="Trebuchet MS"/>
                  </a:rPr>
                  <a:t>A way </a:t>
                </a:r>
                <a:r>
                  <a:rPr lang="en-US" sz="1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Trebuchet MS"/>
                    <a:cs typeface="Trebuchet MS"/>
                  </a:rPr>
                  <a:t>to break gauge symmetry consistently is to </a:t>
                </a:r>
                <a:r>
                  <a:rPr lang="en-US" sz="1800" dirty="0" smtClean="0">
                    <a:solidFill>
                      <a:srgbClr val="BC010C"/>
                    </a:solidFill>
                    <a:latin typeface="Trebuchet MS"/>
                    <a:cs typeface="Trebuchet MS"/>
                  </a:rPr>
                  <a:t>spontaneously break the symmetry of the vacuum:</a:t>
                </a:r>
                <a:endParaRPr lang="en-US" sz="1800" i="1" dirty="0" smtClean="0">
                  <a:solidFill>
                    <a:srgbClr val="BC010C"/>
                  </a:solidFill>
                  <a:latin typeface="Trebuchet MS"/>
                  <a:cs typeface="Trebuchet MS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5941592" y="2649570"/>
            <a:ext cx="3107655" cy="2609247"/>
            <a:chOff x="5941592" y="2649570"/>
            <a:chExt cx="3107655" cy="2609247"/>
          </a:xfrm>
        </p:grpSpPr>
        <p:pic>
          <p:nvPicPr>
            <p:cNvPr id="12" name="Picture 8" descr="pot2D_sym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9"/>
            <a:stretch>
              <a:fillRect/>
            </a:stretch>
          </p:blipFill>
          <p:spPr bwMode="auto">
            <a:xfrm>
              <a:off x="5941592" y="3070848"/>
              <a:ext cx="1294704" cy="1747790"/>
            </a:xfrm>
            <a:prstGeom prst="rect">
              <a:avLst/>
            </a:prstGeom>
            <a:noFill/>
            <a:effectLst>
              <a:outerShdw blurRad="266700" dist="355600" dir="2700000" algn="tl" rotWithShape="0">
                <a:srgbClr val="000000">
                  <a:alpha val="2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9" descr="pot_asym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31"/>
            <a:stretch>
              <a:fillRect/>
            </a:stretch>
          </p:blipFill>
          <p:spPr bwMode="auto">
            <a:xfrm>
              <a:off x="7236296" y="3260373"/>
              <a:ext cx="1812951" cy="1556568"/>
            </a:xfrm>
            <a:prstGeom prst="rect">
              <a:avLst/>
            </a:prstGeom>
            <a:noFill/>
            <a:effectLst>
              <a:outerShdw blurRad="276225" dist="355600" dir="2700000" algn="tl" rotWithShape="0">
                <a:srgbClr val="000000">
                  <a:alpha val="2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6420468" y="2649570"/>
              <a:ext cx="200617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Higgs potential </a:t>
              </a:r>
              <a:r>
                <a:rPr lang="en-US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V</a:t>
              </a:r>
              <a:r>
                <a:rPr lang="en-US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(</a:t>
              </a:r>
              <a:r>
                <a:rPr lang="en-US" sz="1600" i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sz="16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)</a:t>
              </a:r>
              <a:endParaRPr lang="en-GB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012160" y="4794898"/>
              <a:ext cx="10437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Symmetric phase</a:t>
              </a:r>
              <a:endParaRPr lang="en-GB" sz="18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704742" y="4797152"/>
              <a:ext cx="10437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Trebuchet MS"/>
                  <a:cs typeface="Trebuchet MS"/>
                </a:rPr>
                <a:t>Broken phase</a:t>
              </a:r>
              <a:endParaRPr lang="en-GB" sz="18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722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1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91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 cap="flat" cmpd="sng" algn="ctr">
          <a:solidFill>
            <a:srgbClr val="F4F7F5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E12B0D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err="1" smtClean="0">
            <a:latin typeface="Trebuchet MS"/>
            <a:cs typeface="Trebuchet MS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3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Trebuchet MS"/>
            <a:cs typeface="Trebuchet MS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268029</TotalTime>
  <Words>2841</Words>
  <Application>Microsoft Macintosh PowerPoint</Application>
  <PresentationFormat>Overhead</PresentationFormat>
  <Paragraphs>456</Paragraphs>
  <Slides>47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1" baseType="lpstr">
      <vt:lpstr>Office Theme</vt:lpstr>
      <vt:lpstr>1_Office Theme</vt:lpstr>
      <vt:lpstr>35_Office Theme</vt:lpstr>
      <vt:lpstr>42_Office Theme</vt:lpstr>
      <vt:lpstr>2_Office Theme</vt:lpstr>
      <vt:lpstr>8_Office Theme</vt:lpstr>
      <vt:lpstr>7_Office Theme</vt:lpstr>
      <vt:lpstr>4_Office Theme</vt:lpstr>
      <vt:lpstr>39_Office Theme</vt:lpstr>
      <vt:lpstr>13_Office Theme</vt:lpstr>
      <vt:lpstr>43_Office Theme</vt:lpstr>
      <vt:lpstr>18_Office Theme</vt:lpstr>
      <vt:lpstr>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subject/>
  <dc:creator>Andreas Hoecker</dc:creator>
  <cp:keywords/>
  <dc:description/>
  <cp:lastModifiedBy>Andreas Hoecker</cp:lastModifiedBy>
  <cp:revision>2616</cp:revision>
  <cp:lastPrinted>2013-11-26T07:33:51Z</cp:lastPrinted>
  <dcterms:created xsi:type="dcterms:W3CDTF">2013-01-27T22:35:52Z</dcterms:created>
  <dcterms:modified xsi:type="dcterms:W3CDTF">2013-11-26T07:35:18Z</dcterms:modified>
  <cp:category/>
</cp:coreProperties>
</file>