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1"/>
  </p:notesMasterIdLst>
  <p:handoutMasterIdLst>
    <p:handoutMasterId r:id="rId52"/>
  </p:handoutMasterIdLst>
  <p:sldIdLst>
    <p:sldId id="719" r:id="rId2"/>
    <p:sldId id="726" r:id="rId3"/>
    <p:sldId id="723" r:id="rId4"/>
    <p:sldId id="725" r:id="rId5"/>
    <p:sldId id="727" r:id="rId6"/>
    <p:sldId id="716" r:id="rId7"/>
    <p:sldId id="729" r:id="rId8"/>
    <p:sldId id="794" r:id="rId9"/>
    <p:sldId id="734" r:id="rId10"/>
    <p:sldId id="735" r:id="rId11"/>
    <p:sldId id="736" r:id="rId12"/>
    <p:sldId id="741" r:id="rId13"/>
    <p:sldId id="740" r:id="rId14"/>
    <p:sldId id="742" r:id="rId15"/>
    <p:sldId id="743" r:id="rId16"/>
    <p:sldId id="744" r:id="rId17"/>
    <p:sldId id="745" r:id="rId18"/>
    <p:sldId id="746" r:id="rId19"/>
    <p:sldId id="747" r:id="rId20"/>
    <p:sldId id="811" r:id="rId21"/>
    <p:sldId id="749" r:id="rId22"/>
    <p:sldId id="751" r:id="rId23"/>
    <p:sldId id="758" r:id="rId24"/>
    <p:sldId id="760" r:id="rId25"/>
    <p:sldId id="764" r:id="rId26"/>
    <p:sldId id="765" r:id="rId27"/>
    <p:sldId id="766" r:id="rId28"/>
    <p:sldId id="767" r:id="rId29"/>
    <p:sldId id="790" r:id="rId30"/>
    <p:sldId id="789" r:id="rId31"/>
    <p:sldId id="769" r:id="rId32"/>
    <p:sldId id="795" r:id="rId33"/>
    <p:sldId id="812" r:id="rId34"/>
    <p:sldId id="813" r:id="rId35"/>
    <p:sldId id="776" r:id="rId36"/>
    <p:sldId id="783" r:id="rId37"/>
    <p:sldId id="770" r:id="rId38"/>
    <p:sldId id="773" r:id="rId39"/>
    <p:sldId id="774" r:id="rId40"/>
    <p:sldId id="775" r:id="rId41"/>
    <p:sldId id="791" r:id="rId42"/>
    <p:sldId id="738" r:id="rId43"/>
    <p:sldId id="787" r:id="rId44"/>
    <p:sldId id="807" r:id="rId45"/>
    <p:sldId id="788" r:id="rId46"/>
    <p:sldId id="815" r:id="rId47"/>
    <p:sldId id="809" r:id="rId48"/>
    <p:sldId id="810" r:id="rId49"/>
    <p:sldId id="816" r:id="rId50"/>
  </p:sldIdLst>
  <p:sldSz cx="9144000" cy="6858000" type="overhead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EEEEE"/>
    <a:srgbClr val="D70128"/>
    <a:srgbClr val="757678"/>
    <a:srgbClr val="EDEDED"/>
    <a:srgbClr val="F7F7F7"/>
    <a:srgbClr val="003BB8"/>
    <a:srgbClr val="FF8BAA"/>
    <a:srgbClr val="D4F4FF"/>
    <a:srgbClr val="FF002D"/>
    <a:srgbClr val="FFF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56" autoAdjust="0"/>
  </p:normalViewPr>
  <p:slideViewPr>
    <p:cSldViewPr>
      <p:cViewPr varScale="1">
        <p:scale>
          <a:sx n="115" d="100"/>
          <a:sy n="115" d="100"/>
        </p:scale>
        <p:origin x="-1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notesMaster" Target="notesMasters/notesMaster1.xml"/><Relationship Id="rId52" Type="http://schemas.openxmlformats.org/officeDocument/2006/relationships/handoutMaster" Target="handoutMasters/handoutMaster1.xml"/><Relationship Id="rId53" Type="http://schemas.openxmlformats.org/officeDocument/2006/relationships/printerSettings" Target="printerSettings/printerSettings1.bin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7AFB27-EAEB-A944-BC0B-D8A4637F3AD5}" type="datetime1">
              <a:rPr lang="en-GB" smtClean="0"/>
              <a:t>26/07/15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2EA9DA-54F7-4391-9852-B45C8B261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4183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9ABF12-F375-664B-BF48-4775E2759FE8}" type="datetime1">
              <a:rPr lang="en-GB" smtClean="0"/>
              <a:t>26/07/15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109B7DA-19EB-4A1E-A2FE-0309E8617A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185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flipV="1">
            <a:off x="0" y="0"/>
            <a:ext cx="9144000" cy="1340768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1226678"/>
            <a:ext cx="9144000" cy="53220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226678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16.emf"/><Relationship Id="rId5" Type="http://schemas.openxmlformats.org/officeDocument/2006/relationships/image" Target="../media/image17.emf"/><Relationship Id="rId6" Type="http://schemas.openxmlformats.org/officeDocument/2006/relationships/image" Target="../media/image18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4" Type="http://schemas.openxmlformats.org/officeDocument/2006/relationships/image" Target="../media/image21.emf"/><Relationship Id="rId5" Type="http://schemas.openxmlformats.org/officeDocument/2006/relationships/image" Target="../media/image22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emf"/><Relationship Id="rId3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4" Type="http://schemas.openxmlformats.org/officeDocument/2006/relationships/image" Target="../media/image27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image" Target="../media/image30.emf"/><Relationship Id="rId5" Type="http://schemas.openxmlformats.org/officeDocument/2006/relationships/image" Target="../media/image31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4" Type="http://schemas.openxmlformats.org/officeDocument/2006/relationships/image" Target="../media/image3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4" Type="http://schemas.openxmlformats.org/officeDocument/2006/relationships/image" Target="../media/image38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4" Type="http://schemas.openxmlformats.org/officeDocument/2006/relationships/image" Target="../media/image41.emf"/><Relationship Id="rId5" Type="http://schemas.openxmlformats.org/officeDocument/2006/relationships/image" Target="../media/image42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4" Type="http://schemas.openxmlformats.org/officeDocument/2006/relationships/image" Target="../media/image41.emf"/><Relationship Id="rId5" Type="http://schemas.openxmlformats.org/officeDocument/2006/relationships/image" Target="../media/image42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4" Type="http://schemas.openxmlformats.org/officeDocument/2006/relationships/image" Target="../media/image41.emf"/><Relationship Id="rId5" Type="http://schemas.openxmlformats.org/officeDocument/2006/relationships/image" Target="../media/image42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5.emf"/><Relationship Id="rId3" Type="http://schemas.openxmlformats.org/officeDocument/2006/relationships/image" Target="../media/image46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4" Type="http://schemas.openxmlformats.org/officeDocument/2006/relationships/image" Target="../media/image50.emf"/><Relationship Id="rId5" Type="http://schemas.openxmlformats.org/officeDocument/2006/relationships/image" Target="../media/image51.emf"/><Relationship Id="rId6" Type="http://schemas.openxmlformats.org/officeDocument/2006/relationships/image" Target="../media/image52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3.emf"/><Relationship Id="rId3" Type="http://schemas.openxmlformats.org/officeDocument/2006/relationships/image" Target="../media/image54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4" Type="http://schemas.openxmlformats.org/officeDocument/2006/relationships/image" Target="../media/image58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4" Type="http://schemas.openxmlformats.org/officeDocument/2006/relationships/image" Target="../media/image61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9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4" Type="http://schemas.openxmlformats.org/officeDocument/2006/relationships/image" Target="../media/image6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emf"/><Relationship Id="rId3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6.emf"/><Relationship Id="rId3" Type="http://schemas.openxmlformats.org/officeDocument/2006/relationships/image" Target="../media/image67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8.emf"/><Relationship Id="rId3" Type="http://schemas.openxmlformats.org/officeDocument/2006/relationships/image" Target="../media/image69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4" Type="http://schemas.openxmlformats.org/officeDocument/2006/relationships/image" Target="../media/image7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3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7.emf"/><Relationship Id="rId3" Type="http://schemas.openxmlformats.org/officeDocument/2006/relationships/image" Target="../media/image78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4" Type="http://schemas.openxmlformats.org/officeDocument/2006/relationships/oleObject" Target="../embeddings/oleObject1.bin"/><Relationship Id="rId5" Type="http://schemas.openxmlformats.org/officeDocument/2006/relationships/image" Target="../media/image79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1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3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twiki.cern.ch/twiki/bin/view/AtlasPublic/InDetTrackingPerformanceApprovedPlots" TargetMode="External"/><Relationship Id="rId4" Type="http://schemas.openxmlformats.org/officeDocument/2006/relationships/hyperlink" Target="https://twiki.cern.ch/twiki/bin/view/AtlasPublic/ElectronGammaPublicCollisionResults" TargetMode="External"/><Relationship Id="rId5" Type="http://schemas.openxmlformats.org/officeDocument/2006/relationships/hyperlink" Target="https://twiki.cern.ch/twiki/bin/view/AtlasPublic/MuonPerformancePublicPlots" TargetMode="External"/><Relationship Id="rId6" Type="http://schemas.openxmlformats.org/officeDocument/2006/relationships/hyperlink" Target="https://twiki.cern.ch/twiki/bin/view/AtlasPublic/JetEtMissPublicCollisionResults" TargetMode="External"/><Relationship Id="rId7" Type="http://schemas.openxmlformats.org/officeDocument/2006/relationships/hyperlink" Target="https://cds.cern.ch" TargetMode="External"/><Relationship Id="rId8" Type="http://schemas.openxmlformats.org/officeDocument/2006/relationships/hyperlink" Target="https://atlas.web.cern.ch/Atlas/GROUPS/PHYSICS/PLOTS" TargetMode="External"/><Relationship Id="rId9" Type="http://schemas.openxmlformats.org/officeDocument/2006/relationships/hyperlink" Target="https://atlas.web.cern.ch/Atlas/GROUPS/PHYSICS/PLOTS/IDTR-2015-007" TargetMode="External"/><Relationship Id="rId10" Type="http://schemas.openxmlformats.org/officeDocument/2006/relationships/hyperlink" Target="https://twiki.cern.ch/twiki/bin/view/AtlasPublic/TriggerPublicResults%23Public_results_from_signature_gr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3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twiki.cern.ch/twiki/bin/view/AtlasPublic/StandardModelPublicResults" TargetMode="External"/><Relationship Id="rId4" Type="http://schemas.openxmlformats.org/officeDocument/2006/relationships/hyperlink" Target="https://twiki.cern.ch/twiki/bin/view/AtlasPublic/BPhysPublicResults" TargetMode="External"/><Relationship Id="rId5" Type="http://schemas.openxmlformats.org/officeDocument/2006/relationships/hyperlink" Target="https://twiki.cern.ch/twiki/bin/view/AtlasPublic/TopPublicResults" TargetMode="External"/><Relationship Id="rId6" Type="http://schemas.openxmlformats.org/officeDocument/2006/relationships/hyperlink" Target="https://twiki.cern.ch/twiki/bin/view/AtlasPublic/ExoticsPublicResults" TargetMode="External"/><Relationship Id="rId7" Type="http://schemas.openxmlformats.org/officeDocument/2006/relationships/hyperlink" Target="https://twiki.cern.ch/twiki/bin/view/AtlasPublic/SupersymmetryPublicResults" TargetMode="External"/><Relationship Id="rId8" Type="http://schemas.openxmlformats.org/officeDocument/2006/relationships/hyperlink" Target="https://twiki.cern.ch/twiki/bin/view/AtlasPublic/HeavyIonsPublicResults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3.e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3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4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espace.cern.ch/be-dep/BEDepartmentalDocuments/BE/LHC_Schedule_2015.pdf" TargetMode="External"/><Relationship Id="rId4" Type="http://schemas.openxmlformats.org/officeDocument/2006/relationships/image" Target="../media/image86.png"/><Relationship Id="rId5" Type="http://schemas.openxmlformats.org/officeDocument/2006/relationships/image" Target="../media/image87.png"/><Relationship Id="rId6" Type="http://schemas.openxmlformats.org/officeDocument/2006/relationships/image" Target="../media/image88.png"/><Relationship Id="rId7" Type="http://schemas.openxmlformats.org/officeDocument/2006/relationships/image" Target="../media/image89.png"/><Relationship Id="rId8" Type="http://schemas.openxmlformats.org/officeDocument/2006/relationships/image" Target="../media/image90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5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4" Type="http://schemas.openxmlformats.org/officeDocument/2006/relationships/image" Target="../media/image93.emf"/><Relationship Id="rId5" Type="http://schemas.openxmlformats.org/officeDocument/2006/relationships/image" Target="../media/image94.png"/><Relationship Id="rId6" Type="http://schemas.openxmlformats.org/officeDocument/2006/relationships/image" Target="../media/image95.png"/><Relationship Id="rId7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4" Type="http://schemas.openxmlformats.org/officeDocument/2006/relationships/image" Target="../media/image99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emf"/><Relationship Id="rId3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12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31102"/>
          </a:xfrm>
          <a:prstGeom prst="rect">
            <a:avLst/>
          </a:prstGeom>
        </p:spPr>
      </p:pic>
      <p:sp>
        <p:nvSpPr>
          <p:cNvPr id="5" name="TextBox 32"/>
          <p:cNvSpPr txBox="1">
            <a:spLocks noChangeArrowheads="1"/>
          </p:cNvSpPr>
          <p:nvPr/>
        </p:nvSpPr>
        <p:spPr bwMode="auto">
          <a:xfrm>
            <a:off x="0" y="5088730"/>
            <a:ext cx="9144000" cy="1436614"/>
          </a:xfrm>
          <a:prstGeom prst="rect">
            <a:avLst/>
          </a:prstGeom>
          <a:solidFill>
            <a:schemeClr val="tx1">
              <a:alpha val="57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93600" rIns="360000" bIns="140400">
            <a:prstTxWarp prst="textNoShape">
              <a:avLst/>
            </a:prstTxWarp>
            <a:spAutoFit/>
          </a:bodyPr>
          <a:lstStyle/>
          <a:p>
            <a:pPr indent="450850" algn="r"/>
            <a:r>
              <a:rPr lang="en-US" sz="3000" dirty="0" smtClean="0">
                <a:solidFill>
                  <a:schemeClr val="bg1"/>
                </a:solidFill>
                <a:latin typeface="Helvetica Light"/>
                <a:ea typeface="Trebuchet MS" pitchFamily="-84" charset="0"/>
                <a:cs typeface="Helvetica Light"/>
              </a:rPr>
              <a:t>First ATLAS Results from Run</a:t>
            </a:r>
            <a:r>
              <a:rPr lang="en-US" sz="3000" dirty="0">
                <a:solidFill>
                  <a:schemeClr val="bg1"/>
                </a:solidFill>
                <a:latin typeface="Helvetica Light"/>
                <a:ea typeface="Trebuchet MS" pitchFamily="-84" charset="0"/>
                <a:cs typeface="Helvetica Light"/>
              </a:rPr>
              <a:t>-2</a:t>
            </a:r>
          </a:p>
          <a:p>
            <a:pPr indent="450850" algn="r">
              <a:spcBef>
                <a:spcPts val="1200"/>
              </a:spcBef>
            </a:pPr>
            <a:r>
              <a:rPr lang="en-US" sz="1400" dirty="0">
                <a:solidFill>
                  <a:schemeClr val="bg1"/>
                </a:solidFill>
                <a:latin typeface="Helvetica Light"/>
                <a:ea typeface="Trebuchet MS" pitchFamily="-84" charset="0"/>
                <a:cs typeface="Helvetica Light"/>
              </a:rPr>
              <a:t>Andreas Hoecker (CERN) on behalf of the ATLAS </a:t>
            </a:r>
            <a:r>
              <a:rPr lang="en-US" sz="1400" dirty="0" smtClean="0">
                <a:solidFill>
                  <a:schemeClr val="bg1"/>
                </a:solidFill>
                <a:latin typeface="Helvetica Light"/>
                <a:ea typeface="Trebuchet MS" pitchFamily="-84" charset="0"/>
                <a:cs typeface="Helvetica Light"/>
              </a:rPr>
              <a:t>Collaboration</a:t>
            </a:r>
            <a:endParaRPr lang="en-US" sz="1400" dirty="0">
              <a:solidFill>
                <a:schemeClr val="bg1"/>
              </a:solidFill>
              <a:latin typeface="Helvetica Light"/>
              <a:ea typeface="Trebuchet MS" pitchFamily="-84" charset="0"/>
              <a:cs typeface="Helvetica Light"/>
            </a:endParaRPr>
          </a:p>
          <a:p>
            <a:pPr indent="450850" algn="r">
              <a:spcBef>
                <a:spcPts val="1200"/>
              </a:spcBef>
            </a:pPr>
            <a:r>
              <a:rPr lang="en-US" sz="1400" dirty="0" smtClean="0">
                <a:solidFill>
                  <a:schemeClr val="bg1"/>
                </a:solidFill>
                <a:latin typeface="Helvetica Light"/>
                <a:ea typeface="Trebuchet MS" pitchFamily="-84" charset="0"/>
                <a:cs typeface="Helvetica Light"/>
              </a:rPr>
              <a:t>EPS-HEP </a:t>
            </a:r>
            <a:r>
              <a:rPr lang="en-US" sz="1400" dirty="0">
                <a:solidFill>
                  <a:schemeClr val="bg1"/>
                </a:solidFill>
                <a:latin typeface="Helvetica Light"/>
                <a:ea typeface="Trebuchet MS" pitchFamily="-84" charset="0"/>
                <a:cs typeface="Helvetica Light"/>
              </a:rPr>
              <a:t>2015, 27 </a:t>
            </a:r>
            <a:r>
              <a:rPr lang="en-US" sz="1400" dirty="0" smtClean="0">
                <a:solidFill>
                  <a:schemeClr val="bg1"/>
                </a:solidFill>
                <a:latin typeface="Helvetica Light"/>
                <a:ea typeface="Trebuchet MS" pitchFamily="-84" charset="0"/>
                <a:cs typeface="Helvetica Light"/>
              </a:rPr>
              <a:t>July 2015, Vienna, Austria</a:t>
            </a:r>
            <a:endParaRPr lang="en-US" sz="1400" dirty="0">
              <a:solidFill>
                <a:schemeClr val="bg1"/>
              </a:solidFill>
              <a:latin typeface="Helvetica Light"/>
              <a:ea typeface="Trebuchet MS" pitchFamily="-84" charset="0"/>
              <a:cs typeface="Helvetica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288" y="116632"/>
            <a:ext cx="89512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dirty="0" smtClean="0">
                <a:solidFill>
                  <a:schemeClr val="bg1">
                    <a:lumMod val="85000"/>
                  </a:schemeClr>
                </a:solidFill>
                <a:latin typeface="Helvetica Light"/>
                <a:cs typeface="Helvetica Light"/>
              </a:rPr>
              <a:t>Candidate event for: </a:t>
            </a:r>
            <a:r>
              <a:rPr lang="en-GB" sz="1100" dirty="0" err="1" smtClean="0">
                <a:solidFill>
                  <a:schemeClr val="bg1">
                    <a:lumMod val="85000"/>
                  </a:schemeClr>
                </a:solidFill>
                <a:latin typeface="Helvetica Light"/>
                <a:cs typeface="Helvetica Light"/>
              </a:rPr>
              <a:t>pp</a:t>
            </a:r>
            <a:r>
              <a:rPr lang="en-GB" sz="1100" dirty="0" smtClean="0">
                <a:solidFill>
                  <a:schemeClr val="bg1">
                    <a:lumMod val="85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1100" dirty="0" smtClean="0">
                <a:solidFill>
                  <a:schemeClr val="bg1">
                    <a:lumMod val="85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GB" sz="1100" dirty="0" smtClean="0">
                <a:solidFill>
                  <a:schemeClr val="bg1">
                    <a:lumMod val="85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1100" dirty="0" err="1" smtClean="0">
                <a:solidFill>
                  <a:schemeClr val="bg1">
                    <a:lumMod val="85000"/>
                  </a:schemeClr>
                </a:solidFill>
                <a:latin typeface="Helvetica Light"/>
                <a:cs typeface="Helvetica Light"/>
              </a:rPr>
              <a:t>tt</a:t>
            </a:r>
            <a:r>
              <a:rPr lang="en-GB" sz="1100" dirty="0" smtClean="0">
                <a:solidFill>
                  <a:schemeClr val="bg1">
                    <a:lumMod val="85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1100" dirty="0" smtClean="0">
                <a:solidFill>
                  <a:schemeClr val="bg1">
                    <a:lumMod val="85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GB" sz="1100" dirty="0" smtClean="0">
                <a:solidFill>
                  <a:schemeClr val="bg1">
                    <a:lumMod val="85000"/>
                  </a:schemeClr>
                </a:solidFill>
                <a:latin typeface="Helvetica Light"/>
                <a:cs typeface="Helvetica Light"/>
              </a:rPr>
              <a:t> µ + 4 jets (2 b-jets)</a:t>
            </a:r>
          </a:p>
        </p:txBody>
      </p:sp>
    </p:spTree>
    <p:extLst>
      <p:ext uri="{BB962C8B-B14F-4D97-AF65-F5344CB8AC3E}">
        <p14:creationId xmlns:p14="http://schemas.microsoft.com/office/powerpoint/2010/main" val="442894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2"/>
          <p:cNvSpPr txBox="1">
            <a:spLocks noChangeArrowheads="1"/>
          </p:cNvSpPr>
          <p:nvPr/>
        </p:nvSpPr>
        <p:spPr bwMode="auto">
          <a:xfrm>
            <a:off x="323528" y="332656"/>
            <a:ext cx="85689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 smtClean="0">
                <a:latin typeface="Helvetica Light"/>
                <a:ea typeface="Trebuchet MS" pitchFamily="-84" charset="0"/>
                <a:cs typeface="Helvetica Light"/>
              </a:rPr>
              <a:t>Inner tracking performance </a:t>
            </a:r>
            <a:endParaRPr lang="en-US" sz="2800" dirty="0">
              <a:latin typeface="Helvetica Light"/>
              <a:ea typeface="Trebuchet MS" pitchFamily="-84" charset="0"/>
              <a:cs typeface="Helvetica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9" y="1484784"/>
            <a:ext cx="8820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Arial"/>
                <a:cs typeface="Arial"/>
              </a:rPr>
              <a:t>ATLAS tracking in Run-2 features the new IBL, reduced material within acceptance, and algorithmic improvements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eg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huge speed-up, </a:t>
            </a:r>
            <a:r>
              <a:rPr lang="en-GB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tracking in dense environment </a:t>
            </a:r>
            <a:r>
              <a:rPr lang="en-GB" sz="7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[ ATL</a:t>
            </a:r>
            <a:r>
              <a:rPr lang="en-GB" sz="700" dirty="0">
                <a:solidFill>
                  <a:srgbClr val="003BB8"/>
                </a:solidFill>
                <a:latin typeface="Helvetica Light"/>
                <a:cs typeface="Helvetica Light"/>
              </a:rPr>
              <a:t>-</a:t>
            </a:r>
            <a:r>
              <a:rPr lang="en-GB" sz="7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PHYS-PUB</a:t>
            </a:r>
            <a:r>
              <a:rPr lang="en-GB" sz="700" dirty="0">
                <a:solidFill>
                  <a:srgbClr val="003BB8"/>
                </a:solidFill>
                <a:latin typeface="Helvetica Light"/>
                <a:cs typeface="Helvetica Light"/>
              </a:rPr>
              <a:t>-2015-</a:t>
            </a:r>
            <a:r>
              <a:rPr lang="en-GB" sz="7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006 ]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)</a:t>
            </a:r>
            <a:endParaRPr lang="en-GB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01745" y="2276872"/>
            <a:ext cx="2890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Helvetica Light"/>
                <a:cs typeface="Helvetica Light"/>
              </a:rPr>
              <a:t>Hit reconstruction in data and MC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3528" y="2276872"/>
            <a:ext cx="34932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Helvetica Light"/>
                <a:cs typeface="Helvetica Light"/>
              </a:rPr>
              <a:t>Sketch of ATLAS inner tracking detectors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92151" y="796642"/>
            <a:ext cx="22339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-PHYS-PUB-2015-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018 ] </a:t>
            </a:r>
          </a:p>
          <a:p>
            <a:pPr algn="r"/>
            <a:r>
              <a:rPr lang="en-GB" sz="10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 </a:t>
            </a:r>
            <a:r>
              <a:rPr lang="en-GB" sz="1000" dirty="0" err="1">
                <a:solidFill>
                  <a:srgbClr val="D70128"/>
                </a:solidFill>
                <a:latin typeface="Helvetica Light"/>
                <a:cs typeface="Helvetica Light"/>
              </a:rPr>
              <a:t>Karolos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Potamianos’s talk at EPS  </a:t>
            </a:r>
          </a:p>
        </p:txBody>
      </p:sp>
      <p:sp>
        <p:nvSpPr>
          <p:cNvPr id="11" name="Slide Number Placeholder 2"/>
          <p:cNvSpPr txBox="1">
            <a:spLocks/>
          </p:cNvSpPr>
          <p:nvPr/>
        </p:nvSpPr>
        <p:spPr>
          <a:xfrm>
            <a:off x="35496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10</a:t>
            </a:fld>
            <a:endParaRPr lang="en-GB" dirty="0"/>
          </a:p>
        </p:txBody>
      </p:sp>
      <p:pic>
        <p:nvPicPr>
          <p:cNvPr id="2" name="Picture 1" descr="fig_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3" y="2706747"/>
            <a:ext cx="4032447" cy="3269771"/>
          </a:xfrm>
          <a:prstGeom prst="rect">
            <a:avLst/>
          </a:prstGeom>
        </p:spPr>
      </p:pic>
      <p:pic>
        <p:nvPicPr>
          <p:cNvPr id="4" name="Picture 3" descr="fig_02c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450099" y="4126965"/>
            <a:ext cx="1944215" cy="2708525"/>
          </a:xfrm>
          <a:prstGeom prst="rect">
            <a:avLst/>
          </a:prstGeom>
        </p:spPr>
      </p:pic>
      <p:pic>
        <p:nvPicPr>
          <p:cNvPr id="6" name="Picture 5" descr="fig_02a-2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450099" y="2182749"/>
            <a:ext cx="1944215" cy="2708525"/>
          </a:xfrm>
          <a:prstGeom prst="rect">
            <a:avLst/>
          </a:prstGeom>
        </p:spPr>
      </p:pic>
      <p:pic>
        <p:nvPicPr>
          <p:cNvPr id="3" name="Picture 2" descr="fig_02d.pdf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63" b="4291"/>
          <a:stretch/>
        </p:blipFill>
        <p:spPr>
          <a:xfrm rot="5400000">
            <a:off x="6830676" y="4259059"/>
            <a:ext cx="1944215" cy="2444338"/>
          </a:xfrm>
          <a:prstGeom prst="rect">
            <a:avLst/>
          </a:prstGeom>
        </p:spPr>
      </p:pic>
      <p:pic>
        <p:nvPicPr>
          <p:cNvPr id="5" name="Picture 4" descr="fig_02b-2.pdf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04" b="5665"/>
          <a:stretch/>
        </p:blipFill>
        <p:spPr>
          <a:xfrm rot="5400000">
            <a:off x="6854627" y="2327250"/>
            <a:ext cx="1944215" cy="241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01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2"/>
          <p:cNvSpPr txBox="1">
            <a:spLocks noChangeArrowheads="1"/>
          </p:cNvSpPr>
          <p:nvPr/>
        </p:nvSpPr>
        <p:spPr bwMode="auto">
          <a:xfrm>
            <a:off x="323528" y="332656"/>
            <a:ext cx="85689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latin typeface="Helvetica Light"/>
                <a:ea typeface="Trebuchet MS" pitchFamily="-84" charset="0"/>
                <a:cs typeface="Helvetica Light"/>
              </a:rPr>
              <a:t>Inner tracking </a:t>
            </a:r>
            <a:r>
              <a:rPr lang="en-US" sz="2800" dirty="0" smtClean="0">
                <a:latin typeface="Helvetica Light"/>
                <a:ea typeface="Trebuchet MS" pitchFamily="-84" charset="0"/>
                <a:cs typeface="Helvetica Light"/>
              </a:rPr>
              <a:t>performance with IBL </a:t>
            </a:r>
            <a:endParaRPr lang="en-US" sz="2800" dirty="0">
              <a:latin typeface="Helvetica Light"/>
              <a:ea typeface="Trebuchet MS" pitchFamily="-84" charset="0"/>
              <a:cs typeface="Helvetica Ligh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35496" y="6545795"/>
            <a:ext cx="2133600" cy="365125"/>
          </a:xfr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11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23529" y="1484784"/>
            <a:ext cx="8640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Arial"/>
                <a:cs typeface="Arial"/>
              </a:rPr>
              <a:t>Detector alignment and material studies crucial for new detectors and services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66262" y="950531"/>
            <a:ext cx="44422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IDTR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003, IDTR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-2015-006, IDTR-2015-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007 ] </a:t>
            </a:r>
            <a:r>
              <a:rPr lang="en-GB" sz="1000" dirty="0">
                <a:solidFill>
                  <a:srgbClr val="D70128"/>
                </a:solidFill>
                <a:latin typeface="Symbol" charset="2"/>
                <a:cs typeface="Symbol" charset="2"/>
              </a:rPr>
              <a:t>® </a:t>
            </a:r>
            <a:r>
              <a:rPr lang="en-GB" sz="1000" dirty="0" err="1">
                <a:solidFill>
                  <a:srgbClr val="D70128"/>
                </a:solidFill>
                <a:latin typeface="Helvetica Light"/>
                <a:cs typeface="Helvetica Light"/>
              </a:rPr>
              <a:t>Karolos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 Potamianos  </a:t>
            </a:r>
          </a:p>
        </p:txBody>
      </p:sp>
      <p:pic>
        <p:nvPicPr>
          <p:cNvPr id="18" name="Picture 17" descr="fig_02-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6119" y="2355271"/>
            <a:ext cx="2297546" cy="229754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23528" y="1990869"/>
            <a:ext cx="2376264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003BB8"/>
                </a:solidFill>
                <a:latin typeface="Arial"/>
                <a:cs typeface="Arial"/>
              </a:rPr>
              <a:t>Material studies </a:t>
            </a:r>
          </a:p>
          <a:p>
            <a:pPr>
              <a:spcBef>
                <a:spcPts val="1200"/>
              </a:spcBef>
            </a:pPr>
            <a:r>
              <a:rPr lang="en-GB" sz="1200" dirty="0" smtClean="0">
                <a:latin typeface="Helvetica Light"/>
                <a:cs typeface="Helvetica Light"/>
              </a:rPr>
              <a:t>Based on: </a:t>
            </a:r>
          </a:p>
          <a:p>
            <a:pPr marL="285750" indent="-285750">
              <a:spcBef>
                <a:spcPts val="600"/>
              </a:spcBef>
              <a:buFont typeface="Lucida Grande"/>
              <a:buChar char="-"/>
            </a:pPr>
            <a:r>
              <a:rPr lang="en-GB" sz="1200" dirty="0">
                <a:latin typeface="Helvetica Light"/>
                <a:cs typeface="Helvetica Light"/>
              </a:rPr>
              <a:t>H</a:t>
            </a:r>
            <a:r>
              <a:rPr lang="en-GB" sz="1200" dirty="0" smtClean="0">
                <a:latin typeface="Helvetica Light"/>
                <a:cs typeface="Helvetica Light"/>
              </a:rPr>
              <a:t>adronic interactions </a:t>
            </a:r>
          </a:p>
          <a:p>
            <a:pPr marL="285750" indent="-285750">
              <a:spcBef>
                <a:spcPts val="600"/>
              </a:spcBef>
              <a:buFont typeface="Lucida Grande"/>
              <a:buChar char="-"/>
            </a:pPr>
            <a:r>
              <a:rPr lang="en-GB" sz="1200" dirty="0">
                <a:latin typeface="Helvetica Light"/>
                <a:cs typeface="Helvetica Light"/>
              </a:rPr>
              <a:t>P</a:t>
            </a:r>
            <a:r>
              <a:rPr lang="en-GB" sz="1200" dirty="0" smtClean="0">
                <a:latin typeface="Helvetica Light"/>
                <a:cs typeface="Helvetica Light"/>
              </a:rPr>
              <a:t>hoton conversions</a:t>
            </a:r>
          </a:p>
          <a:p>
            <a:pPr marL="285750" indent="-285750">
              <a:spcBef>
                <a:spcPts val="600"/>
              </a:spcBef>
              <a:buFont typeface="Lucida Grande"/>
              <a:buChar char="-"/>
            </a:pPr>
            <a:r>
              <a:rPr lang="en-GB" sz="1200" dirty="0" smtClean="0">
                <a:latin typeface="Helvetica Light"/>
                <a:cs typeface="Helvetica Light"/>
              </a:rPr>
              <a:t>“SCT extension”</a:t>
            </a:r>
          </a:p>
          <a:p>
            <a:pPr>
              <a:spcBef>
                <a:spcPts val="1200"/>
              </a:spcBef>
            </a:pPr>
            <a:r>
              <a:rPr lang="en-GB" sz="1200" dirty="0" smtClean="0">
                <a:latin typeface="Helvetica Light"/>
                <a:cs typeface="Helvetica Light"/>
              </a:rPr>
              <a:t>Material uncertainty dominates tracking systematics</a:t>
            </a:r>
          </a:p>
          <a:p>
            <a:pPr>
              <a:spcBef>
                <a:spcPts val="1200"/>
              </a:spcBef>
            </a:pPr>
            <a:r>
              <a:rPr lang="en-GB" sz="1200" dirty="0">
                <a:latin typeface="Helvetica Light"/>
                <a:cs typeface="Helvetica Light"/>
              </a:rPr>
              <a:t>“Radiography” pictures used to </a:t>
            </a:r>
            <a:r>
              <a:rPr lang="en-GB" sz="1200" dirty="0" smtClean="0">
                <a:latin typeface="Helvetica Light"/>
                <a:cs typeface="Helvetica Light"/>
              </a:rPr>
              <a:t>validate material </a:t>
            </a:r>
            <a:r>
              <a:rPr lang="en-GB" sz="1200" dirty="0">
                <a:latin typeface="Helvetica Light"/>
                <a:cs typeface="Helvetica Light"/>
              </a:rPr>
              <a:t>description in </a:t>
            </a:r>
            <a:r>
              <a:rPr lang="en-GB" sz="1200" dirty="0" smtClean="0">
                <a:latin typeface="Helvetica Light"/>
                <a:cs typeface="Helvetica Light"/>
              </a:rPr>
              <a:t>simulation</a:t>
            </a:r>
            <a:endParaRPr lang="en-GB" sz="1100" dirty="0">
              <a:latin typeface="Helvetica Light"/>
              <a:cs typeface="Helvetica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10491" y="2023475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Helvetica Light"/>
                <a:cs typeface="Helvetica Light"/>
              </a:rPr>
              <a:t>Hadronic interaction vertices</a:t>
            </a:r>
            <a:endParaRPr lang="en-GB" sz="1100" dirty="0" smtClean="0">
              <a:latin typeface="Helvetica Light"/>
              <a:cs typeface="Helvetica Ligh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528" y="4725144"/>
            <a:ext cx="273630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003BB8"/>
                </a:solidFill>
                <a:latin typeface="Arial"/>
                <a:cs typeface="Arial"/>
              </a:rPr>
              <a:t>Impact parameter resolution improvement from IBL</a:t>
            </a:r>
          </a:p>
          <a:p>
            <a:pPr>
              <a:spcBef>
                <a:spcPts val="1200"/>
              </a:spcBef>
            </a:pPr>
            <a:r>
              <a:rPr lang="en-GB" sz="1200" dirty="0" smtClean="0">
                <a:latin typeface="Helvetica Light"/>
                <a:cs typeface="Helvetica Light"/>
              </a:rPr>
              <a:t>Measured improvement of impact parameter resolution with IBL depending on track </a:t>
            </a:r>
            <a:r>
              <a:rPr lang="en-GB" sz="1200" i="1" dirty="0" err="1" smtClean="0">
                <a:latin typeface="Helvetica Light"/>
                <a:cs typeface="Helvetica Light"/>
              </a:rPr>
              <a:t>p</a:t>
            </a:r>
            <a:r>
              <a:rPr lang="en-GB" sz="1200" i="1" baseline="-25000" dirty="0" err="1" smtClean="0">
                <a:latin typeface="Helvetica Light"/>
                <a:cs typeface="Helvetica Light"/>
              </a:rPr>
              <a:t>T</a:t>
            </a:r>
            <a:endParaRPr lang="en-GB" sz="1200" dirty="0" smtClean="0">
              <a:latin typeface="Helvetica Light"/>
              <a:cs typeface="Helvetica Light"/>
            </a:endParaRPr>
          </a:p>
        </p:txBody>
      </p:sp>
      <p:pic>
        <p:nvPicPr>
          <p:cNvPr id="14" name="Picture 13" descr="fig_0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0557" y="2334547"/>
            <a:ext cx="3230073" cy="23185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33287" y="2190056"/>
            <a:ext cx="4319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latin typeface="Helvetica Light"/>
                <a:cs typeface="Helvetica Light"/>
              </a:rPr>
              <a:t>×10</a:t>
            </a:r>
            <a:r>
              <a:rPr lang="en-GB" sz="900" baseline="30000" dirty="0" smtClean="0">
                <a:latin typeface="Helvetica Light"/>
                <a:cs typeface="Helvetica Light"/>
              </a:rPr>
              <a:t>3</a:t>
            </a:r>
          </a:p>
        </p:txBody>
      </p:sp>
      <p:sp>
        <p:nvSpPr>
          <p:cNvPr id="7" name="Rectangle 6"/>
          <p:cNvSpPr/>
          <p:nvPr/>
        </p:nvSpPr>
        <p:spPr>
          <a:xfrm>
            <a:off x="5994546" y="2181774"/>
            <a:ext cx="288032" cy="14401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5796136" y="2026213"/>
            <a:ext cx="3096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 smtClean="0">
                <a:latin typeface="Helvetica Light"/>
                <a:cs typeface="Helvetica Light"/>
              </a:rPr>
              <a:t>K</a:t>
            </a:r>
            <a:r>
              <a:rPr lang="en-GB" sz="1200" i="1" baseline="-25000" dirty="0" smtClean="0">
                <a:latin typeface="Helvetica Light"/>
                <a:cs typeface="Helvetica Light"/>
              </a:rPr>
              <a:t>S</a:t>
            </a:r>
            <a:r>
              <a:rPr lang="en-GB" sz="1200" dirty="0" smtClean="0">
                <a:latin typeface="Helvetica Light"/>
                <a:cs typeface="Helvetica Light"/>
              </a:rPr>
              <a:t> mass as alignment &amp; material probe</a:t>
            </a:r>
            <a:endParaRPr lang="en-GB" sz="1100" dirty="0" smtClean="0">
              <a:latin typeface="Helvetica Light"/>
              <a:cs typeface="Helvetica Light"/>
            </a:endParaRPr>
          </a:p>
        </p:txBody>
      </p:sp>
      <p:pic>
        <p:nvPicPr>
          <p:cNvPr id="4" name="Picture 3" descr="fig_03a-3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539355" y="4327972"/>
            <a:ext cx="2020616" cy="2814962"/>
          </a:xfrm>
          <a:prstGeom prst="rect">
            <a:avLst/>
          </a:prstGeom>
        </p:spPr>
      </p:pic>
      <p:pic>
        <p:nvPicPr>
          <p:cNvPr id="11" name="Picture 10" descr="fig_01a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673029" y="4327972"/>
            <a:ext cx="2020616" cy="281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775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23529" y="1484784"/>
            <a:ext cx="88204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Measurement of primary charged particle production: 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dN</a:t>
            </a:r>
            <a:r>
              <a:rPr lang="en-GB" sz="1600" baseline="-25000" dirty="0" err="1">
                <a:solidFill>
                  <a:srgbClr val="003BB8"/>
                </a:solidFill>
                <a:latin typeface="Helvetica"/>
                <a:cs typeface="Helvetica"/>
              </a:rPr>
              <a:t>ch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/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dη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, </a:t>
            </a:r>
            <a:r>
              <a:rPr lang="en-GB" sz="1600" i="1" dirty="0">
                <a:solidFill>
                  <a:srgbClr val="003BB8"/>
                </a:solidFill>
                <a:latin typeface="Helvetica"/>
                <a:cs typeface="Helvetica"/>
              </a:rPr>
              <a:t>d</a:t>
            </a:r>
            <a:r>
              <a:rPr lang="en-GB" sz="600" i="1" dirty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i="1" baseline="30000" dirty="0">
                <a:solidFill>
                  <a:srgbClr val="003BB8"/>
                </a:solidFill>
                <a:latin typeface="Helvetica"/>
                <a:cs typeface="Helvetica"/>
              </a:rPr>
              <a:t>2</a:t>
            </a:r>
            <a:r>
              <a:rPr lang="en-GB" sz="1600" i="1" dirty="0">
                <a:solidFill>
                  <a:srgbClr val="003BB8"/>
                </a:solidFill>
                <a:latin typeface="Helvetica"/>
                <a:cs typeface="Helvetica"/>
              </a:rPr>
              <a:t>N</a:t>
            </a:r>
            <a:r>
              <a:rPr lang="en-GB" sz="1600" baseline="-25000" dirty="0">
                <a:solidFill>
                  <a:srgbClr val="003BB8"/>
                </a:solidFill>
                <a:latin typeface="Helvetica"/>
                <a:cs typeface="Helvetica"/>
              </a:rPr>
              <a:t>ch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/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dηdp</a:t>
            </a:r>
            <a:r>
              <a:rPr lang="en-GB" sz="1600" i="1" baseline="-25000" dirty="0" err="1">
                <a:solidFill>
                  <a:srgbClr val="003BB8"/>
                </a:solidFill>
                <a:latin typeface="Helvetica"/>
                <a:cs typeface="Helvetica"/>
              </a:rPr>
              <a:t>T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, 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N</a:t>
            </a:r>
            <a:r>
              <a:rPr lang="en-GB" sz="1600" baseline="-25000" dirty="0" err="1">
                <a:solidFill>
                  <a:srgbClr val="003BB8"/>
                </a:solidFill>
                <a:latin typeface="Helvetica"/>
                <a:cs typeface="Helvetica"/>
              </a:rPr>
              <a:t>ch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, &lt;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p</a:t>
            </a:r>
            <a:r>
              <a:rPr lang="en-GB" sz="1600" i="1" baseline="-25000" dirty="0" err="1">
                <a:solidFill>
                  <a:srgbClr val="003BB8"/>
                </a:solidFill>
                <a:latin typeface="Helvetica"/>
                <a:cs typeface="Helvetica"/>
              </a:rPr>
              <a:t>T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&gt;/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N</a:t>
            </a:r>
            <a:r>
              <a:rPr lang="en-GB" sz="1600" baseline="-25000" dirty="0" err="1">
                <a:solidFill>
                  <a:srgbClr val="003BB8"/>
                </a:solidFill>
                <a:latin typeface="Helvetica"/>
                <a:cs typeface="Helvetica"/>
              </a:rPr>
              <a:t>ch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Fiducial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cuts: </a:t>
            </a:r>
            <a:r>
              <a:rPr lang="en-GB" sz="1600" i="1" dirty="0" err="1">
                <a:solidFill>
                  <a:srgbClr val="000000"/>
                </a:solidFill>
                <a:latin typeface="Helvetica Light"/>
                <a:cs typeface="Helvetica Light"/>
              </a:rPr>
              <a:t>p</a:t>
            </a:r>
            <a:r>
              <a:rPr lang="en-GB" sz="1600" i="1" baseline="-25000" dirty="0" err="1">
                <a:solidFill>
                  <a:srgbClr val="000000"/>
                </a:solidFill>
                <a:latin typeface="Helvetica Light"/>
                <a:cs typeface="Helvetica Light"/>
              </a:rPr>
              <a:t>T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&gt; 0.5 GeV, |</a:t>
            </a:r>
            <a:r>
              <a:rPr lang="en-GB" sz="1600" i="1" dirty="0" err="1">
                <a:solidFill>
                  <a:srgbClr val="000000"/>
                </a:solidFill>
                <a:latin typeface="Helvetica Light"/>
                <a:cs typeface="Helvetica Light"/>
              </a:rPr>
              <a:t>η</a:t>
            </a:r>
            <a:r>
              <a:rPr lang="en-GB" sz="1050" i="1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| &lt;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2.5, </a:t>
            </a:r>
            <a:r>
              <a:rPr lang="en-GB" sz="1600" i="1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N</a:t>
            </a:r>
            <a:r>
              <a:rPr lang="en-GB" sz="1600" baseline="-250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ch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≥ 1 </a:t>
            </a:r>
            <a:endParaRPr lang="en-GB" sz="16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Trigger events with as little “bias” as possible: ≥1 hit in forward scintillators </a:t>
            </a:r>
            <a:r>
              <a:rPr lang="en-GB" sz="1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(MBTS, </a:t>
            </a:r>
            <a:r>
              <a:rPr lang="en-GB" sz="1000" dirty="0">
                <a:solidFill>
                  <a:srgbClr val="003BB8"/>
                </a:solidFill>
                <a:latin typeface="Helvetica Light"/>
                <a:cs typeface="Helvetica Light"/>
              </a:rPr>
              <a:t>2.07 &lt; |</a:t>
            </a:r>
            <a:r>
              <a:rPr lang="en-GB" sz="1000" i="1" dirty="0" err="1">
                <a:solidFill>
                  <a:srgbClr val="003BB8"/>
                </a:solidFill>
                <a:latin typeface="Helvetica Light"/>
                <a:cs typeface="Helvetica Light"/>
              </a:rPr>
              <a:t>η</a:t>
            </a:r>
            <a:r>
              <a:rPr lang="en-GB" sz="500" i="1" dirty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>
                <a:solidFill>
                  <a:srgbClr val="003BB8"/>
                </a:solidFill>
                <a:latin typeface="Helvetica Light"/>
                <a:cs typeface="Helvetica Light"/>
              </a:rPr>
              <a:t>| &lt; </a:t>
            </a:r>
            <a:r>
              <a:rPr lang="en-GB" sz="1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3.86)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Measure trigger and vertexing efficiencies from data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>
                <a:solidFill>
                  <a:schemeClr val="bg1">
                    <a:lumMod val="85000"/>
                  </a:schemeClr>
                </a:solidFill>
                <a:latin typeface="Helvetica Light"/>
                <a:cs typeface="Helvetica Light"/>
              </a:rPr>
              <a:t>Measure and subtract secondary interactions and fake </a:t>
            </a: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Helvetica Light"/>
                <a:cs typeface="Helvetica Light"/>
              </a:rPr>
              <a:t>tracks                                                                      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Helvetica Light"/>
                <a:cs typeface="Helvetica Light"/>
              </a:rPr>
              <a:t>Correct </a:t>
            </a:r>
            <a:r>
              <a:rPr lang="en-GB" sz="1400" dirty="0">
                <a:solidFill>
                  <a:schemeClr val="bg1">
                    <a:lumMod val="85000"/>
                  </a:schemeClr>
                </a:solidFill>
                <a:latin typeface="Helvetica Light"/>
                <a:cs typeface="Helvetica Light"/>
              </a:rPr>
              <a:t>for tracking inefficiency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Helvetica Light"/>
                <a:cs typeface="Helvetica Light"/>
              </a:rPr>
              <a:t>Unfold measured spectra from detector effects</a:t>
            </a:r>
          </a:p>
        </p:txBody>
      </p:sp>
      <p:sp>
        <p:nvSpPr>
          <p:cNvPr id="7" name="Rectangle 6"/>
          <p:cNvSpPr/>
          <p:nvPr/>
        </p:nvSpPr>
        <p:spPr>
          <a:xfrm>
            <a:off x="4427984" y="5753608"/>
            <a:ext cx="194421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Properties of inelastic </a:t>
            </a:r>
            <a:r>
              <a:rPr lang="en-GB" sz="28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collisions at 13 TeV 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Key input to pileup and underlying event modelling, uses low-µ data 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20272" y="796642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-CONF-2015-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028 ]  </a:t>
            </a:r>
          </a:p>
          <a:p>
            <a:pPr algn="r"/>
            <a:r>
              <a:rPr lang="en-GB" sz="10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Anthony Morley</a:t>
            </a:r>
          </a:p>
        </p:txBody>
      </p:sp>
      <p:pic>
        <p:nvPicPr>
          <p:cNvPr id="6" name="Picture 5" descr="fig_02a-3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76812" y="3209929"/>
            <a:ext cx="2946232" cy="4104456"/>
          </a:xfrm>
          <a:prstGeom prst="rect">
            <a:avLst/>
          </a:prstGeom>
        </p:spPr>
      </p:pic>
      <p:pic>
        <p:nvPicPr>
          <p:cNvPr id="2" name="Picture 1" descr="fig_02b-3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79104" y="3209929"/>
            <a:ext cx="2946232" cy="41044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48156" y="3717032"/>
            <a:ext cx="29553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1 vertex required with ≥2 tracks of </a:t>
            </a:r>
            <a:r>
              <a:rPr lang="en-GB" sz="1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p</a:t>
            </a:r>
            <a:r>
              <a:rPr lang="en-GB" sz="10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T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&gt; 100 MeV</a:t>
            </a:r>
          </a:p>
        </p:txBody>
      </p:sp>
    </p:spTree>
    <p:extLst>
      <p:ext uri="{BB962C8B-B14F-4D97-AF65-F5344CB8AC3E}">
        <p14:creationId xmlns:p14="http://schemas.microsoft.com/office/powerpoint/2010/main" val="2486358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g_02d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588322" y="3831426"/>
            <a:ext cx="2101341" cy="2927421"/>
          </a:xfrm>
          <a:prstGeom prst="rect">
            <a:avLst/>
          </a:prstGeom>
        </p:spPr>
      </p:pic>
      <p:pic>
        <p:nvPicPr>
          <p:cNvPr id="8" name="Picture 7" descr="fig_02c-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36568" y="3831425"/>
            <a:ext cx="2101341" cy="2927421"/>
          </a:xfrm>
          <a:prstGeom prst="rect">
            <a:avLst/>
          </a:prstGeom>
        </p:spPr>
      </p:pic>
      <p:pic>
        <p:nvPicPr>
          <p:cNvPr id="15" name="Picture 14" descr="fig_01-4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96"/>
          <a:stretch/>
        </p:blipFill>
        <p:spPr>
          <a:xfrm rot="5400000">
            <a:off x="5928941" y="3273774"/>
            <a:ext cx="3118765" cy="3096343"/>
          </a:xfrm>
          <a:prstGeom prst="rect">
            <a:avLst/>
          </a:prstGeom>
        </p:spPr>
      </p:pic>
      <p:sp>
        <p:nvSpPr>
          <p:cNvPr id="6" name="Bent Arrow 5"/>
          <p:cNvSpPr/>
          <p:nvPr/>
        </p:nvSpPr>
        <p:spPr>
          <a:xfrm rot="5400000">
            <a:off x="3950342" y="-436928"/>
            <a:ext cx="504057" cy="7181622"/>
          </a:xfrm>
          <a:prstGeom prst="bentArrow">
            <a:avLst>
              <a:gd name="adj1" fmla="val 52598"/>
              <a:gd name="adj2" fmla="val 33170"/>
              <a:gd name="adj3" fmla="val 28249"/>
              <a:gd name="adj4" fmla="val 12400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sp>
        <p:nvSpPr>
          <p:cNvPr id="21" name="Bent Arrow 20"/>
          <p:cNvSpPr/>
          <p:nvPr/>
        </p:nvSpPr>
        <p:spPr>
          <a:xfrm rot="5400000">
            <a:off x="2206066" y="1615123"/>
            <a:ext cx="1131456" cy="4320479"/>
          </a:xfrm>
          <a:prstGeom prst="bentArrow">
            <a:avLst>
              <a:gd name="adj1" fmla="val 22929"/>
              <a:gd name="adj2" fmla="val 15677"/>
              <a:gd name="adj3" fmla="val 20769"/>
              <a:gd name="adj4" fmla="val 679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9" y="1484784"/>
            <a:ext cx="88204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Measurement of primary charged particle 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production: </a:t>
            </a:r>
            <a:r>
              <a:rPr lang="en-GB" sz="1600" i="1" dirty="0" err="1" smtClean="0">
                <a:solidFill>
                  <a:srgbClr val="003BB8"/>
                </a:solidFill>
                <a:latin typeface="Helvetica"/>
                <a:cs typeface="Helvetica"/>
              </a:rPr>
              <a:t>dN</a:t>
            </a:r>
            <a:r>
              <a:rPr lang="en-GB" sz="1600" baseline="-25000" dirty="0" err="1">
                <a:solidFill>
                  <a:srgbClr val="003BB8"/>
                </a:solidFill>
                <a:latin typeface="Helvetica"/>
                <a:cs typeface="Helvetica"/>
              </a:rPr>
              <a:t>ch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/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dη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, </a:t>
            </a:r>
            <a:r>
              <a:rPr lang="en-GB" sz="1600" i="1" dirty="0" smtClean="0">
                <a:solidFill>
                  <a:srgbClr val="003BB8"/>
                </a:solidFill>
                <a:latin typeface="Helvetica"/>
                <a:cs typeface="Helvetica"/>
              </a:rPr>
              <a:t>d</a:t>
            </a:r>
            <a:r>
              <a:rPr lang="en-GB" sz="600" i="1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i="1" baseline="30000" dirty="0" smtClean="0">
                <a:solidFill>
                  <a:srgbClr val="003BB8"/>
                </a:solidFill>
                <a:latin typeface="Helvetica"/>
                <a:cs typeface="Helvetica"/>
              </a:rPr>
              <a:t>2</a:t>
            </a:r>
            <a:r>
              <a:rPr lang="en-GB" sz="1600" i="1" dirty="0" smtClean="0">
                <a:solidFill>
                  <a:srgbClr val="003BB8"/>
                </a:solidFill>
                <a:latin typeface="Helvetica"/>
                <a:cs typeface="Helvetica"/>
              </a:rPr>
              <a:t>N</a:t>
            </a:r>
            <a:r>
              <a:rPr lang="en-GB" sz="1600" baseline="-25000" dirty="0" smtClean="0">
                <a:solidFill>
                  <a:srgbClr val="003BB8"/>
                </a:solidFill>
                <a:latin typeface="Helvetica"/>
                <a:cs typeface="Helvetica"/>
              </a:rPr>
              <a:t>ch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/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dη</a:t>
            </a:r>
            <a:r>
              <a:rPr lang="en-GB" sz="1600" i="1" dirty="0" err="1" smtClean="0">
                <a:solidFill>
                  <a:srgbClr val="003BB8"/>
                </a:solidFill>
                <a:latin typeface="Helvetica"/>
                <a:cs typeface="Helvetica"/>
              </a:rPr>
              <a:t>dp</a:t>
            </a:r>
            <a:r>
              <a:rPr lang="en-GB" sz="1600" i="1" baseline="-25000" dirty="0" err="1" smtClean="0">
                <a:solidFill>
                  <a:srgbClr val="003BB8"/>
                </a:solidFill>
                <a:latin typeface="Helvetica"/>
                <a:cs typeface="Helvetica"/>
              </a:rPr>
              <a:t>T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, 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N</a:t>
            </a:r>
            <a:r>
              <a:rPr lang="en-GB" sz="1600" baseline="-25000" dirty="0" err="1">
                <a:solidFill>
                  <a:srgbClr val="003BB8"/>
                </a:solidFill>
                <a:latin typeface="Helvetica"/>
                <a:cs typeface="Helvetica"/>
              </a:rPr>
              <a:t>ch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, &lt;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p</a:t>
            </a:r>
            <a:r>
              <a:rPr lang="en-GB" sz="1600" i="1" baseline="-25000" dirty="0" err="1">
                <a:solidFill>
                  <a:srgbClr val="003BB8"/>
                </a:solidFill>
                <a:latin typeface="Helvetica"/>
                <a:cs typeface="Helvetica"/>
              </a:rPr>
              <a:t>T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&gt;/</a:t>
            </a:r>
            <a:r>
              <a:rPr lang="en-GB" sz="1600" i="1" dirty="0" err="1">
                <a:solidFill>
                  <a:srgbClr val="003BB8"/>
                </a:solidFill>
                <a:latin typeface="Helvetica"/>
                <a:cs typeface="Helvetica"/>
              </a:rPr>
              <a:t>N</a:t>
            </a:r>
            <a:r>
              <a:rPr lang="en-GB" sz="1600" baseline="-25000" dirty="0" err="1">
                <a:solidFill>
                  <a:srgbClr val="003BB8"/>
                </a:solidFill>
                <a:latin typeface="Helvetica"/>
                <a:cs typeface="Helvetica"/>
              </a:rPr>
              <a:t>ch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Fiducial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cuts: </a:t>
            </a:r>
            <a:r>
              <a:rPr lang="en-GB" sz="1600" i="1" dirty="0" err="1">
                <a:solidFill>
                  <a:srgbClr val="000000"/>
                </a:solidFill>
                <a:latin typeface="Helvetica Light"/>
                <a:cs typeface="Helvetica Light"/>
              </a:rPr>
              <a:t>p</a:t>
            </a:r>
            <a:r>
              <a:rPr lang="en-GB" sz="1600" i="1" baseline="-25000" dirty="0" err="1">
                <a:solidFill>
                  <a:srgbClr val="000000"/>
                </a:solidFill>
                <a:latin typeface="Helvetica Light"/>
                <a:cs typeface="Helvetica Light"/>
              </a:rPr>
              <a:t>T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&gt; 0.5 GeV, |</a:t>
            </a:r>
            <a:r>
              <a:rPr lang="en-GB" sz="1600" i="1" dirty="0" err="1">
                <a:solidFill>
                  <a:srgbClr val="000000"/>
                </a:solidFill>
                <a:latin typeface="Helvetica Light"/>
                <a:cs typeface="Helvetica Light"/>
              </a:rPr>
              <a:t>η</a:t>
            </a:r>
            <a:r>
              <a:rPr lang="en-GB" sz="1050" i="1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| &lt; 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2.5, </a:t>
            </a:r>
            <a:r>
              <a:rPr lang="en-GB" sz="1600" i="1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N</a:t>
            </a:r>
            <a:r>
              <a:rPr lang="en-GB" sz="1600" baseline="-250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ch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≥ 1 </a:t>
            </a:r>
            <a:endParaRPr lang="en-GB" sz="16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Trigger events with as little “bias” as possible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Measure trigger and vertexing efficiencies from data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Measure and subtract secondary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interactions and fake tracks                                                                      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Correct 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for tracking inefficiency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Unfold measured spectra from detector effects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00"/>
                </a:solidFill>
                <a:latin typeface="Helvetica Light"/>
                <a:cs typeface="Helvetica Light"/>
              </a:rPr>
              <a:t>Properties of inelastic </a:t>
            </a:r>
            <a:r>
              <a:rPr lang="en-GB" sz="2800" dirty="0" err="1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2800" dirty="0">
                <a:solidFill>
                  <a:srgbClr val="000000"/>
                </a:solidFill>
                <a:latin typeface="Helvetica Light"/>
                <a:cs typeface="Helvetica Light"/>
              </a:rPr>
              <a:t> collisions at 13 TeV 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Key input to pileup and underlying event modelling, uses low-µ data 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6310481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Tracking efficiency dominant uncertainty: 1.1% central, 6.5% forward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68143" y="2048279"/>
            <a:ext cx="3275857" cy="573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bIns="64800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GB" sz="1000" dirty="0">
                <a:solidFill>
                  <a:srgbClr val="7F7F7F"/>
                </a:solidFill>
                <a:latin typeface="Helvetica Light"/>
                <a:cs typeface="Helvetica Light"/>
              </a:rPr>
              <a:t>Primary particles have </a:t>
            </a:r>
            <a:r>
              <a:rPr lang="en-GB" sz="1000" dirty="0" err="1">
                <a:solidFill>
                  <a:srgbClr val="7F7F7F"/>
                </a:solidFill>
                <a:latin typeface="Helvetica Light"/>
                <a:cs typeface="Helvetica Light"/>
              </a:rPr>
              <a:t>τ</a:t>
            </a:r>
            <a:r>
              <a:rPr lang="en-GB" sz="1000" dirty="0">
                <a:solidFill>
                  <a:srgbClr val="7F7F7F"/>
                </a:solidFill>
                <a:latin typeface="Helvetica Light"/>
                <a:cs typeface="Helvetica Light"/>
              </a:rPr>
              <a:t> &gt; 300 </a:t>
            </a:r>
            <a:r>
              <a:rPr lang="en-GB" sz="1000" dirty="0" err="1">
                <a:solidFill>
                  <a:srgbClr val="7F7F7F"/>
                </a:solidFill>
                <a:latin typeface="Helvetica Light"/>
                <a:cs typeface="Helvetica Light"/>
              </a:rPr>
              <a:t>ps</a:t>
            </a:r>
            <a:r>
              <a:rPr lang="en-GB" sz="1000" dirty="0">
                <a:solidFill>
                  <a:srgbClr val="7F7F7F"/>
                </a:solidFill>
                <a:latin typeface="Helvetica Light"/>
                <a:cs typeface="Helvetica Light"/>
              </a:rPr>
              <a:t> (9 cm)</a:t>
            </a:r>
          </a:p>
          <a:p>
            <a:pPr marL="171450" indent="-171450">
              <a:buFont typeface="Arial"/>
              <a:buChar char="•"/>
            </a:pPr>
            <a:r>
              <a:rPr lang="en-GB" sz="1000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Secondaries</a:t>
            </a:r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 are produced after </a:t>
            </a:r>
            <a:r>
              <a:rPr lang="en-GB" sz="1000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τ</a:t>
            </a:r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 &gt; 30 </a:t>
            </a:r>
            <a:r>
              <a:rPr lang="en-GB" sz="1000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ps</a:t>
            </a:r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 (9 mm) </a:t>
            </a:r>
          </a:p>
          <a:p>
            <a:pPr marL="171450" indent="-171450">
              <a:buFont typeface="Arial"/>
              <a:buChar char="•"/>
            </a:pPr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Strange baryons with 30 </a:t>
            </a:r>
            <a:r>
              <a:rPr lang="en-GB" sz="1000" dirty="0">
                <a:solidFill>
                  <a:srgbClr val="7F7F7F"/>
                </a:solidFill>
                <a:latin typeface="Helvetica Light"/>
                <a:cs typeface="Helvetica Light"/>
              </a:rPr>
              <a:t>&lt; </a:t>
            </a:r>
            <a:r>
              <a:rPr lang="en-GB" sz="1000" dirty="0" err="1">
                <a:solidFill>
                  <a:srgbClr val="7F7F7F"/>
                </a:solidFill>
                <a:latin typeface="Helvetica Light"/>
                <a:cs typeface="Helvetica Light"/>
              </a:rPr>
              <a:t>τ</a:t>
            </a:r>
            <a:r>
              <a:rPr lang="en-GB" sz="1000" dirty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&lt; 300 </a:t>
            </a:r>
            <a:r>
              <a:rPr lang="en-GB" sz="1000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ps</a:t>
            </a:r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 are excluded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05329" y="6253648"/>
            <a:ext cx="16735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Secondaries</a:t>
            </a:r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 after fit: </a:t>
            </a:r>
          </a:p>
          <a:p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2.6 ± 0.6% of tracks in SR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20272" y="796642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-CONF-2015-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028 ]  </a:t>
            </a:r>
          </a:p>
          <a:p>
            <a:pPr algn="r"/>
            <a:r>
              <a:rPr lang="en-GB" sz="10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Anthony Morley</a:t>
            </a:r>
          </a:p>
        </p:txBody>
      </p:sp>
    </p:spTree>
    <p:extLst>
      <p:ext uri="{BB962C8B-B14F-4D97-AF65-F5344CB8AC3E}">
        <p14:creationId xmlns:p14="http://schemas.microsoft.com/office/powerpoint/2010/main" val="4236731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00"/>
                </a:solidFill>
                <a:latin typeface="Helvetica Light"/>
                <a:cs typeface="Helvetica Light"/>
              </a:rPr>
              <a:t>Properties of inelastic </a:t>
            </a:r>
            <a:r>
              <a:rPr lang="en-GB" sz="2800" dirty="0" err="1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2800" dirty="0">
                <a:solidFill>
                  <a:srgbClr val="000000"/>
                </a:solidFill>
                <a:latin typeface="Helvetica Light"/>
                <a:cs typeface="Helvetica Light"/>
              </a:rPr>
              <a:t> collisions at 13 TeV 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Key input to pileup and underlying event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modelling, uses low-µ data  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529" y="1484784"/>
            <a:ext cx="8820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Resulting spectra from 9M data events &amp; comparison to hadronic physics models</a:t>
            </a:r>
            <a:endParaRPr lang="en-GB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5612467"/>
            <a:ext cx="882047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Difficult to provide one universal tune that describe MB and UE data equally well</a:t>
            </a:r>
            <a:r>
              <a:rPr lang="en-GB" sz="1200" dirty="0" smtClean="0">
                <a:latin typeface="Helvetica Light"/>
                <a:cs typeface="Helvetica Light"/>
              </a:rPr>
              <a:t> (</a:t>
            </a:r>
            <a:r>
              <a:rPr lang="en-GB" sz="1200" dirty="0" smtClean="0">
                <a:latin typeface="Symbol" charset="2"/>
                <a:cs typeface="Symbol" charset="2"/>
              </a:rPr>
              <a:t>®</a:t>
            </a:r>
            <a:r>
              <a:rPr lang="en-GB" sz="1200" dirty="0" smtClean="0">
                <a:latin typeface="Helvetica Light"/>
                <a:cs typeface="Helvetica Light"/>
              </a:rPr>
              <a:t> next slides)</a:t>
            </a:r>
            <a:endParaRPr lang="en-GB" sz="1600" dirty="0" smtClean="0">
              <a:latin typeface="Helvetica Light"/>
              <a:cs typeface="Helvetica Light"/>
            </a:endParaRPr>
          </a:p>
          <a:p>
            <a:pPr>
              <a:spcBef>
                <a:spcPts val="12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Overall, the EPOS and PYTHIA 8 tunes describe the data most accurately                                EPOS best in </a:t>
            </a:r>
            <a:r>
              <a:rPr lang="el-GR" sz="1600" i="1" dirty="0" smtClean="0">
                <a:latin typeface="Helvetica Light"/>
                <a:cs typeface="Helvetica Light"/>
              </a:rPr>
              <a:t>η</a:t>
            </a:r>
            <a:r>
              <a:rPr lang="en-US" sz="1600" dirty="0" smtClean="0">
                <a:latin typeface="Helvetica Light"/>
                <a:cs typeface="Helvetica Light"/>
              </a:rPr>
              <a:t>, </a:t>
            </a:r>
            <a:r>
              <a:rPr lang="en-US" sz="1600" i="1" dirty="0" err="1" smtClean="0">
                <a:latin typeface="Helvetica Light"/>
                <a:cs typeface="Helvetica Light"/>
              </a:rPr>
              <a:t>p</a:t>
            </a:r>
            <a:r>
              <a:rPr lang="en-US" sz="16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600" dirty="0" smtClean="0">
                <a:latin typeface="Helvetica Light"/>
                <a:cs typeface="Helvetica Light"/>
              </a:rPr>
              <a:t>, and &lt;</a:t>
            </a:r>
            <a:r>
              <a:rPr lang="en-US" sz="1600" i="1" dirty="0" err="1" smtClean="0">
                <a:latin typeface="Helvetica Light"/>
                <a:cs typeface="Helvetica Light"/>
              </a:rPr>
              <a:t>p</a:t>
            </a:r>
            <a:r>
              <a:rPr lang="en-US" sz="16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600" dirty="0" smtClean="0">
                <a:latin typeface="Helvetica Light"/>
                <a:cs typeface="Helvetica Light"/>
              </a:rPr>
              <a:t>&gt;, while PYTHIA 8 </a:t>
            </a:r>
            <a:r>
              <a:rPr lang="en-US" sz="1200" dirty="0" smtClean="0">
                <a:latin typeface="Helvetica Light"/>
                <a:cs typeface="Helvetica Light"/>
              </a:rPr>
              <a:t>(A2 – ATLAS MB default)</a:t>
            </a:r>
            <a:r>
              <a:rPr lang="en-US" sz="1600" dirty="0" smtClean="0">
                <a:latin typeface="Helvetica Light"/>
                <a:cs typeface="Helvetica Light"/>
              </a:rPr>
              <a:t> best in </a:t>
            </a:r>
            <a:r>
              <a:rPr lang="en-US" sz="1600" i="1" dirty="0" err="1" smtClean="0">
                <a:latin typeface="Helvetica Light"/>
                <a:cs typeface="Helvetica Light"/>
              </a:rPr>
              <a:t>N</a:t>
            </a:r>
            <a:r>
              <a:rPr lang="en-US" sz="1600" baseline="-25000" dirty="0" err="1" smtClean="0">
                <a:latin typeface="Helvetica Light"/>
                <a:cs typeface="Helvetica Light"/>
              </a:rPr>
              <a:t>ch</a:t>
            </a:r>
            <a:r>
              <a:rPr lang="en-GB" sz="1600" dirty="0" smtClean="0">
                <a:latin typeface="Helvetica Light"/>
                <a:cs typeface="Helvetica Light"/>
              </a:rPr>
              <a:t> </a:t>
            </a:r>
            <a:endParaRPr lang="en-GB" sz="1600" dirty="0">
              <a:latin typeface="Helvetica Light"/>
              <a:cs typeface="Helvetica Light"/>
            </a:endParaRPr>
          </a:p>
        </p:txBody>
      </p:sp>
      <p:pic>
        <p:nvPicPr>
          <p:cNvPr id="12" name="Picture 11" descr="fig_03c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2264187"/>
            <a:ext cx="2426334" cy="3140968"/>
          </a:xfrm>
          <a:prstGeom prst="rect">
            <a:avLst/>
          </a:prstGeom>
        </p:spPr>
      </p:pic>
      <p:pic>
        <p:nvPicPr>
          <p:cNvPr id="18" name="Picture 17" descr="fig_03d-4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0" r="4836"/>
          <a:stretch/>
        </p:blipFill>
        <p:spPr>
          <a:xfrm>
            <a:off x="6800272" y="2264187"/>
            <a:ext cx="2262909" cy="3140968"/>
          </a:xfrm>
          <a:prstGeom prst="rect">
            <a:avLst/>
          </a:prstGeom>
        </p:spPr>
      </p:pic>
      <p:pic>
        <p:nvPicPr>
          <p:cNvPr id="11" name="Picture 10" descr="fig_03b-2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4" r="4556"/>
          <a:stretch/>
        </p:blipFill>
        <p:spPr>
          <a:xfrm>
            <a:off x="2286000" y="2264187"/>
            <a:ext cx="2274455" cy="3140968"/>
          </a:xfrm>
          <a:prstGeom prst="rect">
            <a:avLst/>
          </a:prstGeom>
        </p:spPr>
      </p:pic>
      <p:pic>
        <p:nvPicPr>
          <p:cNvPr id="10" name="Picture 9" descr="fig_03a-6.pdf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00" r="5183"/>
          <a:stretch/>
        </p:blipFill>
        <p:spPr>
          <a:xfrm>
            <a:off x="0" y="2264187"/>
            <a:ext cx="2286000" cy="314096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899592" y="2010326"/>
            <a:ext cx="76650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dN</a:t>
            </a:r>
            <a:r>
              <a:rPr lang="en-GB" sz="16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ch</a:t>
            </a: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/</a:t>
            </a:r>
            <a:r>
              <a:rPr lang="en-GB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dη</a:t>
            </a: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			   </a:t>
            </a:r>
            <a:r>
              <a:rPr lang="en-GB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d</a:t>
            </a:r>
            <a:r>
              <a:rPr lang="en-GB" sz="8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16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2</a:t>
            </a:r>
            <a:r>
              <a:rPr lang="en-GB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N</a:t>
            </a:r>
            <a:r>
              <a:rPr lang="en-GB" sz="16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ch</a:t>
            </a: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/</a:t>
            </a:r>
            <a:r>
              <a:rPr lang="en-GB" sz="16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dη</a:t>
            </a:r>
            <a:r>
              <a:rPr lang="en-GB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dp</a:t>
            </a:r>
            <a:r>
              <a:rPr lang="en-GB" sz="16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T</a:t>
            </a: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				  </a:t>
            </a:r>
            <a:r>
              <a:rPr lang="en-GB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N</a:t>
            </a:r>
            <a:r>
              <a:rPr lang="en-GB" sz="16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ch</a:t>
            </a: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			   </a:t>
            </a: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&lt;</a:t>
            </a:r>
            <a:r>
              <a:rPr lang="en-GB" sz="16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p</a:t>
            </a:r>
            <a:r>
              <a:rPr lang="en-GB" sz="1600" i="1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T</a:t>
            </a:r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&gt;/</a:t>
            </a:r>
            <a:r>
              <a:rPr lang="en-GB" sz="16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N</a:t>
            </a:r>
            <a:r>
              <a:rPr lang="en-GB" sz="1600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ch</a:t>
            </a:r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20272" y="796642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-CONF-2015-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028 ]  </a:t>
            </a:r>
          </a:p>
          <a:p>
            <a:pPr algn="r"/>
            <a:r>
              <a:rPr lang="en-GB" sz="10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Anthony Morley</a:t>
            </a:r>
          </a:p>
        </p:txBody>
      </p:sp>
    </p:spTree>
    <p:extLst>
      <p:ext uri="{BB962C8B-B14F-4D97-AF65-F5344CB8AC3E}">
        <p14:creationId xmlns:p14="http://schemas.microsoft.com/office/powerpoint/2010/main" val="2665073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00"/>
                </a:solidFill>
                <a:latin typeface="Helvetica Light"/>
                <a:cs typeface="Helvetica Light"/>
              </a:rPr>
              <a:t>Properties of inelastic </a:t>
            </a:r>
            <a:r>
              <a:rPr lang="en-GB" sz="2800" dirty="0" err="1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2800" dirty="0">
                <a:solidFill>
                  <a:srgbClr val="000000"/>
                </a:solidFill>
                <a:latin typeface="Helvetica Light"/>
                <a:cs typeface="Helvetica Light"/>
              </a:rPr>
              <a:t> collisions at 13 TeV 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Key input to pileup and underlying event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modelling, uses low-µ data  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529" y="1484784"/>
            <a:ext cx="8820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Average 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charged-particle multiplicity per unit of rapidity for </a:t>
            </a:r>
            <a:r>
              <a:rPr lang="en-GB" i="1" dirty="0" err="1">
                <a:solidFill>
                  <a:srgbClr val="003BB8"/>
                </a:solidFill>
                <a:latin typeface="Helvetica"/>
                <a:cs typeface="Helvetica"/>
              </a:rPr>
              <a:t>η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 = 0 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vs CM energy </a:t>
            </a:r>
            <a:endParaRPr lang="en-GB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pic>
        <p:nvPicPr>
          <p:cNvPr id="5" name="Picture 4" descr="fig_04-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079681" y="1886809"/>
            <a:ext cx="4683542" cy="48815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660232" y="5383737"/>
            <a:ext cx="23042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For comparison, the strange baryon contribution is included at 13 TeV (1.5% correction factor)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7020272" y="796642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-CONF-2015-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028 ]  </a:t>
            </a:r>
          </a:p>
          <a:p>
            <a:pPr algn="r"/>
            <a:r>
              <a:rPr lang="en-GB" sz="10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Anthony Morley</a:t>
            </a:r>
          </a:p>
        </p:txBody>
      </p:sp>
    </p:spTree>
    <p:extLst>
      <p:ext uri="{BB962C8B-B14F-4D97-AF65-F5344CB8AC3E}">
        <p14:creationId xmlns:p14="http://schemas.microsoft.com/office/powerpoint/2010/main" val="463978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948264" y="0"/>
            <a:ext cx="2195736" cy="162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-9872" y="6545795"/>
            <a:ext cx="2133600" cy="365125"/>
          </a:xfr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16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00"/>
                </a:solidFill>
                <a:latin typeface="Helvetica Light"/>
                <a:cs typeface="Helvetica Light"/>
              </a:rPr>
              <a:t>Properties of inelastic </a:t>
            </a:r>
            <a:r>
              <a:rPr lang="en-GB" sz="2800" dirty="0" err="1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2800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coll. at </a:t>
            </a:r>
            <a:r>
              <a:rPr lang="en-GB" sz="2800" dirty="0">
                <a:solidFill>
                  <a:srgbClr val="000000"/>
                </a:solidFill>
                <a:latin typeface="Helvetica Light"/>
                <a:cs typeface="Helvetica Light"/>
              </a:rPr>
              <a:t>13 TeV 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Key input to pileup and underlying event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modelling, uses low-µ data  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 descr="fig_03b-3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13614" y="2479884"/>
            <a:ext cx="4021837" cy="4191878"/>
          </a:xfrm>
          <a:prstGeom prst="rect">
            <a:avLst/>
          </a:prstGeom>
        </p:spPr>
      </p:pic>
      <p:pic>
        <p:nvPicPr>
          <p:cNvPr id="4" name="Picture 3" descr="fig_03a-7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08549" y="2479884"/>
            <a:ext cx="4021837" cy="419187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23529" y="1484784"/>
            <a:ext cx="6336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We also studied underlying event (UE) spectra to further validate the energy extrapolation of the MC modelling </a:t>
            </a:r>
            <a:endParaRPr lang="en-GB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6948264" y="0"/>
            <a:ext cx="0" cy="1196752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fig_01-5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6296" y="188640"/>
            <a:ext cx="1750454" cy="237626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85020" y="2308810"/>
            <a:ext cx="18261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-PHYS-PUB-2015-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019 ]</a:t>
            </a:r>
          </a:p>
          <a:p>
            <a:pPr algn="r"/>
            <a:r>
              <a:rPr lang="en-GB" sz="10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Thorsten </a:t>
            </a:r>
            <a:r>
              <a:rPr lang="en-GB" sz="1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Kuhl</a:t>
            </a:r>
            <a:endParaRPr lang="en-GB" sz="1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42410" y="2469806"/>
            <a:ext cx="23262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Uncorrected detector level quantities</a:t>
            </a:r>
          </a:p>
        </p:txBody>
      </p:sp>
    </p:spTree>
    <p:extLst>
      <p:ext uri="{BB962C8B-B14F-4D97-AF65-F5344CB8AC3E}">
        <p14:creationId xmlns:p14="http://schemas.microsoft.com/office/powerpoint/2010/main" val="2852959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23529" y="1484784"/>
            <a:ext cx="88204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Near-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side (</a:t>
            </a:r>
            <a:r>
              <a:rPr lang="en-GB" dirty="0" err="1" smtClean="0">
                <a:solidFill>
                  <a:srgbClr val="003BB8"/>
                </a:solidFill>
                <a:latin typeface="Helvetica"/>
                <a:cs typeface="Helvetica"/>
              </a:rPr>
              <a:t>Δ</a:t>
            </a:r>
            <a:r>
              <a:rPr lang="en-GB" i="1" dirty="0" err="1" smtClean="0">
                <a:solidFill>
                  <a:srgbClr val="003BB8"/>
                </a:solidFill>
                <a:latin typeface="Helvetica"/>
                <a:cs typeface="Helvetica"/>
              </a:rPr>
              <a:t>φ</a:t>
            </a:r>
            <a:r>
              <a:rPr lang="en-GB" i="1" dirty="0" smtClean="0">
                <a:solidFill>
                  <a:srgbClr val="003BB8"/>
                </a:solidFill>
                <a:latin typeface="Helvetica"/>
                <a:cs typeface="Helvetica"/>
              </a:rPr>
              <a:t> ~ 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0)</a:t>
            </a:r>
            <a:r>
              <a:rPr lang="en-GB" i="1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“ridge” shape along </a:t>
            </a:r>
            <a:r>
              <a:rPr lang="en-GB" dirty="0" err="1" smtClean="0">
                <a:solidFill>
                  <a:srgbClr val="003BB8"/>
                </a:solidFill>
                <a:latin typeface="Helvetica"/>
                <a:cs typeface="Helvetica"/>
              </a:rPr>
              <a:t>Δ</a:t>
            </a:r>
            <a:r>
              <a:rPr lang="en-GB" i="1" dirty="0" err="1" smtClean="0">
                <a:solidFill>
                  <a:srgbClr val="003BB8"/>
                </a:solidFill>
                <a:latin typeface="Helvetica"/>
                <a:cs typeface="Helvetica"/>
              </a:rPr>
              <a:t>η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 seen in </a:t>
            </a:r>
            <a:r>
              <a:rPr lang="en-GB" dirty="0" err="1" smtClean="0">
                <a:solidFill>
                  <a:srgbClr val="003BB8"/>
                </a:solidFill>
                <a:latin typeface="Helvetica"/>
                <a:cs typeface="Helvetica"/>
              </a:rPr>
              <a:t>pp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, </a:t>
            </a:r>
            <a:r>
              <a:rPr lang="en-GB" dirty="0" err="1" smtClean="0">
                <a:solidFill>
                  <a:srgbClr val="003BB8"/>
                </a:solidFill>
                <a:latin typeface="Helvetica"/>
                <a:cs typeface="Helvetica"/>
              </a:rPr>
              <a:t>pPb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 and  </a:t>
            </a:r>
            <a:r>
              <a:rPr lang="en-GB" dirty="0" err="1" smtClean="0">
                <a:solidFill>
                  <a:srgbClr val="003BB8"/>
                </a:solidFill>
                <a:latin typeface="Helvetica"/>
                <a:cs typeface="Helvetica"/>
              </a:rPr>
              <a:t>PbPb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 collisions</a:t>
            </a:r>
            <a:endParaRPr lang="en-GB" dirty="0">
              <a:solidFill>
                <a:srgbClr val="003BB8"/>
              </a:solidFill>
              <a:latin typeface="Helvetica"/>
              <a:cs typeface="Helvetica"/>
            </a:endParaRPr>
          </a:p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Effect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i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ncreases with particle multiplicity and moderate </a:t>
            </a:r>
            <a:r>
              <a:rPr lang="en-GB" sz="1600" i="1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p</a:t>
            </a:r>
            <a:r>
              <a:rPr lang="en-GB" sz="1600" i="1" baseline="-250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T</a:t>
            </a:r>
            <a:endParaRPr lang="en-GB" sz="1400" i="1" baseline="-250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Long-range two-charged-particle angular correlations</a:t>
            </a:r>
            <a:endParaRPr lang="en-GB" sz="28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 high-multiplicity </a:t>
            </a:r>
            <a:r>
              <a:rPr lang="en-GB" sz="16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collisions using low-µ data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3" descr="compare_corr_2D_PPData_Minbias_7TeV_all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926" t="51515" b="5724"/>
          <a:stretch/>
        </p:blipFill>
        <p:spPr>
          <a:xfrm>
            <a:off x="179512" y="2892665"/>
            <a:ext cx="2974635" cy="2552559"/>
          </a:xfrm>
          <a:prstGeom prst="rect">
            <a:avLst/>
          </a:prstGeom>
        </p:spPr>
      </p:pic>
      <p:pic>
        <p:nvPicPr>
          <p:cNvPr id="5" name="Picture 4" descr="fig_04-2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9864" b="54117"/>
          <a:stretch/>
        </p:blipFill>
        <p:spPr>
          <a:xfrm>
            <a:off x="3059832" y="3126685"/>
            <a:ext cx="3254191" cy="22322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283968" y="5589240"/>
            <a:ext cx="16559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[ ATLAS, 1212.5198 ]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3608" y="5589240"/>
            <a:ext cx="1518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[ CMS, 1009.4122 ]</a:t>
            </a:r>
          </a:p>
        </p:txBody>
      </p:sp>
      <p:sp>
        <p:nvSpPr>
          <p:cNvPr id="9" name="Rectangle 8"/>
          <p:cNvSpPr/>
          <p:nvPr/>
        </p:nvSpPr>
        <p:spPr>
          <a:xfrm>
            <a:off x="3923928" y="6095037"/>
            <a:ext cx="2736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[ Enhancement found to be also present at </a:t>
            </a:r>
            <a:r>
              <a:rPr lang="el-GR" sz="1200" dirty="0">
                <a:solidFill>
                  <a:srgbClr val="000000"/>
                </a:solidFill>
                <a:latin typeface="Helvetica Light"/>
                <a:cs typeface="Helvetica Light"/>
              </a:rPr>
              <a:t>Δ</a:t>
            </a:r>
            <a:r>
              <a:rPr lang="el-GR" sz="1200" i="1" dirty="0">
                <a:solidFill>
                  <a:srgbClr val="000000"/>
                </a:solidFill>
                <a:latin typeface="Helvetica Light"/>
                <a:cs typeface="Helvetica Light"/>
              </a:rPr>
              <a:t>φ</a:t>
            </a:r>
            <a:r>
              <a:rPr lang="el-GR" sz="1200" dirty="0">
                <a:solidFill>
                  <a:srgbClr val="000000"/>
                </a:solidFill>
                <a:latin typeface="Helvetica Light"/>
                <a:cs typeface="Helvetica Light"/>
              </a:rPr>
              <a:t> ~ </a:t>
            </a:r>
            <a:r>
              <a:rPr lang="en-US" sz="12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π, when subtracting hard scattering contributions ]</a:t>
            </a:r>
            <a:endParaRPr lang="en-GB" sz="1200" dirty="0"/>
          </a:p>
        </p:txBody>
      </p:sp>
      <p:pic>
        <p:nvPicPr>
          <p:cNvPr id="10" name="Picture 9" descr="figaux_02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6378" b="55259"/>
          <a:stretch/>
        </p:blipFill>
        <p:spPr>
          <a:xfrm>
            <a:off x="6384636" y="3065169"/>
            <a:ext cx="2624670" cy="223603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078925" y="5589240"/>
            <a:ext cx="17415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[ ATLAS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, 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1504.01289 ]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7504" y="2887571"/>
            <a:ext cx="2736304" cy="28803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323528" y="2636912"/>
            <a:ext cx="2262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CMS, </a:t>
            </a:r>
            <a:r>
              <a:rPr lang="en-GB" sz="1200" b="1" dirty="0" err="1" smtClean="0">
                <a:solidFill>
                  <a:srgbClr val="D80017"/>
                </a:solidFill>
                <a:latin typeface="Helvetica"/>
                <a:cs typeface="Helvetica"/>
              </a:rPr>
              <a:t>pp</a:t>
            </a:r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 at 7 TeV: </a:t>
            </a:r>
          </a:p>
          <a:p>
            <a:r>
              <a:rPr lang="en-GB" sz="1200" i="1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N</a:t>
            </a:r>
            <a:r>
              <a:rPr lang="en-GB" sz="1200" baseline="-250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ch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&gt; 110, 1.0 &lt; </a:t>
            </a:r>
            <a:r>
              <a:rPr lang="en-GB" sz="1200" i="1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p</a:t>
            </a:r>
            <a:r>
              <a:rPr lang="en-GB" sz="1200" i="1" baseline="-250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T</a:t>
            </a:r>
            <a:r>
              <a:rPr lang="en-GB" sz="1200" baseline="-250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&lt; 3.0 GeV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97340" y="2636912"/>
            <a:ext cx="2262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ATLAS, </a:t>
            </a:r>
            <a:r>
              <a:rPr lang="en-GB" sz="1200" b="1" dirty="0" err="1" smtClean="0">
                <a:solidFill>
                  <a:srgbClr val="D80017"/>
                </a:solidFill>
                <a:latin typeface="Helvetica"/>
                <a:cs typeface="Helvetica"/>
              </a:rPr>
              <a:t>pPb</a:t>
            </a:r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 at 5.02 TeV: </a:t>
            </a:r>
          </a:p>
          <a:p>
            <a:r>
              <a:rPr lang="en-GB" sz="1200" i="1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N</a:t>
            </a:r>
            <a:r>
              <a:rPr lang="en-GB" sz="1200" baseline="-250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ch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&gt; 220, 1.0 &lt; </a:t>
            </a:r>
            <a:r>
              <a:rPr lang="en-GB" sz="1200" i="1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p</a:t>
            </a:r>
            <a:r>
              <a:rPr lang="en-GB" sz="1200" i="1" baseline="-250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T</a:t>
            </a:r>
            <a:r>
              <a:rPr lang="en-GB" sz="1200" baseline="-250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&lt; 3.0 GeV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71236" y="2636912"/>
            <a:ext cx="2043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ATLAS, </a:t>
            </a:r>
            <a:r>
              <a:rPr lang="en-GB" sz="1200" b="1" dirty="0" err="1" smtClean="0">
                <a:solidFill>
                  <a:srgbClr val="D80017"/>
                </a:solidFill>
                <a:latin typeface="Helvetica"/>
                <a:cs typeface="Helvetica"/>
              </a:rPr>
              <a:t>PbPb</a:t>
            </a:r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 at 2.76 TeV: </a:t>
            </a:r>
          </a:p>
          <a:p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Centrality 0–5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%</a:t>
            </a:r>
            <a:endParaRPr lang="en-GB" sz="1200" baseline="-25000" dirty="0" smtClean="0">
              <a:solidFill>
                <a:srgbClr val="D80017"/>
              </a:solidFill>
              <a:latin typeface="Helvetica Light"/>
              <a:cs typeface="Helvetica Ligh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03848" y="3068960"/>
            <a:ext cx="1152128" cy="28803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5845054" y="3140968"/>
            <a:ext cx="1512168" cy="36004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5997454" y="3221360"/>
            <a:ext cx="1512168" cy="13563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8581358" y="5085184"/>
            <a:ext cx="539552" cy="43204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861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g_02a-5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151"/>
          <a:stretch/>
        </p:blipFill>
        <p:spPr>
          <a:xfrm rot="5400000">
            <a:off x="960840" y="3490247"/>
            <a:ext cx="3010241" cy="3492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00"/>
                </a:solidFill>
                <a:latin typeface="Helvetica Light"/>
                <a:cs typeface="Helvetica Light"/>
              </a:rPr>
              <a:t>Two-charged-particle angular correlations at 13 TeV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 high-multiplicity </a:t>
            </a:r>
            <a:r>
              <a:rPr lang="en-GB" sz="16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collisions using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low-µ data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611560" y="2204864"/>
            <a:ext cx="5544616" cy="320855"/>
          </a:xfrm>
          <a:prstGeom prst="rightArrow">
            <a:avLst>
              <a:gd name="adj1" fmla="val 100000"/>
              <a:gd name="adj2" fmla="val 57159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8581358" y="4968551"/>
            <a:ext cx="539552" cy="43204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-872918" y="4914939"/>
            <a:ext cx="2618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 smtClean="0">
                <a:solidFill>
                  <a:srgbClr val="D80017"/>
                </a:solidFill>
                <a:latin typeface="Calibri"/>
                <a:cs typeface="Calibri"/>
              </a:rPr>
              <a:t>Low </a:t>
            </a:r>
            <a:r>
              <a:rPr lang="en-GB" dirty="0" smtClean="0">
                <a:solidFill>
                  <a:srgbClr val="D80017"/>
                </a:solidFill>
                <a:latin typeface="Calibri"/>
                <a:cs typeface="Calibri"/>
              </a:rPr>
              <a:t>charged multiplicity</a:t>
            </a:r>
          </a:p>
        </p:txBody>
      </p:sp>
      <p:pic>
        <p:nvPicPr>
          <p:cNvPr id="29" name="Picture 28" descr="fig_03a-5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704608" y="3220839"/>
            <a:ext cx="2820170" cy="3987622"/>
          </a:xfrm>
          <a:prstGeom prst="rect">
            <a:avLst/>
          </a:prstGeom>
        </p:spPr>
      </p:pic>
      <p:sp>
        <p:nvSpPr>
          <p:cNvPr id="30" name="Right Arrow 29"/>
          <p:cNvSpPr/>
          <p:nvPr/>
        </p:nvSpPr>
        <p:spPr>
          <a:xfrm>
            <a:off x="4139952" y="4939988"/>
            <a:ext cx="1296144" cy="750740"/>
          </a:xfrm>
          <a:prstGeom prst="rightArrow">
            <a:avLst>
              <a:gd name="adj1" fmla="val 100000"/>
              <a:gd name="adj2" fmla="val 57159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4211960" y="5063649"/>
            <a:ext cx="1013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>
                <a:latin typeface="Helvetica Light"/>
                <a:cs typeface="Helvetica Light"/>
              </a:rPr>
              <a:t>Integrate:</a:t>
            </a:r>
          </a:p>
          <a:p>
            <a:r>
              <a:rPr lang="en-GB" sz="1200" dirty="0" smtClean="0">
                <a:latin typeface="Helvetica Light"/>
                <a:cs typeface="Helvetica Light"/>
              </a:rPr>
              <a:t>2 &lt; |</a:t>
            </a:r>
            <a:r>
              <a:rPr lang="en-GB" sz="1200" dirty="0" err="1" smtClean="0">
                <a:latin typeface="Helvetica Light"/>
                <a:cs typeface="Helvetica Light"/>
              </a:rPr>
              <a:t>Δ</a:t>
            </a:r>
            <a:r>
              <a:rPr lang="en-GB" sz="1200" i="1" dirty="0" err="1" smtClean="0">
                <a:latin typeface="Helvetica Light"/>
                <a:cs typeface="Helvetica Light"/>
              </a:rPr>
              <a:t>η</a:t>
            </a:r>
            <a:r>
              <a:rPr lang="en-GB" sz="800" i="1" dirty="0" smtClean="0"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latin typeface="Helvetica Light"/>
                <a:cs typeface="Helvetica Light"/>
              </a:rPr>
              <a:t>| &lt; 5 </a:t>
            </a:r>
            <a:endParaRPr lang="en-GB" sz="1200" dirty="0"/>
          </a:p>
        </p:txBody>
      </p:sp>
      <p:sp>
        <p:nvSpPr>
          <p:cNvPr id="32" name="TextBox 31"/>
          <p:cNvSpPr txBox="1"/>
          <p:nvPr/>
        </p:nvSpPr>
        <p:spPr>
          <a:xfrm>
            <a:off x="7384955" y="796642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-CONF-2015-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027 ]</a:t>
            </a:r>
          </a:p>
          <a:p>
            <a:pPr algn="r"/>
            <a:r>
              <a:rPr lang="en-GB" sz="10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Miguel </a:t>
            </a:r>
            <a:r>
              <a:rPr lang="en-GB" sz="1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Arratia</a:t>
            </a:r>
            <a:endParaRPr lang="en-GB" sz="1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18" name="Picture 17" descr="fig_01b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410897" y="1197249"/>
            <a:ext cx="2444329" cy="287538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23529" y="1484784"/>
            <a:ext cx="842493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How does the </a:t>
            </a:r>
            <a:r>
              <a:rPr lang="en-GB" dirty="0" err="1">
                <a:solidFill>
                  <a:srgbClr val="003BB8"/>
                </a:solidFill>
                <a:latin typeface="Helvetica"/>
                <a:cs typeface="Helvetica"/>
              </a:rPr>
              <a:t>pp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 ridge evolve with 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CM energy 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?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Trigger on MBTS (97M events) &amp; high charged multiplicity (9.5M)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Exploit work on tracking </a:t>
            </a:r>
            <a:r>
              <a:rPr lang="en-GB" sz="1400" dirty="0" smtClean="0">
                <a:latin typeface="Helvetica Light"/>
                <a:cs typeface="Helvetica Light"/>
              </a:rPr>
              <a:t>corrections from </a:t>
            </a:r>
            <a:r>
              <a:rPr lang="en-GB" sz="1400" dirty="0" smtClean="0">
                <a:latin typeface="Helvetica Light"/>
                <a:cs typeface="Helvetica Light"/>
              </a:rPr>
              <a:t>minimum bias analysis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Extract </a:t>
            </a:r>
            <a:r>
              <a:rPr lang="en-GB" sz="1400" dirty="0" smtClean="0">
                <a:latin typeface="Helvetica Light"/>
                <a:cs typeface="Helvetica Light"/>
              </a:rPr>
              <a:t>two-particle </a:t>
            </a:r>
            <a:r>
              <a:rPr lang="en-GB" sz="1400" dirty="0" smtClean="0">
                <a:latin typeface="Helvetica Light"/>
                <a:cs typeface="Helvetica Light"/>
              </a:rPr>
              <a:t>                                                                                                                                     correlation function </a:t>
            </a:r>
            <a:r>
              <a:rPr lang="en-GB" sz="1400" dirty="0" smtClean="0"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/>
                <a:cs typeface="Helvetica Light"/>
              </a:rPr>
              <a:t>                                             								                  </a:t>
            </a:r>
          </a:p>
          <a:p>
            <a:pPr marL="285750" indent="-285750">
              <a:spcBef>
                <a:spcPts val="300"/>
              </a:spcBef>
              <a:buFont typeface="Lucida Grande"/>
              <a:buChar char=" "/>
            </a:pPr>
            <a:r>
              <a:rPr lang="en-GB" sz="1100" dirty="0" smtClean="0">
                <a:latin typeface="Helvetica Light"/>
                <a:cs typeface="Helvetica Light"/>
              </a:rPr>
              <a:t>(background </a:t>
            </a:r>
            <a:r>
              <a:rPr lang="en-GB" sz="1100" dirty="0" smtClean="0">
                <a:latin typeface="Helvetica Light"/>
                <a:cs typeface="Helvetica Light"/>
              </a:rPr>
              <a:t>from mixed </a:t>
            </a:r>
            <a:r>
              <a:rPr lang="en-GB" sz="1100" dirty="0" smtClean="0">
                <a:latin typeface="Helvetica Light"/>
                <a:cs typeface="Helvetica Light"/>
              </a:rPr>
              <a:t>events)</a:t>
            </a:r>
            <a:endParaRPr lang="en-GB" sz="1400" dirty="0" smtClean="0">
              <a:latin typeface="Helvetica Light"/>
              <a:cs typeface="Helvetica Light"/>
            </a:endParaRPr>
          </a:p>
        </p:txBody>
      </p:sp>
      <p:pic>
        <p:nvPicPr>
          <p:cNvPr id="16" name="Picture 15" descr="Ridge-CONF-draft.pdf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279" t="40404" r="41424" b="55556"/>
          <a:stretch/>
        </p:blipFill>
        <p:spPr>
          <a:xfrm>
            <a:off x="2555776" y="2557927"/>
            <a:ext cx="2079566" cy="61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7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fig_02d-4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384"/>
          <a:stretch/>
        </p:blipFill>
        <p:spPr>
          <a:xfrm rot="5400000">
            <a:off x="962409" y="3485613"/>
            <a:ext cx="3002444" cy="3492000"/>
          </a:xfrm>
          <a:prstGeom prst="rect">
            <a:avLst/>
          </a:prstGeom>
        </p:spPr>
      </p:pic>
      <p:sp>
        <p:nvSpPr>
          <p:cNvPr id="22" name="Right Arrow 21"/>
          <p:cNvSpPr/>
          <p:nvPr/>
        </p:nvSpPr>
        <p:spPr>
          <a:xfrm>
            <a:off x="611560" y="2204864"/>
            <a:ext cx="5544616" cy="320855"/>
          </a:xfrm>
          <a:prstGeom prst="rightArrow">
            <a:avLst>
              <a:gd name="adj1" fmla="val 100000"/>
              <a:gd name="adj2" fmla="val 57159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00"/>
                </a:solidFill>
                <a:latin typeface="Helvetica Light"/>
                <a:cs typeface="Helvetica Light"/>
              </a:rPr>
              <a:t>Two-charged-particle angular correlations at 13 TeV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high-multiplicity </a:t>
            </a:r>
            <a:r>
              <a:rPr lang="en-GB" sz="1600" dirty="0" err="1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collisions using low-µ data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81358" y="4968552"/>
            <a:ext cx="539552" cy="43204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-872918" y="4914940"/>
            <a:ext cx="2618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 smtClean="0">
                <a:solidFill>
                  <a:srgbClr val="D80017"/>
                </a:solidFill>
                <a:latin typeface="Calibri"/>
                <a:cs typeface="Calibri"/>
              </a:rPr>
              <a:t>High </a:t>
            </a:r>
            <a:r>
              <a:rPr lang="en-GB" dirty="0" smtClean="0">
                <a:solidFill>
                  <a:srgbClr val="D80017"/>
                </a:solidFill>
                <a:latin typeface="Calibri"/>
                <a:cs typeface="Calibri"/>
              </a:rPr>
              <a:t>charged multiplicity</a:t>
            </a:r>
          </a:p>
        </p:txBody>
      </p:sp>
      <p:pic>
        <p:nvPicPr>
          <p:cNvPr id="20" name="Picture 19" descr="fig_03d-3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704608" y="3220840"/>
            <a:ext cx="2820170" cy="3987622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4139952" y="4939989"/>
            <a:ext cx="1296144" cy="750740"/>
          </a:xfrm>
          <a:prstGeom prst="rightArrow">
            <a:avLst>
              <a:gd name="adj1" fmla="val 100000"/>
              <a:gd name="adj2" fmla="val 57159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 descr="fig_01b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410897" y="1197249"/>
            <a:ext cx="2444329" cy="287538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362496" y="5733256"/>
            <a:ext cx="132474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i="1" dirty="0" err="1">
                <a:solidFill>
                  <a:srgbClr val="7F7F7F"/>
                </a:solidFill>
                <a:latin typeface="Helvetica Light"/>
                <a:cs typeface="Helvetica Light"/>
              </a:rPr>
              <a:t>b</a:t>
            </a:r>
            <a:r>
              <a:rPr lang="en-GB" sz="1050" baseline="-25000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zero</a:t>
            </a:r>
            <a:r>
              <a:rPr lang="en-GB" sz="1050" baseline="-25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-yield-at-min</a:t>
            </a:r>
            <a:r>
              <a:rPr lang="en-GB" sz="1050" dirty="0" smtClean="0">
                <a:solidFill>
                  <a:srgbClr val="7F7F7F"/>
                </a:solidFill>
                <a:latin typeface="Helvetica Light"/>
                <a:cs typeface="Helvetica Light"/>
              </a:rPr>
              <a:t> offset</a:t>
            </a:r>
            <a:endParaRPr lang="en-GB" sz="1200" dirty="0">
              <a:solidFill>
                <a:srgbClr val="7F7F7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211960" y="5063649"/>
            <a:ext cx="1013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>
                <a:latin typeface="Helvetica Light"/>
                <a:cs typeface="Helvetica Light"/>
              </a:rPr>
              <a:t>Integrate:</a:t>
            </a:r>
          </a:p>
          <a:p>
            <a:r>
              <a:rPr lang="en-GB" sz="1200" dirty="0" smtClean="0">
                <a:latin typeface="Helvetica Light"/>
                <a:cs typeface="Helvetica Light"/>
              </a:rPr>
              <a:t>2 &lt; |</a:t>
            </a:r>
            <a:r>
              <a:rPr lang="en-GB" sz="1200" dirty="0" err="1" smtClean="0">
                <a:latin typeface="Helvetica Light"/>
                <a:cs typeface="Helvetica Light"/>
              </a:rPr>
              <a:t>Δ</a:t>
            </a:r>
            <a:r>
              <a:rPr lang="en-GB" sz="1200" i="1" dirty="0" err="1" smtClean="0">
                <a:latin typeface="Helvetica Light"/>
                <a:cs typeface="Helvetica Light"/>
              </a:rPr>
              <a:t>η</a:t>
            </a:r>
            <a:r>
              <a:rPr lang="en-GB" sz="800" i="1" dirty="0" smtClean="0"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latin typeface="Helvetica Light"/>
                <a:cs typeface="Helvetica Light"/>
              </a:rPr>
              <a:t>| &lt; 5 </a:t>
            </a:r>
            <a:endParaRPr lang="en-GB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7384955" y="796642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-CONF-2015-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027 ]</a:t>
            </a:r>
          </a:p>
          <a:p>
            <a:pPr algn="r"/>
            <a:r>
              <a:rPr lang="en-GB" sz="10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Miguel </a:t>
            </a:r>
            <a:r>
              <a:rPr lang="en-GB" sz="1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Arratia</a:t>
            </a:r>
            <a:endParaRPr lang="en-GB" sz="1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3529" y="1484784"/>
            <a:ext cx="842493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How does the </a:t>
            </a:r>
            <a:r>
              <a:rPr lang="en-GB" dirty="0" err="1">
                <a:solidFill>
                  <a:srgbClr val="003BB8"/>
                </a:solidFill>
                <a:latin typeface="Helvetica"/>
                <a:cs typeface="Helvetica"/>
              </a:rPr>
              <a:t>pp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 ridge evolve with 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CM energy 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?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Trigger on MBTS (97M events) &amp; high charged multiplicity (9.5M)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Exploit work on tracking </a:t>
            </a:r>
            <a:r>
              <a:rPr lang="en-GB" sz="1400" dirty="0">
                <a:latin typeface="Helvetica Light"/>
                <a:cs typeface="Helvetica Light"/>
              </a:rPr>
              <a:t>corrections from </a:t>
            </a:r>
            <a:r>
              <a:rPr lang="en-GB" sz="1400" dirty="0" smtClean="0">
                <a:latin typeface="Helvetica Light"/>
                <a:cs typeface="Helvetica Light"/>
              </a:rPr>
              <a:t>minimum bias analysis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Extract </a:t>
            </a:r>
            <a:r>
              <a:rPr lang="en-GB" sz="1400" dirty="0" smtClean="0">
                <a:latin typeface="Helvetica Light"/>
                <a:cs typeface="Helvetica Light"/>
              </a:rPr>
              <a:t>two-particle </a:t>
            </a:r>
            <a:r>
              <a:rPr lang="en-GB" sz="1400" dirty="0" smtClean="0">
                <a:latin typeface="Helvetica Light"/>
                <a:cs typeface="Helvetica Light"/>
              </a:rPr>
              <a:t>                                                                                                                                     correlation function </a:t>
            </a:r>
            <a:r>
              <a:rPr lang="en-GB" sz="1400" dirty="0" smtClean="0"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/>
                <a:cs typeface="Helvetica Light"/>
              </a:rPr>
              <a:t>                                             								                  </a:t>
            </a:r>
          </a:p>
          <a:p>
            <a:pPr marL="285750" indent="-285750">
              <a:spcBef>
                <a:spcPts val="300"/>
              </a:spcBef>
              <a:buFont typeface="Lucida Grande"/>
              <a:buChar char=" "/>
            </a:pPr>
            <a:r>
              <a:rPr lang="en-GB" sz="1100" dirty="0" smtClean="0">
                <a:latin typeface="Helvetica Light"/>
                <a:cs typeface="Helvetica Light"/>
              </a:rPr>
              <a:t>(background </a:t>
            </a:r>
            <a:r>
              <a:rPr lang="en-GB" sz="1100" dirty="0" smtClean="0">
                <a:latin typeface="Helvetica Light"/>
                <a:cs typeface="Helvetica Light"/>
              </a:rPr>
              <a:t>from mixed </a:t>
            </a:r>
            <a:r>
              <a:rPr lang="en-GB" sz="1100" dirty="0" smtClean="0">
                <a:latin typeface="Helvetica Light"/>
                <a:cs typeface="Helvetica Light"/>
              </a:rPr>
              <a:t>events)</a:t>
            </a:r>
            <a:endParaRPr lang="en-GB" sz="1400" dirty="0" smtClean="0">
              <a:latin typeface="Helvetica Light"/>
              <a:cs typeface="Helvetica Light"/>
            </a:endParaRPr>
          </a:p>
        </p:txBody>
      </p:sp>
      <p:pic>
        <p:nvPicPr>
          <p:cNvPr id="23" name="Picture 22" descr="Ridge-CONF-draft.pdf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279" t="40404" r="41424" b="55556"/>
          <a:stretch/>
        </p:blipFill>
        <p:spPr>
          <a:xfrm>
            <a:off x="2555776" y="2557927"/>
            <a:ext cx="2079566" cy="61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267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pic>
        <p:nvPicPr>
          <p:cNvPr id="4" name="Picture 3" descr="ATLAS_b_SMSummary_FiducialXsec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3" y="485727"/>
            <a:ext cx="8424936" cy="62556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39722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" y="1886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Harvest of results from Run-1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(447 papers to date)</a:t>
            </a: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 confirming predictive power of SM</a:t>
            </a:r>
            <a:endParaRPr lang="en-GB" dirty="0" smtClean="0">
              <a:solidFill>
                <a:srgbClr val="003BB8"/>
              </a:solidFill>
              <a:latin typeface="Arial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692726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393677" y="742618"/>
            <a:ext cx="69947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1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</a:t>
            </a:r>
            <a:r>
              <a:rPr lang="en-GB" sz="11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Covered by plenary speakers</a:t>
            </a:r>
            <a:r>
              <a:rPr lang="en-GB" sz="1100" dirty="0">
                <a:solidFill>
                  <a:srgbClr val="D70128"/>
                </a:solidFill>
                <a:latin typeface="Helvetica Light"/>
                <a:cs typeface="Helvetica Light"/>
              </a:rPr>
              <a:t>: </a:t>
            </a:r>
            <a:r>
              <a:rPr lang="en-GB" sz="1100" dirty="0" err="1">
                <a:solidFill>
                  <a:srgbClr val="D70128"/>
                </a:solidFill>
                <a:latin typeface="Helvetica Light"/>
                <a:cs typeface="Helvetica Light"/>
              </a:rPr>
              <a:t>Maxime</a:t>
            </a:r>
            <a:r>
              <a:rPr lang="en-GB" sz="1100" dirty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1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Gouzevitch</a:t>
            </a:r>
            <a:r>
              <a:rPr lang="en-GB" sz="1100" dirty="0">
                <a:solidFill>
                  <a:srgbClr val="D70128"/>
                </a:solidFill>
                <a:latin typeface="Helvetica Light"/>
                <a:cs typeface="Helvetica Light"/>
              </a:rPr>
              <a:t>, Nicholas </a:t>
            </a:r>
            <a:r>
              <a:rPr lang="en-GB" sz="11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Hadley, Pierre </a:t>
            </a:r>
            <a:r>
              <a:rPr lang="en-GB" sz="11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Savard</a:t>
            </a:r>
            <a:r>
              <a:rPr lang="en-GB" sz="11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, Alessandro </a:t>
            </a:r>
            <a:r>
              <a:rPr lang="en-GB" sz="11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Tricoli</a:t>
            </a:r>
            <a:r>
              <a:rPr lang="en-GB" sz="11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92281" y="3123545"/>
            <a:ext cx="2016223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Run-1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is not over yet: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high-quality, extremely well understood data sample for precision measurements</a:t>
            </a:r>
            <a:endParaRPr lang="en-GB" sz="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2273890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fig_02d-4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384"/>
          <a:stretch/>
        </p:blipFill>
        <p:spPr>
          <a:xfrm rot="5400000">
            <a:off x="962409" y="3485613"/>
            <a:ext cx="3002444" cy="3492000"/>
          </a:xfrm>
          <a:prstGeom prst="rect">
            <a:avLst/>
          </a:prstGeom>
        </p:spPr>
      </p:pic>
      <p:sp>
        <p:nvSpPr>
          <p:cNvPr id="22" name="Right Arrow 21"/>
          <p:cNvSpPr/>
          <p:nvPr/>
        </p:nvSpPr>
        <p:spPr>
          <a:xfrm>
            <a:off x="611560" y="2204864"/>
            <a:ext cx="5544616" cy="320855"/>
          </a:xfrm>
          <a:prstGeom prst="rightArrow">
            <a:avLst>
              <a:gd name="adj1" fmla="val 100000"/>
              <a:gd name="adj2" fmla="val 57159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Two-charged-particle angular correlations at 13 TeV</a:t>
            </a:r>
            <a:endParaRPr lang="en-GB" sz="28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In high-multiplicity </a:t>
            </a:r>
            <a:r>
              <a:rPr lang="en-GB" sz="1600" dirty="0" err="1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collisions using low-µ data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81358" y="4968552"/>
            <a:ext cx="539552" cy="43204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-872918" y="4914940"/>
            <a:ext cx="2618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 smtClean="0">
                <a:solidFill>
                  <a:srgbClr val="D80017"/>
                </a:solidFill>
                <a:latin typeface="Calibri"/>
                <a:cs typeface="Calibri"/>
              </a:rPr>
              <a:t>High </a:t>
            </a:r>
            <a:r>
              <a:rPr lang="en-GB" dirty="0" smtClean="0">
                <a:solidFill>
                  <a:srgbClr val="D80017"/>
                </a:solidFill>
                <a:latin typeface="Calibri"/>
                <a:cs typeface="Calibri"/>
              </a:rPr>
              <a:t>charged multiplicity</a:t>
            </a:r>
          </a:p>
        </p:txBody>
      </p:sp>
      <p:pic>
        <p:nvPicPr>
          <p:cNvPr id="20" name="Picture 19" descr="fig_03d-3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704608" y="3220840"/>
            <a:ext cx="2820170" cy="3987622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4139952" y="4939989"/>
            <a:ext cx="1296144" cy="750740"/>
          </a:xfrm>
          <a:prstGeom prst="rightArrow">
            <a:avLst>
              <a:gd name="adj1" fmla="val 100000"/>
              <a:gd name="adj2" fmla="val 57159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 descr="fig_01b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410897" y="1197249"/>
            <a:ext cx="2444329" cy="28753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9" y="1484784"/>
            <a:ext cx="842493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How does the </a:t>
            </a:r>
            <a:r>
              <a:rPr lang="en-GB" dirty="0" err="1">
                <a:solidFill>
                  <a:srgbClr val="003BB8"/>
                </a:solidFill>
                <a:latin typeface="Helvetica"/>
                <a:cs typeface="Helvetica"/>
              </a:rPr>
              <a:t>pp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 ridge evolve with </a:t>
            </a: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CM energy 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?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Trigger on MBTS (97M events) &amp; high charged multiplicity (9.5M)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Exploit work on tracking </a:t>
            </a:r>
            <a:r>
              <a:rPr lang="en-GB" sz="1400" dirty="0">
                <a:latin typeface="Helvetica Light"/>
                <a:cs typeface="Helvetica Light"/>
              </a:rPr>
              <a:t>corrections from </a:t>
            </a:r>
            <a:r>
              <a:rPr lang="en-GB" sz="1400" dirty="0" smtClean="0">
                <a:latin typeface="Helvetica Light"/>
                <a:cs typeface="Helvetica Light"/>
              </a:rPr>
              <a:t>minimum bias analysis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Extract </a:t>
            </a:r>
            <a:r>
              <a:rPr lang="en-GB" sz="1400" dirty="0" smtClean="0">
                <a:latin typeface="Helvetica Light"/>
                <a:cs typeface="Helvetica Light"/>
              </a:rPr>
              <a:t>two-particle </a:t>
            </a:r>
            <a:r>
              <a:rPr lang="en-GB" sz="1400" dirty="0" smtClean="0">
                <a:latin typeface="Helvetica Light"/>
                <a:cs typeface="Helvetica Light"/>
              </a:rPr>
              <a:t>                                                                                                                                     correlation function </a:t>
            </a:r>
            <a:r>
              <a:rPr lang="en-GB" sz="1400" dirty="0" smtClean="0"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/>
                <a:cs typeface="Helvetica Light"/>
              </a:rPr>
              <a:t>                                             								                  </a:t>
            </a:r>
          </a:p>
          <a:p>
            <a:pPr marL="285750" indent="-285750">
              <a:spcBef>
                <a:spcPts val="300"/>
              </a:spcBef>
              <a:buFont typeface="Lucida Grande"/>
              <a:buChar char=" "/>
            </a:pPr>
            <a:r>
              <a:rPr lang="en-GB" sz="1100" dirty="0" smtClean="0">
                <a:latin typeface="Helvetica Light"/>
                <a:cs typeface="Helvetica Light"/>
              </a:rPr>
              <a:t>(background </a:t>
            </a:r>
            <a:r>
              <a:rPr lang="en-GB" sz="1100" dirty="0" smtClean="0">
                <a:latin typeface="Helvetica Light"/>
                <a:cs typeface="Helvetica Light"/>
              </a:rPr>
              <a:t>from mixed </a:t>
            </a:r>
            <a:r>
              <a:rPr lang="en-GB" sz="1100" dirty="0" smtClean="0">
                <a:latin typeface="Helvetica Light"/>
                <a:cs typeface="Helvetica Light"/>
              </a:rPr>
              <a:t>events)</a:t>
            </a:r>
            <a:endParaRPr lang="en-GB" sz="1400" dirty="0" smtClean="0">
              <a:latin typeface="Helvetica Light"/>
              <a:cs typeface="Helvetica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62496" y="5733256"/>
            <a:ext cx="132474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i="1" dirty="0" err="1">
                <a:solidFill>
                  <a:srgbClr val="7F7F7F"/>
                </a:solidFill>
                <a:latin typeface="Helvetica Light"/>
                <a:cs typeface="Helvetica Light"/>
              </a:rPr>
              <a:t>b</a:t>
            </a:r>
            <a:r>
              <a:rPr lang="en-GB" sz="1050" baseline="-25000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zero</a:t>
            </a:r>
            <a:r>
              <a:rPr lang="en-GB" sz="1050" baseline="-25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-yield-at-min</a:t>
            </a:r>
            <a:r>
              <a:rPr lang="en-GB" sz="1050" dirty="0" smtClean="0">
                <a:solidFill>
                  <a:srgbClr val="7F7F7F"/>
                </a:solidFill>
                <a:latin typeface="Helvetica Light"/>
                <a:cs typeface="Helvetica Light"/>
              </a:rPr>
              <a:t> offset</a:t>
            </a:r>
            <a:endParaRPr lang="en-GB" sz="1200" dirty="0">
              <a:solidFill>
                <a:srgbClr val="7F7F7F"/>
              </a:solidFill>
            </a:endParaRPr>
          </a:p>
        </p:txBody>
      </p:sp>
      <p:pic>
        <p:nvPicPr>
          <p:cNvPr id="16" name="Picture 15" descr="Ridge-CONF-draft.pdf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279" t="40404" r="41424" b="55556"/>
          <a:stretch/>
        </p:blipFill>
        <p:spPr>
          <a:xfrm>
            <a:off x="2555776" y="2557927"/>
            <a:ext cx="2079566" cy="616170"/>
          </a:xfrm>
          <a:prstGeom prst="rect">
            <a:avLst/>
          </a:prstGeom>
        </p:spPr>
      </p:pic>
      <p:sp>
        <p:nvSpPr>
          <p:cNvPr id="2" name="Chord 1"/>
          <p:cNvSpPr/>
          <p:nvPr/>
        </p:nvSpPr>
        <p:spPr>
          <a:xfrm rot="8649653">
            <a:off x="5863448" y="5714473"/>
            <a:ext cx="1141930" cy="1174398"/>
          </a:xfrm>
          <a:prstGeom prst="chord">
            <a:avLst>
              <a:gd name="adj1" fmla="val 4168131"/>
              <a:gd name="adj2" fmla="val 10947634"/>
            </a:avLst>
          </a:prstGeom>
          <a:solidFill>
            <a:srgbClr val="003BB8">
              <a:alpha val="4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5940152" y="5865091"/>
            <a:ext cx="363666" cy="516237"/>
          </a:xfrm>
          <a:prstGeom prst="line">
            <a:avLst/>
          </a:prstGeom>
          <a:ln w="3175" cmpd="sng">
            <a:solidFill>
              <a:srgbClr val="003B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923928" y="6300028"/>
            <a:ext cx="4532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Integrated “ridge yield”: </a:t>
            </a:r>
            <a:r>
              <a:rPr lang="en-GB" b="1" i="1" dirty="0" err="1" smtClean="0">
                <a:solidFill>
                  <a:srgbClr val="003BB8"/>
                </a:solidFill>
                <a:latin typeface="Helvetica"/>
                <a:cs typeface="Helvetica"/>
              </a:rPr>
              <a:t>Y</a:t>
            </a:r>
            <a:r>
              <a:rPr lang="en-GB" b="1" baseline="-25000" dirty="0" err="1" smtClean="0">
                <a:solidFill>
                  <a:srgbClr val="003BB8"/>
                </a:solidFill>
                <a:latin typeface="Helvetica"/>
                <a:cs typeface="Helvetica"/>
              </a:rPr>
              <a:t>int</a:t>
            </a:r>
            <a:r>
              <a:rPr lang="en-GB" sz="1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(illustration only, integral is over </a:t>
            </a:r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Y</a:t>
            </a:r>
            <a:r>
              <a:rPr lang="en-GB" sz="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(</a:t>
            </a:r>
            <a:r>
              <a:rPr lang="en-GB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Δφ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)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211960" y="5063649"/>
            <a:ext cx="1013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>
                <a:latin typeface="Helvetica Light"/>
                <a:cs typeface="Helvetica Light"/>
              </a:rPr>
              <a:t>Integrate:</a:t>
            </a:r>
          </a:p>
          <a:p>
            <a:r>
              <a:rPr lang="en-GB" sz="1200" dirty="0" smtClean="0">
                <a:latin typeface="Helvetica Light"/>
                <a:cs typeface="Helvetica Light"/>
              </a:rPr>
              <a:t>2 &lt; |</a:t>
            </a:r>
            <a:r>
              <a:rPr lang="en-GB" sz="1200" dirty="0" err="1" smtClean="0">
                <a:latin typeface="Helvetica Light"/>
                <a:cs typeface="Helvetica Light"/>
              </a:rPr>
              <a:t>Δ</a:t>
            </a:r>
            <a:r>
              <a:rPr lang="en-GB" sz="1200" i="1" dirty="0" err="1" smtClean="0">
                <a:latin typeface="Helvetica Light"/>
                <a:cs typeface="Helvetica Light"/>
              </a:rPr>
              <a:t>η</a:t>
            </a:r>
            <a:r>
              <a:rPr lang="en-GB" sz="800" i="1" dirty="0" smtClean="0"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latin typeface="Helvetica Light"/>
                <a:cs typeface="Helvetica Light"/>
              </a:rPr>
              <a:t>| &lt; 5 </a:t>
            </a:r>
            <a:endParaRPr lang="en-GB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7384955" y="796642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-CONF-2015-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027 ]</a:t>
            </a:r>
          </a:p>
          <a:p>
            <a:pPr algn="r"/>
            <a:r>
              <a:rPr lang="en-GB" sz="10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Miguel </a:t>
            </a:r>
            <a:r>
              <a:rPr lang="en-GB" sz="1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Arratia</a:t>
            </a:r>
            <a:endParaRPr lang="en-GB" sz="1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84075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00"/>
                </a:solidFill>
                <a:latin typeface="Helvetica Light"/>
                <a:cs typeface="Helvetica Light"/>
              </a:rPr>
              <a:t>Two-charged-particle angular correlations at 13 TeV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high-multiplicity </a:t>
            </a:r>
            <a:r>
              <a:rPr lang="en-GB" sz="1600" dirty="0" err="1">
                <a:solidFill>
                  <a:srgbClr val="000000"/>
                </a:solidFill>
                <a:latin typeface="Helvetica Light"/>
                <a:cs typeface="Helvetica Light"/>
              </a:rPr>
              <a:t>pp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collisions using low-µ data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Arial"/>
                <a:cs typeface="Arial"/>
              </a:rPr>
              <a:t>Integrated “ridge yield” versus charged multiplicity and </a:t>
            </a:r>
            <a:r>
              <a:rPr lang="en-GB" sz="1600" i="1" dirty="0" err="1" smtClean="0">
                <a:solidFill>
                  <a:srgbClr val="003BB8"/>
                </a:solidFill>
                <a:latin typeface="Arial"/>
                <a:cs typeface="Arial"/>
              </a:rPr>
              <a:t>p</a:t>
            </a:r>
            <a:r>
              <a:rPr lang="en-GB" sz="1600" i="1" baseline="-25000" dirty="0" err="1" smtClean="0">
                <a:solidFill>
                  <a:srgbClr val="003BB8"/>
                </a:solidFill>
                <a:latin typeface="Arial"/>
                <a:cs typeface="Arial"/>
              </a:rPr>
              <a:t>T</a:t>
            </a:r>
            <a:r>
              <a:rPr lang="en-GB" sz="1600" dirty="0" smtClean="0">
                <a:solidFill>
                  <a:srgbClr val="003BB8"/>
                </a:solidFill>
                <a:latin typeface="Arial"/>
                <a:cs typeface="Arial"/>
              </a:rPr>
              <a:t> range</a:t>
            </a:r>
          </a:p>
          <a:p>
            <a:pPr>
              <a:spcBef>
                <a:spcPts val="800"/>
              </a:spcBef>
            </a:pPr>
            <a:r>
              <a:rPr lang="en-GB" sz="1400" b="1" i="1" dirty="0" err="1" smtClean="0">
                <a:latin typeface="Helvetica"/>
                <a:cs typeface="Helvetica"/>
              </a:rPr>
              <a:t>Y</a:t>
            </a:r>
            <a:r>
              <a:rPr lang="en-GB" sz="1400" b="1" baseline="-25000" dirty="0" err="1" smtClean="0">
                <a:latin typeface="Helvetica"/>
                <a:cs typeface="Helvetica"/>
              </a:rPr>
              <a:t>int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Helvetica Light"/>
                <a:cs typeface="Helvetica Light"/>
              </a:rPr>
              <a:t>= integral of </a:t>
            </a:r>
            <a:r>
              <a:rPr lang="en-GB" sz="1400" i="1" dirty="0">
                <a:latin typeface="Helvetica Light"/>
                <a:cs typeface="Helvetica Light"/>
              </a:rPr>
              <a:t>Y</a:t>
            </a:r>
            <a:r>
              <a:rPr lang="en-GB" sz="900" i="1" dirty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Helvetica Light"/>
                <a:cs typeface="Helvetica Light"/>
              </a:rPr>
              <a:t>(</a:t>
            </a:r>
            <a:r>
              <a:rPr lang="en-GB" sz="1400" dirty="0" err="1">
                <a:latin typeface="Helvetica Light"/>
                <a:cs typeface="Helvetica Light"/>
              </a:rPr>
              <a:t>Δ</a:t>
            </a:r>
            <a:r>
              <a:rPr lang="en-GB" sz="1400" i="1" dirty="0" err="1">
                <a:latin typeface="Helvetica Light"/>
                <a:cs typeface="Helvetica Light"/>
              </a:rPr>
              <a:t>φ</a:t>
            </a:r>
            <a:r>
              <a:rPr lang="en-GB" sz="1400" dirty="0">
                <a:latin typeface="Helvetica Light"/>
                <a:cs typeface="Helvetica Light"/>
              </a:rPr>
              <a:t>) – </a:t>
            </a:r>
            <a:r>
              <a:rPr lang="en-GB" sz="1400" i="1" dirty="0" err="1">
                <a:latin typeface="Helvetica Light"/>
                <a:cs typeface="Helvetica Light"/>
              </a:rPr>
              <a:t>b</a:t>
            </a:r>
            <a:r>
              <a:rPr lang="en-GB" sz="1400" baseline="-25000" dirty="0" err="1">
                <a:latin typeface="Helvetica Light"/>
                <a:cs typeface="Helvetica Light"/>
              </a:rPr>
              <a:t>ZYAM</a:t>
            </a:r>
            <a:r>
              <a:rPr lang="en-GB" sz="1400" dirty="0">
                <a:latin typeface="Helvetica Light"/>
                <a:cs typeface="Helvetica Light"/>
              </a:rPr>
              <a:t> between ridge minima in </a:t>
            </a:r>
            <a:r>
              <a:rPr lang="en-GB" sz="1400" dirty="0" err="1">
                <a:latin typeface="Helvetica Light"/>
                <a:cs typeface="Helvetica Light"/>
              </a:rPr>
              <a:t>Δ</a:t>
            </a:r>
            <a:r>
              <a:rPr lang="en-GB" sz="1400" i="1" dirty="0" err="1">
                <a:latin typeface="Helvetica Light"/>
                <a:cs typeface="Helvetica Light"/>
              </a:rPr>
              <a:t>φ</a:t>
            </a:r>
            <a:r>
              <a:rPr lang="en-GB" sz="1400" dirty="0">
                <a:latin typeface="Helvetica Light"/>
                <a:cs typeface="Helvetica Light"/>
              </a:rPr>
              <a:t> </a:t>
            </a:r>
            <a:r>
              <a:rPr lang="en-GB" sz="1200" dirty="0">
                <a:latin typeface="Helvetica Light"/>
                <a:cs typeface="Helvetica Light"/>
              </a:rPr>
              <a:t>(</a:t>
            </a:r>
            <a:r>
              <a:rPr lang="en-GB" sz="1200" i="1" dirty="0" err="1">
                <a:latin typeface="Helvetica Light"/>
                <a:cs typeface="Helvetica Light"/>
              </a:rPr>
              <a:t>b</a:t>
            </a:r>
            <a:r>
              <a:rPr lang="en-GB" sz="1200" baseline="-25000" dirty="0" err="1">
                <a:latin typeface="Helvetica Light"/>
                <a:cs typeface="Helvetica Light"/>
              </a:rPr>
              <a:t>ZYAM</a:t>
            </a:r>
            <a:r>
              <a:rPr lang="en-GB" sz="1200" dirty="0">
                <a:latin typeface="Helvetica Light"/>
                <a:cs typeface="Helvetica Light"/>
              </a:rPr>
              <a:t> is simple </a:t>
            </a:r>
            <a:r>
              <a:rPr lang="en-GB" sz="1200" i="1" dirty="0">
                <a:latin typeface="Helvetica Light"/>
                <a:cs typeface="Helvetica Light"/>
              </a:rPr>
              <a:t>Y</a:t>
            </a:r>
            <a:r>
              <a:rPr lang="en-GB" sz="1200" dirty="0">
                <a:latin typeface="Helvetica Light"/>
                <a:cs typeface="Helvetica Light"/>
              </a:rPr>
              <a:t> offset correction at minima)  </a:t>
            </a:r>
            <a:endParaRPr lang="en-GB" sz="1400" dirty="0">
              <a:latin typeface="Helvetica Light"/>
              <a:cs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5735509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solidFill>
                  <a:srgbClr val="003BB8"/>
                </a:solidFill>
                <a:latin typeface="Arial"/>
                <a:cs typeface="Arial"/>
              </a:rPr>
              <a:t> Compatible yield at different CM energies</a:t>
            </a:r>
            <a:endParaRPr lang="en-GB" sz="1600" dirty="0">
              <a:solidFill>
                <a:srgbClr val="003BB8"/>
              </a:solidFill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7427" y="6055404"/>
            <a:ext cx="7549295" cy="253916"/>
          </a:xfrm>
          <a:prstGeom prst="rect">
            <a:avLst/>
          </a:prstGeom>
          <a:noFill/>
          <a:ln w="3175" cmpd="sng">
            <a:noFill/>
          </a:ln>
        </p:spPr>
        <p:txBody>
          <a:bodyPr wrap="square" rtlCol="0">
            <a:spAutoFit/>
          </a:bodyPr>
          <a:lstStyle/>
          <a:p>
            <a:r>
              <a:rPr lang="en-GB" sz="1050" i="1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CMS </a:t>
            </a:r>
            <a:r>
              <a:rPr lang="en-GB" sz="1050" i="1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uses 2 &lt; </a:t>
            </a:r>
            <a:r>
              <a:rPr lang="en-GB" sz="1050" i="1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|</a:t>
            </a:r>
            <a:r>
              <a:rPr lang="en-GB" sz="1050" i="1" dirty="0" err="1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Δη</a:t>
            </a:r>
            <a:r>
              <a:rPr lang="en-GB" sz="1050" i="1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1050" i="1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| &lt; </a:t>
            </a:r>
            <a:r>
              <a:rPr lang="en-GB" sz="1050" i="1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4.0. The </a:t>
            </a:r>
            <a:r>
              <a:rPr lang="en-GB" sz="1050" i="1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yields from </a:t>
            </a:r>
            <a:r>
              <a:rPr lang="en-GB" sz="1050" i="1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1210.5482 were multiplied by 3.6 in above plots (see </a:t>
            </a:r>
            <a:r>
              <a:rPr lang="en-GB" sz="1050" i="1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ATLAS-CONF-2015-</a:t>
            </a:r>
            <a:r>
              <a:rPr lang="en-GB" sz="1050" i="1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027)</a:t>
            </a:r>
          </a:p>
        </p:txBody>
      </p:sp>
      <p:pic>
        <p:nvPicPr>
          <p:cNvPr id="2" name="Picture 1" descr="fig_09a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11259" y="1926744"/>
            <a:ext cx="2974764" cy="4206211"/>
          </a:xfrm>
          <a:prstGeom prst="rect">
            <a:avLst/>
          </a:prstGeom>
        </p:spPr>
      </p:pic>
      <p:pic>
        <p:nvPicPr>
          <p:cNvPr id="4" name="Picture 3" descr="fig_09b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301992" y="1926744"/>
            <a:ext cx="2974764" cy="420621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43764" y="2429219"/>
            <a:ext cx="66967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Systematic effects dominated by tracking efficiency, ZYAM procedure, MC closure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84955" y="796642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-CONF-2015-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027 ]</a:t>
            </a:r>
          </a:p>
          <a:p>
            <a:pPr algn="r"/>
            <a:r>
              <a:rPr lang="en-GB" sz="10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 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Miguel </a:t>
            </a:r>
            <a:r>
              <a:rPr lang="en-GB" sz="1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Arratia</a:t>
            </a:r>
            <a:endParaRPr lang="en-GB" sz="1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733233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9057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Physics with photons</a:t>
            </a:r>
            <a:r>
              <a:rPr lang="en-GB" sz="2800" dirty="0">
                <a:latin typeface="Helvetica Light"/>
                <a:cs typeface="Helvetica Light"/>
              </a:rPr>
              <a:t> </a:t>
            </a:r>
            <a:r>
              <a:rPr lang="en-GB" sz="2800" dirty="0" smtClean="0">
                <a:latin typeface="Helvetica Light"/>
                <a:cs typeface="Helvetica Light"/>
              </a:rPr>
              <a:t>and jets at 13 TeV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7164288" y="6093296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accent2">
                    <a:lumMod val="50000"/>
                  </a:schemeClr>
                </a:solidFill>
                <a:latin typeface="Helvetica Light"/>
                <a:cs typeface="Helvetica Light"/>
              </a:rPr>
              <a:t>One of the very first jetty            (4 jets) events recorded by ATLAS in “quiet beam” conditions in May 2015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0638" y="3565900"/>
            <a:ext cx="4979463" cy="3287690"/>
          </a:xfrm>
          <a:prstGeom prst="rect">
            <a:avLst/>
          </a:prstGeom>
        </p:spPr>
      </p:pic>
      <p:sp>
        <p:nvSpPr>
          <p:cNvPr id="2" name="Trapezoid 1"/>
          <p:cNvSpPr/>
          <p:nvPr/>
        </p:nvSpPr>
        <p:spPr>
          <a:xfrm rot="20925102" flipV="1">
            <a:off x="4435119" y="4106731"/>
            <a:ext cx="199014" cy="1186181"/>
          </a:xfrm>
          <a:prstGeom prst="trapezoid">
            <a:avLst/>
          </a:prstGeom>
          <a:solidFill>
            <a:srgbClr val="FFFF00">
              <a:alpha val="44000"/>
            </a:srgbClr>
          </a:solidFill>
          <a:ln>
            <a:solidFill>
              <a:srgbClr val="FFFE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rapezoid 8"/>
          <p:cNvSpPr/>
          <p:nvPr/>
        </p:nvSpPr>
        <p:spPr>
          <a:xfrm rot="9732179" flipV="1">
            <a:off x="4749087" y="5706879"/>
            <a:ext cx="308942" cy="607684"/>
          </a:xfrm>
          <a:prstGeom prst="trapezoid">
            <a:avLst/>
          </a:prstGeom>
          <a:solidFill>
            <a:srgbClr val="FFFF00">
              <a:alpha val="44000"/>
            </a:srgbClr>
          </a:solidFill>
          <a:ln>
            <a:solidFill>
              <a:srgbClr val="FFFE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rapezoid 9"/>
          <p:cNvSpPr/>
          <p:nvPr/>
        </p:nvSpPr>
        <p:spPr>
          <a:xfrm rot="13253663" flipV="1">
            <a:off x="4003348" y="5774484"/>
            <a:ext cx="308942" cy="812587"/>
          </a:xfrm>
          <a:prstGeom prst="trapezoid">
            <a:avLst/>
          </a:prstGeom>
          <a:solidFill>
            <a:srgbClr val="FFFF00">
              <a:alpha val="44000"/>
            </a:srgbClr>
          </a:solidFill>
          <a:ln>
            <a:solidFill>
              <a:srgbClr val="FFFE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rapezoid 10"/>
          <p:cNvSpPr/>
          <p:nvPr/>
        </p:nvSpPr>
        <p:spPr>
          <a:xfrm rot="11821056" flipV="1">
            <a:off x="4352909" y="5916202"/>
            <a:ext cx="269403" cy="800292"/>
          </a:xfrm>
          <a:prstGeom prst="trapezoid">
            <a:avLst/>
          </a:prstGeom>
          <a:solidFill>
            <a:srgbClr val="FFFF00">
              <a:alpha val="44000"/>
            </a:srgbClr>
          </a:solidFill>
          <a:ln>
            <a:solidFill>
              <a:srgbClr val="FFFE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1343185" y="2492896"/>
            <a:ext cx="34089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Now moving to higher luminosity and </a:t>
            </a:r>
            <a:r>
              <a:rPr lang="en-GB" sz="14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T</a:t>
            </a:r>
            <a:endParaRPr lang="en-GB" sz="1400" i="1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632202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fig_02b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0136" y="2987824"/>
            <a:ext cx="3654152" cy="3654152"/>
          </a:xfrm>
          <a:prstGeom prst="rect">
            <a:avLst/>
          </a:prstGeom>
        </p:spPr>
      </p:pic>
      <p:pic>
        <p:nvPicPr>
          <p:cNvPr id="2" name="Picture 1" descr="fig_01-4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232" y="1412776"/>
            <a:ext cx="2304256" cy="2304256"/>
          </a:xfrm>
          <a:prstGeom prst="rect">
            <a:avLst/>
          </a:prstGeom>
        </p:spPr>
      </p:pic>
      <p:sp>
        <p:nvSpPr>
          <p:cNvPr id="16" name="Right Arrow 15"/>
          <p:cNvSpPr/>
          <p:nvPr/>
        </p:nvSpPr>
        <p:spPr>
          <a:xfrm>
            <a:off x="323528" y="1916832"/>
            <a:ext cx="6408712" cy="320855"/>
          </a:xfrm>
          <a:prstGeom prst="rightArrow">
            <a:avLst>
              <a:gd name="adj1" fmla="val 100000"/>
              <a:gd name="adj2" fmla="val 57159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fig_02a-3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647" b="9795"/>
          <a:stretch/>
        </p:blipFill>
        <p:spPr>
          <a:xfrm>
            <a:off x="306288" y="2987824"/>
            <a:ext cx="3191985" cy="329624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23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Photon production at 13 TeV</a:t>
            </a:r>
            <a:endParaRPr lang="en-GB" sz="28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Test perturbative QCD in cleaner environment than jets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66673" y="950531"/>
            <a:ext cx="29418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-PHYS-PUB-2015-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016 ] </a:t>
            </a:r>
            <a:r>
              <a:rPr lang="en-GB" sz="10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Martine </a:t>
            </a:r>
            <a:r>
              <a:rPr lang="en-GB" sz="1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Bessner</a:t>
            </a:r>
            <a:endParaRPr lang="en-GB" sz="1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Arial"/>
                <a:cs typeface="Arial"/>
              </a:rPr>
              <a:t>Measurement of isolated photon yield</a:t>
            </a:r>
            <a:endParaRPr lang="en-GB" dirty="0">
              <a:solidFill>
                <a:srgbClr val="003BB8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9" y="1916832"/>
            <a:ext cx="84249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Subtract </a:t>
            </a:r>
            <a:r>
              <a:rPr lang="en-US" sz="1400" dirty="0" err="1" smtClean="0">
                <a:latin typeface="Helvetica Light"/>
                <a:cs typeface="Helvetica Light"/>
              </a:rPr>
              <a:t>mis</a:t>
            </a:r>
            <a:r>
              <a:rPr lang="en-US" sz="1400" dirty="0" smtClean="0">
                <a:latin typeface="Helvetica Light"/>
                <a:cs typeface="Helvetica Light"/>
              </a:rPr>
              <a:t>-identification background from data</a:t>
            </a:r>
            <a:endParaRPr lang="en-GB" sz="1400" i="1" baseline="-25000" dirty="0">
              <a:latin typeface="Helvetica Light"/>
              <a:cs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9" y="2636912"/>
            <a:ext cx="6552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Photon production vs. </a:t>
            </a:r>
            <a:r>
              <a:rPr lang="en-US" sz="1400" i="1" dirty="0" err="1" smtClean="0">
                <a:latin typeface="Helvetica Light"/>
                <a:cs typeface="Helvetica Light"/>
              </a:rPr>
              <a:t>E</a:t>
            </a:r>
            <a:r>
              <a:rPr lang="en-US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400" baseline="-25000" dirty="0" err="1" smtClean="0">
                <a:latin typeface="Helvetica Light"/>
                <a:cs typeface="Helvetica Light"/>
              </a:rPr>
              <a:t>,</a:t>
            </a:r>
            <a:r>
              <a:rPr lang="en-US" sz="1400" i="1" baseline="-25000" dirty="0" err="1" smtClean="0">
                <a:latin typeface="Helvetica Light"/>
                <a:cs typeface="Helvetica Light"/>
              </a:rPr>
              <a:t>γ</a:t>
            </a:r>
            <a:r>
              <a:rPr lang="en-US" sz="1400" dirty="0" smtClean="0">
                <a:latin typeface="Helvetica Light"/>
                <a:cs typeface="Helvetica Light"/>
              </a:rPr>
              <a:t> and |</a:t>
            </a:r>
            <a:r>
              <a:rPr lang="en-US" sz="1400" i="1" dirty="0" err="1" smtClean="0">
                <a:latin typeface="Helvetica Light"/>
                <a:cs typeface="Helvetica Light"/>
              </a:rPr>
              <a:t>η</a:t>
            </a:r>
            <a:r>
              <a:rPr lang="en-US" sz="1400" i="1" baseline="-25000" dirty="0" err="1" smtClean="0">
                <a:latin typeface="Helvetica Light"/>
                <a:cs typeface="Helvetica Light"/>
              </a:rPr>
              <a:t>γ</a:t>
            </a:r>
            <a:r>
              <a:rPr lang="en-US" sz="1400" i="1" baseline="-25000" dirty="0" smtClean="0"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| </a:t>
            </a:r>
            <a:r>
              <a:rPr lang="en-US" sz="1100" dirty="0" smtClean="0">
                <a:latin typeface="Helvetica Light"/>
                <a:cs typeface="Helvetica Light"/>
              </a:rPr>
              <a:t>(detector level, MC </a:t>
            </a:r>
            <a:r>
              <a:rPr lang="en-US" sz="1100" dirty="0" err="1" smtClean="0">
                <a:latin typeface="Helvetica Light"/>
                <a:cs typeface="Helvetica Light"/>
              </a:rPr>
              <a:t>normalised</a:t>
            </a:r>
            <a:r>
              <a:rPr lang="en-US" sz="1100" dirty="0" smtClean="0">
                <a:latin typeface="Helvetica Light"/>
                <a:cs typeface="Helvetica Light"/>
              </a:rPr>
              <a:t> to data)</a:t>
            </a:r>
            <a:endParaRPr lang="en-GB" sz="1100" i="1" baseline="-25000" dirty="0">
              <a:latin typeface="Helvetica Light"/>
              <a:cs typeface="Helvetica Ligh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04248" y="4124218"/>
            <a:ext cx="2051720" cy="1933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Systematics dominated by photon energy scale, resolution and efficiency</a:t>
            </a:r>
          </a:p>
          <a:p>
            <a:pPr>
              <a:spcBef>
                <a:spcPts val="26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Good agreement of shape with S</a:t>
            </a:r>
            <a:r>
              <a:rPr lang="en-US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HERPA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2.1 </a:t>
            </a:r>
            <a:r>
              <a:rPr lang="en-US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(LO + ≤3 </a:t>
            </a:r>
            <a:r>
              <a:rPr lang="en-US" sz="11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partons</a:t>
            </a:r>
            <a:r>
              <a:rPr lang="en-US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)</a:t>
            </a:r>
            <a:endParaRPr lang="en-GB" sz="1100" i="1" baseline="-250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pic>
        <p:nvPicPr>
          <p:cNvPr id="22" name="Picture 21" descr="unal_etal_hgg_note.pdf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832" t="9764" r="26683" b="83840"/>
          <a:stretch/>
        </p:blipFill>
        <p:spPr>
          <a:xfrm>
            <a:off x="6357917" y="44624"/>
            <a:ext cx="1440160" cy="841641"/>
          </a:xfrm>
          <a:prstGeom prst="rect">
            <a:avLst/>
          </a:prstGeom>
        </p:spPr>
      </p:pic>
      <p:pic>
        <p:nvPicPr>
          <p:cNvPr id="12" name="Picture 11" descr="unal_etal_hgg_note.pdf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55" t="10004" r="64565" b="83262"/>
          <a:stretch/>
        </p:blipFill>
        <p:spPr>
          <a:xfrm>
            <a:off x="7777117" y="80817"/>
            <a:ext cx="1245096" cy="8737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63042" y="4437112"/>
            <a:ext cx="11521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 smtClean="0">
                <a:solidFill>
                  <a:srgbClr val="595959"/>
                </a:solidFill>
                <a:latin typeface="Helvetica Light"/>
                <a:cs typeface="Helvetica Light"/>
              </a:rPr>
              <a:t>Barrel–endcap transition region excluded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280535" y="4552250"/>
            <a:ext cx="342102" cy="138778"/>
          </a:xfrm>
          <a:prstGeom prst="line">
            <a:avLst/>
          </a:prstGeom>
          <a:ln w="3175" cmpd="sng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3490" y="6366520"/>
            <a:ext cx="6574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Systematic uncertainties dominated by: photon energy scale, photon ID, background subtraction</a:t>
            </a:r>
            <a:endParaRPr lang="en-GB" sz="1000" dirty="0" smtClean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50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ig_01-7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78661" y="3449820"/>
            <a:ext cx="3312366" cy="3414748"/>
          </a:xfrm>
          <a:prstGeom prst="rect">
            <a:avLst/>
          </a:prstGeom>
        </p:spPr>
      </p:pic>
      <p:pic>
        <p:nvPicPr>
          <p:cNvPr id="4" name="Picture 3" descr="fig_02-6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29186" y="2388749"/>
            <a:ext cx="3295514" cy="55282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Jet production at 13 TeV</a:t>
            </a:r>
            <a:endParaRPr lang="en-GB" sz="28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Early central-jet cross-section measurement at 13 TeV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30793" y="950531"/>
            <a:ext cx="28777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-CONF-2015-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034 ] </a:t>
            </a:r>
            <a:r>
              <a:rPr lang="en-GB" sz="10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Pavel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Starovoitov</a:t>
            </a:r>
            <a:endParaRPr lang="en-GB" sz="1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3529" y="1484784"/>
            <a:ext cx="8424935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Arial"/>
                <a:cs typeface="Arial"/>
              </a:rPr>
              <a:t>Measurement performed within fiducial region </a:t>
            </a:r>
            <a:r>
              <a:rPr lang="en-US" sz="1600" dirty="0">
                <a:solidFill>
                  <a:srgbClr val="003BB8"/>
                </a:solidFill>
                <a:latin typeface="Arial"/>
                <a:cs typeface="Arial"/>
              </a:rPr>
              <a:t>350 </a:t>
            </a:r>
            <a:r>
              <a:rPr lang="en-US" sz="1600" dirty="0" smtClean="0">
                <a:solidFill>
                  <a:srgbClr val="003BB8"/>
                </a:solidFill>
                <a:latin typeface="Arial"/>
                <a:cs typeface="Arial"/>
              </a:rPr>
              <a:t>&lt; </a:t>
            </a:r>
            <a:r>
              <a:rPr lang="en-US" sz="1600" i="1" dirty="0" err="1" smtClean="0">
                <a:solidFill>
                  <a:srgbClr val="003BB8"/>
                </a:solidFill>
                <a:latin typeface="Arial"/>
                <a:cs typeface="Arial"/>
              </a:rPr>
              <a:t>p</a:t>
            </a:r>
            <a:r>
              <a:rPr lang="en-US" sz="1600" i="1" baseline="-25000" dirty="0" err="1" smtClean="0">
                <a:solidFill>
                  <a:srgbClr val="003BB8"/>
                </a:solidFill>
                <a:latin typeface="Arial"/>
                <a:cs typeface="Arial"/>
              </a:rPr>
              <a:t>T</a:t>
            </a:r>
            <a:r>
              <a:rPr lang="en-US" sz="1600" dirty="0" smtClean="0">
                <a:solidFill>
                  <a:srgbClr val="003BB8"/>
                </a:solidFill>
                <a:latin typeface="Arial"/>
                <a:cs typeface="Arial"/>
              </a:rPr>
              <a:t> &lt; 840 GeV and |</a:t>
            </a:r>
            <a:r>
              <a:rPr lang="en-US" sz="1600" i="1" dirty="0" err="1">
                <a:solidFill>
                  <a:srgbClr val="003BB8"/>
                </a:solidFill>
                <a:latin typeface="Arial"/>
                <a:cs typeface="Arial"/>
              </a:rPr>
              <a:t>y</a:t>
            </a:r>
            <a:r>
              <a:rPr lang="en-US" sz="1600" baseline="-25000" dirty="0" err="1">
                <a:solidFill>
                  <a:srgbClr val="003BB8"/>
                </a:solidFill>
                <a:latin typeface="Arial"/>
                <a:cs typeface="Arial"/>
              </a:rPr>
              <a:t>jet</a:t>
            </a:r>
            <a:r>
              <a:rPr lang="en-US" sz="1600" dirty="0">
                <a:solidFill>
                  <a:srgbClr val="003BB8"/>
                </a:solidFill>
                <a:latin typeface="Arial"/>
                <a:cs typeface="Arial"/>
              </a:rPr>
              <a:t>| &lt; 0.5: </a:t>
            </a:r>
            <a:endParaRPr lang="en-GB" sz="1600" dirty="0" smtClean="0">
              <a:solidFill>
                <a:srgbClr val="003BB8"/>
              </a:solidFill>
              <a:latin typeface="Arial"/>
              <a:cs typeface="Arial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Single jet trigger, fully efficient above 300 GeV jet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endParaRPr lang="en-GB" sz="1400" i="1" baseline="-25000" dirty="0" smtClean="0"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Reconstruct anti-</a:t>
            </a:r>
            <a:r>
              <a:rPr lang="en-GB" sz="1400" i="1" dirty="0" err="1" smtClean="0">
                <a:latin typeface="Helvetica Light"/>
                <a:cs typeface="Helvetica Light"/>
              </a:rPr>
              <a:t>k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i="1" dirty="0" smtClean="0">
                <a:latin typeface="Helvetica Light"/>
                <a:cs typeface="Helvetica Light"/>
              </a:rPr>
              <a:t>R</a:t>
            </a:r>
            <a:r>
              <a:rPr lang="en-GB" sz="1050" i="1" dirty="0" smtClean="0"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latin typeface="Helvetica Light"/>
                <a:cs typeface="Helvetica Light"/>
              </a:rPr>
              <a:t>=</a:t>
            </a:r>
            <a:r>
              <a:rPr lang="en-GB" sz="1050" dirty="0" smtClean="0"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latin typeface="Helvetica Light"/>
                <a:cs typeface="Helvetica Light"/>
              </a:rPr>
              <a:t>0.4 jets, calibrated using MC and Run-1 data, validated in Run-2 data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Unfold to particle level</a:t>
            </a:r>
            <a:endParaRPr lang="en-GB" sz="1400" dirty="0"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latin typeface="Helvetica Light"/>
                <a:cs typeface="Helvetica Light"/>
              </a:rPr>
              <a:t>Dominant systematic uncertainty: jet energy scale and resolution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3528" y="316245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Arial"/>
                <a:cs typeface="Arial"/>
              </a:rPr>
              <a:t>Compare with NLO theory </a:t>
            </a:r>
            <a:r>
              <a:rPr lang="en-US" sz="1200" dirty="0" smtClean="0">
                <a:solidFill>
                  <a:srgbClr val="003BB8"/>
                </a:solidFill>
                <a:latin typeface="Arial"/>
                <a:cs typeface="Arial"/>
              </a:rPr>
              <a:t>(incl. PS+UE corrections)</a:t>
            </a:r>
            <a:r>
              <a:rPr lang="en-US" sz="1600" dirty="0" smtClean="0">
                <a:solidFill>
                  <a:srgbClr val="003BB8"/>
                </a:solidFill>
                <a:latin typeface="Arial"/>
                <a:cs typeface="Arial"/>
              </a:rPr>
              <a:t> of measured diff. cross sections vs. </a:t>
            </a:r>
            <a:r>
              <a:rPr lang="en-US" sz="1600" i="1" dirty="0" err="1" smtClean="0">
                <a:solidFill>
                  <a:srgbClr val="003BB8"/>
                </a:solidFill>
                <a:latin typeface="Arial"/>
                <a:cs typeface="Arial"/>
              </a:rPr>
              <a:t>p</a:t>
            </a:r>
            <a:r>
              <a:rPr lang="en-US" sz="1600" i="1" baseline="-25000" dirty="0" err="1" smtClean="0">
                <a:solidFill>
                  <a:srgbClr val="003BB8"/>
                </a:solidFill>
                <a:latin typeface="Arial"/>
                <a:cs typeface="Arial"/>
              </a:rPr>
              <a:t>T</a:t>
            </a:r>
            <a:endParaRPr lang="en-GB" sz="1600" i="1" baseline="-25000" dirty="0">
              <a:solidFill>
                <a:srgbClr val="003BB8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338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9057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Physics with leptons at 13 TeV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7164288" y="6093296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accent5">
                    <a:lumMod val="75000"/>
                  </a:schemeClr>
                </a:solidFill>
                <a:latin typeface="Helvetica Light"/>
                <a:cs typeface="Helvetica Light"/>
              </a:rPr>
              <a:t>One of the very first J/</a:t>
            </a:r>
            <a:r>
              <a:rPr lang="en-GB" sz="1000" dirty="0" err="1" smtClean="0">
                <a:solidFill>
                  <a:schemeClr val="accent5">
                    <a:lumMod val="75000"/>
                  </a:schemeClr>
                </a:solidFill>
                <a:latin typeface="Helvetica Light"/>
                <a:cs typeface="Helvetica Light"/>
              </a:rPr>
              <a:t>Ψ</a:t>
            </a:r>
            <a:r>
              <a:rPr lang="en-GB" sz="1000" dirty="0" smtClean="0">
                <a:solidFill>
                  <a:schemeClr val="accent5">
                    <a:lumMod val="75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1000" dirty="0" smtClean="0">
                <a:solidFill>
                  <a:schemeClr val="accent5">
                    <a:lumMod val="75000"/>
                  </a:schemeClr>
                </a:solidFill>
                <a:latin typeface="Symbol" charset="2"/>
                <a:cs typeface="Symbol" charset="2"/>
              </a:rPr>
              <a:t>® </a:t>
            </a:r>
            <a:r>
              <a:rPr lang="en-GB" sz="1000" dirty="0" smtClean="0">
                <a:solidFill>
                  <a:schemeClr val="accent5">
                    <a:lumMod val="75000"/>
                  </a:schemeClr>
                </a:solidFill>
                <a:latin typeface="Helvetica Light"/>
                <a:cs typeface="Helvetica Light"/>
              </a:rPr>
              <a:t>µµ candidates recorded by ATLAS in “quiet beam” conditions in May 2015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0638" y="3565900"/>
            <a:ext cx="4979463" cy="3287690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V="1">
            <a:off x="3371273" y="4375728"/>
            <a:ext cx="2759363" cy="1893454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429000" y="5103091"/>
            <a:ext cx="3221182" cy="1131454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5942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J/</a:t>
            </a:r>
            <a:r>
              <a:rPr lang="en-GB" sz="28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Ψ</a:t>
            </a:r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8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G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ood environment in early data with low trigger thresholds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pic>
        <p:nvPicPr>
          <p:cNvPr id="9" name="Picture 8" descr="fig_02a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721" y="2780928"/>
            <a:ext cx="4464596" cy="3204746"/>
          </a:xfrm>
          <a:prstGeom prst="rect">
            <a:avLst/>
          </a:prstGeom>
        </p:spPr>
      </p:pic>
      <p:pic>
        <p:nvPicPr>
          <p:cNvPr id="10" name="Picture 9" descr="fig_02b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8589" y="2780928"/>
            <a:ext cx="4464596" cy="320474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5085184"/>
            <a:ext cx="2147456" cy="1477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3975" dist="38100" dir="18900000" algn="tl" rotWithShape="0">
              <a:srgbClr val="000000">
                <a:alpha val="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712967" cy="979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Helvetica"/>
                <a:cs typeface="Helvetica"/>
              </a:rPr>
              <a:t>J</a:t>
            </a:r>
            <a:r>
              <a:rPr lang="en-GB" dirty="0">
                <a:solidFill>
                  <a:srgbClr val="003BB8"/>
                </a:solidFill>
                <a:latin typeface="Helvetica"/>
                <a:cs typeface="Helvetica"/>
              </a:rPr>
              <a:t>/</a:t>
            </a:r>
            <a:r>
              <a:rPr lang="el-GR" dirty="0">
                <a:solidFill>
                  <a:srgbClr val="003BB8"/>
                </a:solidFill>
                <a:latin typeface="Helvetica"/>
                <a:cs typeface="Helvetica"/>
              </a:rPr>
              <a:t>Ψ</a:t>
            </a:r>
            <a:r>
              <a:rPr lang="en-US" dirty="0">
                <a:solidFill>
                  <a:srgbClr val="003BB8"/>
                </a:solidFill>
                <a:latin typeface="Helvetica"/>
                <a:cs typeface="Helvetica"/>
              </a:rPr>
              <a:t> are produced promptly and via weak decays of b-</a:t>
            </a:r>
            <a:r>
              <a:rPr lang="en-US" dirty="0" smtClean="0">
                <a:solidFill>
                  <a:srgbClr val="003BB8"/>
                </a:solidFill>
                <a:latin typeface="Helvetica"/>
                <a:cs typeface="Helvetica"/>
              </a:rPr>
              <a:t>hadrons</a:t>
            </a:r>
            <a:endParaRPr lang="en-GB" dirty="0">
              <a:solidFill>
                <a:srgbClr val="003BB8"/>
              </a:solidFill>
              <a:latin typeface="Helvetica"/>
              <a:cs typeface="Helvetica"/>
            </a:endParaRPr>
          </a:p>
          <a:p>
            <a:pPr>
              <a:spcBef>
                <a:spcPts val="14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Use </a:t>
            </a:r>
            <a:r>
              <a:rPr lang="en-GB" sz="1400" dirty="0">
                <a:latin typeface="Helvetica Light"/>
                <a:cs typeface="Helvetica Light"/>
              </a:rPr>
              <a:t>the initial 6.4 pb</a:t>
            </a:r>
            <a:r>
              <a:rPr lang="en-GB" sz="1400" baseline="30000" dirty="0">
                <a:latin typeface="Helvetica Light"/>
                <a:cs typeface="Helvetica Light"/>
              </a:rPr>
              <a:t>–1</a:t>
            </a:r>
            <a:r>
              <a:rPr lang="en-GB" sz="1400" dirty="0">
                <a:latin typeface="Helvetica Light"/>
                <a:cs typeface="Helvetica Light"/>
              </a:rPr>
              <a:t> data to measure non-prompt J/</a:t>
            </a:r>
            <a:r>
              <a:rPr lang="el-GR" sz="1400" dirty="0">
                <a:latin typeface="Helvetica Light"/>
                <a:cs typeface="Helvetica Light"/>
              </a:rPr>
              <a:t>Ψ</a:t>
            </a:r>
            <a:r>
              <a:rPr lang="en-GB" sz="1400" dirty="0">
                <a:latin typeface="Helvetica Light"/>
                <a:cs typeface="Helvetica Light"/>
              </a:rPr>
              <a:t> fraction via 2D fit to </a:t>
            </a:r>
            <a:r>
              <a:rPr lang="en-GB" sz="1400" i="1" dirty="0">
                <a:latin typeface="Helvetica Light"/>
                <a:cs typeface="Helvetica Light"/>
              </a:rPr>
              <a:t>m</a:t>
            </a:r>
            <a:r>
              <a:rPr lang="en-GB" sz="1400" baseline="-25000" dirty="0">
                <a:latin typeface="Helvetica Light"/>
                <a:cs typeface="Helvetica Light"/>
              </a:rPr>
              <a:t>µµ</a:t>
            </a:r>
            <a:r>
              <a:rPr lang="en-GB" sz="1400" dirty="0">
                <a:latin typeface="Helvetica Light"/>
                <a:cs typeface="Helvetica Light"/>
              </a:rPr>
              <a:t> and proper decay time distribution: </a:t>
            </a:r>
            <a:r>
              <a:rPr lang="en-GB" sz="1400" i="1" dirty="0" err="1">
                <a:latin typeface="Helvetica Light"/>
                <a:cs typeface="Helvetica Light"/>
              </a:rPr>
              <a:t>τ</a:t>
            </a:r>
            <a:r>
              <a:rPr lang="en-GB" sz="1400" dirty="0">
                <a:latin typeface="Helvetica Light"/>
                <a:cs typeface="Helvetica Light"/>
              </a:rPr>
              <a:t> = </a:t>
            </a:r>
            <a:r>
              <a:rPr lang="en-GB" sz="1400" i="1" dirty="0" err="1">
                <a:latin typeface="Helvetica Light"/>
                <a:cs typeface="Helvetica Light"/>
              </a:rPr>
              <a:t>L</a:t>
            </a:r>
            <a:r>
              <a:rPr lang="en-GB" sz="1400" i="1" baseline="-25000" dirty="0" err="1">
                <a:latin typeface="Helvetica Light"/>
                <a:cs typeface="Helvetica Light"/>
              </a:rPr>
              <a:t>xy</a:t>
            </a:r>
            <a:r>
              <a:rPr lang="en-GB" sz="1400" dirty="0">
                <a:latin typeface="Helvetica Light"/>
                <a:cs typeface="Helvetica Light"/>
              </a:rPr>
              <a:t> </a:t>
            </a:r>
            <a:r>
              <a:rPr lang="en-GB" sz="1400" i="1" dirty="0" err="1">
                <a:latin typeface="Helvetica Light"/>
                <a:cs typeface="Helvetica Light"/>
              </a:rPr>
              <a:t>m</a:t>
            </a:r>
            <a:r>
              <a:rPr lang="en-GB" sz="1400" baseline="-25000" dirty="0" err="1">
                <a:latin typeface="Helvetica Light"/>
                <a:cs typeface="Helvetica Light"/>
              </a:rPr>
              <a:t>J</a:t>
            </a:r>
            <a:r>
              <a:rPr lang="en-GB" sz="1400" baseline="-25000" dirty="0">
                <a:latin typeface="Helvetica Light"/>
                <a:cs typeface="Helvetica Light"/>
              </a:rPr>
              <a:t>/</a:t>
            </a:r>
            <a:r>
              <a:rPr lang="en-GB" sz="1400" baseline="-25000" dirty="0" err="1">
                <a:latin typeface="Helvetica Light"/>
                <a:cs typeface="Helvetica Light"/>
              </a:rPr>
              <a:t>Ψ</a:t>
            </a:r>
            <a:r>
              <a:rPr lang="en-GB" sz="1400" dirty="0">
                <a:latin typeface="Helvetica Light"/>
                <a:cs typeface="Helvetica Light"/>
              </a:rPr>
              <a:t> / </a:t>
            </a:r>
            <a:r>
              <a:rPr lang="en-GB" sz="1400" i="1" dirty="0" err="1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>
                <a:latin typeface="Helvetica Light"/>
                <a:cs typeface="Helvetica Light"/>
              </a:rPr>
              <a:t>T</a:t>
            </a:r>
            <a:r>
              <a:rPr lang="en-GB" sz="1400" i="1" baseline="-25000" dirty="0">
                <a:latin typeface="Helvetica Light"/>
                <a:cs typeface="Helvetica Light"/>
              </a:rPr>
              <a:t>,</a:t>
            </a:r>
            <a:r>
              <a:rPr lang="en-GB" sz="1400" baseline="-25000" dirty="0" smtClean="0">
                <a:latin typeface="Helvetica Light"/>
                <a:cs typeface="Helvetica Light"/>
              </a:rPr>
              <a:t>µµ</a:t>
            </a:r>
            <a:endParaRPr lang="en-GB" sz="1600" baseline="-25000" dirty="0">
              <a:latin typeface="Helvetica Light"/>
              <a:cs typeface="Helvetica Light"/>
            </a:endParaRPr>
          </a:p>
        </p:txBody>
      </p:sp>
      <p:pic>
        <p:nvPicPr>
          <p:cNvPr id="12" name="Picture 11" descr="fig_14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158" r="6533"/>
          <a:stretch/>
        </p:blipFill>
        <p:spPr>
          <a:xfrm>
            <a:off x="114035" y="5142911"/>
            <a:ext cx="2008860" cy="1358451"/>
          </a:xfrm>
          <a:prstGeom prst="rect">
            <a:avLst/>
          </a:prstGeom>
          <a:effectLst/>
        </p:spPr>
      </p:pic>
      <p:sp>
        <p:nvSpPr>
          <p:cNvPr id="16" name="TextBox 15"/>
          <p:cNvSpPr txBox="1"/>
          <p:nvPr/>
        </p:nvSpPr>
        <p:spPr>
          <a:xfrm>
            <a:off x="6307737" y="642754"/>
            <a:ext cx="28007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-CONF-2015-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030</a:t>
            </a:r>
          </a:p>
          <a:p>
            <a:pPr algn="r"/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See also: ATLAS-CONF-2015-024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] </a:t>
            </a:r>
          </a:p>
          <a:p>
            <a:pPr algn="r"/>
            <a:r>
              <a:rPr lang="en-GB" sz="10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Stefanos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Leontsinis</a:t>
            </a:r>
            <a:endParaRPr lang="en-GB" sz="1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15616" y="3447417"/>
            <a:ext cx="9419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J/</a:t>
            </a:r>
            <a:r>
              <a:rPr lang="el-GR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Ψ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solidFill>
                  <a:srgbClr val="003BB8"/>
                </a:solidFill>
                <a:latin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µµ </a:t>
            </a:r>
            <a:endParaRPr lang="en-GB" sz="1600" dirty="0"/>
          </a:p>
        </p:txBody>
      </p:sp>
      <p:sp>
        <p:nvSpPr>
          <p:cNvPr id="22" name="Rectangle 21"/>
          <p:cNvSpPr/>
          <p:nvPr/>
        </p:nvSpPr>
        <p:spPr>
          <a:xfrm>
            <a:off x="311983" y="5303648"/>
            <a:ext cx="7796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>
                <a:solidFill>
                  <a:srgbClr val="003BB8"/>
                </a:solidFill>
                <a:latin typeface="Helvetica Light"/>
                <a:cs typeface="Helvetica Light"/>
              </a:rPr>
              <a:t>J/</a:t>
            </a:r>
            <a:r>
              <a:rPr lang="el-GR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Ψ</a:t>
            </a:r>
            <a:r>
              <a:rPr lang="en-US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US" sz="1100" dirty="0" smtClean="0">
                <a:solidFill>
                  <a:srgbClr val="003BB8"/>
                </a:solidFill>
                <a:latin typeface="Symbol" charset="2"/>
                <a:cs typeface="Symbol" charset="2"/>
              </a:rPr>
              <a:t>®</a:t>
            </a:r>
            <a:r>
              <a:rPr lang="en-US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US" sz="11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ee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538321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J/</a:t>
            </a:r>
            <a:r>
              <a:rPr lang="en-GB" sz="28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Ψ</a:t>
            </a:r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8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G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ood environment in early data with low trigger thresholds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Selection: </a:t>
            </a:r>
          </a:p>
          <a:p>
            <a:pPr>
              <a:spcBef>
                <a:spcPts val="600"/>
              </a:spcBef>
            </a:pP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baseline="-25000" dirty="0" smtClean="0">
                <a:latin typeface="Helvetica Light"/>
                <a:cs typeface="Helvetica Light"/>
              </a:rPr>
              <a:t>,µ</a:t>
            </a:r>
            <a:r>
              <a:rPr lang="en-GB" sz="1400" dirty="0" smtClean="0">
                <a:latin typeface="Helvetica Light"/>
                <a:cs typeface="Helvetica Light"/>
              </a:rPr>
              <a:t> &gt; 4 GeV, |</a:t>
            </a:r>
            <a:r>
              <a:rPr lang="en-GB" sz="1400" i="1" dirty="0" err="1" smtClean="0">
                <a:latin typeface="Helvetica Light"/>
                <a:cs typeface="Helvetica Light"/>
              </a:rPr>
              <a:t>η</a:t>
            </a:r>
            <a:r>
              <a:rPr lang="en-GB" sz="1400" baseline="-25000" dirty="0" smtClean="0">
                <a:latin typeface="Helvetica Light"/>
                <a:cs typeface="Helvetica Light"/>
              </a:rPr>
              <a:t>µ</a:t>
            </a:r>
            <a:r>
              <a:rPr lang="en-GB" sz="1400" dirty="0" smtClean="0">
                <a:latin typeface="Helvetica Light"/>
                <a:cs typeface="Helvetica Light"/>
              </a:rPr>
              <a:t>| &lt; 2.3,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baseline="-25000" dirty="0" smtClean="0">
                <a:latin typeface="Helvetica Light"/>
                <a:cs typeface="Helvetica Light"/>
              </a:rPr>
              <a:t>,µµ</a:t>
            </a:r>
            <a:r>
              <a:rPr lang="en-GB" sz="1400" dirty="0" smtClean="0">
                <a:latin typeface="Helvetica Light"/>
                <a:cs typeface="Helvetica Light"/>
              </a:rPr>
              <a:t> &gt; 8 GeV, |</a:t>
            </a:r>
            <a:r>
              <a:rPr lang="en-GB" sz="1400" i="1" dirty="0" smtClean="0">
                <a:latin typeface="Helvetica Light"/>
                <a:cs typeface="Helvetica Light"/>
              </a:rPr>
              <a:t>y</a:t>
            </a:r>
            <a:r>
              <a:rPr lang="en-GB" sz="1400" baseline="-25000" dirty="0" smtClean="0">
                <a:latin typeface="Helvetica Light"/>
                <a:cs typeface="Helvetica Light"/>
              </a:rPr>
              <a:t>µµ</a:t>
            </a:r>
            <a:r>
              <a:rPr lang="en-GB" sz="700" i="1" dirty="0" smtClean="0"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latin typeface="Helvetica Light"/>
                <a:cs typeface="Helvetica Light"/>
              </a:rPr>
              <a:t>| &lt; 2, </a:t>
            </a:r>
          </a:p>
          <a:p>
            <a:pPr>
              <a:spcBef>
                <a:spcPts val="600"/>
              </a:spcBef>
            </a:pPr>
            <a:r>
              <a:rPr lang="en-GB" sz="1400" dirty="0">
                <a:latin typeface="Helvetica Light"/>
                <a:cs typeface="Helvetica Light"/>
              </a:rPr>
              <a:t>70k candidates, </a:t>
            </a:r>
            <a:r>
              <a:rPr lang="en-GB" sz="1400" dirty="0" smtClean="0">
                <a:latin typeface="Helvetica Light"/>
                <a:cs typeface="Helvetica Light"/>
              </a:rPr>
              <a:t>fully </a:t>
            </a:r>
            <a:r>
              <a:rPr lang="en-GB" sz="1400" dirty="0">
                <a:latin typeface="Helvetica Light"/>
                <a:cs typeface="Helvetica Light"/>
              </a:rPr>
              <a:t>data-driven analysis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3529" y="6217567"/>
            <a:ext cx="8820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400" dirty="0">
                <a:latin typeface="Helvetica Light"/>
                <a:cs typeface="Helvetica Light"/>
              </a:rPr>
              <a:t>Non-prompt </a:t>
            </a:r>
            <a:r>
              <a:rPr lang="en-GB" sz="1400" dirty="0" smtClean="0">
                <a:latin typeface="Helvetica Light"/>
                <a:cs typeface="Helvetica Light"/>
              </a:rPr>
              <a:t>contribution </a:t>
            </a:r>
            <a:r>
              <a:rPr lang="en-GB" sz="1400" dirty="0">
                <a:latin typeface="Helvetica Light"/>
                <a:cs typeface="Helvetica Light"/>
              </a:rPr>
              <a:t>to </a:t>
            </a:r>
            <a:r>
              <a:rPr lang="en-GB" sz="1400" dirty="0" smtClean="0">
                <a:latin typeface="Helvetica Light"/>
                <a:cs typeface="Helvetica Light"/>
              </a:rPr>
              <a:t>total </a:t>
            </a:r>
            <a:r>
              <a:rPr lang="en-GB" sz="1400" dirty="0">
                <a:latin typeface="Helvetica Light"/>
                <a:cs typeface="Helvetica Light"/>
              </a:rPr>
              <a:t>rate </a:t>
            </a:r>
            <a:r>
              <a:rPr lang="en-GB" sz="1400" dirty="0" smtClean="0">
                <a:latin typeface="Helvetica Light"/>
                <a:cs typeface="Helvetica Light"/>
              </a:rPr>
              <a:t>rises rise </a:t>
            </a:r>
            <a:r>
              <a:rPr lang="en-GB" sz="1400" dirty="0">
                <a:latin typeface="Helvetica Light"/>
                <a:cs typeface="Helvetica Light"/>
              </a:rPr>
              <a:t>from approximately 25% </a:t>
            </a:r>
            <a:r>
              <a:rPr lang="en-GB" sz="1400" dirty="0" smtClean="0">
                <a:latin typeface="Helvetica Light"/>
                <a:cs typeface="Helvetica Light"/>
              </a:rPr>
              <a:t>at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baseline="-25000" dirty="0" smtClean="0">
                <a:latin typeface="Helvetica Light"/>
                <a:cs typeface="Helvetica Light"/>
              </a:rPr>
              <a:t>,µµ</a:t>
            </a:r>
            <a:r>
              <a:rPr lang="en-GB" sz="1400" dirty="0" smtClean="0">
                <a:latin typeface="Helvetica Light"/>
                <a:cs typeface="Helvetica Light"/>
              </a:rPr>
              <a:t> of 8 </a:t>
            </a:r>
            <a:r>
              <a:rPr lang="en-GB" sz="1400" dirty="0">
                <a:latin typeface="Helvetica Light"/>
                <a:cs typeface="Helvetica Light"/>
              </a:rPr>
              <a:t>GeV to 65% </a:t>
            </a:r>
            <a:r>
              <a:rPr lang="en-GB" sz="1400" dirty="0" smtClean="0">
                <a:latin typeface="Helvetica Light"/>
                <a:cs typeface="Helvetica Light"/>
              </a:rPr>
              <a:t>at </a:t>
            </a:r>
            <a:r>
              <a:rPr lang="en-GB" sz="1400" dirty="0">
                <a:latin typeface="Helvetica Light"/>
                <a:cs typeface="Helvetica Light"/>
              </a:rPr>
              <a:t>40 GeV </a:t>
            </a:r>
          </a:p>
        </p:txBody>
      </p:sp>
      <p:pic>
        <p:nvPicPr>
          <p:cNvPr id="13" name="Picture 12" descr="fig_03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803" y="2772216"/>
            <a:ext cx="4501656" cy="3247226"/>
          </a:xfrm>
          <a:prstGeom prst="rect">
            <a:avLst/>
          </a:prstGeom>
        </p:spPr>
      </p:pic>
      <p:pic>
        <p:nvPicPr>
          <p:cNvPr id="16" name="Picture 15" descr="fig_04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2772216"/>
            <a:ext cx="4501656" cy="324722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99592" y="2708920"/>
            <a:ext cx="42484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100" dirty="0" smtClean="0">
                <a:latin typeface="Helvetica Light"/>
                <a:cs typeface="Helvetica Light"/>
              </a:rPr>
              <a:t>Fitted non-prompt fraction for 3 J/</a:t>
            </a:r>
            <a:r>
              <a:rPr lang="el-GR" sz="1100" dirty="0">
                <a:latin typeface="Helvetica Light"/>
                <a:cs typeface="Helvetica Light"/>
              </a:rPr>
              <a:t>Ψ</a:t>
            </a:r>
            <a:r>
              <a:rPr lang="en-US" sz="1100" dirty="0" smtClean="0">
                <a:latin typeface="Helvetica Light"/>
                <a:cs typeface="Helvetica Light"/>
              </a:rPr>
              <a:t> rapidity bins </a:t>
            </a:r>
            <a:endParaRPr lang="en-GB" sz="1100" i="1" baseline="-25000" dirty="0">
              <a:latin typeface="Helvetica Light"/>
              <a:cs typeface="Helvetica Ligh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68991" y="2708920"/>
            <a:ext cx="35283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100" dirty="0" smtClean="0">
                <a:latin typeface="Helvetica Light"/>
                <a:cs typeface="Helvetica Light"/>
              </a:rPr>
              <a:t>Depending on CM energy</a:t>
            </a:r>
            <a:endParaRPr lang="en-GB" sz="1100" i="1" baseline="-25000" dirty="0">
              <a:latin typeface="Helvetica Light"/>
              <a:cs typeface="Helvetica Light"/>
            </a:endParaRPr>
          </a:p>
        </p:txBody>
      </p:sp>
      <p:pic>
        <p:nvPicPr>
          <p:cNvPr id="18" name="Picture 17" descr="Jpsi-Bphys-CONF-draft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149" t="82997" r="42049" b="11447"/>
          <a:stretch/>
        </p:blipFill>
        <p:spPr>
          <a:xfrm>
            <a:off x="5040899" y="1772816"/>
            <a:ext cx="2749375" cy="8064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92119" y="1537047"/>
            <a:ext cx="2160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003BB8"/>
                </a:solidFill>
                <a:latin typeface="Helvetica"/>
                <a:cs typeface="Helvetica"/>
              </a:rPr>
              <a:t>Non-prompt J/</a:t>
            </a:r>
            <a:r>
              <a:rPr lang="en-GB" sz="1400" dirty="0" err="1" smtClean="0">
                <a:solidFill>
                  <a:srgbClr val="003BB8"/>
                </a:solidFill>
                <a:latin typeface="Helvetica"/>
                <a:cs typeface="Helvetica"/>
              </a:rPr>
              <a:t>Ψ</a:t>
            </a:r>
            <a:r>
              <a:rPr lang="en-GB" sz="1400" dirty="0" smtClean="0">
                <a:solidFill>
                  <a:srgbClr val="003BB8"/>
                </a:solidFill>
                <a:latin typeface="Helvetica"/>
                <a:cs typeface="Helvetica"/>
              </a:rPr>
              <a:t> fraction: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07737" y="642754"/>
            <a:ext cx="28007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-CONF-2015-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030</a:t>
            </a:r>
          </a:p>
          <a:p>
            <a:pPr algn="r"/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See also: ATLAS-CONF-2015-024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] </a:t>
            </a:r>
          </a:p>
          <a:p>
            <a:pPr algn="r"/>
            <a:r>
              <a:rPr lang="en-GB" sz="10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Stefanos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Leontsinis</a:t>
            </a:r>
            <a:endParaRPr lang="en-GB" sz="1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90871" y="3429000"/>
            <a:ext cx="14317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0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Error bars are statistical and systematic</a:t>
            </a:r>
            <a:endParaRPr lang="en-GB" sz="1000" i="1" baseline="-25000" dirty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05827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17" y="6018521"/>
            <a:ext cx="9144000" cy="83671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28</a:t>
            </a:fld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07504" y="188640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 smtClean="0">
                <a:solidFill>
                  <a:schemeClr val="bg1"/>
                </a:solidFill>
                <a:latin typeface="Helvetica Light"/>
                <a:cs typeface="Helvetica Light"/>
              </a:rPr>
              <a:t>W and Z boson production at 13 TeV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44662"/>
            <a:ext cx="9144000" cy="526465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37165" y="6289575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Displays of one Z(</a:t>
            </a:r>
            <a:r>
              <a:rPr lang="en-GB" sz="14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µµ) + jets candidate event</a:t>
            </a:r>
          </a:p>
        </p:txBody>
      </p:sp>
    </p:spTree>
    <p:extLst>
      <p:ext uri="{BB962C8B-B14F-4D97-AF65-F5344CB8AC3E}">
        <p14:creationId xmlns:p14="http://schemas.microsoft.com/office/powerpoint/2010/main" val="3116018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29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Z and W production at 13 TeV</a:t>
            </a:r>
            <a:endParaRPr lang="en-GB" sz="28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Expect increase of cross section by factors of 1.7 and 1.6, respectively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Leptonic decays are important standard candles to verify and calibrate e/µ performance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9" y="1988840"/>
            <a:ext cx="8820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Following plots are </a:t>
            </a:r>
            <a:r>
              <a:rPr lang="en-US" sz="1400" dirty="0" err="1" smtClean="0">
                <a:latin typeface="Helvetica Light"/>
                <a:cs typeface="Helvetica Light"/>
              </a:rPr>
              <a:t>normalised</a:t>
            </a:r>
            <a:r>
              <a:rPr lang="en-US" sz="1400" dirty="0" smtClean="0">
                <a:latin typeface="Helvetica Light"/>
                <a:cs typeface="Helvetica Light"/>
              </a:rPr>
              <a:t> to NNLO QCD and to luminosity. Observed Z and W yields agree with SM expectations within uncertainty. Error bands in plots do not include 9% luminosity uncertainty</a:t>
            </a:r>
            <a:endParaRPr lang="en-GB" sz="1400" i="1" baseline="-25000" dirty="0">
              <a:latin typeface="Helvetica Light"/>
              <a:cs typeface="Helvetica Light"/>
            </a:endParaRPr>
          </a:p>
        </p:txBody>
      </p:sp>
      <p:pic>
        <p:nvPicPr>
          <p:cNvPr id="19" name="Picture 18" descr="fig_05a-3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47131" y="2629333"/>
            <a:ext cx="3764825" cy="3923999"/>
          </a:xfrm>
          <a:prstGeom prst="rect">
            <a:avLst/>
          </a:prstGeom>
        </p:spPr>
      </p:pic>
      <p:pic>
        <p:nvPicPr>
          <p:cNvPr id="5" name="Picture 4" descr="fig_08a-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47168" y="2629296"/>
            <a:ext cx="3766577" cy="39258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282363" y="796642"/>
            <a:ext cx="18261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-PHYS-PUB-2015-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021 ]</a:t>
            </a:r>
          </a:p>
          <a:p>
            <a:pPr algn="r"/>
            <a:r>
              <a:rPr lang="en-GB" sz="10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Markus </a:t>
            </a:r>
            <a:r>
              <a:rPr lang="en-GB" sz="1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Zinser</a:t>
            </a:r>
            <a:endParaRPr lang="en-GB" sz="1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496" y="2636912"/>
            <a:ext cx="42484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Electron identification scale factors from 8 TeV data and MC</a:t>
            </a:r>
          </a:p>
        </p:txBody>
      </p:sp>
      <p:pic>
        <p:nvPicPr>
          <p:cNvPr id="21" name="Picture 20" descr="fig_10a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867611" y="2629333"/>
            <a:ext cx="3764825" cy="392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953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0" y="139722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1" y="1886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We also did a vast amount of BSM searches — with no significant anomaly seen so far</a:t>
            </a:r>
            <a:endParaRPr lang="en-GB" dirty="0" smtClean="0">
              <a:solidFill>
                <a:srgbClr val="003BB8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528" y="1340768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Helvetica Light"/>
                <a:cs typeface="Helvetica Light"/>
              </a:rPr>
              <a:t>Theory-agnostic, signature based searches, as well as highly targeted model-dependent ones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48064" y="4902259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Not </a:t>
            </a:r>
            <a:r>
              <a:rPr lang="en-US" sz="1600" dirty="0">
                <a:latin typeface="Helvetica Light"/>
                <a:cs typeface="Helvetica Light"/>
              </a:rPr>
              <a:t>unexpectedly, a few of these searches ended up showing some </a:t>
            </a:r>
            <a:r>
              <a:rPr lang="en-US" sz="1600" dirty="0" smtClean="0">
                <a:latin typeface="Helvetica Light"/>
                <a:cs typeface="Helvetica Light"/>
              </a:rPr>
              <a:t>anomaly, a </a:t>
            </a:r>
            <a:r>
              <a:rPr lang="en-US" sz="1600" dirty="0">
                <a:latin typeface="Helvetica Light"/>
                <a:cs typeface="Helvetica Light"/>
              </a:rPr>
              <a:t>legacy to check in Run-2  </a:t>
            </a:r>
            <a:endParaRPr lang="en-GB" sz="1600" dirty="0">
              <a:latin typeface="Helvetica Light"/>
              <a:cs typeface="Helvetica Light"/>
            </a:endParaRPr>
          </a:p>
        </p:txBody>
      </p:sp>
      <p:pic>
        <p:nvPicPr>
          <p:cNvPr id="7" name="Picture 6" descr="ATLAS_SUSY_Summary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3524" y="908720"/>
            <a:ext cx="4428956" cy="3312368"/>
          </a:xfrm>
          <a:prstGeom prst="rect">
            <a:avLst/>
          </a:prstGeom>
        </p:spPr>
      </p:pic>
      <p:pic>
        <p:nvPicPr>
          <p:cNvPr id="11" name="Picture 10" descr="ATLAS_Exotics_Summary-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8520" y="3284983"/>
            <a:ext cx="4896544" cy="3503655"/>
          </a:xfrm>
          <a:prstGeom prst="rect">
            <a:avLst/>
          </a:prstGeom>
          <a:effectLst>
            <a:outerShdw blurRad="69850" dist="38100" dir="18900000" algn="tl" rotWithShape="0">
              <a:srgbClr val="000000">
                <a:alpha val="9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323528" y="2492896"/>
            <a:ext cx="39604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</a:t>
            </a:r>
            <a:r>
              <a:rPr lang="en-GB" sz="11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Covered by plenary speakers</a:t>
            </a:r>
            <a:r>
              <a:rPr lang="en-GB" sz="1100" dirty="0">
                <a:solidFill>
                  <a:srgbClr val="D70128"/>
                </a:solidFill>
                <a:latin typeface="Helvetica Light"/>
                <a:cs typeface="Helvetica Light"/>
              </a:rPr>
              <a:t>: Ivan </a:t>
            </a:r>
            <a:r>
              <a:rPr lang="en-GB" sz="11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Mikulec</a:t>
            </a:r>
            <a:r>
              <a:rPr lang="en-GB" sz="11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, Anna Sfyrla</a:t>
            </a:r>
          </a:p>
        </p:txBody>
      </p:sp>
    </p:spTree>
    <p:extLst>
      <p:ext uri="{BB962C8B-B14F-4D97-AF65-F5344CB8AC3E}">
        <p14:creationId xmlns:p14="http://schemas.microsoft.com/office/powerpoint/2010/main" val="621291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30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Z and W production at 13 TeV</a:t>
            </a:r>
            <a:endParaRPr lang="en-GB" sz="28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Expect increase of cross section by factors of 1.7 and 1.6, respectively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Leptonic decays are important standard candles to verify and calibrate e/µ performance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9" y="1988840"/>
            <a:ext cx="8820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>
                <a:latin typeface="Helvetica Light"/>
                <a:cs typeface="Helvetica Light"/>
              </a:rPr>
              <a:t>Following plots are </a:t>
            </a:r>
            <a:r>
              <a:rPr lang="en-US" sz="1400" dirty="0" err="1">
                <a:latin typeface="Helvetica Light"/>
                <a:cs typeface="Helvetica Light"/>
              </a:rPr>
              <a:t>normalised</a:t>
            </a:r>
            <a:r>
              <a:rPr lang="en-US" sz="1400" dirty="0">
                <a:latin typeface="Helvetica Light"/>
                <a:cs typeface="Helvetica Light"/>
              </a:rPr>
              <a:t> to NNLO QCD and to luminosity. Observed Z and W yields agree with SM expectations within uncertainty. Error bands in plots do not include 9% luminosity uncertainty</a:t>
            </a:r>
            <a:endParaRPr lang="en-GB" sz="1400" i="1" baseline="-25000" dirty="0">
              <a:latin typeface="Helvetica Light"/>
              <a:cs typeface="Helvetica Light"/>
            </a:endParaRPr>
          </a:p>
        </p:txBody>
      </p:sp>
      <p:pic>
        <p:nvPicPr>
          <p:cNvPr id="19" name="Picture 18" descr="fig_04b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867648" y="2630823"/>
            <a:ext cx="3766577" cy="3925825"/>
          </a:xfrm>
          <a:prstGeom prst="rect">
            <a:avLst/>
          </a:prstGeom>
        </p:spPr>
      </p:pic>
      <p:pic>
        <p:nvPicPr>
          <p:cNvPr id="18" name="Picture 17" descr="fig_01b-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44693" y="2629333"/>
            <a:ext cx="3764824" cy="39239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82363" y="796642"/>
            <a:ext cx="18261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-PHYS-PUB-2015-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021 ]</a:t>
            </a:r>
          </a:p>
          <a:p>
            <a:pPr algn="r"/>
            <a:r>
              <a:rPr lang="en-GB" sz="10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Markus </a:t>
            </a:r>
            <a:r>
              <a:rPr lang="en-GB" sz="1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Zinser</a:t>
            </a:r>
            <a:endParaRPr lang="en-GB" sz="1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67744" y="6453336"/>
            <a:ext cx="51298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Large number of additional kinematic distributions in </a:t>
            </a:r>
            <a:r>
              <a:rPr lang="en-GB" sz="1100" dirty="0">
                <a:solidFill>
                  <a:srgbClr val="D70128"/>
                </a:solidFill>
                <a:latin typeface="Helvetica Light"/>
                <a:cs typeface="Helvetica Light"/>
              </a:rPr>
              <a:t>ATL-PHYS-PUB-2015-021 </a:t>
            </a:r>
            <a:endParaRPr lang="en-GB" sz="11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14426" y="2636912"/>
            <a:ext cx="42484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Muon identification scale factors from 13 TeV in situ</a:t>
            </a:r>
          </a:p>
        </p:txBody>
      </p:sp>
    </p:spTree>
    <p:extLst>
      <p:ext uri="{BB962C8B-B14F-4D97-AF65-F5344CB8AC3E}">
        <p14:creationId xmlns:p14="http://schemas.microsoft.com/office/powerpoint/2010/main" val="1497195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31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Z and W production at 13 TeV</a:t>
            </a:r>
            <a:endParaRPr lang="en-GB" sz="28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Expect increase of cross section by factors of 1.7 and 1.6, respectively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We also looked into Z production in association with jets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9" y="1988840"/>
            <a:ext cx="8424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Important channel for QCD studies and background to new physics searches.                                        Good description by SHERPA 2.1 generator</a:t>
            </a:r>
            <a:r>
              <a:rPr lang="en-US" sz="1400" dirty="0">
                <a:latin typeface="Helvetica Light"/>
                <a:cs typeface="Helvetica Light"/>
              </a:rPr>
              <a:t> </a:t>
            </a:r>
            <a:r>
              <a:rPr lang="en-US" sz="1200" dirty="0" smtClean="0">
                <a:latin typeface="Helvetica Light"/>
                <a:cs typeface="Helvetica Light"/>
              </a:rPr>
              <a:t>(up </a:t>
            </a:r>
            <a:r>
              <a:rPr lang="en-US" sz="1200" dirty="0">
                <a:latin typeface="Helvetica Light"/>
                <a:cs typeface="Helvetica Light"/>
              </a:rPr>
              <a:t>to 2 </a:t>
            </a:r>
            <a:r>
              <a:rPr lang="en-US" sz="1200" dirty="0" err="1">
                <a:latin typeface="Helvetica Light"/>
                <a:cs typeface="Helvetica Light"/>
              </a:rPr>
              <a:t>partons</a:t>
            </a:r>
            <a:r>
              <a:rPr lang="en-US" sz="1200" dirty="0">
                <a:latin typeface="Helvetica Light"/>
                <a:cs typeface="Helvetica Light"/>
              </a:rPr>
              <a:t> at </a:t>
            </a:r>
            <a:r>
              <a:rPr lang="en-US" sz="1200" dirty="0" smtClean="0">
                <a:latin typeface="Helvetica Light"/>
                <a:cs typeface="Helvetica Light"/>
              </a:rPr>
              <a:t>NLO, 4 </a:t>
            </a:r>
            <a:r>
              <a:rPr lang="en-US" sz="1200" dirty="0" err="1">
                <a:latin typeface="Helvetica Light"/>
                <a:cs typeface="Helvetica Light"/>
              </a:rPr>
              <a:t>partons</a:t>
            </a:r>
            <a:r>
              <a:rPr lang="en-US" sz="1200" dirty="0">
                <a:latin typeface="Helvetica Light"/>
                <a:cs typeface="Helvetica Light"/>
              </a:rPr>
              <a:t> at </a:t>
            </a:r>
            <a:r>
              <a:rPr lang="en-US" sz="1200" dirty="0" smtClean="0">
                <a:latin typeface="Helvetica Light"/>
                <a:cs typeface="Helvetica Light"/>
              </a:rPr>
              <a:t>LO ME) </a:t>
            </a:r>
            <a:r>
              <a:rPr lang="en-US" sz="1400" dirty="0" smtClean="0">
                <a:latin typeface="Helvetica Light"/>
                <a:cs typeface="Helvetica Light"/>
              </a:rPr>
              <a:t>                         </a:t>
            </a:r>
            <a:r>
              <a:rPr lang="en-US" sz="1200" dirty="0" smtClean="0">
                <a:latin typeface="Helvetica Light"/>
                <a:cs typeface="Helvetica Light"/>
              </a:rPr>
              <a:t>(note: detector level plots)</a:t>
            </a:r>
            <a:endParaRPr lang="en-GB" sz="1400" i="1" baseline="-25000" dirty="0">
              <a:latin typeface="Helvetica Light"/>
              <a:cs typeface="Helvetica Light"/>
            </a:endParaRPr>
          </a:p>
        </p:txBody>
      </p:sp>
      <p:pic>
        <p:nvPicPr>
          <p:cNvPr id="17" name="Picture 16" descr="fig_13b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660395" y="2700404"/>
            <a:ext cx="3938527" cy="4105045"/>
          </a:xfrm>
          <a:prstGeom prst="rect">
            <a:avLst/>
          </a:prstGeom>
        </p:spPr>
      </p:pic>
      <p:pic>
        <p:nvPicPr>
          <p:cNvPr id="18" name="Picture 17" descr="fig_12a-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1674" y="2697669"/>
            <a:ext cx="3938527" cy="41050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82363" y="796642"/>
            <a:ext cx="18261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-PHYS-PUB-2015-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021 ]</a:t>
            </a:r>
          </a:p>
          <a:p>
            <a:pPr algn="r"/>
            <a:r>
              <a:rPr lang="en-GB" sz="1000" dirty="0" smtClean="0">
                <a:solidFill>
                  <a:srgbClr val="D70128"/>
                </a:solidFill>
                <a:latin typeface="Symbol" charset="2"/>
                <a:cs typeface="Symbol" charset="2"/>
              </a:rPr>
              <a:t>®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Markus </a:t>
            </a:r>
            <a:r>
              <a:rPr lang="en-GB" sz="10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Zinser</a:t>
            </a:r>
            <a:endParaRPr lang="en-GB" sz="1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038511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32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18" y="381000"/>
            <a:ext cx="9063182" cy="608957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5959" y="163945"/>
            <a:ext cx="5976664" cy="2522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5959" y="6430246"/>
            <a:ext cx="5976664" cy="1802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81676" y="44624"/>
            <a:ext cx="6794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Display of ZZ </a:t>
            </a:r>
            <a:r>
              <a:rPr lang="en-GB" sz="14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µ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+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µ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–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+ </a:t>
            </a:r>
            <a:r>
              <a:rPr lang="en-GB" sz="14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en-GB" sz="1400" baseline="30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+</a:t>
            </a:r>
            <a:r>
              <a:rPr lang="en-GB" sz="14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–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candidate event 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(</a:t>
            </a:r>
            <a:r>
              <a:rPr lang="en-GB" sz="11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m</a:t>
            </a:r>
            <a:r>
              <a:rPr lang="en-GB" sz="1100" baseline="-25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µµ / </a:t>
            </a:r>
            <a:r>
              <a:rPr lang="en-GB" sz="1100" baseline="-25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ee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</a:t>
            </a:r>
            <a:r>
              <a:rPr lang="en-GB" sz="1100" dirty="0">
                <a:solidFill>
                  <a:schemeClr val="bg1"/>
                </a:solidFill>
                <a:latin typeface="Helvetica Light"/>
                <a:cs typeface="Helvetica Light"/>
              </a:rPr>
              <a:t>= 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94 / 86 GeV, </a:t>
            </a:r>
            <a:r>
              <a:rPr lang="en-GB" sz="11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m</a:t>
            </a:r>
            <a:r>
              <a:rPr lang="en-GB" sz="1100" baseline="-25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µµ</a:t>
            </a:r>
            <a:r>
              <a:rPr lang="en-GB" sz="1100" baseline="-25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ee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= 191 GeV) </a:t>
            </a:r>
            <a:endParaRPr lang="en-GB" sz="1400" dirty="0" smtClean="0">
              <a:solidFill>
                <a:schemeClr val="bg1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516430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64" y="381000"/>
            <a:ext cx="9051636" cy="608957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33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95959" y="163945"/>
            <a:ext cx="5976664" cy="2522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5959" y="6430246"/>
            <a:ext cx="5976664" cy="1802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81676" y="44624"/>
            <a:ext cx="6794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Display of ZZ </a:t>
            </a:r>
            <a:r>
              <a:rPr lang="en-GB" sz="14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µ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+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µ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–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+ </a:t>
            </a:r>
            <a:r>
              <a:rPr lang="en-GB" sz="14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en-GB" sz="1400" baseline="30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+</a:t>
            </a:r>
            <a:r>
              <a:rPr lang="en-GB" sz="14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–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candidate event 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(</a:t>
            </a:r>
            <a:r>
              <a:rPr lang="en-GB" sz="11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m</a:t>
            </a:r>
            <a:r>
              <a:rPr lang="en-GB" sz="1100" baseline="-25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µµ / </a:t>
            </a:r>
            <a:r>
              <a:rPr lang="en-GB" sz="1100" baseline="-25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ee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</a:t>
            </a:r>
            <a:r>
              <a:rPr lang="en-GB" sz="1100" dirty="0">
                <a:solidFill>
                  <a:schemeClr val="bg1"/>
                </a:solidFill>
                <a:latin typeface="Helvetica Light"/>
                <a:cs typeface="Helvetica Light"/>
              </a:rPr>
              <a:t>= 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90 / 92 GeV, </a:t>
            </a:r>
            <a:r>
              <a:rPr lang="en-GB" sz="11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m</a:t>
            </a:r>
            <a:r>
              <a:rPr lang="en-GB" sz="1100" baseline="-25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µµ</a:t>
            </a:r>
            <a:r>
              <a:rPr lang="en-GB" sz="1100" baseline="-25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ee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= 305 GeV) </a:t>
            </a:r>
            <a:endParaRPr lang="en-GB" sz="1400" dirty="0" smtClean="0">
              <a:solidFill>
                <a:schemeClr val="bg1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1404637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34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95959" y="163945"/>
            <a:ext cx="5976664" cy="2522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5959" y="6430246"/>
            <a:ext cx="5976664" cy="1802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81676" y="44624"/>
            <a:ext cx="6794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Display of µ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+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µ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–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event with 881 GeV invariant mass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8018"/>
            <a:ext cx="9144000" cy="603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4656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fig_0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2622632"/>
            <a:ext cx="5542682" cy="374399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35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High-mass </a:t>
            </a:r>
            <a:r>
              <a:rPr lang="en-GB" sz="28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dilepton</a:t>
            </a:r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</a:t>
            </a:r>
            <a:endParaRPr lang="en-GB" sz="28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Insufficient luminosity yet to challenge Run-1 sensitivity to new physics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pic>
        <p:nvPicPr>
          <p:cNvPr id="6" name="Picture 5" descr="fig_01-6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305434" y="2555168"/>
            <a:ext cx="3731314" cy="38748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Drell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-Yan production at high </a:t>
            </a:r>
            <a:r>
              <a:rPr lang="en-GB" sz="1600" i="1" dirty="0" smtClean="0">
                <a:solidFill>
                  <a:srgbClr val="003BB8"/>
                </a:solidFill>
                <a:latin typeface="Helvetica"/>
                <a:cs typeface="Helvetica"/>
              </a:rPr>
              <a:t>q</a:t>
            </a:r>
            <a:r>
              <a:rPr lang="en-GB" sz="900" i="1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baseline="30000" dirty="0" smtClean="0">
                <a:solidFill>
                  <a:srgbClr val="003BB8"/>
                </a:solidFill>
                <a:latin typeface="Helvetica"/>
                <a:cs typeface="Helvetica"/>
              </a:rPr>
              <a:t>2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9" y="1916832"/>
            <a:ext cx="84249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Dominant irreducible backgrounds taken from MC </a:t>
            </a:r>
            <a:r>
              <a:rPr lang="en-US" sz="1400" dirty="0" smtClean="0">
                <a:latin typeface="Helvetica Light"/>
                <a:cs typeface="Helvetica Light"/>
              </a:rPr>
              <a:t>simulation, DY </a:t>
            </a:r>
            <a:r>
              <a:rPr lang="en-US" sz="1400" dirty="0" err="1" smtClean="0">
                <a:latin typeface="Helvetica Light"/>
                <a:cs typeface="Helvetica Light"/>
              </a:rPr>
              <a:t>normalised</a:t>
            </a:r>
            <a:r>
              <a:rPr lang="en-US" sz="1400" dirty="0" smtClean="0">
                <a:latin typeface="Helvetica Light"/>
                <a:cs typeface="Helvetica Light"/>
              </a:rPr>
              <a:t> to Z peak</a:t>
            </a:r>
            <a:endParaRPr lang="en-GB" sz="1400" i="1" baseline="-25000" dirty="0">
              <a:latin typeface="Helvetica Light"/>
              <a:cs typeface="Helvetica Ligh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13140" y="2473151"/>
            <a:ext cx="12105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err="1">
                <a:latin typeface="Helvetica Light"/>
                <a:cs typeface="Helvetica Light"/>
              </a:rPr>
              <a:t>pp</a:t>
            </a:r>
            <a:r>
              <a:rPr lang="en-GB" sz="1400" dirty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Symbol" charset="2"/>
                <a:cs typeface="Symbol" charset="2"/>
              </a:rPr>
              <a:t>®</a:t>
            </a:r>
            <a:r>
              <a:rPr lang="en-GB" sz="1400" dirty="0"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latin typeface="Helvetica Light"/>
                <a:cs typeface="Helvetica Light"/>
              </a:rPr>
              <a:t>µµ </a:t>
            </a:r>
            <a:r>
              <a:rPr lang="en-GB" sz="1400" dirty="0">
                <a:latin typeface="Helvetica Light"/>
                <a:cs typeface="Helvetica Light"/>
              </a:rPr>
              <a:t>+ X</a:t>
            </a:r>
            <a:endParaRPr lang="en-GB" sz="1400" dirty="0"/>
          </a:p>
        </p:txBody>
      </p:sp>
      <p:sp>
        <p:nvSpPr>
          <p:cNvPr id="16" name="Rectangle 15"/>
          <p:cNvSpPr/>
          <p:nvPr/>
        </p:nvSpPr>
        <p:spPr>
          <a:xfrm>
            <a:off x="5737676" y="2473151"/>
            <a:ext cx="12105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err="1">
                <a:latin typeface="Helvetica Light"/>
                <a:cs typeface="Helvetica Light"/>
              </a:rPr>
              <a:t>pp</a:t>
            </a:r>
            <a:r>
              <a:rPr lang="en-GB" sz="1400" dirty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Symbol" charset="2"/>
                <a:cs typeface="Symbol" charset="2"/>
              </a:rPr>
              <a:t>®</a:t>
            </a:r>
            <a:r>
              <a:rPr lang="en-GB" sz="1400" dirty="0"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latin typeface="Helvetica Light"/>
                <a:cs typeface="Helvetica Light"/>
              </a:rPr>
              <a:t>eµ </a:t>
            </a:r>
            <a:r>
              <a:rPr lang="en-GB" sz="1400" dirty="0">
                <a:latin typeface="Helvetica Light"/>
                <a:cs typeface="Helvetica Light"/>
              </a:rPr>
              <a:t>+ X</a:t>
            </a:r>
            <a:endParaRPr lang="en-GB" sz="1400" dirty="0"/>
          </a:p>
        </p:txBody>
      </p:sp>
      <p:sp>
        <p:nvSpPr>
          <p:cNvPr id="8" name="Oval 7"/>
          <p:cNvSpPr/>
          <p:nvPr/>
        </p:nvSpPr>
        <p:spPr>
          <a:xfrm>
            <a:off x="6588224" y="3115140"/>
            <a:ext cx="576064" cy="383130"/>
          </a:xfrm>
          <a:prstGeom prst="ellipse">
            <a:avLst/>
          </a:prstGeom>
          <a:noFill/>
          <a:ln w="28575" cmpd="sng">
            <a:solidFill>
              <a:srgbClr val="D701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70128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15179" y="642754"/>
            <a:ext cx="139332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EXOT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-2015-001, </a:t>
            </a:r>
            <a:endParaRPr lang="en-GB" sz="1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EXOT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-2015-</a:t>
            </a:r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004 ]</a:t>
            </a:r>
          </a:p>
          <a:p>
            <a:pPr algn="r"/>
            <a:r>
              <a:rPr lang="en-GB" sz="1000" dirty="0">
                <a:solidFill>
                  <a:srgbClr val="D70128"/>
                </a:solidFill>
                <a:latin typeface="Symbol" charset="2"/>
                <a:cs typeface="Symbol" charset="2"/>
              </a:rPr>
              <a:t>®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err="1">
                <a:solidFill>
                  <a:srgbClr val="D70128"/>
                </a:solidFill>
                <a:latin typeface="Helvetica Light"/>
                <a:cs typeface="Helvetica Light"/>
              </a:rPr>
              <a:t>Woiciech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err="1">
                <a:solidFill>
                  <a:srgbClr val="D70128"/>
                </a:solidFill>
                <a:latin typeface="Helvetica Light"/>
                <a:cs typeface="Helvetica Light"/>
              </a:rPr>
              <a:t>Fedorko</a:t>
            </a:r>
            <a:endParaRPr lang="en-GB" sz="1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28407" y="4318924"/>
            <a:ext cx="7360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881 GeV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675910" y="4546176"/>
            <a:ext cx="172577" cy="132788"/>
          </a:xfrm>
          <a:prstGeom prst="line">
            <a:avLst/>
          </a:prstGeom>
          <a:ln w="3175" cmpd="sng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fig_02b-5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4941168"/>
            <a:ext cx="2565727" cy="1656184"/>
          </a:xfrm>
          <a:prstGeom prst="rect">
            <a:avLst/>
          </a:prstGeom>
          <a:effectLst>
            <a:outerShdw blurRad="82550" dist="38100" dir="19260000" algn="tl" rotWithShape="0">
              <a:srgbClr val="000000">
                <a:alpha val="13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694611" y="6595128"/>
            <a:ext cx="194421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7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 20.3 fb</a:t>
            </a:r>
            <a:r>
              <a:rPr lang="en-GB" sz="700" baseline="30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–1</a:t>
            </a:r>
            <a:r>
              <a:rPr lang="en-GB" sz="7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, 8 TeV, arXiv</a:t>
            </a:r>
            <a:r>
              <a:rPr lang="en-GB" sz="700" dirty="0">
                <a:solidFill>
                  <a:srgbClr val="D70128"/>
                </a:solidFill>
                <a:latin typeface="Helvetica Light"/>
                <a:cs typeface="Helvetica Light"/>
              </a:rPr>
              <a:t>:</a:t>
            </a:r>
            <a:r>
              <a:rPr lang="en-GB" sz="7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1405.4123 ]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07704" y="5422134"/>
            <a:ext cx="48559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1.8 TeV 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2098261" y="5638158"/>
            <a:ext cx="97475" cy="91953"/>
          </a:xfrm>
          <a:prstGeom prst="line">
            <a:avLst/>
          </a:prstGeom>
          <a:ln w="3175" cmpd="sng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223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17" y="692696"/>
            <a:ext cx="9144000" cy="616253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TLAS_V_1_event_display_ttbar_emu_candidate_13TeV_run267638_evt193690558_2015-06-13T23-52-26_v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33974"/>
            <a:ext cx="9144000" cy="603732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36</a:t>
            </a:fld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107504" y="188640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 smtClean="0">
                <a:solidFill>
                  <a:schemeClr val="bg1"/>
                </a:solidFill>
                <a:latin typeface="Helvetica Light"/>
                <a:cs typeface="Helvetica Light"/>
              </a:rPr>
              <a:t>Top-quark production at 13 TeV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87015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Display of </a:t>
            </a:r>
            <a:r>
              <a:rPr lang="en-GB" sz="14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tt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eµ + 2 b-jets candidate event</a:t>
            </a:r>
          </a:p>
        </p:txBody>
      </p:sp>
    </p:spTree>
    <p:extLst>
      <p:ext uri="{BB962C8B-B14F-4D97-AF65-F5344CB8AC3E}">
        <p14:creationId xmlns:p14="http://schemas.microsoft.com/office/powerpoint/2010/main" val="17126143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37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</a:t>
            </a:r>
            <a:r>
              <a:rPr lang="en-GB" sz="28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antitop</a:t>
            </a:r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8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Expect increase of </a:t>
            </a:r>
            <a:r>
              <a:rPr lang="en-GB" sz="1600" dirty="0">
                <a:latin typeface="Helvetica Light"/>
                <a:cs typeface="Helvetica Light"/>
              </a:rPr>
              <a:t>8 TeV cross section </a:t>
            </a:r>
            <a:r>
              <a:rPr lang="en-GB" sz="1600" dirty="0" smtClean="0">
                <a:latin typeface="Helvetica Light"/>
                <a:cs typeface="Helvetica Light"/>
              </a:rPr>
              <a:t>by a </a:t>
            </a:r>
            <a:r>
              <a:rPr lang="en-GB" sz="1600" b="1" dirty="0" smtClean="0">
                <a:latin typeface="Helvetica"/>
                <a:cs typeface="Helvetica"/>
              </a:rPr>
              <a:t>factor of 3.3</a:t>
            </a:r>
            <a:endParaRPr lang="en-GB" sz="1400" b="1" dirty="0" smtClean="0">
              <a:latin typeface="Helvetica"/>
              <a:cs typeface="Helvetic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Cleanest channel: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tt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dirty="0" smtClean="0">
                <a:solidFill>
                  <a:srgbClr val="003BB8"/>
                </a:solidFill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(e +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ν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+ b-jet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) + 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(µ 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+ </a:t>
            </a:r>
            <a:r>
              <a:rPr lang="en-GB" sz="1600" dirty="0" err="1">
                <a:solidFill>
                  <a:srgbClr val="003BB8"/>
                </a:solidFill>
                <a:latin typeface="Helvetica"/>
                <a:cs typeface="Helvetica"/>
              </a:rPr>
              <a:t>ν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+ b-jet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) = eµ + 2 b-jets + </a:t>
            </a:r>
            <a:r>
              <a:rPr lang="en-GB" sz="1600" i="1" dirty="0" err="1" smtClean="0">
                <a:solidFill>
                  <a:srgbClr val="003BB8"/>
                </a:solidFill>
                <a:latin typeface="Helvetica"/>
                <a:cs typeface="Helvetica"/>
              </a:rPr>
              <a:t>E</a:t>
            </a:r>
            <a:r>
              <a:rPr lang="en-GB" sz="1600" i="1" baseline="-25000" dirty="0" err="1" smtClean="0">
                <a:solidFill>
                  <a:srgbClr val="003BB8"/>
                </a:solidFill>
                <a:latin typeface="Helvetica"/>
                <a:cs typeface="Helvetica"/>
              </a:rPr>
              <a:t>T</a:t>
            </a:r>
            <a:r>
              <a:rPr lang="en-GB" sz="1600" baseline="-25000" dirty="0" err="1" smtClean="0">
                <a:solidFill>
                  <a:srgbClr val="003BB8"/>
                </a:solidFill>
                <a:latin typeface="Helvetica"/>
                <a:cs typeface="Helvetica"/>
              </a:rPr>
              <a:t>,miss</a:t>
            </a:r>
            <a:endParaRPr lang="en-GB" sz="1600" baseline="-25000" dirty="0" smtClean="0">
              <a:solidFill>
                <a:srgbClr val="003BB8"/>
              </a:solidFill>
              <a:latin typeface="Helvetica"/>
              <a:cs typeface="Helvetica"/>
            </a:endParaRPr>
          </a:p>
          <a:p>
            <a:pPr lvl="0">
              <a:spcBef>
                <a:spcPts val="12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Select: OS electrons &amp; muons with </a:t>
            </a:r>
            <a:r>
              <a:rPr lang="en-GB" sz="1400" i="1" dirty="0" err="1" smtClean="0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latin typeface="Helvetica Light"/>
                <a:cs typeface="Helvetica Light"/>
              </a:rPr>
              <a:t> &gt; 25 GeV, </a:t>
            </a:r>
            <a:r>
              <a:rPr lang="en-GB" sz="1400" dirty="0">
                <a:latin typeface="Helvetica Light"/>
                <a:cs typeface="Helvetica Light"/>
              </a:rPr>
              <a:t>a</a:t>
            </a:r>
            <a:r>
              <a:rPr lang="en-GB" sz="1400" dirty="0" smtClean="0">
                <a:latin typeface="Helvetica Light"/>
                <a:cs typeface="Helvetica Light"/>
              </a:rPr>
              <a:t>t least one b-tagged </a:t>
            </a:r>
            <a:r>
              <a:rPr lang="en-GB" sz="1400" dirty="0">
                <a:latin typeface="Helvetica Light"/>
                <a:cs typeface="Helvetica Light"/>
              </a:rPr>
              <a:t>jet with </a:t>
            </a:r>
            <a:r>
              <a:rPr lang="en-GB" sz="1400" i="1" dirty="0" err="1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>
                <a:latin typeface="Helvetica Light"/>
                <a:cs typeface="Helvetica Light"/>
              </a:rPr>
              <a:t>T</a:t>
            </a:r>
            <a:r>
              <a:rPr lang="en-GB" sz="1400" dirty="0">
                <a:latin typeface="Helvetica Light"/>
                <a:cs typeface="Helvetica Light"/>
              </a:rPr>
              <a:t> &gt; 25 GeV    </a:t>
            </a:r>
            <a:r>
              <a:rPr lang="en-GB" sz="1400" dirty="0" smtClean="0">
                <a:latin typeface="Helvetica Light"/>
                <a:cs typeface="Helvetica Light"/>
              </a:rPr>
              <a:t>	    	   (clean channel, no </a:t>
            </a:r>
            <a:r>
              <a:rPr lang="en-GB" sz="1400" i="1" dirty="0" err="1" smtClean="0">
                <a:latin typeface="Helvetica Light"/>
                <a:cs typeface="Helvetica Light"/>
              </a:rPr>
              <a:t>E</a:t>
            </a:r>
            <a:r>
              <a:rPr lang="en-GB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400" baseline="-25000" dirty="0" err="1">
                <a:latin typeface="Helvetica Light"/>
                <a:cs typeface="Helvetica Light"/>
              </a:rPr>
              <a:t>,miss</a:t>
            </a:r>
            <a:r>
              <a:rPr lang="en-GB" sz="1400" dirty="0" smtClean="0">
                <a:latin typeface="Helvetica Light"/>
                <a:cs typeface="Helvetica Light"/>
              </a:rPr>
              <a:t> requirement needed </a:t>
            </a:r>
            <a:r>
              <a:rPr lang="en-GB" sz="1400" dirty="0" smtClean="0"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/>
                <a:cs typeface="Helvetica Light"/>
              </a:rPr>
              <a:t> reduce systematics)</a:t>
            </a:r>
            <a:endParaRPr lang="en-GB" sz="1400" dirty="0">
              <a:latin typeface="Helvetica Light"/>
              <a:cs typeface="Helvetica Ligh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91636" y="950531"/>
            <a:ext cx="17168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ATLAS-CONF-2015-033 ]</a:t>
            </a:r>
          </a:p>
        </p:txBody>
      </p:sp>
      <p:pic>
        <p:nvPicPr>
          <p:cNvPr id="4" name="Picture 3" descr="fig_2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15076" y="2617372"/>
            <a:ext cx="3704888" cy="4032000"/>
          </a:xfrm>
          <a:prstGeom prst="rect">
            <a:avLst/>
          </a:prstGeom>
        </p:spPr>
      </p:pic>
      <p:pic>
        <p:nvPicPr>
          <p:cNvPr id="5" name="Picture 4" descr="fig_2f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663548" y="2617372"/>
            <a:ext cx="3704888" cy="403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62121" y="2636912"/>
            <a:ext cx="31983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Shape comparison only. MC normalised to data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4741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38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</a:t>
            </a:r>
            <a:r>
              <a:rPr lang="en-GB" sz="28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antitop</a:t>
            </a:r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8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Extraction of 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top-pair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cross section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Apply robust data-driven method that provided most precise Run-1 measurements (7, 8 TeV)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1905287"/>
            <a:ext cx="4176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>
                <a:latin typeface="Helvetica Light"/>
                <a:cs typeface="Helvetica Light"/>
              </a:rPr>
              <a:t>Following relation allows to simultaneously determine </a:t>
            </a:r>
            <a:r>
              <a:rPr lang="en-GB" sz="1400" dirty="0" err="1">
                <a:latin typeface="Helvetica Light"/>
                <a:cs typeface="Helvetica Light"/>
              </a:rPr>
              <a:t>σ</a:t>
            </a:r>
            <a:r>
              <a:rPr lang="en-GB" sz="1400" baseline="-25000" dirty="0" err="1">
                <a:latin typeface="Helvetica Light"/>
                <a:cs typeface="Helvetica Light"/>
              </a:rPr>
              <a:t>tt</a:t>
            </a:r>
            <a:r>
              <a:rPr lang="en-GB" sz="1400" dirty="0">
                <a:latin typeface="Helvetica Light"/>
                <a:cs typeface="Helvetica Light"/>
              </a:rPr>
              <a:t> and </a:t>
            </a:r>
            <a:r>
              <a:rPr lang="en-GB" sz="1400" i="1" dirty="0" err="1">
                <a:latin typeface="Helvetica Light"/>
                <a:cs typeface="Helvetica Light"/>
              </a:rPr>
              <a:t>ε</a:t>
            </a:r>
            <a:r>
              <a:rPr lang="en-GB" sz="1400" baseline="-25000" dirty="0" err="1">
                <a:latin typeface="Helvetica Light"/>
                <a:cs typeface="Helvetica Light"/>
              </a:rPr>
              <a:t>b</a:t>
            </a:r>
            <a:r>
              <a:rPr lang="en-GB" sz="1400" dirty="0">
                <a:latin typeface="Helvetica Light"/>
                <a:cs typeface="Helvetica Light"/>
              </a:rPr>
              <a:t> from data</a:t>
            </a:r>
            <a:endParaRPr lang="en-GB" sz="1200" dirty="0">
              <a:latin typeface="Helvetica Light"/>
              <a:cs typeface="Helvetica Light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83567" y="4733639"/>
            <a:ext cx="182341" cy="195984"/>
          </a:xfrm>
          <a:prstGeom prst="roundRect">
            <a:avLst/>
          </a:prstGeom>
          <a:solidFill>
            <a:srgbClr val="FFFE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11560" y="3787593"/>
            <a:ext cx="4176464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"/>
              </a:spcBef>
            </a:pPr>
            <a:r>
              <a:rPr lang="en-GB" sz="1200" i="1" dirty="0" smtClean="0">
                <a:latin typeface="Helvetica Light"/>
                <a:cs typeface="Helvetica Light"/>
              </a:rPr>
              <a:t>N</a:t>
            </a:r>
            <a:r>
              <a:rPr lang="en-GB" sz="1200" baseline="-25000" dirty="0" smtClean="0">
                <a:latin typeface="Helvetica Light"/>
                <a:cs typeface="Helvetica Light"/>
              </a:rPr>
              <a:t>1(2)</a:t>
            </a:r>
            <a:r>
              <a:rPr lang="en-GB" sz="1200" dirty="0" smtClean="0">
                <a:latin typeface="Helvetica Light"/>
                <a:cs typeface="Helvetica Light"/>
              </a:rPr>
              <a:t> 	  –  number of selected events with 1(2) b-tags</a:t>
            </a:r>
          </a:p>
          <a:p>
            <a:pPr lvl="0">
              <a:spcBef>
                <a:spcPts val="300"/>
              </a:spcBef>
            </a:pPr>
            <a:r>
              <a:rPr lang="en-GB" sz="1200" i="1" dirty="0">
                <a:latin typeface="Helvetica Light"/>
                <a:cs typeface="Helvetica Light"/>
              </a:rPr>
              <a:t>N</a:t>
            </a:r>
            <a:r>
              <a:rPr lang="en-GB" sz="1200" baseline="-25000" dirty="0">
                <a:latin typeface="Helvetica Light"/>
                <a:cs typeface="Helvetica Light"/>
              </a:rPr>
              <a:t>1(2)</a:t>
            </a:r>
            <a:r>
              <a:rPr lang="en-GB" sz="1200" baseline="30000" dirty="0" err="1" smtClean="0">
                <a:latin typeface="Helvetica Light"/>
                <a:cs typeface="Helvetica Light"/>
              </a:rPr>
              <a:t>bkg</a:t>
            </a:r>
            <a:r>
              <a:rPr lang="en-GB" sz="900" dirty="0" smtClean="0"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latin typeface="Helvetica Light"/>
                <a:cs typeface="Helvetica Light"/>
              </a:rPr>
              <a:t> –  number of background events with </a:t>
            </a:r>
            <a:r>
              <a:rPr lang="en-GB" sz="1200" dirty="0">
                <a:latin typeface="Helvetica Light"/>
                <a:cs typeface="Helvetica Light"/>
              </a:rPr>
              <a:t>1(2) b-</a:t>
            </a:r>
            <a:r>
              <a:rPr lang="en-GB" sz="1200" dirty="0" smtClean="0">
                <a:latin typeface="Helvetica Light"/>
                <a:cs typeface="Helvetica Light"/>
              </a:rPr>
              <a:t>tags</a:t>
            </a:r>
            <a:endParaRPr lang="en-GB" sz="1200" baseline="30000" dirty="0" smtClean="0">
              <a:latin typeface="Helvetica Light"/>
              <a:cs typeface="Helvetica Light"/>
            </a:endParaRPr>
          </a:p>
          <a:p>
            <a:pPr lvl="0">
              <a:spcBef>
                <a:spcPts val="300"/>
              </a:spcBef>
            </a:pPr>
            <a:r>
              <a:rPr lang="en-GB" sz="1200" i="1" dirty="0" smtClean="0">
                <a:latin typeface="Helvetica Light"/>
                <a:cs typeface="Helvetica Light"/>
              </a:rPr>
              <a:t>L</a:t>
            </a:r>
            <a:r>
              <a:rPr lang="en-GB" sz="1200" dirty="0" smtClean="0">
                <a:latin typeface="Helvetica Light"/>
                <a:cs typeface="Helvetica Light"/>
              </a:rPr>
              <a:t>	  –  luminosity of data sample</a:t>
            </a:r>
          </a:p>
          <a:p>
            <a:pPr>
              <a:spcBef>
                <a:spcPts val="300"/>
              </a:spcBef>
            </a:pPr>
            <a:r>
              <a:rPr lang="el-GR" sz="12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ε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eµ</a:t>
            </a:r>
            <a:r>
              <a:rPr lang="en-GB" sz="1200" baseline="-25000" dirty="0">
                <a:solidFill>
                  <a:prstClr val="black"/>
                </a:solidFill>
                <a:latin typeface="Helvetica Light"/>
                <a:cs typeface="Helvetica Light"/>
              </a:rPr>
              <a:t>	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 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  (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tt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®)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eµ selection 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eff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&amp; 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acc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(~0.9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%) incl. BR </a:t>
            </a:r>
            <a:endParaRPr lang="en-GB" sz="1200" dirty="0" smtClean="0">
              <a:latin typeface="Helvetica Light"/>
              <a:cs typeface="Helvetica Light"/>
            </a:endParaRPr>
          </a:p>
          <a:p>
            <a:pPr>
              <a:spcBef>
                <a:spcPts val="300"/>
              </a:spcBef>
            </a:pPr>
            <a:r>
              <a:rPr lang="el-GR" sz="12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ε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	  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  probability to b-tag q from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 </a:t>
            </a:r>
            <a:r>
              <a:rPr lang="en-GB" sz="12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Wq</a:t>
            </a:r>
            <a:endParaRPr lang="en-GB" sz="12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>
              <a:spcBef>
                <a:spcPts val="300"/>
              </a:spcBef>
            </a:pPr>
            <a:r>
              <a:rPr lang="en-GB" sz="1200" i="1" dirty="0" err="1" smtClean="0">
                <a:latin typeface="Helvetica Light"/>
                <a:cs typeface="Helvetica Light"/>
              </a:rPr>
              <a:t>C</a:t>
            </a:r>
            <a:r>
              <a:rPr lang="en-GB" sz="1200" i="1" baseline="-25000" dirty="0" err="1" smtClean="0">
                <a:latin typeface="Helvetica Light"/>
                <a:cs typeface="Helvetica Light"/>
              </a:rPr>
              <a:t>b</a:t>
            </a:r>
            <a:r>
              <a:rPr lang="en-GB" sz="1200" dirty="0" smtClean="0">
                <a:latin typeface="Helvetica Light"/>
                <a:cs typeface="Helvetica Light"/>
              </a:rPr>
              <a:t> = </a:t>
            </a:r>
            <a:r>
              <a:rPr lang="el-GR" sz="12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ε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bb</a:t>
            </a:r>
            <a:r>
              <a:rPr lang="en-GB" sz="7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/</a:t>
            </a:r>
            <a:r>
              <a:rPr lang="en-GB" sz="5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l-GR" sz="12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ε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is non-factorisation correction 		  </a:t>
            </a:r>
          </a:p>
          <a:p>
            <a:pPr>
              <a:spcBef>
                <a:spcPts val="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                 (1.005 ± 0.006 from MC)</a:t>
            </a:r>
          </a:p>
        </p:txBody>
      </p:sp>
      <p:pic>
        <p:nvPicPr>
          <p:cNvPr id="18" name="Picture 17" descr="fig_1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87138" y="2143344"/>
            <a:ext cx="3434667" cy="4032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3528" y="3497758"/>
            <a:ext cx="6721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30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Where: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1364" y="2530270"/>
            <a:ext cx="3286540" cy="864095"/>
          </a:xfrm>
          <a:prstGeom prst="roundRect">
            <a:avLst>
              <a:gd name="adj" fmla="val 7921"/>
            </a:avLst>
          </a:prstGeom>
          <a:noFill/>
          <a:ln w="31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323528" y="5565720"/>
            <a:ext cx="6120680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Observe: 	</a:t>
            </a:r>
            <a:r>
              <a:rPr lang="en-GB" sz="1400" i="1" dirty="0" smtClean="0">
                <a:latin typeface="Helvetica Light"/>
                <a:cs typeface="Helvetica Light"/>
              </a:rPr>
              <a:t>N</a:t>
            </a:r>
            <a:r>
              <a:rPr lang="en-GB" sz="1400" baseline="-25000" dirty="0" smtClean="0">
                <a:latin typeface="Helvetica Light"/>
                <a:cs typeface="Helvetica Light"/>
              </a:rPr>
              <a:t>1</a:t>
            </a:r>
            <a:r>
              <a:rPr lang="en-GB" sz="1400" dirty="0" smtClean="0">
                <a:latin typeface="Helvetica Light"/>
                <a:cs typeface="Helvetica Light"/>
              </a:rPr>
              <a:t> = 319, </a:t>
            </a:r>
            <a:r>
              <a:rPr lang="en-GB" sz="1400" i="1" dirty="0" smtClean="0">
                <a:latin typeface="Helvetica Light"/>
                <a:cs typeface="Helvetica Light"/>
              </a:rPr>
              <a:t>N</a:t>
            </a:r>
            <a:r>
              <a:rPr lang="en-GB" sz="1400" baseline="-25000" dirty="0" smtClean="0">
                <a:latin typeface="Helvetica Light"/>
                <a:cs typeface="Helvetica Light"/>
              </a:rPr>
              <a:t>2</a:t>
            </a:r>
            <a:r>
              <a:rPr lang="en-GB" sz="1400" dirty="0" smtClean="0">
                <a:latin typeface="Helvetica Light"/>
                <a:cs typeface="Helvetica Light"/>
              </a:rPr>
              <a:t> = 167</a:t>
            </a:r>
          </a:p>
          <a:p>
            <a:pPr lvl="0">
              <a:spcBef>
                <a:spcPts val="6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Expect:	</a:t>
            </a:r>
            <a:r>
              <a:rPr lang="en-GB" sz="1400" i="1" dirty="0" smtClean="0">
                <a:latin typeface="Helvetica Light"/>
                <a:cs typeface="Helvetica Light"/>
              </a:rPr>
              <a:t>N</a:t>
            </a:r>
            <a:r>
              <a:rPr lang="en-GB" sz="1400" baseline="-25000" dirty="0" smtClean="0">
                <a:latin typeface="Helvetica Light"/>
                <a:cs typeface="Helvetica Light"/>
              </a:rPr>
              <a:t>1</a:t>
            </a:r>
            <a:r>
              <a:rPr lang="en-GB" sz="1400" baseline="30000" dirty="0" smtClean="0">
                <a:latin typeface="Helvetica Light"/>
                <a:cs typeface="Helvetica Light"/>
              </a:rPr>
              <a:t>bkg</a:t>
            </a:r>
            <a:r>
              <a:rPr lang="en-GB" sz="1400" dirty="0" smtClean="0">
                <a:latin typeface="Helvetica Light"/>
                <a:cs typeface="Helvetica Light"/>
              </a:rPr>
              <a:t> = 37.3 ± 5.5, </a:t>
            </a:r>
            <a:r>
              <a:rPr lang="en-GB" sz="1400" i="1" dirty="0" smtClean="0">
                <a:latin typeface="Helvetica Light"/>
                <a:cs typeface="Helvetica Light"/>
              </a:rPr>
              <a:t>N</a:t>
            </a:r>
            <a:r>
              <a:rPr lang="en-GB" sz="1400" baseline="-25000" dirty="0">
                <a:latin typeface="Helvetica Light"/>
                <a:cs typeface="Helvetica Light"/>
              </a:rPr>
              <a:t>2</a:t>
            </a:r>
            <a:r>
              <a:rPr lang="en-GB" sz="1400" baseline="30000" dirty="0" smtClean="0">
                <a:latin typeface="Helvetica Light"/>
                <a:cs typeface="Helvetica Light"/>
              </a:rPr>
              <a:t>bkg</a:t>
            </a:r>
            <a:r>
              <a:rPr lang="en-GB" sz="1400" dirty="0" smtClean="0">
                <a:latin typeface="Helvetica Light"/>
                <a:cs typeface="Helvetica Light"/>
              </a:rPr>
              <a:t> = 8.5 ± 3.5, 				</a:t>
            </a:r>
            <a:r>
              <a:rPr lang="en-GB" sz="1400" dirty="0" smtClean="0">
                <a:latin typeface="Helvetica Light"/>
                <a:cs typeface="Helvetica Light"/>
              </a:rPr>
              <a:t>	   	         </a:t>
            </a:r>
            <a:r>
              <a:rPr lang="en-GB" sz="700" dirty="0" smtClean="0"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latin typeface="Helvetica Light"/>
                <a:cs typeface="Helvetica Light"/>
              </a:rPr>
              <a:t>dominated </a:t>
            </a:r>
            <a:r>
              <a:rPr lang="en-GB" sz="1200" dirty="0" smtClean="0">
                <a:latin typeface="Helvetica Light"/>
                <a:cs typeface="Helvetica Light"/>
              </a:rPr>
              <a:t>by </a:t>
            </a:r>
            <a:r>
              <a:rPr lang="en-GB" sz="1200" dirty="0" err="1" smtClean="0">
                <a:latin typeface="Helvetica Light"/>
                <a:cs typeface="Helvetica Light"/>
              </a:rPr>
              <a:t>Wt</a:t>
            </a:r>
            <a:r>
              <a:rPr lang="en-GB" sz="1200" dirty="0" smtClean="0">
                <a:latin typeface="Helvetica Light"/>
                <a:cs typeface="Helvetica Light"/>
              </a:rPr>
              <a:t> (</a:t>
            </a:r>
            <a:r>
              <a:rPr lang="en-GB" sz="1200" dirty="0" smtClean="0">
                <a:latin typeface="Helvetica Light"/>
                <a:cs typeface="Helvetica Light"/>
              </a:rPr>
              <a:t>MC, approx. NNLO)</a:t>
            </a:r>
            <a:r>
              <a:rPr lang="en-GB" sz="1200" dirty="0" smtClean="0">
                <a:latin typeface="Helvetica Light"/>
                <a:cs typeface="Helvetica Light"/>
              </a:rPr>
              <a:t>, then </a:t>
            </a:r>
            <a:r>
              <a:rPr lang="en-GB" sz="1200" dirty="0" err="1">
                <a:latin typeface="Helvetica Light"/>
                <a:cs typeface="Helvetica Light"/>
              </a:rPr>
              <a:t>mis</a:t>
            </a:r>
            <a:r>
              <a:rPr lang="en-GB" sz="1200" dirty="0">
                <a:latin typeface="Helvetica Light"/>
                <a:cs typeface="Helvetica Light"/>
              </a:rPr>
              <a:t>-</a:t>
            </a:r>
            <a:r>
              <a:rPr lang="en-GB" sz="1200" dirty="0" smtClean="0">
                <a:latin typeface="Helvetica Light"/>
                <a:cs typeface="Helvetica Light"/>
              </a:rPr>
              <a:t>id. e/µ (MC &amp; data)</a:t>
            </a:r>
            <a:endParaRPr lang="en-GB" sz="1400" dirty="0">
              <a:latin typeface="Helvetica Light"/>
              <a:cs typeface="Helvetica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31628" y="2303294"/>
            <a:ext cx="23168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MC 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normalised 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to 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SM expectation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176079" y="2996952"/>
            <a:ext cx="288032" cy="288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7391636" y="950531"/>
            <a:ext cx="17168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ATLAS-CONF-2015-033 ]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176079" y="2636912"/>
            <a:ext cx="288032" cy="288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ounded Rectangle 19"/>
          <p:cNvSpPr/>
          <p:nvPr/>
        </p:nvSpPr>
        <p:spPr>
          <a:xfrm>
            <a:off x="2002803" y="2636912"/>
            <a:ext cx="163906" cy="288032"/>
          </a:xfrm>
          <a:prstGeom prst="roundRect">
            <a:avLst/>
          </a:prstGeom>
          <a:solidFill>
            <a:srgbClr val="FFFE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ounded Rectangle 20"/>
          <p:cNvSpPr/>
          <p:nvPr/>
        </p:nvSpPr>
        <p:spPr>
          <a:xfrm>
            <a:off x="2780185" y="2636912"/>
            <a:ext cx="163906" cy="288032"/>
          </a:xfrm>
          <a:prstGeom prst="roundRect">
            <a:avLst/>
          </a:prstGeom>
          <a:solidFill>
            <a:srgbClr val="FFFE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ounded Rectangle 21"/>
          <p:cNvSpPr/>
          <p:nvPr/>
        </p:nvSpPr>
        <p:spPr>
          <a:xfrm>
            <a:off x="2097901" y="2996952"/>
            <a:ext cx="163906" cy="288032"/>
          </a:xfrm>
          <a:prstGeom prst="roundRect">
            <a:avLst/>
          </a:prstGeom>
          <a:solidFill>
            <a:srgbClr val="FFFE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0484903"/>
              </p:ext>
            </p:extLst>
          </p:nvPr>
        </p:nvGraphicFramePr>
        <p:xfrm>
          <a:off x="539552" y="2602278"/>
          <a:ext cx="3024336" cy="716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8" name="Equation" r:id="rId4" imgW="2324100" imgH="571500" progId="Equation.3">
                  <p:embed/>
                </p:oleObj>
              </mc:Choice>
              <mc:Fallback>
                <p:oleObj name="Equation" r:id="rId4" imgW="2324100" imgH="571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602278"/>
                        <a:ext cx="3024336" cy="7169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1538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39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</a:t>
            </a:r>
            <a:r>
              <a:rPr lang="en-GB" sz="28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antitop</a:t>
            </a:r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8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Extraction of 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-pair cross section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Solving the equation gives the following 13 TeV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pp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dirty="0" smtClean="0">
                <a:solidFill>
                  <a:srgbClr val="003BB8"/>
                </a:solidFill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tt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+ X cross section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3481263"/>
            <a:ext cx="882047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Systematic uncertainty (7.3%) dominated by </a:t>
            </a:r>
          </a:p>
          <a:p>
            <a:pPr marL="285750" lvl="0" indent="-285750">
              <a:spcBef>
                <a:spcPts val="1200"/>
              </a:spcBef>
              <a:buFont typeface="Lucida Grande"/>
              <a:buChar char="-"/>
            </a:pPr>
            <a:r>
              <a:rPr lang="en-GB" sz="1400" dirty="0" err="1" smtClean="0">
                <a:latin typeface="Helvetica Light"/>
                <a:cs typeface="Helvetica Light"/>
              </a:rPr>
              <a:t>tt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 err="1" smtClean="0">
                <a:latin typeface="Helvetica Light"/>
                <a:cs typeface="Helvetica Light"/>
              </a:rPr>
              <a:t>hadronisation</a:t>
            </a:r>
            <a:r>
              <a:rPr lang="en-GB" sz="1400" dirty="0" smtClean="0">
                <a:latin typeface="Helvetica Light"/>
                <a:cs typeface="Helvetica Light"/>
              </a:rPr>
              <a:t> (4.5%)			</a:t>
            </a:r>
            <a:r>
              <a:rPr lang="en-GB" sz="12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 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large Pythia8 / </a:t>
            </a:r>
            <a:r>
              <a:rPr lang="en-GB" sz="12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Herwig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++ parton shower effect, to be further studied</a:t>
            </a:r>
            <a:r>
              <a:rPr lang="en-GB" sz="1200" dirty="0">
                <a:solidFill>
                  <a:srgbClr val="D80017"/>
                </a:solidFill>
                <a:latin typeface="Helvetica Light"/>
                <a:cs typeface="Helvetica Light"/>
              </a:rPr>
              <a:t> </a:t>
            </a:r>
            <a:endParaRPr lang="en-GB" sz="1200" dirty="0" smtClean="0">
              <a:solidFill>
                <a:srgbClr val="D80017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 err="1">
                <a:latin typeface="Helvetica Light"/>
                <a:cs typeface="Helvetica Light"/>
              </a:rPr>
              <a:t>tt</a:t>
            </a:r>
            <a:r>
              <a:rPr lang="en-GB" sz="1400" dirty="0">
                <a:latin typeface="Helvetica Light"/>
                <a:cs typeface="Helvetica Light"/>
              </a:rPr>
              <a:t> NLO modelling, ISR/FSR radiation &amp; PDF (2.9%) </a:t>
            </a:r>
          </a:p>
          <a:p>
            <a:pPr marL="285750" lvl="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Electron </a:t>
            </a:r>
            <a:r>
              <a:rPr lang="en-GB" sz="1400" dirty="0" smtClean="0">
                <a:latin typeface="Helvetica Light"/>
                <a:cs typeface="Helvetica Light"/>
              </a:rPr>
              <a:t>ID + isolation (4.2%</a:t>
            </a:r>
            <a:r>
              <a:rPr lang="en-GB" sz="1400" dirty="0">
                <a:latin typeface="Helvetica Light"/>
                <a:cs typeface="Helvetica Light"/>
              </a:rPr>
              <a:t>)		</a:t>
            </a:r>
            <a:endParaRPr lang="en-GB" sz="1400" dirty="0" smtClean="0">
              <a:solidFill>
                <a:srgbClr val="D80017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>
                <a:latin typeface="Helvetica Light"/>
                <a:cs typeface="Helvetica Light"/>
              </a:rPr>
              <a:t>Muon ID + isolation (1.6%</a:t>
            </a:r>
            <a:r>
              <a:rPr lang="en-GB" sz="1400" dirty="0" smtClean="0">
                <a:latin typeface="Helvetica Light"/>
                <a:cs typeface="Helvetica Light"/>
              </a:rPr>
              <a:t>)</a:t>
            </a:r>
          </a:p>
          <a:p>
            <a:pPr marL="28575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Lepton </a:t>
            </a:r>
            <a:r>
              <a:rPr lang="en-GB" sz="1400" dirty="0" err="1" smtClean="0">
                <a:latin typeface="Helvetica Light"/>
                <a:cs typeface="Helvetica Light"/>
              </a:rPr>
              <a:t>mis</a:t>
            </a:r>
            <a:r>
              <a:rPr lang="en-GB" sz="1400" dirty="0" smtClean="0">
                <a:latin typeface="Helvetica Light"/>
                <a:cs typeface="Helvetica Light"/>
              </a:rPr>
              <a:t>-identification (1.3%)	</a:t>
            </a:r>
            <a:endParaRPr lang="en-GB" sz="1200" dirty="0" smtClean="0">
              <a:solidFill>
                <a:srgbClr val="D80017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Lepton </a:t>
            </a:r>
            <a:r>
              <a:rPr lang="en-GB" sz="1400" dirty="0">
                <a:latin typeface="Helvetica Light"/>
                <a:cs typeface="Helvetica Light"/>
              </a:rPr>
              <a:t>triggers (1.3%</a:t>
            </a:r>
            <a:r>
              <a:rPr lang="en-GB" sz="1400" dirty="0" smtClean="0">
                <a:latin typeface="Helvetica Light"/>
                <a:cs typeface="Helvetica Light"/>
              </a:rPr>
              <a:t>)</a:t>
            </a:r>
            <a:endParaRPr lang="en-GB" sz="1400" dirty="0">
              <a:latin typeface="Helvetica Light"/>
              <a:cs typeface="Helvetica Light"/>
            </a:endParaRPr>
          </a:p>
        </p:txBody>
      </p:sp>
      <p:sp>
        <p:nvSpPr>
          <p:cNvPr id="8" name="Right Brace 7"/>
          <p:cNvSpPr/>
          <p:nvPr/>
        </p:nvSpPr>
        <p:spPr>
          <a:xfrm>
            <a:off x="3319481" y="4559042"/>
            <a:ext cx="167106" cy="1008112"/>
          </a:xfrm>
          <a:prstGeom prst="rightBrace">
            <a:avLst/>
          </a:prstGeom>
          <a:ln w="3175" cmpd="sng">
            <a:solidFill>
              <a:srgbClr val="D8001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323528" y="5765774"/>
            <a:ext cx="88204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Overall uncertainty dominated by luminosity (9%)  </a:t>
            </a:r>
            <a:r>
              <a:rPr lang="en-GB" sz="12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 </a:t>
            </a:r>
            <a:r>
              <a:rPr lang="en-GB" sz="1200" dirty="0">
                <a:solidFill>
                  <a:srgbClr val="D80017"/>
                </a:solidFill>
                <a:latin typeface="Helvetica Light"/>
                <a:cs typeface="Helvetica Light"/>
              </a:rPr>
              <a:t>will improve with 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full van-der-Meer luminosity scan</a:t>
            </a:r>
            <a:endParaRPr lang="en-GB" sz="1400" dirty="0" smtClean="0">
              <a:latin typeface="Helvetica Light"/>
              <a:cs typeface="Helvetica Light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835696" y="1988840"/>
            <a:ext cx="5437973" cy="576064"/>
          </a:xfrm>
          <a:prstGeom prst="roundRect">
            <a:avLst>
              <a:gd name="adj" fmla="val 7921"/>
            </a:avLst>
          </a:prstGeom>
          <a:solidFill>
            <a:srgbClr val="F2F2F2"/>
          </a:solidFill>
          <a:ln w="31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017085" y="2095483"/>
            <a:ext cx="54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003BB8"/>
                </a:solidFill>
                <a:latin typeface="Helvetica"/>
                <a:cs typeface="Helvetica"/>
              </a:rPr>
              <a:t>σ</a:t>
            </a:r>
            <a:r>
              <a:rPr lang="en-GB" sz="1600" baseline="-25000" dirty="0" err="1">
                <a:solidFill>
                  <a:srgbClr val="003BB8"/>
                </a:solidFill>
                <a:latin typeface="Helvetica"/>
                <a:cs typeface="Helvetica"/>
              </a:rPr>
              <a:t>tt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 (13 TeV) = 825 ± 49 (stat) ± 60 (</a:t>
            </a:r>
            <a:r>
              <a:rPr lang="en-GB" sz="1600" dirty="0" err="1">
                <a:solidFill>
                  <a:srgbClr val="003BB8"/>
                </a:solidFill>
                <a:latin typeface="Helvetica"/>
                <a:cs typeface="Helvetica"/>
              </a:rPr>
              <a:t>syst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) ± 83 (</a:t>
            </a:r>
            <a:r>
              <a:rPr lang="en-GB" sz="1600" dirty="0" err="1">
                <a:solidFill>
                  <a:srgbClr val="003BB8"/>
                </a:solidFill>
                <a:latin typeface="Helvetica"/>
                <a:cs typeface="Helvetica"/>
              </a:rPr>
              <a:t>lumi</a:t>
            </a: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) pb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91636" y="950531"/>
            <a:ext cx="17168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ATLAS-CONF-2015-033 ]</a:t>
            </a:r>
          </a:p>
        </p:txBody>
      </p:sp>
      <p:sp>
        <p:nvSpPr>
          <p:cNvPr id="4" name="Rectangle 3"/>
          <p:cNvSpPr/>
          <p:nvPr/>
        </p:nvSpPr>
        <p:spPr>
          <a:xfrm>
            <a:off x="2020344" y="2708920"/>
            <a:ext cx="59360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latin typeface="Helvetica Light"/>
                <a:cs typeface="Helvetica Light"/>
              </a:rPr>
              <a:t>σ</a:t>
            </a:r>
            <a:r>
              <a:rPr lang="en-US" sz="1200" baseline="-25000" dirty="0" err="1" smtClean="0">
                <a:latin typeface="Helvetica Light"/>
                <a:cs typeface="Helvetica Light"/>
              </a:rPr>
              <a:t>tt</a:t>
            </a:r>
            <a:r>
              <a:rPr lang="en-GB" sz="1200" dirty="0" smtClean="0">
                <a:latin typeface="Helvetica Light"/>
                <a:cs typeface="Helvetica Light"/>
              </a:rPr>
              <a:t>[SM] </a:t>
            </a:r>
            <a:r>
              <a:rPr lang="en-GB" sz="1200" dirty="0">
                <a:latin typeface="Helvetica Light"/>
                <a:cs typeface="Helvetica Light"/>
              </a:rPr>
              <a:t>(13 TeV) </a:t>
            </a:r>
            <a:r>
              <a:rPr lang="en-GB" sz="1200" dirty="0" smtClean="0">
                <a:latin typeface="Helvetica Light"/>
                <a:cs typeface="Helvetica Light"/>
              </a:rPr>
              <a:t>= 832       pb </a:t>
            </a:r>
            <a:r>
              <a:rPr lang="en-GB" sz="1100" dirty="0" smtClean="0">
                <a:latin typeface="Helvetica Light"/>
                <a:cs typeface="Helvetica Light"/>
              </a:rPr>
              <a:t>( at NNLO + NNLL accuracy, </a:t>
            </a:r>
            <a:r>
              <a:rPr lang="en-GB" sz="1100" i="1" dirty="0" err="1" smtClean="0">
                <a:latin typeface="Helvetica Light"/>
                <a:cs typeface="Helvetica Light"/>
              </a:rPr>
              <a:t>m</a:t>
            </a:r>
            <a:r>
              <a:rPr lang="en-GB" sz="11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100" dirty="0" smtClean="0">
                <a:latin typeface="Helvetica Light"/>
                <a:cs typeface="Helvetica Light"/>
              </a:rPr>
              <a:t> = 172.5 GeV, Top++ 2.0 )  </a:t>
            </a:r>
            <a:endParaRPr lang="en-GB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7452321" y="1988840"/>
            <a:ext cx="136815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Total relative uncertainty of 14%</a:t>
            </a:r>
          </a:p>
          <a:p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(4.3% at 8 TeV)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63888" y="2660002"/>
            <a:ext cx="4154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latin typeface="Helvetica Light"/>
                <a:cs typeface="Helvetica Light"/>
              </a:rPr>
              <a:t>+40</a:t>
            </a:r>
          </a:p>
          <a:p>
            <a:r>
              <a:rPr lang="en-US" sz="1000" dirty="0" smtClean="0">
                <a:latin typeface="Helvetica Light"/>
                <a:cs typeface="Helvetica Light"/>
              </a:rPr>
              <a:t>–</a:t>
            </a:r>
            <a:r>
              <a:rPr lang="en-US" sz="500" dirty="0" smtClean="0">
                <a:latin typeface="Helvetica Light"/>
                <a:cs typeface="Helvetica Light"/>
              </a:rPr>
              <a:t> </a:t>
            </a:r>
            <a:r>
              <a:rPr lang="en-US" sz="1000" dirty="0" smtClean="0">
                <a:latin typeface="Helvetica Light"/>
                <a:cs typeface="Helvetica Light"/>
              </a:rPr>
              <a:t>46</a:t>
            </a:r>
            <a:endParaRPr lang="en-GB" sz="1000" dirty="0"/>
          </a:p>
        </p:txBody>
      </p:sp>
      <p:sp>
        <p:nvSpPr>
          <p:cNvPr id="18" name="Rectangle 17"/>
          <p:cNvSpPr/>
          <p:nvPr/>
        </p:nvSpPr>
        <p:spPr>
          <a:xfrm>
            <a:off x="323528" y="6217567"/>
            <a:ext cx="88204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We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also measure: </a:t>
            </a:r>
            <a:r>
              <a:rPr lang="el-GR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ε</a:t>
            </a:r>
            <a:r>
              <a:rPr lang="en-GB" sz="1400" baseline="-25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b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 = 0.527 ± 0.026 ±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0.006, in good agreement 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with simulation: 0.543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endParaRPr lang="en-GB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95536" y="3251855"/>
            <a:ext cx="8352928" cy="0"/>
          </a:xfrm>
          <a:prstGeom prst="line">
            <a:avLst/>
          </a:prstGeom>
          <a:ln w="3175" cmpd="sng"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530759" y="4908029"/>
            <a:ext cx="23006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sz="1200" dirty="0">
                <a:solidFill>
                  <a:srgbClr val="D80017"/>
                </a:solidFill>
                <a:latin typeface="Helvetica Light"/>
                <a:cs typeface="Helvetica Light"/>
              </a:rPr>
              <a:t>  will improve with more data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1478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741368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7" name="TextBox 32"/>
          <p:cNvSpPr txBox="1">
            <a:spLocks noChangeArrowheads="1"/>
          </p:cNvSpPr>
          <p:nvPr/>
        </p:nvSpPr>
        <p:spPr bwMode="auto">
          <a:xfrm>
            <a:off x="0" y="5373216"/>
            <a:ext cx="9144000" cy="792464"/>
          </a:xfrm>
          <a:prstGeom prst="rect">
            <a:avLst/>
          </a:prstGeom>
          <a:solidFill>
            <a:schemeClr val="tx1">
              <a:alpha val="57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140400" rIns="360000" bIns="187200">
            <a:prstTxWarp prst="textNoShape">
              <a:avLst/>
            </a:prstTxWarp>
            <a:spAutoFit/>
          </a:bodyPr>
          <a:lstStyle/>
          <a:p>
            <a:pPr indent="450850" algn="r"/>
            <a:r>
              <a:rPr lang="en-US" sz="3000" dirty="0" smtClean="0">
                <a:solidFill>
                  <a:schemeClr val="bg1"/>
                </a:solidFill>
                <a:latin typeface="Helvetica Light"/>
                <a:ea typeface="Trebuchet MS" pitchFamily="-84" charset="0"/>
                <a:cs typeface="Helvetica Light"/>
              </a:rPr>
              <a:t>Long-Shutdown 1 — Preparing Run-2</a:t>
            </a:r>
            <a:endParaRPr lang="en-US" sz="3000" dirty="0">
              <a:solidFill>
                <a:schemeClr val="bg1"/>
              </a:solidFill>
              <a:latin typeface="Helvetica Light"/>
              <a:ea typeface="Trebuchet MS" pitchFamily="-84" charset="0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939132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40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</a:t>
            </a:r>
            <a:r>
              <a:rPr lang="en-GB" sz="28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antitop</a:t>
            </a:r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8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Extraction of top-pair cross section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835696" y="1988840"/>
            <a:ext cx="5437973" cy="576064"/>
          </a:xfrm>
          <a:prstGeom prst="roundRect">
            <a:avLst>
              <a:gd name="adj" fmla="val 7921"/>
            </a:avLst>
          </a:prstGeom>
          <a:solidFill>
            <a:schemeClr val="bg1">
              <a:lumMod val="95000"/>
            </a:schemeClr>
          </a:solidFill>
          <a:ln w="31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2017085" y="2095483"/>
            <a:ext cx="54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σ</a:t>
            </a:r>
            <a:r>
              <a:rPr lang="en-GB" sz="1600" baseline="-25000" dirty="0" err="1" smtClean="0">
                <a:solidFill>
                  <a:srgbClr val="003BB8"/>
                </a:solidFill>
                <a:latin typeface="Helvetica"/>
                <a:cs typeface="Helvetica"/>
              </a:rPr>
              <a:t>tt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(13 TeV) = 825 ± 49 (stat) ± 60 (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syst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) ± 83 (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lumi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) pb 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91636" y="950531"/>
            <a:ext cx="17168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ATLAS-CONF-2015-033 ]</a:t>
            </a:r>
          </a:p>
        </p:txBody>
      </p:sp>
      <p:pic>
        <p:nvPicPr>
          <p:cNvPr id="10" name="Picture 9" descr="fig_03-5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202545" y="1550174"/>
            <a:ext cx="4293095" cy="63225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3529" y="1484784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Solving the equation gives the following 13 TeV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pp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dirty="0" smtClean="0">
                <a:solidFill>
                  <a:srgbClr val="003BB8"/>
                </a:solidFill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tt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+ X cross section</a:t>
            </a:r>
          </a:p>
        </p:txBody>
      </p:sp>
    </p:spTree>
    <p:extLst>
      <p:ext uri="{BB962C8B-B14F-4D97-AF65-F5344CB8AC3E}">
        <p14:creationId xmlns:p14="http://schemas.microsoft.com/office/powerpoint/2010/main" val="1155926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9057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Helvetica Light"/>
                <a:cs typeface="Helvetica Light"/>
              </a:rPr>
              <a:t>C</a:t>
            </a:r>
            <a:r>
              <a:rPr lang="en-GB" sz="2800" dirty="0" smtClean="0">
                <a:latin typeface="Helvetica Light"/>
                <a:cs typeface="Helvetica Light"/>
              </a:rPr>
              <a:t>onclusions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 descr="ATLAS_VP1_event_display_singleTop_candidate_13TeV_tchannel_run267073_evt279124678_2015-06-05T02-24-0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3556000"/>
            <a:ext cx="5006494" cy="330553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64288" y="5877272"/>
            <a:ext cx="19797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Display of t-channel single-top candidate event: muon with </a:t>
            </a:r>
            <a:r>
              <a:rPr lang="en-GB" sz="10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p</a:t>
            </a:r>
            <a:r>
              <a:rPr lang="en-GB" sz="1000" i="1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T</a:t>
            </a:r>
            <a:r>
              <a:rPr lang="en-GB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 of 30 GeV, central b-tagged jet of 50 GeV, forward jet 30 GeV, </a:t>
            </a:r>
            <a:r>
              <a:rPr lang="en-GB" sz="10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E</a:t>
            </a:r>
            <a:r>
              <a:rPr lang="en-GB" sz="1000" i="1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T</a:t>
            </a:r>
            <a:r>
              <a:rPr lang="en-GB" sz="1000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,miss</a:t>
            </a:r>
            <a:r>
              <a:rPr lang="en-GB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/>
                <a:cs typeface="Helvetica Light"/>
              </a:rPr>
              <a:t> of 40 GeV</a:t>
            </a:r>
          </a:p>
        </p:txBody>
      </p:sp>
    </p:spTree>
    <p:extLst>
      <p:ext uri="{BB962C8B-B14F-4D97-AF65-F5344CB8AC3E}">
        <p14:creationId xmlns:p14="http://schemas.microsoft.com/office/powerpoint/2010/main" val="544883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412776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95536" y="1724272"/>
            <a:ext cx="8424936" cy="4385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GB" sz="1600" dirty="0">
                <a:solidFill>
                  <a:srgbClr val="D70128"/>
                </a:solidFill>
                <a:latin typeface="Arial"/>
                <a:cs typeface="Arial"/>
              </a:rPr>
              <a:t>The LHC is back again — great data for physics </a:t>
            </a:r>
            <a:r>
              <a:rPr lang="en-GB" sz="1600" dirty="0" smtClean="0">
                <a:solidFill>
                  <a:srgbClr val="D70128"/>
                </a:solidFill>
                <a:latin typeface="Arial"/>
                <a:cs typeface="Arial"/>
              </a:rPr>
              <a:t>collected: thanks </a:t>
            </a:r>
            <a:r>
              <a:rPr lang="en-GB" sz="1600" dirty="0">
                <a:solidFill>
                  <a:srgbClr val="D70128"/>
                </a:solidFill>
                <a:latin typeface="Arial"/>
                <a:cs typeface="Arial"/>
              </a:rPr>
              <a:t>to the </a:t>
            </a:r>
            <a:r>
              <a:rPr lang="en-GB" sz="1600" dirty="0" smtClean="0">
                <a:solidFill>
                  <a:srgbClr val="D70128"/>
                </a:solidFill>
                <a:latin typeface="Arial"/>
                <a:cs typeface="Arial"/>
              </a:rPr>
              <a:t>CERN accelerator teams </a:t>
            </a:r>
            <a:r>
              <a:rPr lang="en-GB" sz="1600" dirty="0">
                <a:solidFill>
                  <a:srgbClr val="D70128"/>
                </a:solidFill>
                <a:latin typeface="Arial"/>
                <a:cs typeface="Arial"/>
              </a:rPr>
              <a:t>for </a:t>
            </a:r>
            <a:r>
              <a:rPr lang="en-GB" sz="1600" dirty="0" smtClean="0">
                <a:solidFill>
                  <a:srgbClr val="D70128"/>
                </a:solidFill>
                <a:latin typeface="Arial"/>
                <a:cs typeface="Arial"/>
              </a:rPr>
              <a:t>tireless </a:t>
            </a:r>
            <a:r>
              <a:rPr lang="en-GB" sz="1600" dirty="0" smtClean="0">
                <a:solidFill>
                  <a:srgbClr val="D70128"/>
                </a:solidFill>
                <a:latin typeface="Arial"/>
                <a:cs typeface="Arial"/>
              </a:rPr>
              <a:t>efforts</a:t>
            </a:r>
            <a:endParaRPr lang="en-GB" sz="1600" dirty="0" smtClean="0">
              <a:solidFill>
                <a:srgbClr val="D70128"/>
              </a:solidFill>
              <a:latin typeface="Arial"/>
              <a:cs typeface="Arial"/>
            </a:endParaRPr>
          </a:p>
          <a:p>
            <a:pPr>
              <a:spcBef>
                <a:spcPts val="1800"/>
              </a:spcBef>
            </a:pPr>
            <a:r>
              <a:rPr lang="en-GB" sz="1600" dirty="0" smtClean="0">
                <a:solidFill>
                  <a:srgbClr val="003BB8"/>
                </a:solidFill>
                <a:latin typeface="Arial"/>
                <a:cs typeface="Arial"/>
              </a:rPr>
              <a:t>ATLAS is fully engaged into analysis of 13 TeV data, only a fraction of work shown today</a:t>
            </a:r>
          </a:p>
          <a:p>
            <a:pPr>
              <a:spcBef>
                <a:spcPts val="1800"/>
              </a:spcBef>
            </a:pPr>
            <a:r>
              <a:rPr lang="en-GB" sz="1600" dirty="0" smtClean="0">
                <a:solidFill>
                  <a:srgbClr val="003BB8"/>
                </a:solidFill>
                <a:latin typeface="Arial"/>
                <a:cs typeface="Arial"/>
              </a:rPr>
              <a:t>New detector systems, software &amp; analysis model successfully integrated &amp; commissioned</a:t>
            </a:r>
          </a:p>
          <a:p>
            <a:pPr>
              <a:spcBef>
                <a:spcPts val="1800"/>
              </a:spcBef>
            </a:pPr>
            <a:r>
              <a:rPr lang="en-GB" sz="1600" dirty="0">
                <a:solidFill>
                  <a:srgbClr val="003BB8"/>
                </a:solidFill>
                <a:latin typeface="Arial"/>
                <a:cs typeface="Arial"/>
              </a:rPr>
              <a:t>Remarkable understanding of new 13 TeV data after only a few weeks of running</a:t>
            </a:r>
          </a:p>
          <a:p>
            <a:pPr>
              <a:spcBef>
                <a:spcPts val="1800"/>
              </a:spcBef>
            </a:pPr>
            <a:r>
              <a:rPr lang="en-GB" sz="1600" dirty="0" smtClean="0">
                <a:solidFill>
                  <a:srgbClr val="003BB8"/>
                </a:solidFill>
                <a:latin typeface="Arial"/>
                <a:cs typeface="Arial"/>
              </a:rPr>
              <a:t>Performed soft physics measurements including verification of “Ridge” at 13 TeV        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Minimum bias and underlying event studies show good extrapolation from Run-1 tunes</a:t>
            </a:r>
          </a:p>
          <a:p>
            <a:pPr>
              <a:spcBef>
                <a:spcPts val="1800"/>
              </a:spcBef>
            </a:pPr>
            <a:r>
              <a:rPr lang="en-GB" sz="1600" dirty="0" smtClean="0">
                <a:solidFill>
                  <a:srgbClr val="003BB8"/>
                </a:solidFill>
                <a:latin typeface="Arial"/>
                <a:cs typeface="Arial"/>
              </a:rPr>
              <a:t>Measurement of differential 13 TeV central jet cross section and photon studies</a:t>
            </a:r>
          </a:p>
          <a:p>
            <a:pPr>
              <a:spcBef>
                <a:spcPts val="1800"/>
              </a:spcBef>
            </a:pPr>
            <a:r>
              <a:rPr lang="en-GB" sz="1600" dirty="0" smtClean="0">
                <a:solidFill>
                  <a:srgbClr val="003BB8"/>
                </a:solidFill>
                <a:latin typeface="Arial"/>
                <a:cs typeface="Arial"/>
              </a:rPr>
              <a:t>Early measurements of J/</a:t>
            </a:r>
            <a:r>
              <a:rPr lang="en-GB" sz="1600" dirty="0" err="1" smtClean="0">
                <a:solidFill>
                  <a:srgbClr val="003BB8"/>
                </a:solidFill>
                <a:latin typeface="Arial"/>
                <a:cs typeface="Arial"/>
              </a:rPr>
              <a:t>Ψ</a:t>
            </a:r>
            <a:r>
              <a:rPr lang="en-GB" sz="1600" dirty="0" smtClean="0">
                <a:solidFill>
                  <a:srgbClr val="003BB8"/>
                </a:solidFill>
                <a:latin typeface="Arial"/>
                <a:cs typeface="Arial"/>
              </a:rPr>
              <a:t>, W and Z  production in agreement with expectations</a:t>
            </a:r>
          </a:p>
          <a:p>
            <a:pPr>
              <a:spcBef>
                <a:spcPts val="1800"/>
              </a:spcBef>
            </a:pPr>
            <a:r>
              <a:rPr lang="en-GB" sz="1600" dirty="0" smtClean="0">
                <a:solidFill>
                  <a:srgbClr val="003BB8"/>
                </a:solidFill>
                <a:latin typeface="Arial"/>
                <a:cs typeface="Arial"/>
              </a:rPr>
              <a:t>Measurement of top-pair production cross section: heaviest particle known at highest collider energies ever reached — consistently predicted by the Standard Model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42</a:t>
            </a:fld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0" y="6479758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elvetica Light"/>
                <a:cs typeface="Helvetica Light"/>
              </a:rPr>
              <a:t>See next pages for a full list of ATLAS references to 13 TeV physics &amp; performance analysis documents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16791" y="431680"/>
            <a:ext cx="2502207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 smtClean="0">
                <a:solidFill>
                  <a:schemeClr val="accent1">
                    <a:lumMod val="75000"/>
                  </a:schemeClr>
                </a:solidFill>
                <a:latin typeface="Helvetica Light"/>
                <a:cs typeface="Helvetica Light"/>
              </a:rPr>
              <a:t>Conclusions</a:t>
            </a:r>
            <a:endParaRPr lang="en-GB" sz="2800" dirty="0">
              <a:solidFill>
                <a:schemeClr val="accent1">
                  <a:lumMod val="75000"/>
                </a:schemeClr>
              </a:solidFill>
              <a:latin typeface="Helvetica Light"/>
              <a:cs typeface="Helvetica Light"/>
            </a:endParaRPr>
          </a:p>
        </p:txBody>
      </p:sp>
      <p:pic>
        <p:nvPicPr>
          <p:cNvPr id="17" name="Picture 16" descr="ATLAS-Logo-Blue-Panton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232" y="0"/>
            <a:ext cx="2434247" cy="127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70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43</a:t>
            </a:fld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395536" y="329461"/>
            <a:ext cx="5731294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  <a:latin typeface="Helvetica"/>
                <a:cs typeface="Helvetica"/>
              </a:rPr>
              <a:t>List of 13 TeV ATLAS references for EPS-HEP 2015</a:t>
            </a:r>
          </a:p>
          <a:p>
            <a:endParaRPr lang="en-GB" sz="500" dirty="0">
              <a:solidFill>
                <a:schemeClr val="accent1">
                  <a:lumMod val="75000"/>
                </a:schemeClr>
              </a:solidFill>
              <a:latin typeface="Helvetica Light"/>
              <a:cs typeface="Helvetica Light"/>
            </a:endParaRP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Helvetica Light"/>
                <a:cs typeface="Helvetica Light"/>
              </a:rPr>
              <a:t>PHYSICS OBJECT &amp; TRIGGER PERFORMANCE</a:t>
            </a:r>
          </a:p>
        </p:txBody>
      </p:sp>
      <p:pic>
        <p:nvPicPr>
          <p:cNvPr id="15" name="Picture 14" descr="ATLAS-Logo-Blue-Panton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232" y="0"/>
            <a:ext cx="2434247" cy="127986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804965"/>
              </p:ext>
            </p:extLst>
          </p:nvPr>
        </p:nvGraphicFramePr>
        <p:xfrm>
          <a:off x="539552" y="1340768"/>
          <a:ext cx="4032448" cy="1767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16224"/>
                <a:gridCol w="2016224"/>
              </a:tblGrid>
              <a:tr h="177537">
                <a:tc gridSpan="2">
                  <a:txBody>
                    <a:bodyPr/>
                    <a:lstStyle/>
                    <a:p>
                      <a:r>
                        <a:rPr lang="en-GB" sz="1200" dirty="0" smtClean="0">
                          <a:latin typeface="Calibri"/>
                          <a:cs typeface="Calibri"/>
                        </a:rPr>
                        <a:t>Tracking</a:t>
                      </a:r>
                    </a:p>
                    <a:p>
                      <a:r>
                        <a:rPr lang="en-GB" sz="800" b="0" dirty="0" smtClean="0">
                          <a:latin typeface="+mn-lt"/>
                          <a:cs typeface="Calibri"/>
                          <a:hlinkClick r:id="rId3"/>
                        </a:rPr>
                        <a:t>https://twiki.cern.ch/twiki/bin/view/AtlasPublic/InDetTrackingPerformanceApprovedPlots</a:t>
                      </a:r>
                      <a:r>
                        <a:rPr lang="en-GB" sz="800" b="0" dirty="0" smtClean="0">
                          <a:latin typeface="+mn-lt"/>
                          <a:cs typeface="Calibri"/>
                        </a:rPr>
                        <a:t> </a:t>
                      </a:r>
                      <a:endParaRPr lang="en-GB" sz="800" b="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Tracking Performance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ATL-PHYS-PUB-2015-018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Vertexing Performance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ATL-PHYS-PUB-2015-026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Inner detector</a:t>
                      </a:r>
                      <a:r>
                        <a:rPr lang="en-GB" sz="1200" baseline="0" dirty="0" smtClean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GB" sz="1200" dirty="0" smtClean="0">
                          <a:latin typeface="+mn-lt"/>
                          <a:cs typeface="Calibri"/>
                        </a:rPr>
                        <a:t> Alignment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ATL-PHYS-PUB-2015-031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Hadronic resonances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IDTR-2015-006		</a:t>
                      </a: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IP resolution Run 1 vs Run 2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IDTR-2015-007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421450"/>
              </p:ext>
            </p:extLst>
          </p:nvPr>
        </p:nvGraphicFramePr>
        <p:xfrm>
          <a:off x="4788024" y="1340768"/>
          <a:ext cx="4032448" cy="1219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16224"/>
                <a:gridCol w="2016224"/>
              </a:tblGrid>
              <a:tr h="177537">
                <a:tc gridSpan="2">
                  <a:txBody>
                    <a:bodyPr/>
                    <a:lstStyle/>
                    <a:p>
                      <a:r>
                        <a:rPr lang="en-GB" sz="1200" dirty="0" smtClean="0">
                          <a:latin typeface="Calibri"/>
                          <a:cs typeface="Calibri"/>
                        </a:rPr>
                        <a:t>Electron and photon</a:t>
                      </a:r>
                    </a:p>
                    <a:p>
                      <a:r>
                        <a:rPr lang="en-GB" sz="800" b="0" dirty="0" smtClean="0">
                          <a:latin typeface="+mn-lt"/>
                          <a:cs typeface="Calibri"/>
                          <a:hlinkClick r:id="rId4"/>
                        </a:rPr>
                        <a:t>https://twiki.cern.ch/twiki/bin/view/AtlasPublic/ElectronGammaPublicCollisionResults</a:t>
                      </a:r>
                      <a:r>
                        <a:rPr lang="en-GB" sz="800" b="0" dirty="0" smtClean="0">
                          <a:latin typeface="+mn-lt"/>
                          <a:cs typeface="Calibri"/>
                        </a:rPr>
                        <a:t> </a:t>
                      </a:r>
                      <a:endParaRPr lang="en-GB" sz="800" b="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Electron ID </a:t>
                      </a: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in Z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 / </a:t>
                      </a: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 J/</a:t>
                      </a:r>
                      <a:r>
                        <a:rPr lang="en-GB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ψ</a:t>
                      </a: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 → </a:t>
                      </a:r>
                      <a:r>
                        <a:rPr lang="en-GB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ee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EGAM-2015-003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Photon reconstruction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EGAM-2015-004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Photon ID efficiencies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EGAM-2015-002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522230"/>
              </p:ext>
            </p:extLst>
          </p:nvPr>
        </p:nvGraphicFramePr>
        <p:xfrm>
          <a:off x="4788024" y="2788945"/>
          <a:ext cx="4032448" cy="9448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16224"/>
                <a:gridCol w="2016224"/>
              </a:tblGrid>
              <a:tr h="177537">
                <a:tc gridSpan="2">
                  <a:txBody>
                    <a:bodyPr/>
                    <a:lstStyle/>
                    <a:p>
                      <a:r>
                        <a:rPr lang="en-GB" sz="1200" dirty="0" smtClean="0">
                          <a:latin typeface="Calibri"/>
                          <a:cs typeface="Calibri"/>
                        </a:rPr>
                        <a:t>Muon</a:t>
                      </a:r>
                    </a:p>
                    <a:p>
                      <a:r>
                        <a:rPr lang="en-GB" sz="800" b="0" dirty="0" smtClean="0">
                          <a:latin typeface="+mn-lt"/>
                          <a:cs typeface="Calibri"/>
                          <a:hlinkClick r:id="rId5"/>
                        </a:rPr>
                        <a:t>https://twiki.cern.ch/twiki/bin/view/AtlasPublic/MuonPerformancePublicPlots</a:t>
                      </a:r>
                      <a:r>
                        <a:rPr lang="en-GB" sz="800" b="0" dirty="0" smtClean="0">
                          <a:latin typeface="+mn-lt"/>
                          <a:cs typeface="Calibri"/>
                        </a:rPr>
                        <a:t> </a:t>
                      </a:r>
                      <a:endParaRPr lang="en-GB" sz="800" b="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ID and reconstruction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MUON-2015-002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Early reconstruction plots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MUON-2015-001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515228"/>
              </p:ext>
            </p:extLst>
          </p:nvPr>
        </p:nvGraphicFramePr>
        <p:xfrm>
          <a:off x="539552" y="3356223"/>
          <a:ext cx="4032448" cy="1767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16224"/>
                <a:gridCol w="2016224"/>
              </a:tblGrid>
              <a:tr h="177537">
                <a:tc gridSpan="2">
                  <a:txBody>
                    <a:bodyPr/>
                    <a:lstStyle/>
                    <a:p>
                      <a:r>
                        <a:rPr lang="en-GB" sz="1200" dirty="0" smtClean="0">
                          <a:latin typeface="Calibri"/>
                          <a:cs typeface="Calibri"/>
                        </a:rPr>
                        <a:t>Jet and missing transverse momentum</a:t>
                      </a:r>
                    </a:p>
                    <a:p>
                      <a:r>
                        <a:rPr lang="en-GB" sz="800" b="0" dirty="0" smtClean="0">
                          <a:latin typeface="+mn-lt"/>
                          <a:cs typeface="Calibri"/>
                          <a:hlinkClick r:id="rId6"/>
                        </a:rPr>
                        <a:t>https://twiki.cern.ch/twiki/bin/view/AtlasPublic/JetEtMissPublicCollisionResults</a:t>
                      </a:r>
                      <a:r>
                        <a:rPr lang="en-GB" sz="800" b="0" dirty="0" smtClean="0">
                          <a:latin typeface="+mn-lt"/>
                          <a:cs typeface="Calibri"/>
                        </a:rPr>
                        <a:t> </a:t>
                      </a:r>
                      <a:endParaRPr lang="en-GB" sz="800" b="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Calibri"/>
                          <a:cs typeface="Calibri"/>
                        </a:rPr>
                        <a:t>Jet cleaning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ATLAS-CONF-2015-029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Early MET studies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ATL-PHYS-PUB-2015-027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MET performance for</a:t>
                      </a:r>
                      <a:r>
                        <a:rPr lang="en-GB" sz="1200" baseline="0" dirty="0" smtClean="0">
                          <a:latin typeface="+mn-lt"/>
                          <a:cs typeface="Calibri"/>
                        </a:rPr>
                        <a:t> 13 TeV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ATL-PHYS-PUB-2015-023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Jet</a:t>
                      </a:r>
                      <a:r>
                        <a:rPr lang="en-GB" sz="1200" baseline="0" dirty="0" smtClean="0">
                          <a:latin typeface="+mn-lt"/>
                          <a:cs typeface="Calibri"/>
                        </a:rPr>
                        <a:t> performance for 13 TeV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ATL-PHYS-PUB-2015-031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Uncertainty treatment 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ATL-PHYS-PUB-2015-014	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" name="Rectangle 21"/>
          <p:cNvSpPr/>
          <p:nvPr/>
        </p:nvSpPr>
        <p:spPr>
          <a:xfrm>
            <a:off x="395536" y="5445224"/>
            <a:ext cx="806489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Use CDS to find ‘PUB’ and ‘CONF’ notes: </a:t>
            </a:r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  <a:hlinkClick r:id="rId7"/>
              </a:rPr>
              <a:t>https://</a:t>
            </a:r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  <a:hlinkClick r:id="rId7"/>
              </a:rPr>
              <a:t>cds.cern.ch</a:t>
            </a:r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 </a:t>
            </a:r>
            <a:endParaRPr lang="en-GB" sz="1100" dirty="0">
              <a:solidFill>
                <a:schemeClr val="tx1">
                  <a:lumMod val="65000"/>
                  <a:lumOff val="35000"/>
                </a:schemeClr>
              </a:solidFill>
              <a:latin typeface="Helvetica Light"/>
              <a:cs typeface="Helvetica Light"/>
            </a:endParaRPr>
          </a:p>
          <a:p>
            <a:endParaRPr lang="en-GB" sz="11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 Light"/>
              <a:cs typeface="Helvetica Light"/>
            </a:endParaRPr>
          </a:p>
          <a:p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Performance plots (</a:t>
            </a:r>
            <a:r>
              <a:rPr lang="en-GB" sz="1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eg</a:t>
            </a:r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, IDTR-2015-</a:t>
            </a:r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007, that is not ‘CONF’ or ‘PUB’)                                                                                                     can be directly accessed via the following bulk address: </a:t>
            </a:r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  <a:hlinkClick r:id="rId8"/>
              </a:rPr>
              <a:t>https</a:t>
            </a:r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  <a:hlinkClick r:id="rId8"/>
              </a:rPr>
              <a:t>://atlas.web.cern.ch/Atlas/GROUPS/PHYSICS/</a:t>
            </a:r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  <a:hlinkClick r:id="rId8"/>
              </a:rPr>
              <a:t>PLOTS</a:t>
            </a:r>
            <a:endParaRPr lang="en-GB" sz="1100" dirty="0">
              <a:solidFill>
                <a:schemeClr val="tx1">
                  <a:lumMod val="65000"/>
                  <a:lumOff val="35000"/>
                </a:schemeClr>
              </a:solidFill>
              <a:latin typeface="Helvetica Light"/>
              <a:cs typeface="Helvetica Light"/>
            </a:endParaRPr>
          </a:p>
          <a:p>
            <a:endParaRPr lang="en-GB" sz="11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 Light"/>
              <a:cs typeface="Helvetica Light"/>
            </a:endParaRPr>
          </a:p>
          <a:p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For example, for ‘</a:t>
            </a:r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IDTR-2015-</a:t>
            </a:r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007’, the link is:</a:t>
            </a:r>
          </a:p>
          <a:p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  <a:hlinkClick r:id="rId9"/>
              </a:rPr>
              <a:t>https://atlas.web.cern.ch/Atlas/GROUPS/PHYSICS/PLOTS/IDTR-2015-</a:t>
            </a:r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  <a:hlinkClick r:id="rId9"/>
              </a:rPr>
              <a:t>007</a:t>
            </a:r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  </a:t>
            </a: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747980"/>
              </p:ext>
            </p:extLst>
          </p:nvPr>
        </p:nvGraphicFramePr>
        <p:xfrm>
          <a:off x="4788024" y="4813553"/>
          <a:ext cx="4032448" cy="7924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032448"/>
              </a:tblGrid>
              <a:tr h="177537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Calibri"/>
                          <a:cs typeface="Calibri"/>
                        </a:rPr>
                        <a:t>Trigger</a:t>
                      </a:r>
                    </a:p>
                    <a:p>
                      <a:r>
                        <a:rPr lang="en-GB" sz="800" b="0" dirty="0" smtClean="0">
                          <a:latin typeface="+mn-lt"/>
                          <a:cs typeface="Calibri"/>
                          <a:hlinkClick r:id="rId10"/>
                        </a:rPr>
                        <a:t>https://twiki.cern.ch/twiki/bin/view/AtlasPublic/TriggerPublicResults#Public_results_from_signature_gr</a:t>
                      </a:r>
                      <a:r>
                        <a:rPr lang="en-GB" sz="800" b="0" dirty="0" smtClean="0">
                          <a:latin typeface="+mn-lt"/>
                          <a:cs typeface="Calibri"/>
                        </a:rPr>
                        <a:t> </a:t>
                      </a:r>
                      <a:endParaRPr lang="en-GB" sz="800" b="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The above link points to results from all trigger signatures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391293"/>
              </p:ext>
            </p:extLst>
          </p:nvPr>
        </p:nvGraphicFramePr>
        <p:xfrm>
          <a:off x="4788024" y="3940681"/>
          <a:ext cx="4032448" cy="6705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16224"/>
                <a:gridCol w="2016224"/>
              </a:tblGrid>
              <a:tr h="177537">
                <a:tc gridSpan="2">
                  <a:txBody>
                    <a:bodyPr/>
                    <a:lstStyle/>
                    <a:p>
                      <a:r>
                        <a:rPr lang="en-GB" sz="1200" dirty="0" smtClean="0">
                          <a:latin typeface="Calibri"/>
                          <a:cs typeface="Calibri"/>
                        </a:rPr>
                        <a:t>Tau</a:t>
                      </a:r>
                    </a:p>
                    <a:p>
                      <a:r>
                        <a:rPr lang="en-GB" sz="800" b="0" dirty="0" smtClean="0">
                          <a:latin typeface="+mn-lt"/>
                          <a:cs typeface="Calibri"/>
                          <a:hlinkClick r:id="rId5"/>
                        </a:rPr>
                        <a:t>https://twiki.cern.ch/twiki/bin/view/AtlasPublic/MuonPerformancePublicPlots</a:t>
                      </a:r>
                      <a:r>
                        <a:rPr lang="en-GB" sz="800" b="0" dirty="0" smtClean="0">
                          <a:latin typeface="+mn-lt"/>
                          <a:cs typeface="Calibri"/>
                        </a:rPr>
                        <a:t> </a:t>
                      </a:r>
                      <a:endParaRPr lang="en-GB" sz="800" b="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Early 13 TeV commissioning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ATL-PHYS-PUB-2015-025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8662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44</a:t>
            </a:fld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395536" y="329461"/>
            <a:ext cx="5731294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Helvetica"/>
                <a:cs typeface="Helvetica"/>
              </a:rPr>
              <a:t>List of 13 TeV ATLAS references for EPS-HEP 2015</a:t>
            </a:r>
          </a:p>
          <a:p>
            <a:endParaRPr lang="en-GB" sz="500" dirty="0">
              <a:solidFill>
                <a:schemeClr val="accent1">
                  <a:lumMod val="75000"/>
                </a:schemeClr>
              </a:solidFill>
              <a:latin typeface="Helvetica Light"/>
              <a:cs typeface="Helvetica Light"/>
            </a:endParaRP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Helvetica Light"/>
                <a:cs typeface="Helvetica Light"/>
              </a:rPr>
              <a:t>PHYSICS ANALYSIS</a:t>
            </a:r>
          </a:p>
        </p:txBody>
      </p:sp>
      <p:pic>
        <p:nvPicPr>
          <p:cNvPr id="15" name="Picture 14" descr="ATLAS-Logo-Blue-Panton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232" y="0"/>
            <a:ext cx="2434247" cy="127986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80901"/>
              </p:ext>
            </p:extLst>
          </p:nvPr>
        </p:nvGraphicFramePr>
        <p:xfrm>
          <a:off x="539552" y="1340768"/>
          <a:ext cx="4032448" cy="20421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16224"/>
                <a:gridCol w="2016224"/>
              </a:tblGrid>
              <a:tr h="177537">
                <a:tc gridSpan="2">
                  <a:txBody>
                    <a:bodyPr/>
                    <a:lstStyle/>
                    <a:p>
                      <a:r>
                        <a:rPr lang="en-GB" sz="1200" dirty="0" smtClean="0">
                          <a:latin typeface="Calibri"/>
                          <a:cs typeface="Calibri"/>
                        </a:rPr>
                        <a:t>Standard Model </a:t>
                      </a:r>
                    </a:p>
                    <a:p>
                      <a:r>
                        <a:rPr lang="en-GB" sz="800" b="0" dirty="0" smtClean="0">
                          <a:latin typeface="+mn-lt"/>
                          <a:cs typeface="Calibri"/>
                          <a:hlinkClick r:id="rId3"/>
                        </a:rPr>
                        <a:t>https://twiki.cern.ch/twiki/bin/view/AtlasPublic/StandardModelPublicResults</a:t>
                      </a:r>
                      <a:r>
                        <a:rPr lang="en-GB" sz="800" b="0" dirty="0" smtClean="0">
                          <a:latin typeface="+mn-lt"/>
                          <a:cs typeface="Calibri"/>
                        </a:rPr>
                        <a:t> </a:t>
                      </a:r>
                      <a:endParaRPr lang="en-GB" sz="800" b="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Charged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particle spectra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ATLAS-CONF-2015-028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Calibri"/>
                          <a:cs typeface="Calibri"/>
                        </a:rPr>
                        <a:t>Underlying</a:t>
                      </a:r>
                      <a:r>
                        <a:rPr lang="en-GB" sz="1200" baseline="0" dirty="0" smtClean="0">
                          <a:latin typeface="Calibri"/>
                          <a:cs typeface="Calibri"/>
                        </a:rPr>
                        <a:t> event study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ATL-PHYS-PUB-2015-019</a:t>
                      </a: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Jet cross section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ATLAS-CONF-2015-034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Inclusive photon study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ATL-PHYS-PUB-2015-016	</a:t>
                      </a: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Diphoton study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ATL-PHYS-PUB-2015-020	</a:t>
                      </a: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W and Z production study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ATL-PHYS-PUB-2015-021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900462"/>
              </p:ext>
            </p:extLst>
          </p:nvPr>
        </p:nvGraphicFramePr>
        <p:xfrm>
          <a:off x="539552" y="4558640"/>
          <a:ext cx="4032448" cy="6705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16224"/>
                <a:gridCol w="2016224"/>
              </a:tblGrid>
              <a:tr h="177537">
                <a:tc gridSpan="2">
                  <a:txBody>
                    <a:bodyPr/>
                    <a:lstStyle/>
                    <a:p>
                      <a:r>
                        <a:rPr lang="en-GB" sz="1200" dirty="0" smtClean="0">
                          <a:latin typeface="Calibri"/>
                          <a:cs typeface="Calibri"/>
                        </a:rPr>
                        <a:t>B-physics and quarkonia</a:t>
                      </a:r>
                    </a:p>
                    <a:p>
                      <a:r>
                        <a:rPr lang="en-GB" sz="800" b="0" dirty="0" smtClean="0">
                          <a:latin typeface="+mn-lt"/>
                          <a:cs typeface="Calibri"/>
                          <a:hlinkClick r:id="rId4"/>
                        </a:rPr>
                        <a:t>https://twiki.cern.ch/twiki/bin/view/AtlasPublic/BPhysPublicResults</a:t>
                      </a:r>
                      <a:r>
                        <a:rPr lang="en-GB" sz="800" b="0" dirty="0" smtClean="0">
                          <a:latin typeface="+mn-lt"/>
                          <a:cs typeface="Calibri"/>
                        </a:rPr>
                        <a:t> </a:t>
                      </a:r>
                      <a:endParaRPr lang="en-GB" sz="800" b="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Non-prompt J/</a:t>
                      </a:r>
                      <a:r>
                        <a:rPr lang="en-GB" sz="1200" kern="1200" dirty="0" err="1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Ψ</a:t>
                      </a: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production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ATLAS-CONF-2015-030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644471"/>
              </p:ext>
            </p:extLst>
          </p:nvPr>
        </p:nvGraphicFramePr>
        <p:xfrm>
          <a:off x="539552" y="5508456"/>
          <a:ext cx="4032448" cy="9448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16224"/>
                <a:gridCol w="2016224"/>
              </a:tblGrid>
              <a:tr h="177537">
                <a:tc gridSpan="2">
                  <a:txBody>
                    <a:bodyPr/>
                    <a:lstStyle/>
                    <a:p>
                      <a:r>
                        <a:rPr lang="en-GB" sz="1200" dirty="0" smtClean="0">
                          <a:latin typeface="Calibri"/>
                          <a:cs typeface="Calibri"/>
                        </a:rPr>
                        <a:t>Top </a:t>
                      </a:r>
                    </a:p>
                    <a:p>
                      <a:r>
                        <a:rPr lang="en-GB" sz="800" b="0" dirty="0" smtClean="0">
                          <a:latin typeface="+mn-lt"/>
                          <a:cs typeface="Calibri"/>
                          <a:hlinkClick r:id="rId5"/>
                        </a:rPr>
                        <a:t>https://twiki.cern.ch/twiki/bin/view/AtlasPublic/TopPublicResults</a:t>
                      </a:r>
                      <a:r>
                        <a:rPr lang="en-GB" sz="800" b="0" dirty="0" smtClean="0">
                          <a:latin typeface="+mn-lt"/>
                          <a:cs typeface="Calibri"/>
                        </a:rPr>
                        <a:t> </a:t>
                      </a:r>
                      <a:endParaRPr lang="en-GB" sz="800" b="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Calibri"/>
                          <a:cs typeface="Calibri"/>
                        </a:rPr>
                        <a:t>Top-</a:t>
                      </a:r>
                      <a:r>
                        <a:rPr lang="en-GB" sz="1200" dirty="0" err="1" smtClean="0">
                          <a:latin typeface="Calibri"/>
                          <a:cs typeface="Calibri"/>
                        </a:rPr>
                        <a:t>antitop</a:t>
                      </a:r>
                      <a:r>
                        <a:rPr lang="en-GB" sz="1200" dirty="0" smtClean="0">
                          <a:latin typeface="Calibri"/>
                          <a:cs typeface="Calibri"/>
                        </a:rPr>
                        <a:t> cross section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ATLAS-CONF-2015-033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Top kinematic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distributions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ATL-PHYS-PUB-2015-017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604924"/>
              </p:ext>
            </p:extLst>
          </p:nvPr>
        </p:nvGraphicFramePr>
        <p:xfrm>
          <a:off x="4788024" y="2854424"/>
          <a:ext cx="4032448" cy="2590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16224"/>
                <a:gridCol w="2016224"/>
              </a:tblGrid>
              <a:tr h="177537">
                <a:tc gridSpan="2"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  <a:cs typeface="Calibri"/>
                        </a:rPr>
                        <a:t>Exotics </a:t>
                      </a:r>
                      <a:r>
                        <a:rPr lang="en-GB" sz="1200" b="0" dirty="0" smtClean="0">
                          <a:latin typeface="+mn-lt"/>
                          <a:cs typeface="Calibri"/>
                        </a:rPr>
                        <a:t>performance</a:t>
                      </a:r>
                      <a:r>
                        <a:rPr lang="en-GB" sz="1200" b="0" baseline="0" dirty="0" smtClean="0">
                          <a:latin typeface="+mn-lt"/>
                          <a:cs typeface="Calibri"/>
                        </a:rPr>
                        <a:t> studies</a:t>
                      </a:r>
                      <a:endParaRPr lang="en-GB" sz="1200" b="0" dirty="0" smtClean="0">
                        <a:latin typeface="+mn-lt"/>
                        <a:cs typeface="Calibri"/>
                      </a:endParaRPr>
                    </a:p>
                    <a:p>
                      <a:r>
                        <a:rPr lang="en-GB" sz="800" b="0" dirty="0" smtClean="0">
                          <a:latin typeface="+mn-lt"/>
                          <a:cs typeface="Calibri"/>
                          <a:hlinkClick r:id="rId6"/>
                        </a:rPr>
                        <a:t>https://twiki.cern.ch/twiki/bin/view/AtlasPublic/ExoticsPublicResults</a:t>
                      </a:r>
                      <a:r>
                        <a:rPr lang="en-GB" sz="800" b="0" dirty="0" smtClean="0">
                          <a:latin typeface="+mn-lt"/>
                          <a:cs typeface="Calibri"/>
                        </a:rPr>
                        <a:t> </a:t>
                      </a:r>
                      <a:endParaRPr lang="en-GB" sz="800" b="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Z’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latin typeface="Symbol" charset="2"/>
                          <a:ea typeface="+mn-ea"/>
                          <a:cs typeface="Symbol" charset="2"/>
                        </a:rPr>
                        <a:t>®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</a:t>
                      </a:r>
                      <a:r>
                        <a:rPr lang="en-GB" sz="1200" kern="1200" baseline="0" dirty="0" err="1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ll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selection </a:t>
                      </a:r>
                      <a:r>
                        <a:rPr lang="en-GB" sz="1200" baseline="0" dirty="0" smtClean="0">
                          <a:latin typeface="+mn-lt"/>
                          <a:cs typeface="Calibri"/>
                        </a:rPr>
                        <a:t>plots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EXOT-2015-001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Z’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 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latin typeface="Symbol" charset="2"/>
                          <a:ea typeface="+mn-ea"/>
                          <a:cs typeface="Symbol" charset="2"/>
                        </a:rPr>
                        <a:t>®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 eµ selection </a:t>
                      </a:r>
                      <a:r>
                        <a:rPr lang="en-GB" sz="1200" baseline="0" dirty="0" smtClean="0">
                          <a:latin typeface="+mn-lt"/>
                          <a:cs typeface="Calibri"/>
                        </a:rPr>
                        <a:t>plots</a:t>
                      </a:r>
                      <a:endParaRPr lang="en-GB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EXOT-2015-004</a:t>
                      </a: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W’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 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latin typeface="Symbol" charset="2"/>
                          <a:ea typeface="+mn-ea"/>
                          <a:cs typeface="Symbol" charset="2"/>
                        </a:rPr>
                        <a:t>®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 </a:t>
                      </a:r>
                      <a:r>
                        <a:rPr lang="en-GB" sz="12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lν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 selection </a:t>
                      </a:r>
                      <a:r>
                        <a:rPr lang="en-GB" sz="1200" baseline="0" dirty="0" smtClean="0">
                          <a:latin typeface="+mn-lt"/>
                          <a:cs typeface="Calibri"/>
                        </a:rPr>
                        <a:t>plots</a:t>
                      </a:r>
                      <a:endParaRPr lang="en-GB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EXOT-2015-002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Diphoton selection </a:t>
                      </a:r>
                      <a:r>
                        <a:rPr lang="en-GB" sz="1200" baseline="0" dirty="0" smtClean="0">
                          <a:latin typeface="+mn-lt"/>
                          <a:cs typeface="Calibri"/>
                        </a:rPr>
                        <a:t>plots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EXOT-2015-003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Monojet selection </a:t>
                      </a:r>
                      <a:r>
                        <a:rPr lang="en-GB" sz="1200" baseline="0" dirty="0" smtClean="0">
                          <a:latin typeface="+mn-lt"/>
                          <a:cs typeface="Calibri"/>
                        </a:rPr>
                        <a:t>plots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EXOT-2015-005</a:t>
                      </a: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Mono-b-jet selection</a:t>
                      </a:r>
                      <a:r>
                        <a:rPr lang="en-GB" sz="1200" baseline="0" dirty="0" smtClean="0">
                          <a:latin typeface="+mn-lt"/>
                          <a:cs typeface="Calibri"/>
                        </a:rPr>
                        <a:t> plots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EXOT-2015-007	</a:t>
                      </a:r>
                      <a:r>
                        <a:rPr lang="en-GB" sz="1200" dirty="0" smtClean="0">
                          <a:latin typeface="+mn-lt"/>
                          <a:cs typeface="Calibri"/>
                        </a:rPr>
                        <a:t>	</a:t>
                      </a: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Calibri"/>
                          <a:cs typeface="Calibri"/>
                        </a:rPr>
                        <a:t>Photon + MET trigger plot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EXOT-2015-006</a:t>
                      </a: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Calibri"/>
                          <a:cs typeface="Calibri"/>
                        </a:rPr>
                        <a:t>Long-lived muon vertex </a:t>
                      </a:r>
                      <a:r>
                        <a:rPr lang="en-GB" sz="1200" baseline="0" dirty="0" smtClean="0">
                          <a:latin typeface="+mn-lt"/>
                          <a:cs typeface="Calibri"/>
                        </a:rPr>
                        <a:t>plot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EXOT-2015-008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879067"/>
              </p:ext>
            </p:extLst>
          </p:nvPr>
        </p:nvGraphicFramePr>
        <p:xfrm>
          <a:off x="4788024" y="1340768"/>
          <a:ext cx="4032448" cy="1219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16224"/>
                <a:gridCol w="2016224"/>
              </a:tblGrid>
              <a:tr h="177537">
                <a:tc gridSpan="2">
                  <a:txBody>
                    <a:bodyPr/>
                    <a:lstStyle/>
                    <a:p>
                      <a:r>
                        <a:rPr lang="en-GB" sz="1200" dirty="0" smtClean="0">
                          <a:latin typeface="Calibri"/>
                          <a:cs typeface="Calibri"/>
                        </a:rPr>
                        <a:t>SUSY</a:t>
                      </a:r>
                      <a:r>
                        <a:rPr lang="en-GB" sz="1200" baseline="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GB" sz="1200" b="0" dirty="0" smtClean="0">
                          <a:latin typeface="Calibri"/>
                          <a:cs typeface="Calibri"/>
                        </a:rPr>
                        <a:t>performance</a:t>
                      </a:r>
                      <a:r>
                        <a:rPr lang="en-GB" sz="1200" b="0" baseline="0" dirty="0" smtClean="0">
                          <a:latin typeface="Calibri"/>
                          <a:cs typeface="Calibri"/>
                        </a:rPr>
                        <a:t> studies</a:t>
                      </a:r>
                      <a:endParaRPr lang="en-GB" sz="1200" b="0" dirty="0" smtClean="0">
                        <a:latin typeface="Calibri"/>
                        <a:cs typeface="Calibri"/>
                      </a:endParaRPr>
                    </a:p>
                    <a:p>
                      <a:r>
                        <a:rPr lang="en-GB" sz="800" b="0" dirty="0" smtClean="0">
                          <a:latin typeface="+mn-lt"/>
                          <a:cs typeface="Calibri"/>
                          <a:hlinkClick r:id="rId7"/>
                        </a:rPr>
                        <a:t>https://twiki.cern.ch/twiki/bin/view/AtlasPublic/SupersymmetryPublicResults</a:t>
                      </a:r>
                      <a:r>
                        <a:rPr lang="en-GB" sz="800" b="0" dirty="0" smtClean="0">
                          <a:latin typeface="+mn-lt"/>
                          <a:cs typeface="Calibri"/>
                        </a:rPr>
                        <a:t> </a:t>
                      </a:r>
                      <a:endParaRPr lang="en-GB" sz="800" b="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  <a:cs typeface="Calibri"/>
                        </a:rPr>
                        <a:t>0-lepton + 2–6 jets + MET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ATL-PHYS-PUB-2015-028	</a:t>
                      </a: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n-lt"/>
                          <a:cs typeface="Calibri"/>
                        </a:rPr>
                        <a:t>1-lepton + 2–6 jets + MET</a:t>
                      </a:r>
                      <a:endParaRPr lang="en-GB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ATL-PHYS-PUB-2015-029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0-lepton + 6–7 jets + MET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ATL-PHYS-PUB-2015-030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54990"/>
              </p:ext>
            </p:extLst>
          </p:nvPr>
        </p:nvGraphicFramePr>
        <p:xfrm>
          <a:off x="539552" y="3622536"/>
          <a:ext cx="4032448" cy="6705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16224"/>
                <a:gridCol w="2016224"/>
              </a:tblGrid>
              <a:tr h="177537">
                <a:tc gridSpan="2">
                  <a:txBody>
                    <a:bodyPr/>
                    <a:lstStyle/>
                    <a:p>
                      <a:r>
                        <a:rPr lang="en-GB" sz="1200" dirty="0" smtClean="0">
                          <a:latin typeface="Calibri"/>
                          <a:cs typeface="Calibri"/>
                        </a:rPr>
                        <a:t>Heavy ions</a:t>
                      </a:r>
                    </a:p>
                    <a:p>
                      <a:r>
                        <a:rPr lang="en-GB" sz="800" b="0" dirty="0" smtClean="0">
                          <a:latin typeface="+mn-lt"/>
                          <a:cs typeface="Calibri"/>
                          <a:hlinkClick r:id="rId8"/>
                        </a:rPr>
                        <a:t>https://twiki.cern.ch/twiki/bin/view/AtlasPublic/HeavyIonsPublicResults</a:t>
                      </a:r>
                      <a:r>
                        <a:rPr lang="en-GB" sz="800" b="0" dirty="0" smtClean="0">
                          <a:latin typeface="+mn-lt"/>
                          <a:cs typeface="Calibri"/>
                        </a:rPr>
                        <a:t> </a:t>
                      </a:r>
                      <a:endParaRPr lang="en-GB" sz="800" b="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1229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Two-particle correlations </a:t>
                      </a:r>
                      <a:endParaRPr lang="en-GB" sz="12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+mn-lt"/>
                          <a:cs typeface="Calibri"/>
                        </a:rPr>
                        <a:t>ATLAS-CONF-2015-027</a:t>
                      </a:r>
                      <a:endParaRPr lang="en-GB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3944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453336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45</a:t>
            </a:fld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333605" y="2996952"/>
            <a:ext cx="2236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Helvetica Light"/>
                <a:cs typeface="Helvetica Light"/>
              </a:rPr>
              <a:t>A few extra slides…</a:t>
            </a:r>
            <a:endParaRPr lang="en-GB" dirty="0">
              <a:solidFill>
                <a:schemeClr val="accent1">
                  <a:lumMod val="75000"/>
                </a:schemeClr>
              </a:solidFill>
              <a:latin typeface="Helvetica Light"/>
              <a:cs typeface="Helvetica Light"/>
            </a:endParaRPr>
          </a:p>
        </p:txBody>
      </p:sp>
      <p:pic>
        <p:nvPicPr>
          <p:cNvPr id="9" name="Picture 8" descr="ATLAS-Logo-Blue-Panton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232" y="0"/>
            <a:ext cx="2434247" cy="127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852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46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0" y="139722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" y="1886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srgbClr val="003BB8"/>
                </a:solidFill>
                <a:latin typeface="Helvetica Light"/>
                <a:cs typeface="Helvetica Light"/>
              </a:rPr>
              <a:t>13 TeV / 8 TeV inclusive </a:t>
            </a:r>
            <a:r>
              <a:rPr lang="en-US" dirty="0" err="1">
                <a:solidFill>
                  <a:srgbClr val="003BB8"/>
                </a:solidFill>
                <a:latin typeface="Helvetica Light"/>
                <a:cs typeface="Helvetica Light"/>
              </a:rPr>
              <a:t>pp</a:t>
            </a:r>
            <a:r>
              <a:rPr lang="en-US" dirty="0">
                <a:solidFill>
                  <a:srgbClr val="003BB8"/>
                </a:solidFill>
                <a:latin typeface="Helvetica Light"/>
                <a:cs typeface="Helvetica Light"/>
              </a:rPr>
              <a:t> cross-section ratio</a:t>
            </a:r>
          </a:p>
        </p:txBody>
      </p:sp>
      <p:pic>
        <p:nvPicPr>
          <p:cNvPr id="3" name="Picture 2" descr="crossSectionRatio-13-8TeV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31"/>
          <a:stretch/>
        </p:blipFill>
        <p:spPr>
          <a:xfrm>
            <a:off x="145573" y="1086812"/>
            <a:ext cx="8802154" cy="5294516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6372200" y="1052736"/>
            <a:ext cx="2376264" cy="1781371"/>
          </a:xfrm>
          <a:prstGeom prst="roundRect">
            <a:avLst>
              <a:gd name="adj" fmla="val 2048"/>
            </a:avLst>
          </a:prstGeom>
          <a:solidFill>
            <a:schemeClr val="bg1">
              <a:lumMod val="95000"/>
            </a:schemeClr>
          </a:solidFill>
          <a:ln w="3175" cmpd="sng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6455753" y="1219842"/>
            <a:ext cx="2232248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Helvetica Light"/>
                <a:cs typeface="Helvetica Light"/>
              </a:rPr>
              <a:t>At 10</a:t>
            </a:r>
            <a:r>
              <a:rPr lang="en-GB" sz="1400" baseline="30000" dirty="0" smtClean="0">
                <a:latin typeface="Helvetica Light"/>
                <a:cs typeface="Helvetica Light"/>
              </a:rPr>
              <a:t>34</a:t>
            </a:r>
            <a:r>
              <a:rPr lang="en-GB" sz="1400" dirty="0" smtClean="0">
                <a:latin typeface="Helvetica Light"/>
                <a:cs typeface="Helvetica Light"/>
              </a:rPr>
              <a:t> cm</a:t>
            </a:r>
            <a:r>
              <a:rPr lang="en-GB" sz="1400" baseline="30000" dirty="0" smtClean="0">
                <a:latin typeface="Helvetica Light"/>
                <a:cs typeface="Helvetica Light"/>
              </a:rPr>
              <a:t>–2 </a:t>
            </a:r>
            <a:r>
              <a:rPr lang="en-GB" sz="1400" dirty="0" smtClean="0">
                <a:latin typeface="Helvetica Light"/>
                <a:cs typeface="Helvetica Light"/>
              </a:rPr>
              <a:t>s</a:t>
            </a:r>
            <a:r>
              <a:rPr lang="en-GB" sz="1400" baseline="30000" dirty="0" smtClean="0">
                <a:latin typeface="Helvetica Light"/>
                <a:cs typeface="Helvetica Light"/>
              </a:rPr>
              <a:t>–1</a:t>
            </a:r>
            <a:r>
              <a:rPr lang="en-GB" sz="1400" dirty="0">
                <a:latin typeface="Helvetica Light"/>
                <a:cs typeface="Helvetica Light"/>
              </a:rPr>
              <a:t> @</a:t>
            </a:r>
            <a:r>
              <a:rPr lang="en-GB" sz="1400" dirty="0" smtClean="0">
                <a:latin typeface="Helvetica Light"/>
                <a:cs typeface="Helvetica Light"/>
              </a:rPr>
              <a:t> 13 TeV </a:t>
            </a:r>
            <a:r>
              <a:rPr lang="en-GB" sz="1400" dirty="0" err="1" smtClean="0">
                <a:latin typeface="Helvetica Light"/>
                <a:cs typeface="Helvetica Light"/>
              </a:rPr>
              <a:t>pp</a:t>
            </a:r>
            <a:r>
              <a:rPr lang="en-GB" sz="1400" dirty="0" smtClean="0">
                <a:latin typeface="Helvetica Light"/>
                <a:cs typeface="Helvetica Light"/>
              </a:rPr>
              <a:t> the LHC produces:</a:t>
            </a:r>
          </a:p>
          <a:p>
            <a:pPr marL="450850" indent="-358775">
              <a:spcBef>
                <a:spcPts val="600"/>
              </a:spcBef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200 Hz W </a:t>
            </a:r>
            <a:r>
              <a:rPr lang="en-GB" sz="1400" dirty="0" smtClean="0"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 err="1" smtClean="0">
                <a:latin typeface="Helvetica Light"/>
                <a:cs typeface="Helvetica Light"/>
              </a:rPr>
              <a:t>l</a:t>
            </a:r>
            <a:r>
              <a:rPr lang="en-GB" sz="1400" dirty="0" err="1" smtClean="0">
                <a:latin typeface="Symbol" charset="2"/>
                <a:cs typeface="Symbol" charset="2"/>
              </a:rPr>
              <a:t>n</a:t>
            </a:r>
            <a:endParaRPr lang="en-GB" sz="1400" dirty="0" smtClean="0">
              <a:latin typeface="Symbol" charset="2"/>
              <a:cs typeface="Symbol" charset="2"/>
            </a:endParaRP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19 Hz Z </a:t>
            </a:r>
            <a:r>
              <a:rPr lang="en-GB" sz="1400" dirty="0" smtClean="0">
                <a:latin typeface="Symbol" charset="2"/>
                <a:cs typeface="Symbol" charset="2"/>
              </a:rPr>
              <a:t>® </a:t>
            </a:r>
            <a:r>
              <a:rPr lang="en-GB" sz="1400" dirty="0" err="1" smtClean="0">
                <a:latin typeface="Helvetica Light"/>
                <a:cs typeface="Helvetica Light"/>
              </a:rPr>
              <a:t>ll</a:t>
            </a:r>
            <a:endParaRPr lang="en-GB" sz="1400" dirty="0" smtClean="0">
              <a:latin typeface="Helvetica Light"/>
              <a:cs typeface="Helvetica Light"/>
            </a:endParaRP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8 Hz top pair</a:t>
            </a: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0.5 Hz Higgs</a:t>
            </a:r>
          </a:p>
        </p:txBody>
      </p:sp>
    </p:spTree>
    <p:extLst>
      <p:ext uri="{BB962C8B-B14F-4D97-AF65-F5344CB8AC3E}">
        <p14:creationId xmlns:p14="http://schemas.microsoft.com/office/powerpoint/2010/main" val="23752141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47</a:t>
            </a:fld>
            <a:endParaRPr lang="en-GB" dirty="0"/>
          </a:p>
        </p:txBody>
      </p:sp>
      <p:pic>
        <p:nvPicPr>
          <p:cNvPr id="2" name="Picture 1" descr="LHC_Schedule_2015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32" t="28956" r="13311" b="37205"/>
          <a:stretch/>
        </p:blipFill>
        <p:spPr>
          <a:xfrm>
            <a:off x="971600" y="2324002"/>
            <a:ext cx="7114818" cy="4320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13 TeV data taking history 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LHC schedule: </a:t>
            </a:r>
            <a:r>
              <a:rPr lang="en-GB" sz="1400" dirty="0">
                <a:solidFill>
                  <a:srgbClr val="000000"/>
                </a:solidFill>
                <a:latin typeface="Helvetica Light"/>
                <a:cs typeface="Helvetica Light"/>
                <a:hlinkClick r:id="rId3"/>
              </a:rPr>
              <a:t>https://espace.cern.ch/be-dep/BEDepartmentalDocuments/BE/LHC_Schedule_2015.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  <a:hlinkClick r:id="rId3"/>
              </a:rPr>
              <a:t>pdf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5004048" y="3587640"/>
            <a:ext cx="504056" cy="7525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5502811" y="3024221"/>
            <a:ext cx="504056" cy="13160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992503" y="3620146"/>
            <a:ext cx="11521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latin typeface="Calibri"/>
                <a:cs typeface="Calibri"/>
              </a:rPr>
              <a:t>13 TeV test collisions with “quiet beam” periods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1362363"/>
            <a:ext cx="1679020" cy="1117773"/>
          </a:xfrm>
          <a:prstGeom prst="rect">
            <a:avLst/>
          </a:prstGeom>
        </p:spPr>
      </p:pic>
      <p:cxnSp>
        <p:nvCxnSpPr>
          <p:cNvPr id="13" name="Straight Connector 12"/>
          <p:cNvCxnSpPr>
            <a:endCxn id="4" idx="0"/>
          </p:cNvCxnSpPr>
          <p:nvPr/>
        </p:nvCxnSpPr>
        <p:spPr>
          <a:xfrm>
            <a:off x="4641273" y="2459182"/>
            <a:ext cx="614803" cy="1128458"/>
          </a:xfrm>
          <a:prstGeom prst="line">
            <a:avLst/>
          </a:prstGeom>
          <a:ln w="3175" cmpd="sng">
            <a:solidFill>
              <a:schemeClr val="tx1">
                <a:lumMod val="65000"/>
                <a:lumOff val="35000"/>
              </a:schemeClr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964482" y="3391627"/>
            <a:ext cx="1127798" cy="967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1050" dirty="0" smtClean="0">
                <a:latin typeface="Calibri"/>
                <a:cs typeface="Calibri"/>
              </a:rPr>
              <a:t>First                     13 TeV              stable-           beam     collisions, </a:t>
            </a:r>
            <a:r>
              <a:rPr lang="en-GB" sz="1050" b="1" dirty="0" smtClean="0">
                <a:latin typeface="Calibri"/>
                <a:cs typeface="Calibri"/>
              </a:rPr>
              <a:t>low and high pileup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366516"/>
            <a:ext cx="1675065" cy="1106241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>
            <a:off x="5796136" y="2468018"/>
            <a:ext cx="432048" cy="936104"/>
          </a:xfrm>
          <a:prstGeom prst="line">
            <a:avLst/>
          </a:prstGeom>
          <a:ln w="3175" cmpd="sng">
            <a:solidFill>
              <a:schemeClr val="tx1">
                <a:lumMod val="65000"/>
                <a:lumOff val="35000"/>
              </a:schemeClr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1333" y="1286137"/>
            <a:ext cx="1940212" cy="139422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848873" y="1844824"/>
            <a:ext cx="10436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Symbol" charset="2"/>
                <a:cs typeface="Symbol" charset="2"/>
              </a:rPr>
              <a:t>~</a:t>
            </a:r>
            <a:r>
              <a:rPr lang="en-GB" sz="1000" dirty="0" smtClean="0">
                <a:latin typeface="Helvetica Light"/>
                <a:cs typeface="Helvetica Light"/>
              </a:rPr>
              <a:t>8</a:t>
            </a:r>
            <a:r>
              <a:rPr lang="en-GB" sz="1000" dirty="0" smtClean="0">
                <a:latin typeface="Calibri"/>
                <a:cs typeface="Calibri"/>
              </a:rPr>
              <a:t> pb</a:t>
            </a:r>
            <a:r>
              <a:rPr lang="en-GB" sz="1000" baseline="30000" dirty="0" smtClean="0">
                <a:latin typeface="Calibri"/>
                <a:cs typeface="Calibri"/>
              </a:rPr>
              <a:t>–1</a:t>
            </a:r>
            <a:r>
              <a:rPr lang="en-GB" sz="1000" dirty="0" smtClean="0">
                <a:latin typeface="Calibri"/>
                <a:cs typeface="Calibri"/>
              </a:rPr>
              <a:t>              pre-intensity ramp data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9294" y="3587641"/>
            <a:ext cx="756196" cy="68057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2566" y="5264785"/>
            <a:ext cx="756196" cy="68057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5445224"/>
            <a:ext cx="756196" cy="680577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flipH="1">
            <a:off x="6876256" y="2636912"/>
            <a:ext cx="288032" cy="504056"/>
          </a:xfrm>
          <a:prstGeom prst="line">
            <a:avLst/>
          </a:prstGeom>
          <a:ln w="3175" cmpd="sng">
            <a:solidFill>
              <a:schemeClr val="tx1">
                <a:lumMod val="65000"/>
                <a:lumOff val="35000"/>
              </a:schemeClr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339752" y="4797152"/>
            <a:ext cx="0" cy="720080"/>
          </a:xfrm>
          <a:prstGeom prst="line">
            <a:avLst/>
          </a:prstGeom>
          <a:ln w="3175" cmpd="sng">
            <a:solidFill>
              <a:schemeClr val="tx1">
                <a:lumMod val="65000"/>
                <a:lumOff val="35000"/>
              </a:schemeClr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026443" y="6515588"/>
            <a:ext cx="4433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b="1" dirty="0" smtClean="0">
                <a:solidFill>
                  <a:srgbClr val="376092"/>
                </a:solidFill>
                <a:latin typeface="Arial"/>
                <a:cs typeface="Arial"/>
              </a:rPr>
              <a:t>Sep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12160" y="4725144"/>
            <a:ext cx="40938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solidFill>
                  <a:srgbClr val="376092"/>
                </a:solidFill>
                <a:latin typeface="Arial"/>
                <a:cs typeface="Arial"/>
              </a:rPr>
              <a:t>     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3603108" y="4464101"/>
            <a:ext cx="5433388" cy="1004213"/>
            <a:chOff x="-164530" y="2004284"/>
            <a:chExt cx="5433388" cy="1004213"/>
          </a:xfrm>
        </p:grpSpPr>
        <p:cxnSp>
          <p:nvCxnSpPr>
            <p:cNvPr id="26" name="Straight Arrow Connector 25"/>
            <p:cNvCxnSpPr>
              <a:stCxn id="25" idx="1"/>
            </p:cNvCxnSpPr>
            <p:nvPr/>
          </p:nvCxnSpPr>
          <p:spPr>
            <a:xfrm flipH="1">
              <a:off x="157817" y="2219728"/>
              <a:ext cx="934577" cy="539000"/>
            </a:xfrm>
            <a:prstGeom prst="straightConnector1">
              <a:avLst/>
            </a:prstGeom>
            <a:ln w="6350" cmpd="sng">
              <a:solidFill>
                <a:srgbClr val="D80017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Sun 26"/>
            <p:cNvSpPr/>
            <p:nvPr/>
          </p:nvSpPr>
          <p:spPr>
            <a:xfrm>
              <a:off x="-164530" y="2716521"/>
              <a:ext cx="283447" cy="291976"/>
            </a:xfrm>
            <a:prstGeom prst="sun">
              <a:avLst/>
            </a:prstGeom>
            <a:solidFill>
              <a:srgbClr val="FFFE00"/>
            </a:solidFill>
            <a:ln>
              <a:solidFill>
                <a:srgbClr val="D80017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92394" y="2004284"/>
              <a:ext cx="4176464" cy="430887"/>
            </a:xfrm>
            <a:prstGeom prst="rect">
              <a:avLst/>
            </a:prstGeom>
            <a:solidFill>
              <a:srgbClr val="FFFE00"/>
            </a:solidFill>
            <a:ln>
              <a:solidFill>
                <a:srgbClr val="D80017"/>
              </a:solidFill>
            </a:ln>
          </p:spPr>
          <p:txBody>
            <a:bodyPr wrap="square" rIns="0" rtlCol="0">
              <a:spAutoFit/>
            </a:bodyPr>
            <a:lstStyle/>
            <a:p>
              <a:r>
                <a:rPr lang="en-GB" sz="1100" b="1" dirty="0" smtClean="0">
                  <a:solidFill>
                    <a:srgbClr val="D80017"/>
                  </a:solidFill>
                  <a:latin typeface="Helvetica"/>
                  <a:cs typeface="Helvetica"/>
                </a:rPr>
                <a:t>We are here, ATLAS recorded 100 pb</a:t>
              </a:r>
              <a:r>
                <a:rPr lang="en-GB" sz="1100" b="1" baseline="30000" dirty="0" smtClean="0">
                  <a:solidFill>
                    <a:srgbClr val="D80017"/>
                  </a:solidFill>
                  <a:latin typeface="Helvetica"/>
                  <a:cs typeface="Helvetica"/>
                </a:rPr>
                <a:t>–1</a:t>
              </a:r>
              <a:r>
                <a:rPr lang="en-GB" sz="1100" b="1" dirty="0" smtClean="0">
                  <a:solidFill>
                    <a:srgbClr val="D80017"/>
                  </a:solidFill>
                  <a:latin typeface="Helvetica"/>
                  <a:cs typeface="Helvetica"/>
                </a:rPr>
                <a:t> of 13 TeV </a:t>
              </a:r>
              <a:r>
                <a:rPr lang="en-GB" sz="1100" b="1" dirty="0" err="1" smtClean="0">
                  <a:solidFill>
                    <a:srgbClr val="D80017"/>
                  </a:solidFill>
                  <a:latin typeface="Helvetica"/>
                  <a:cs typeface="Helvetica"/>
                </a:rPr>
                <a:t>pp</a:t>
              </a:r>
              <a:r>
                <a:rPr lang="en-GB" sz="1100" b="1" dirty="0" smtClean="0">
                  <a:solidFill>
                    <a:srgbClr val="D80017"/>
                  </a:solidFill>
                  <a:latin typeface="Helvetica"/>
                  <a:cs typeface="Helvetica"/>
                </a:rPr>
                <a:t> data</a:t>
              </a:r>
            </a:p>
            <a:p>
              <a:r>
                <a:rPr lang="en-GB" sz="1100" dirty="0" smtClean="0">
                  <a:solidFill>
                    <a:srgbClr val="D80017"/>
                  </a:solidFill>
                  <a:latin typeface="Helvetica Light"/>
                  <a:cs typeface="Helvetica Light"/>
                </a:rPr>
                <a:t>83 </a:t>
              </a:r>
              <a:r>
                <a:rPr lang="en-GB" sz="1100" dirty="0">
                  <a:solidFill>
                    <a:srgbClr val="D80017"/>
                  </a:solidFill>
                  <a:latin typeface="Helvetica Light"/>
                  <a:cs typeface="Helvetica Light"/>
                </a:rPr>
                <a:t>pb</a:t>
              </a:r>
              <a:r>
                <a:rPr lang="en-GB" sz="1100" baseline="30000" dirty="0">
                  <a:solidFill>
                    <a:srgbClr val="D80017"/>
                  </a:solidFill>
                  <a:latin typeface="Helvetica Light"/>
                  <a:cs typeface="Helvetica Light"/>
                </a:rPr>
                <a:t>–</a:t>
              </a:r>
              <a:r>
                <a:rPr lang="en-GB" sz="1100" baseline="30000" dirty="0" smtClean="0">
                  <a:solidFill>
                    <a:srgbClr val="D80017"/>
                  </a:solidFill>
                  <a:latin typeface="Helvetica Light"/>
                  <a:cs typeface="Helvetica Light"/>
                </a:rPr>
                <a:t>1</a:t>
              </a:r>
              <a:r>
                <a:rPr lang="en-GB" sz="1100" dirty="0" smtClean="0">
                  <a:solidFill>
                    <a:srgbClr val="D80017"/>
                  </a:solidFill>
                  <a:latin typeface="Helvetica Light"/>
                  <a:cs typeface="Helvetica Light"/>
                </a:rPr>
                <a:t> for physics (5 pb</a:t>
              </a:r>
              <a:r>
                <a:rPr lang="en-GB" sz="1100" baseline="30000" dirty="0">
                  <a:solidFill>
                    <a:srgbClr val="D80017"/>
                  </a:solidFill>
                  <a:latin typeface="Helvetica Light"/>
                  <a:cs typeface="Helvetica Light"/>
                </a:rPr>
                <a:t>–</a:t>
              </a:r>
              <a:r>
                <a:rPr lang="en-GB" sz="1100" baseline="30000" dirty="0" smtClean="0">
                  <a:solidFill>
                    <a:srgbClr val="D80017"/>
                  </a:solidFill>
                  <a:latin typeface="Helvetica Light"/>
                  <a:cs typeface="Helvetica Light"/>
                </a:rPr>
                <a:t>1</a:t>
              </a:r>
              <a:r>
                <a:rPr lang="en-GB" sz="1100" dirty="0" smtClean="0">
                  <a:solidFill>
                    <a:srgbClr val="D80017"/>
                  </a:solidFill>
                  <a:latin typeface="Helvetica Light"/>
                  <a:cs typeface="Helvetica Light"/>
                </a:rPr>
                <a:t> muon alignment, rest DAQ/DQ </a:t>
              </a:r>
              <a:r>
                <a:rPr lang="en-GB" sz="1100" dirty="0" err="1" smtClean="0">
                  <a:solidFill>
                    <a:srgbClr val="D80017"/>
                  </a:solidFill>
                  <a:latin typeface="Helvetica Light"/>
                  <a:cs typeface="Helvetica Light"/>
                </a:rPr>
                <a:t>ineff</a:t>
              </a:r>
              <a:r>
                <a:rPr lang="en-GB" sz="1100" dirty="0" smtClean="0">
                  <a:solidFill>
                    <a:srgbClr val="D80017"/>
                  </a:solidFill>
                  <a:latin typeface="Helvetica Light"/>
                  <a:cs typeface="Helvetica Light"/>
                </a:rPr>
                <a:t>.)</a:t>
              </a:r>
            </a:p>
          </p:txBody>
        </p:sp>
      </p:grpSp>
      <p:pic>
        <p:nvPicPr>
          <p:cNvPr id="9" name="Picture 8" descr="sumLumiByDay.pdf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754"/>
          <a:stretch/>
        </p:blipFill>
        <p:spPr>
          <a:xfrm rot="5400000">
            <a:off x="2164051" y="3244662"/>
            <a:ext cx="1359619" cy="1728297"/>
          </a:xfrm>
          <a:prstGeom prst="rect">
            <a:avLst/>
          </a:prstGeom>
          <a:effectLst>
            <a:outerShdw blurRad="95250" dist="38100" dir="16200000" algn="tl" rotWithShape="0">
              <a:srgbClr val="000000">
                <a:alpha val="2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9257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ight Arrow 14"/>
          <p:cNvSpPr/>
          <p:nvPr/>
        </p:nvSpPr>
        <p:spPr>
          <a:xfrm>
            <a:off x="8290588" y="1765839"/>
            <a:ext cx="864096" cy="1296144"/>
          </a:xfrm>
          <a:prstGeom prst="rightArrow">
            <a:avLst>
              <a:gd name="adj1" fmla="val 100000"/>
              <a:gd name="adj2" fmla="val 5345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ight Arrow 24"/>
          <p:cNvSpPr/>
          <p:nvPr/>
        </p:nvSpPr>
        <p:spPr>
          <a:xfrm>
            <a:off x="5292080" y="1767443"/>
            <a:ext cx="864096" cy="1296144"/>
          </a:xfrm>
          <a:prstGeom prst="rightArrow">
            <a:avLst>
              <a:gd name="adj1" fmla="val 100000"/>
              <a:gd name="adj2" fmla="val 5715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32"/>
          <p:cNvSpPr txBox="1">
            <a:spLocks noChangeArrowheads="1"/>
          </p:cNvSpPr>
          <p:nvPr/>
        </p:nvSpPr>
        <p:spPr bwMode="auto">
          <a:xfrm>
            <a:off x="323528" y="332656"/>
            <a:ext cx="85689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 smtClean="0">
                <a:latin typeface="Helvetica Light"/>
                <a:ea typeface="Trebuchet MS" pitchFamily="-84" charset="0"/>
                <a:cs typeface="Helvetica Light"/>
              </a:rPr>
              <a:t>The ATLAS data path in a nutshell</a:t>
            </a:r>
            <a:endParaRPr lang="en-US" sz="2800" dirty="0">
              <a:latin typeface="Helvetica Light"/>
              <a:ea typeface="Trebuchet MS" pitchFamily="-84" charset="0"/>
              <a:cs typeface="Helvetica Ligh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48</a:t>
            </a:fld>
            <a:endParaRPr lang="en-GB" dirty="0"/>
          </a:p>
        </p:txBody>
      </p:sp>
      <p:pic>
        <p:nvPicPr>
          <p:cNvPr id="4" name="Picture 3" descr="ATLAS-leg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1760923"/>
            <a:ext cx="2664296" cy="13026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15816" y="1403061"/>
            <a:ext cx="16558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ATLAS Detector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123728" y="1767443"/>
            <a:ext cx="864096" cy="1296144"/>
          </a:xfrm>
          <a:prstGeom prst="rightArrow">
            <a:avLst>
              <a:gd name="adj1" fmla="val 100000"/>
              <a:gd name="adj2" fmla="val 5715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323528" y="1403061"/>
            <a:ext cx="22254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Large Hadron Collider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528" y="3063587"/>
            <a:ext cx="1943538" cy="5001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50 ns bunch distance</a:t>
            </a:r>
          </a:p>
          <a:p>
            <a:pPr>
              <a:spcBef>
                <a:spcPts val="300"/>
              </a:spcBef>
            </a:pP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L</a:t>
            </a:r>
            <a:r>
              <a:rPr lang="en-GB" sz="1200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max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 ~ 1.7 ×10</a:t>
            </a:r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33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 cm</a:t>
            </a:r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–2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 s</a:t>
            </a:r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–1</a:t>
            </a:r>
            <a:endParaRPr lang="en-GB" sz="1100" baseline="300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84168" y="1403061"/>
            <a:ext cx="27157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Trigger &amp; Online monitoring</a:t>
            </a:r>
          </a:p>
        </p:txBody>
      </p:sp>
      <p:pic>
        <p:nvPicPr>
          <p:cNvPr id="17" name="Picture 16" descr="Untitled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6176" y="1767443"/>
            <a:ext cx="2808312" cy="129614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084169" y="3063587"/>
            <a:ext cx="3059832" cy="869469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L1 (HW, up to 100 kHz) + HLT (SW, 1 kHz)</a:t>
            </a:r>
          </a:p>
          <a:p>
            <a:pPr>
              <a:spcBef>
                <a:spcPts val="3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Low-threshold single lepton triggers,    single MET and jet triggers, and low-threshold di-object &amp; topological triggers</a:t>
            </a:r>
            <a:endParaRPr lang="en-GB" sz="1100" baseline="300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0" y="4467446"/>
            <a:ext cx="395536" cy="1296144"/>
          </a:xfrm>
          <a:prstGeom prst="rightArrow">
            <a:avLst>
              <a:gd name="adj1" fmla="val 100000"/>
              <a:gd name="adj2" fmla="val 10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300438" y="4102388"/>
            <a:ext cx="28075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Calibration &amp; Reconstruction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3529" y="5760313"/>
            <a:ext cx="2376263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48h calibration &amp; data quality processing, then prompt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reconstruction of data in Tier-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0</a:t>
            </a:r>
          </a:p>
        </p:txBody>
      </p:sp>
      <p:pic>
        <p:nvPicPr>
          <p:cNvPr id="2" name="Picture 1" descr="fig_08b.pd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858801" y="4355129"/>
            <a:ext cx="1546542" cy="1611929"/>
          </a:xfrm>
          <a:prstGeom prst="rect">
            <a:avLst/>
          </a:prstGeom>
        </p:spPr>
      </p:pic>
      <p:sp>
        <p:nvSpPr>
          <p:cNvPr id="26" name="Right Arrow 25"/>
          <p:cNvSpPr/>
          <p:nvPr/>
        </p:nvSpPr>
        <p:spPr>
          <a:xfrm>
            <a:off x="2267744" y="4462428"/>
            <a:ext cx="864096" cy="1296144"/>
          </a:xfrm>
          <a:prstGeom prst="rightArrow">
            <a:avLst>
              <a:gd name="adj1" fmla="val 100000"/>
              <a:gd name="adj2" fmla="val 5715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7" y="1768045"/>
            <a:ext cx="2088231" cy="129059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9" name="Right Arrow 28"/>
          <p:cNvSpPr/>
          <p:nvPr/>
        </p:nvSpPr>
        <p:spPr>
          <a:xfrm>
            <a:off x="4955130" y="4462428"/>
            <a:ext cx="864096" cy="1296144"/>
          </a:xfrm>
          <a:prstGeom prst="rightArrow">
            <a:avLst>
              <a:gd name="adj1" fmla="val 100000"/>
              <a:gd name="adj2" fmla="val 5715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4465483"/>
            <a:ext cx="2232248" cy="1293089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059832" y="4102388"/>
            <a:ext cx="2225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Distributed computing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082923" y="5758572"/>
            <a:ext cx="2304256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Production of standardised derived datasets for physics and performance analysis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94595" y="4390420"/>
            <a:ext cx="1691680" cy="183127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Performance groups provide standard physics objects with calibrations and uncertainties, unified   in analysis release</a:t>
            </a:r>
          </a:p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Analysis groups build physics analyses upon this ground work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917062" y="4102388"/>
            <a:ext cx="9485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Analysis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082922" y="6392361"/>
            <a:ext cx="35821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/>
                <a:cs typeface="Helvetica Light"/>
              </a:rPr>
              <a:t>Also: MC 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/>
                <a:cs typeface="Helvetica Light"/>
              </a:rPr>
              <a:t>production — </a:t>
            </a:r>
            <a:r>
              <a:rPr lang="en-GB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/>
                <a:cs typeface="Helvetica Light"/>
              </a:rPr>
              <a:t>1.8 billion 13 TeV events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1559" y="4471113"/>
            <a:ext cx="2163611" cy="129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19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49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Diphoton production at 13 TeV</a:t>
            </a:r>
            <a:endParaRPr lang="en-GB" sz="28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Irreducible background to Higgs, new physics sensitivity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01345" y="950531"/>
            <a:ext cx="28071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ATL</a:t>
            </a:r>
            <a:r>
              <a:rPr lang="en-GB" sz="1000" dirty="0">
                <a:solidFill>
                  <a:srgbClr val="D70128"/>
                </a:solidFill>
                <a:latin typeface="Helvetica Light"/>
                <a:cs typeface="Helvetica Light"/>
              </a:rPr>
              <a:t>-PHYS-PUB-2015-020, EXOT-2015-003 ]</a:t>
            </a:r>
            <a:endParaRPr lang="en-GB" sz="10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</p:txBody>
      </p:sp>
      <p:pic>
        <p:nvPicPr>
          <p:cNvPr id="21" name="Picture 20" descr="unal_etal_hgg_note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382" t="33502" r="38594" b="58586"/>
          <a:stretch/>
        </p:blipFill>
        <p:spPr>
          <a:xfrm>
            <a:off x="6012160" y="87497"/>
            <a:ext cx="3014779" cy="8434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9" y="1484784"/>
            <a:ext cx="8820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Helvetica Light"/>
                <a:cs typeface="Helvetica Light"/>
              </a:rPr>
              <a:t>Isolated diphoton yield</a:t>
            </a:r>
            <a:endParaRPr lang="en-GB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9" y="2420888"/>
            <a:ext cx="47525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Raw diphoton </a:t>
            </a:r>
            <a:r>
              <a:rPr lang="en-US" sz="1400" i="1" dirty="0" err="1" smtClean="0">
                <a:latin typeface="Helvetica Light"/>
                <a:cs typeface="Helvetica Light"/>
              </a:rPr>
              <a:t>p</a:t>
            </a:r>
            <a:r>
              <a:rPr lang="en-US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400" dirty="0" smtClean="0">
                <a:latin typeface="Helvetica Light"/>
                <a:cs typeface="Helvetica Light"/>
              </a:rPr>
              <a:t> spectrum </a:t>
            </a:r>
            <a:r>
              <a:rPr lang="en-US" sz="1100" dirty="0" smtClean="0">
                <a:latin typeface="Helvetica Light"/>
                <a:cs typeface="Helvetica Light"/>
              </a:rPr>
              <a:t>(not background subtracted</a:t>
            </a:r>
            <a:r>
              <a:rPr lang="en-US" sz="1400" dirty="0" smtClean="0">
                <a:latin typeface="Helvetica Light"/>
                <a:cs typeface="Helvetica Light"/>
              </a:rPr>
              <a:t>)</a:t>
            </a:r>
            <a:endParaRPr lang="en-GB" sz="1400" i="1" baseline="-25000" dirty="0">
              <a:latin typeface="Helvetica Light"/>
              <a:cs typeface="Helvetica Ligh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740352" y="3212976"/>
            <a:ext cx="360040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572000" y="2420888"/>
            <a:ext cx="3960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Diphoton mass, compared to SM prediction </a:t>
            </a:r>
            <a:endParaRPr lang="en-GB" sz="1400" i="1" baseline="-25000" dirty="0">
              <a:latin typeface="Helvetica Light"/>
              <a:cs typeface="Helvetica Light"/>
            </a:endParaRPr>
          </a:p>
        </p:txBody>
      </p:sp>
      <p:pic>
        <p:nvPicPr>
          <p:cNvPr id="4" name="Picture 3" descr="fig_01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2780927"/>
            <a:ext cx="4585112" cy="3105261"/>
          </a:xfrm>
          <a:prstGeom prst="rect">
            <a:avLst/>
          </a:prstGeom>
        </p:spPr>
      </p:pic>
      <p:pic>
        <p:nvPicPr>
          <p:cNvPr id="5" name="Picture 4" descr="fig_05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29309" y="2179973"/>
            <a:ext cx="3108917" cy="432048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305812" y="3143706"/>
            <a:ext cx="504056" cy="504056"/>
          </a:xfrm>
          <a:prstGeom prst="ellipse">
            <a:avLst/>
          </a:prstGeom>
          <a:noFill/>
          <a:ln>
            <a:solidFill>
              <a:srgbClr val="003B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1176079" y="3647762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NLO shoulder</a:t>
            </a:r>
          </a:p>
          <a:p>
            <a:r>
              <a:rPr lang="en-GB" sz="900" dirty="0">
                <a:solidFill>
                  <a:srgbClr val="003BB8"/>
                </a:solidFill>
                <a:latin typeface="Helvetica Light"/>
                <a:cs typeface="Helvetica Light"/>
              </a:rPr>
              <a:t>hep-</a:t>
            </a:r>
            <a:r>
              <a:rPr lang="en-GB" sz="900" dirty="0" err="1">
                <a:solidFill>
                  <a:srgbClr val="003BB8"/>
                </a:solidFill>
                <a:latin typeface="Helvetica Light"/>
                <a:cs typeface="Helvetica Light"/>
              </a:rPr>
              <a:t>ph</a:t>
            </a:r>
            <a:r>
              <a:rPr lang="en-GB" sz="900" dirty="0">
                <a:solidFill>
                  <a:srgbClr val="003BB8"/>
                </a:solidFill>
                <a:latin typeface="Helvetica Light"/>
                <a:cs typeface="Helvetica Light"/>
              </a:rPr>
              <a:t>/</a:t>
            </a:r>
            <a:r>
              <a:rPr lang="en-GB" sz="9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0012191</a:t>
            </a:r>
          </a:p>
        </p:txBody>
      </p:sp>
    </p:spTree>
    <p:extLst>
      <p:ext uri="{BB962C8B-B14F-4D97-AF65-F5344CB8AC3E}">
        <p14:creationId xmlns:p14="http://schemas.microsoft.com/office/powerpoint/2010/main" val="1381002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0" y="139722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1" y="1886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The (Run-1) ATLAS Detector</a:t>
            </a:r>
            <a:endParaRPr lang="en-GB" dirty="0" smtClean="0">
              <a:solidFill>
                <a:srgbClr val="003BB8"/>
              </a:solidFill>
              <a:latin typeface="Arial"/>
              <a:cs typeface="Arial"/>
            </a:endParaRPr>
          </a:p>
        </p:txBody>
      </p:sp>
      <p:pic>
        <p:nvPicPr>
          <p:cNvPr id="6" name="Picture 5" descr="0803012_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955" y="778493"/>
            <a:ext cx="8827533" cy="567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911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3D-IBL-sensors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38" t="9427" r="18261" b="56735"/>
          <a:stretch/>
        </p:blipFill>
        <p:spPr>
          <a:xfrm>
            <a:off x="4364182" y="3388054"/>
            <a:ext cx="4600307" cy="339949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23529" y="1412776"/>
            <a:ext cx="705678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Infrastructure upgrades:</a:t>
            </a:r>
            <a:r>
              <a:rPr lang="en-GB" sz="16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magnet &amp; cryogenic systems, additional muon chamber shielding, new beam pipes</a:t>
            </a:r>
            <a:endParaRPr lang="en-GB" sz="11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Detector consolidation: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muon chamber completion </a:t>
            </a:r>
            <a:r>
              <a:rPr lang="en-GB" sz="11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(1.0 &lt; |</a:t>
            </a:r>
            <a:r>
              <a:rPr lang="en-GB" sz="1100" i="1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η</a:t>
            </a:r>
            <a:r>
              <a:rPr lang="en-GB" sz="500" i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100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|</a:t>
            </a:r>
            <a:r>
              <a:rPr lang="en-GB" sz="11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&lt; 1.3)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&amp; replacements, calorimeter electronics repairs, improved inner detector read-out capability to cope with 100 kHz L1 trigger rate, new pixel detector services and module repairs</a:t>
            </a:r>
            <a:endParaRPr lang="en-GB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206350"/>
            <a:ext cx="882047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ATLAS went through important upgrades during LS1 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 all areas: detector, online, offline, computing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3" descr="Benjamino-LS1-talk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470" t="18852" r="9484" b="15574"/>
          <a:stretch/>
        </p:blipFill>
        <p:spPr>
          <a:xfrm>
            <a:off x="7647094" y="1533639"/>
            <a:ext cx="1173378" cy="175134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148064" y="6427508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7380312" y="6390135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5076056" y="3907228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ight Arrow 16"/>
          <p:cNvSpPr/>
          <p:nvPr/>
        </p:nvSpPr>
        <p:spPr>
          <a:xfrm>
            <a:off x="323528" y="4327731"/>
            <a:ext cx="4320480" cy="1152128"/>
          </a:xfrm>
          <a:prstGeom prst="rightArrow">
            <a:avLst>
              <a:gd name="adj1" fmla="val 100000"/>
              <a:gd name="adj2" fmla="val 57159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323528" y="3284984"/>
            <a:ext cx="352839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New topological 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L1 trigger and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  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  new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central 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trigger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processor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, restructured high-level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trigger</a:t>
            </a:r>
          </a:p>
          <a:p>
            <a:pPr lvl="0">
              <a:spcBef>
                <a:spcPts val="3000"/>
              </a:spcBef>
            </a:pP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New </a:t>
            </a:r>
            <a:r>
              <a:rPr lang="en-GB" sz="1600" i="1" dirty="0" err="1">
                <a:solidFill>
                  <a:srgbClr val="D80017"/>
                </a:solidFill>
                <a:latin typeface="Arial"/>
                <a:cs typeface="Arial"/>
              </a:rPr>
              <a:t>Insertable</a:t>
            </a:r>
            <a:r>
              <a:rPr lang="en-GB" sz="1600" i="1" dirty="0">
                <a:solidFill>
                  <a:srgbClr val="D80017"/>
                </a:solidFill>
                <a:latin typeface="Arial"/>
                <a:cs typeface="Arial"/>
              </a:rPr>
              <a:t> B-</a:t>
            </a:r>
            <a:r>
              <a:rPr lang="en-GB" sz="1600" i="1" dirty="0" smtClean="0">
                <a:solidFill>
                  <a:srgbClr val="D80017"/>
                </a:solidFill>
                <a:latin typeface="Arial"/>
                <a:cs typeface="Arial"/>
              </a:rPr>
              <a:t>layer</a:t>
            </a:r>
            <a:r>
              <a:rPr lang="en-GB" sz="1000" i="1" dirty="0" smtClean="0">
                <a:solidFill>
                  <a:srgbClr val="D80017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: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fourth pixel layer at 3.3 cm from beam, consisting of planar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&amp; 3D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(forward) silicon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sensors, smaller pixels</a:t>
            </a:r>
          </a:p>
          <a:p>
            <a:pPr lvl="0"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New software, new production system, new analysis model, …</a:t>
            </a:r>
            <a:endParaRPr lang="en-GB" dirty="0">
              <a:solidFill>
                <a:srgbClr val="D80017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99720" y="5556872"/>
            <a:ext cx="115212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Helvetica Light"/>
                <a:cs typeface="Helvetica Light"/>
              </a:rPr>
              <a:t>Also new beam pipe: </a:t>
            </a:r>
            <a:r>
              <a:rPr lang="en-GB" sz="1000" i="1" dirty="0" smtClean="0">
                <a:latin typeface="Helvetica Light"/>
                <a:cs typeface="Helvetica Light"/>
              </a:rPr>
              <a:t>r</a:t>
            </a:r>
            <a:r>
              <a:rPr lang="en-GB" sz="1000" dirty="0" smtClean="0">
                <a:latin typeface="Helvetica Light"/>
                <a:cs typeface="Helvetica Light"/>
              </a:rPr>
              <a:t> = 2.5 cm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0471" y="1334651"/>
            <a:ext cx="146706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Replacement of TGC chambers </a:t>
            </a:r>
          </a:p>
        </p:txBody>
      </p:sp>
    </p:spTree>
    <p:extLst>
      <p:ext uri="{BB962C8B-B14F-4D97-AF65-F5344CB8AC3E}">
        <p14:creationId xmlns:p14="http://schemas.microsoft.com/office/powerpoint/2010/main" val="2787658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 descr="JiveXML_266904_25884805-YX-RZ-EventInfo-2015-06-04-09-21-3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5910"/>
            <a:ext cx="9144000" cy="6087426"/>
          </a:xfrm>
          <a:prstGeom prst="rect">
            <a:avLst/>
          </a:prstGeom>
        </p:spPr>
      </p:pic>
      <p:sp>
        <p:nvSpPr>
          <p:cNvPr id="7" name="TextBox 32"/>
          <p:cNvSpPr txBox="1">
            <a:spLocks noChangeArrowheads="1"/>
          </p:cNvSpPr>
          <p:nvPr/>
        </p:nvSpPr>
        <p:spPr bwMode="auto">
          <a:xfrm>
            <a:off x="0" y="5157192"/>
            <a:ext cx="9144000" cy="792464"/>
          </a:xfrm>
          <a:prstGeom prst="rect">
            <a:avLst/>
          </a:prstGeom>
          <a:solidFill>
            <a:schemeClr val="tx1">
              <a:alpha val="57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140400" rIns="360000" bIns="187200">
            <a:prstTxWarp prst="textNoShape">
              <a:avLst/>
            </a:prstTxWarp>
            <a:spAutoFit/>
          </a:bodyPr>
          <a:lstStyle/>
          <a:p>
            <a:pPr indent="450850" algn="r"/>
            <a:r>
              <a:rPr lang="en-US" sz="3000" dirty="0" smtClean="0">
                <a:solidFill>
                  <a:schemeClr val="bg1"/>
                </a:solidFill>
                <a:latin typeface="Helvetica Light"/>
                <a:ea typeface="Trebuchet MS" pitchFamily="-84" charset="0"/>
                <a:cs typeface="Helvetica Light"/>
              </a:rPr>
              <a:t>Run-2 Physics &amp; Performance</a:t>
            </a:r>
            <a:endParaRPr lang="en-US" sz="3000" dirty="0">
              <a:solidFill>
                <a:schemeClr val="bg1"/>
              </a:solidFill>
              <a:latin typeface="Helvetica Light"/>
              <a:ea typeface="Trebuchet MS" pitchFamily="-84" charset="0"/>
              <a:cs typeface="Helvetica Ligh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79512" y="548680"/>
            <a:ext cx="2376264" cy="1781371"/>
          </a:xfrm>
          <a:prstGeom prst="roundRect">
            <a:avLst>
              <a:gd name="adj" fmla="val 2048"/>
            </a:avLst>
          </a:prstGeom>
          <a:solidFill>
            <a:schemeClr val="tx1">
              <a:alpha val="77000"/>
            </a:schemeClr>
          </a:solidFill>
          <a:ln w="3175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3065" y="715786"/>
            <a:ext cx="2232248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FFFF"/>
                </a:solidFill>
                <a:latin typeface="Helvetica Light"/>
                <a:cs typeface="Helvetica Light"/>
              </a:rPr>
              <a:t>At 10</a:t>
            </a:r>
            <a:r>
              <a:rPr lang="en-GB" sz="1400" baseline="30000" dirty="0" smtClean="0">
                <a:solidFill>
                  <a:srgbClr val="FFFFFF"/>
                </a:solidFill>
                <a:latin typeface="Helvetica Light"/>
                <a:cs typeface="Helvetica Light"/>
              </a:rPr>
              <a:t>34</a:t>
            </a:r>
            <a:r>
              <a:rPr lang="en-GB" sz="1400" dirty="0" smtClean="0">
                <a:solidFill>
                  <a:srgbClr val="FFFFFF"/>
                </a:solidFill>
                <a:latin typeface="Helvetica Light"/>
                <a:cs typeface="Helvetica Light"/>
              </a:rPr>
              <a:t> cm</a:t>
            </a:r>
            <a:r>
              <a:rPr lang="en-GB" sz="1400" baseline="30000" dirty="0" smtClean="0">
                <a:solidFill>
                  <a:srgbClr val="FFFFFF"/>
                </a:solidFill>
                <a:latin typeface="Helvetica Light"/>
                <a:cs typeface="Helvetica Light"/>
              </a:rPr>
              <a:t>–2 </a:t>
            </a:r>
            <a:r>
              <a:rPr lang="en-GB" sz="1400" dirty="0" smtClean="0">
                <a:solidFill>
                  <a:srgbClr val="FFFFFF"/>
                </a:solidFill>
                <a:latin typeface="Helvetica Light"/>
                <a:cs typeface="Helvetica Light"/>
              </a:rPr>
              <a:t>s</a:t>
            </a:r>
            <a:r>
              <a:rPr lang="en-GB" sz="1400" baseline="30000" dirty="0" smtClean="0">
                <a:solidFill>
                  <a:srgbClr val="FFFFFF"/>
                </a:solidFill>
                <a:latin typeface="Helvetica Light"/>
                <a:cs typeface="Helvetica Light"/>
              </a:rPr>
              <a:t>–1</a:t>
            </a:r>
            <a:r>
              <a:rPr lang="en-GB" sz="1400" dirty="0">
                <a:solidFill>
                  <a:srgbClr val="FFFFFF"/>
                </a:solidFill>
                <a:latin typeface="Helvetica Light"/>
                <a:cs typeface="Helvetica Light"/>
              </a:rPr>
              <a:t> @</a:t>
            </a:r>
            <a:r>
              <a:rPr lang="en-GB" sz="1400" dirty="0" smtClean="0">
                <a:solidFill>
                  <a:srgbClr val="FFFFFF"/>
                </a:solidFill>
                <a:latin typeface="Helvetica Light"/>
                <a:cs typeface="Helvetica Light"/>
              </a:rPr>
              <a:t> 13 TeV </a:t>
            </a:r>
            <a:r>
              <a:rPr lang="en-GB" sz="1400" dirty="0" err="1" smtClean="0">
                <a:solidFill>
                  <a:srgbClr val="FFFFFF"/>
                </a:solidFill>
                <a:latin typeface="Helvetica Light"/>
                <a:cs typeface="Helvetica Light"/>
              </a:rPr>
              <a:t>pp</a:t>
            </a:r>
            <a:r>
              <a:rPr lang="en-GB" sz="1400" dirty="0" smtClean="0">
                <a:solidFill>
                  <a:srgbClr val="FFFFFF"/>
                </a:solidFill>
                <a:latin typeface="Helvetica Light"/>
                <a:cs typeface="Helvetica Light"/>
              </a:rPr>
              <a:t> the LHC produces:</a:t>
            </a:r>
          </a:p>
          <a:p>
            <a:pPr marL="450850" indent="-358775">
              <a:spcBef>
                <a:spcPts val="600"/>
              </a:spcBef>
              <a:buFont typeface="Lucida Grande"/>
              <a:buChar char="-"/>
            </a:pPr>
            <a:r>
              <a:rPr lang="en-GB" sz="1400" dirty="0" smtClean="0">
                <a:solidFill>
                  <a:srgbClr val="FFFFFF"/>
                </a:solidFill>
                <a:latin typeface="Helvetica Light"/>
                <a:cs typeface="Helvetica Light"/>
              </a:rPr>
              <a:t>200 Hz W </a:t>
            </a:r>
            <a:r>
              <a:rPr lang="en-GB" sz="1400" dirty="0" smtClean="0">
                <a:solidFill>
                  <a:srgbClr val="FFFFFF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FFFFFF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err="1" smtClean="0">
                <a:solidFill>
                  <a:srgbClr val="FFFFFF"/>
                </a:solidFill>
                <a:latin typeface="Helvetica Light"/>
                <a:cs typeface="Helvetica Light"/>
              </a:rPr>
              <a:t>l</a:t>
            </a:r>
            <a:r>
              <a:rPr lang="en-GB" sz="1400" dirty="0" err="1" smtClean="0">
                <a:solidFill>
                  <a:srgbClr val="FFFFFF"/>
                </a:solidFill>
                <a:latin typeface="Symbol" charset="2"/>
                <a:cs typeface="Symbol" charset="2"/>
              </a:rPr>
              <a:t>n</a:t>
            </a:r>
            <a:endParaRPr lang="en-GB" sz="1400" dirty="0" smtClean="0">
              <a:solidFill>
                <a:srgbClr val="FFFFFF"/>
              </a:solidFill>
              <a:latin typeface="Symbol" charset="2"/>
              <a:cs typeface="Symbol" charset="2"/>
            </a:endParaRP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solidFill>
                  <a:srgbClr val="FFFFFF"/>
                </a:solidFill>
                <a:latin typeface="Helvetica Light"/>
                <a:cs typeface="Helvetica Light"/>
              </a:rPr>
              <a:t>19 Hz Z </a:t>
            </a:r>
            <a:r>
              <a:rPr lang="en-GB" sz="1400" dirty="0" smtClean="0">
                <a:solidFill>
                  <a:srgbClr val="FFFFFF"/>
                </a:solidFill>
                <a:latin typeface="Symbol" charset="2"/>
                <a:cs typeface="Symbol" charset="2"/>
              </a:rPr>
              <a:t>® </a:t>
            </a:r>
            <a:r>
              <a:rPr lang="en-GB" sz="1400" dirty="0" err="1" smtClean="0">
                <a:solidFill>
                  <a:srgbClr val="FFFFFF"/>
                </a:solidFill>
                <a:latin typeface="Helvetica Light"/>
                <a:cs typeface="Helvetica Light"/>
              </a:rPr>
              <a:t>ll</a:t>
            </a:r>
            <a:endParaRPr lang="en-GB" sz="1400" dirty="0" smtClean="0">
              <a:solidFill>
                <a:srgbClr val="FFFFFF"/>
              </a:solidFill>
              <a:latin typeface="Helvetica Light"/>
              <a:cs typeface="Helvetica Light"/>
            </a:endParaRP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solidFill>
                  <a:srgbClr val="FFFFFF"/>
                </a:solidFill>
                <a:latin typeface="Helvetica Light"/>
                <a:cs typeface="Helvetica Light"/>
              </a:rPr>
              <a:t>8 Hz top pair</a:t>
            </a: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solidFill>
                  <a:srgbClr val="FFFFFF"/>
                </a:solidFill>
                <a:latin typeface="Helvetica Light"/>
                <a:cs typeface="Helvetica Light"/>
              </a:rPr>
              <a:t>0.5 Hz Higgs</a:t>
            </a:r>
          </a:p>
        </p:txBody>
      </p:sp>
    </p:spTree>
    <p:extLst>
      <p:ext uri="{BB962C8B-B14F-4D97-AF65-F5344CB8AC3E}">
        <p14:creationId xmlns:p14="http://schemas.microsoft.com/office/powerpoint/2010/main" val="3089063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sumLumiByDay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754"/>
          <a:stretch/>
        </p:blipFill>
        <p:spPr>
          <a:xfrm rot="5400000">
            <a:off x="2977376" y="1325521"/>
            <a:ext cx="2302814" cy="2927252"/>
          </a:xfrm>
          <a:prstGeom prst="rect">
            <a:avLst/>
          </a:prstGeom>
          <a:effectLst/>
        </p:spPr>
      </p:pic>
      <p:pic>
        <p:nvPicPr>
          <p:cNvPr id="14" name="Picture 13" descr="mu_2015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986471" y="1170503"/>
            <a:ext cx="2316217" cy="3226770"/>
          </a:xfrm>
          <a:prstGeom prst="rect">
            <a:avLst/>
          </a:prstGeom>
        </p:spPr>
      </p:pic>
      <p:sp>
        <p:nvSpPr>
          <p:cNvPr id="9" name="TextBox 32"/>
          <p:cNvSpPr txBox="1">
            <a:spLocks noChangeArrowheads="1"/>
          </p:cNvSpPr>
          <p:nvPr/>
        </p:nvSpPr>
        <p:spPr bwMode="auto">
          <a:xfrm>
            <a:off x="323528" y="332656"/>
            <a:ext cx="85689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 smtClean="0">
                <a:latin typeface="Helvetica Light"/>
                <a:ea typeface="Trebuchet MS" pitchFamily="-84" charset="0"/>
                <a:cs typeface="Helvetica Light"/>
              </a:rPr>
              <a:t>13 TeV data summaries</a:t>
            </a:r>
            <a:endParaRPr lang="en-US" sz="2800" dirty="0">
              <a:latin typeface="Helvetica Light"/>
              <a:ea typeface="Trebuchet MS" pitchFamily="-84" charset="0"/>
              <a:cs typeface="Helvetica Ligh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23529" y="1640345"/>
            <a:ext cx="208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Arial"/>
                <a:cs typeface="Arial"/>
              </a:rPr>
              <a:t>Luminosity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0152" y="1473833"/>
            <a:ext cx="213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Pileup interactions profile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3528" y="4187689"/>
            <a:ext cx="208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dirty="0" smtClean="0">
                <a:solidFill>
                  <a:srgbClr val="003BB8"/>
                </a:solidFill>
                <a:latin typeface="Arial"/>
                <a:cs typeface="Arial"/>
              </a:rPr>
              <a:t>Data quality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3528" y="4619737"/>
            <a:ext cx="24482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>
                <a:solidFill>
                  <a:srgbClr val="D80017"/>
                </a:solidFill>
                <a:latin typeface="Helvetica Light"/>
                <a:cs typeface="Helvetica Light"/>
              </a:rPr>
              <a:t>All 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good </a:t>
            </a:r>
            <a:r>
              <a:rPr lang="en-US" sz="1400" dirty="0">
                <a:solidFill>
                  <a:srgbClr val="D80017"/>
                </a:solidFill>
                <a:latin typeface="Helvetica Light"/>
                <a:cs typeface="Helvetica Light"/>
              </a:rPr>
              <a:t>for physics: 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93.3%</a:t>
            </a:r>
          </a:p>
          <a:p>
            <a:pPr>
              <a:spcBef>
                <a:spcPts val="1200"/>
              </a:spcBef>
            </a:pP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An additional 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set of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data recorded in special conditions for detector calibration purposes is not 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included 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in physics analysis</a:t>
            </a:r>
            <a:endParaRPr lang="en-US" sz="105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46044" y="188640"/>
            <a:ext cx="2669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rgbClr val="D70128"/>
                </a:solidFill>
                <a:latin typeface="Chalkduster"/>
                <a:cs typeface="Chalkduster"/>
              </a:rPr>
              <a:t>I will show results between 170 µb</a:t>
            </a:r>
            <a:r>
              <a:rPr lang="en-GB" sz="1600" baseline="30000" dirty="0" smtClean="0">
                <a:solidFill>
                  <a:srgbClr val="D70128"/>
                </a:solidFill>
                <a:latin typeface="Chalkduster"/>
                <a:cs typeface="Chalkduster"/>
              </a:rPr>
              <a:t>–1</a:t>
            </a:r>
            <a:r>
              <a:rPr lang="en-GB" sz="1600" dirty="0" smtClean="0">
                <a:solidFill>
                  <a:srgbClr val="D70128"/>
                </a:solidFill>
                <a:latin typeface="Chalkduster"/>
                <a:cs typeface="Chalkduster"/>
              </a:rPr>
              <a:t> and 85 pb</a:t>
            </a:r>
            <a:r>
              <a:rPr lang="en-GB" sz="1600" baseline="30000" dirty="0" smtClean="0">
                <a:solidFill>
                  <a:srgbClr val="D70128"/>
                </a:solidFill>
                <a:latin typeface="Chalkduster"/>
                <a:cs typeface="Chalkduster"/>
              </a:rPr>
              <a:t>–1</a:t>
            </a:r>
            <a:r>
              <a:rPr lang="en-GB" sz="1600" dirty="0" smtClean="0">
                <a:solidFill>
                  <a:srgbClr val="D70128"/>
                </a:solidFill>
                <a:latin typeface="Chalkduster"/>
                <a:cs typeface="Chalkduster"/>
              </a:rPr>
              <a:t> today</a:t>
            </a:r>
          </a:p>
        </p:txBody>
      </p:sp>
      <p:pic>
        <p:nvPicPr>
          <p:cNvPr id="22" name="Picture 21" descr="DataPrep.report-EB240715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35" t="30808" r="1895" b="22895"/>
          <a:stretch/>
        </p:blipFill>
        <p:spPr>
          <a:xfrm>
            <a:off x="3071376" y="4293096"/>
            <a:ext cx="5556162" cy="203997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23528" y="2072393"/>
            <a:ext cx="22322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400" dirty="0">
                <a:latin typeface="Helvetica Light"/>
                <a:cs typeface="Helvetica Light"/>
              </a:rPr>
              <a:t>Measured with forward detectors, calibrated </a:t>
            </a:r>
            <a:r>
              <a:rPr lang="en-GB" sz="1400" dirty="0" smtClean="0">
                <a:latin typeface="Helvetica Light"/>
                <a:cs typeface="Helvetica Light"/>
              </a:rPr>
              <a:t>with “</a:t>
            </a:r>
            <a:r>
              <a:rPr lang="en-GB" sz="1400" dirty="0" smtClean="0">
                <a:latin typeface="Helvetica Light"/>
                <a:cs typeface="Helvetica Light"/>
              </a:rPr>
              <a:t>mini van-der-Meer” </a:t>
            </a:r>
            <a:r>
              <a:rPr lang="en-GB" sz="1400" dirty="0">
                <a:latin typeface="Helvetica Light"/>
                <a:cs typeface="Helvetica Light"/>
              </a:rPr>
              <a:t>scan during low-µ run to </a:t>
            </a:r>
            <a:r>
              <a:rPr lang="en-GB" sz="1400" dirty="0" smtClean="0">
                <a:latin typeface="Helvetica Light"/>
                <a:cs typeface="Helvetica Light"/>
              </a:rPr>
              <a:t>9</a:t>
            </a:r>
            <a:r>
              <a:rPr lang="en-GB" sz="1400" dirty="0">
                <a:latin typeface="Helvetica Light"/>
                <a:cs typeface="Helvetica Light"/>
              </a:rPr>
              <a:t>% precision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12379" y="1473833"/>
            <a:ext cx="26166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latin typeface="Helvetica Light"/>
                <a:cs typeface="Helvetica Light"/>
              </a:rPr>
              <a:t>Maximum peak: </a:t>
            </a:r>
            <a:r>
              <a:rPr lang="en-GB" sz="1100" i="1" dirty="0" smtClean="0">
                <a:latin typeface="Helvetica Light"/>
                <a:cs typeface="Helvetica Light"/>
              </a:rPr>
              <a:t>L</a:t>
            </a:r>
            <a:r>
              <a:rPr lang="en-GB" sz="1100" dirty="0" smtClean="0">
                <a:latin typeface="Helvetica Light"/>
                <a:cs typeface="Helvetica Light"/>
              </a:rPr>
              <a:t> = 1.6 10</a:t>
            </a:r>
            <a:r>
              <a:rPr lang="en-GB" sz="1100" baseline="30000" dirty="0" smtClean="0">
                <a:latin typeface="Helvetica Light"/>
                <a:cs typeface="Helvetica Light"/>
              </a:rPr>
              <a:t>33</a:t>
            </a:r>
            <a:r>
              <a:rPr lang="en-GB" sz="1100" dirty="0" smtClean="0">
                <a:latin typeface="Helvetica Light"/>
                <a:cs typeface="Helvetica Light"/>
              </a:rPr>
              <a:t> cm</a:t>
            </a:r>
            <a:r>
              <a:rPr lang="en-GB" sz="1100" baseline="30000" dirty="0" smtClean="0">
                <a:latin typeface="Helvetica Light"/>
                <a:cs typeface="Helvetica Light"/>
              </a:rPr>
              <a:t>–2</a:t>
            </a:r>
            <a:r>
              <a:rPr lang="en-GB" sz="1100" dirty="0" smtClean="0">
                <a:latin typeface="Helvetica Light"/>
                <a:cs typeface="Helvetica Light"/>
              </a:rPr>
              <a:t> s</a:t>
            </a:r>
            <a:r>
              <a:rPr lang="en-GB" sz="1100" baseline="30000" dirty="0" smtClean="0">
                <a:latin typeface="Helvetica Light"/>
                <a:cs typeface="Helvetica Light"/>
              </a:rPr>
              <a:t>–1</a:t>
            </a:r>
          </a:p>
        </p:txBody>
      </p:sp>
      <p:sp>
        <p:nvSpPr>
          <p:cNvPr id="4" name="Oval 3"/>
          <p:cNvSpPr/>
          <p:nvPr/>
        </p:nvSpPr>
        <p:spPr>
          <a:xfrm>
            <a:off x="3059832" y="3284984"/>
            <a:ext cx="432048" cy="432048"/>
          </a:xfrm>
          <a:prstGeom prst="ellipse">
            <a:avLst/>
          </a:prstGeom>
          <a:noFill/>
          <a:ln w="19050" cmpd="sng">
            <a:solidFill>
              <a:srgbClr val="D701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059832" y="2970107"/>
            <a:ext cx="864096" cy="531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GB" sz="1050" dirty="0" smtClean="0">
                <a:solidFill>
                  <a:srgbClr val="D70128"/>
                </a:solidFill>
                <a:latin typeface="Helvetica Light"/>
                <a:cs typeface="Helvetica Light"/>
              </a:rPr>
              <a:t>Dedicated “low-µ” data</a:t>
            </a:r>
          </a:p>
        </p:txBody>
      </p:sp>
    </p:spTree>
    <p:extLst>
      <p:ext uri="{BB962C8B-B14F-4D97-AF65-F5344CB8AC3E}">
        <p14:creationId xmlns:p14="http://schemas.microsoft.com/office/powerpoint/2010/main" val="909624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9057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Soft physics with tracks at 13 TeV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7164288" y="6093296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accent1">
                    <a:lumMod val="75000"/>
                  </a:schemeClr>
                </a:solidFill>
                <a:latin typeface="Helvetica Light"/>
                <a:cs typeface="Helvetica Light"/>
              </a:rPr>
              <a:t>One of the very first proton–proton collisions recorded by ATLAS in “quiet beam” conditions in May 2015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0638" y="3549924"/>
            <a:ext cx="4979463" cy="33196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0638" y="3549903"/>
            <a:ext cx="4979463" cy="331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79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600" dirty="0" smtClean="0">
            <a:latin typeface="Helvetica Light"/>
            <a:cs typeface="Helvetica Ligh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219953</TotalTime>
  <Words>4481</Words>
  <Application>Microsoft Macintosh PowerPoint</Application>
  <PresentationFormat>Overhead</PresentationFormat>
  <Paragraphs>509</Paragraphs>
  <Slides>49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1" baseType="lpstr">
      <vt:lpstr>1_Office Theme</vt:lpstr>
      <vt:lpstr>Microsoft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CERN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SUSY subconvenor meeting</dc:title>
  <dc:subject/>
  <dc:creator>Andreas Hoecker</dc:creator>
  <cp:keywords/>
  <dc:description/>
  <cp:lastModifiedBy>Andreas Hoecker</cp:lastModifiedBy>
  <cp:revision>5945</cp:revision>
  <cp:lastPrinted>2015-07-27T06:22:28Z</cp:lastPrinted>
  <dcterms:created xsi:type="dcterms:W3CDTF">2013-03-19T21:10:26Z</dcterms:created>
  <dcterms:modified xsi:type="dcterms:W3CDTF">2015-07-27T06:45:18Z</dcterms:modified>
  <cp:category/>
</cp:coreProperties>
</file>