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(null)" ContentType="image/x-emf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</p:sldMasterIdLst>
  <p:notesMasterIdLst>
    <p:notesMasterId r:id="rId44"/>
  </p:notesMasterIdLst>
  <p:handoutMasterIdLst>
    <p:handoutMasterId r:id="rId45"/>
  </p:handoutMasterIdLst>
  <p:sldIdLst>
    <p:sldId id="1120" r:id="rId3"/>
    <p:sldId id="1211" r:id="rId4"/>
    <p:sldId id="1212" r:id="rId5"/>
    <p:sldId id="1351" r:id="rId6"/>
    <p:sldId id="1375" r:id="rId7"/>
    <p:sldId id="1376" r:id="rId8"/>
    <p:sldId id="1377" r:id="rId9"/>
    <p:sldId id="1378" r:id="rId10"/>
    <p:sldId id="1217" r:id="rId11"/>
    <p:sldId id="1218" r:id="rId12"/>
    <p:sldId id="1307" r:id="rId13"/>
    <p:sldId id="1364" r:id="rId14"/>
    <p:sldId id="1379" r:id="rId15"/>
    <p:sldId id="1380" r:id="rId16"/>
    <p:sldId id="1261" r:id="rId17"/>
    <p:sldId id="1381" r:id="rId18"/>
    <p:sldId id="1382" r:id="rId19"/>
    <p:sldId id="1383" r:id="rId20"/>
    <p:sldId id="1333" r:id="rId21"/>
    <p:sldId id="1323" r:id="rId22"/>
    <p:sldId id="1337" r:id="rId23"/>
    <p:sldId id="1338" r:id="rId24"/>
    <p:sldId id="1345" r:id="rId25"/>
    <p:sldId id="1346" r:id="rId26"/>
    <p:sldId id="1385" r:id="rId27"/>
    <p:sldId id="1347" r:id="rId28"/>
    <p:sldId id="1348" r:id="rId29"/>
    <p:sldId id="1386" r:id="rId30"/>
    <p:sldId id="1361" r:id="rId31"/>
    <p:sldId id="1387" r:id="rId32"/>
    <p:sldId id="1392" r:id="rId33"/>
    <p:sldId id="1389" r:id="rId34"/>
    <p:sldId id="1393" r:id="rId35"/>
    <p:sldId id="1396" r:id="rId36"/>
    <p:sldId id="1395" r:id="rId37"/>
    <p:sldId id="1394" r:id="rId38"/>
    <p:sldId id="1363" r:id="rId39"/>
    <p:sldId id="1397" r:id="rId40"/>
    <p:sldId id="1309" r:id="rId41"/>
    <p:sldId id="1310" r:id="rId42"/>
    <p:sldId id="1311" r:id="rId43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80017"/>
    <a:srgbClr val="003BB8"/>
    <a:srgbClr val="019645"/>
    <a:srgbClr val="275791"/>
    <a:srgbClr val="A5FA00"/>
    <a:srgbClr val="003D42"/>
    <a:srgbClr val="8A37C5"/>
    <a:srgbClr val="B249FF"/>
    <a:srgbClr val="D4A001"/>
    <a:srgbClr val="275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7"/>
    <p:restoredTop sz="96291"/>
  </p:normalViewPr>
  <p:slideViewPr>
    <p:cSldViewPr>
      <p:cViewPr varScale="1">
        <p:scale>
          <a:sx n="104" d="100"/>
          <a:sy n="104" d="100"/>
        </p:scale>
        <p:origin x="62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13/01/2019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13/01/2019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60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56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201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295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72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607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119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568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14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057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34" Type="http://schemas.openxmlformats.org/officeDocument/2006/relationships/slideLayout" Target="../slideLayouts/slideLayout38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3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29" Type="http://schemas.openxmlformats.org/officeDocument/2006/relationships/slideLayout" Target="../slideLayouts/slideLayout33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32" Type="http://schemas.openxmlformats.org/officeDocument/2006/relationships/slideLayout" Target="../slideLayouts/slideLayout36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31" Type="http://schemas.openxmlformats.org/officeDocument/2006/relationships/slideLayout" Target="../slideLayouts/slideLayout35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9" r:id="rId3"/>
    <p:sldLayoutId id="2147483863" r:id="rId4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tiff"/><Relationship Id="rId5" Type="http://schemas.openxmlformats.org/officeDocument/2006/relationships/image" Target="../media/image33.tiff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emf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7" Type="http://schemas.openxmlformats.org/officeDocument/2006/relationships/image" Target="../media/image75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(null)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(null)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(null)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220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4.emf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99" y="-315416"/>
            <a:ext cx="9113502" cy="6912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2"/>
          <p:cNvSpPr txBox="1">
            <a:spLocks noChangeArrowheads="1"/>
          </p:cNvSpPr>
          <p:nvPr/>
        </p:nvSpPr>
        <p:spPr bwMode="auto">
          <a:xfrm>
            <a:off x="1043608" y="404664"/>
            <a:ext cx="7704856" cy="109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11113" algn="r"/>
            <a:r>
              <a:rPr lang="en-US" sz="2800" dirty="0">
                <a:latin typeface="Helvetica Light" charset="0"/>
                <a:ea typeface="Helvetica Light" charset="0"/>
                <a:cs typeface="Helvetica Light" charset="0"/>
              </a:rPr>
              <a:t>Measurement of Higgs boson properties</a:t>
            </a:r>
          </a:p>
          <a:p>
            <a:pPr indent="11113" algn="r"/>
            <a:r>
              <a:rPr lang="en-US" sz="2800" dirty="0">
                <a:latin typeface="Helvetica Light" charset="0"/>
                <a:ea typeface="Helvetica Light" charset="0"/>
                <a:cs typeface="Helvetica Light" charset="0"/>
              </a:rPr>
              <a:t>— What will the (HL-)LHC achieve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04" y="5272172"/>
            <a:ext cx="86409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1113" algn="r">
              <a:spcBef>
                <a:spcPts val="1200"/>
              </a:spcBef>
            </a:pP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Andreas Hoecker (CERN) </a:t>
            </a:r>
          </a:p>
          <a:p>
            <a:pPr lvl="0" indent="11113" algn="r">
              <a:spcBef>
                <a:spcPts val="1200"/>
              </a:spcBef>
            </a:pP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Chicago University, January 14,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6E8752-5BC8-4F45-AA26-EE34FA1E6C4A}"/>
              </a:ext>
            </a:extLst>
          </p:cNvPr>
          <p:cNvSpPr txBox="1"/>
          <p:nvPr/>
        </p:nvSpPr>
        <p:spPr>
          <a:xfrm>
            <a:off x="-21308" y="1950327"/>
            <a:ext cx="13548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H </a:t>
            </a:r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  <a:ea typeface="Helvetica Light" charset="0"/>
                <a:cs typeface="Helvetica Light" charset="0"/>
              </a:rPr>
              <a:t>gg</a:t>
            </a:r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candidate event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41EB29-FB24-3C47-9786-9CE010EEF6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1557"/>
          <a:stretch/>
        </p:blipFill>
        <p:spPr>
          <a:xfrm>
            <a:off x="0" y="1533042"/>
            <a:ext cx="9144000" cy="35283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A3125E-877D-044E-A562-1807F69B5C03}"/>
              </a:ext>
            </a:extLst>
          </p:cNvPr>
          <p:cNvSpPr txBox="1"/>
          <p:nvPr/>
        </p:nvSpPr>
        <p:spPr>
          <a:xfrm>
            <a:off x="98431" y="5302949"/>
            <a:ext cx="3393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Discuss Higgs boson properties here, but the HL-LHC is obviously much more than Higgs !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A93D2F-1405-3A4D-9BF1-E857333C6820}"/>
              </a:ext>
            </a:extLst>
          </p:cNvPr>
          <p:cNvCxnSpPr>
            <a:cxnSpLocks/>
          </p:cNvCxnSpPr>
          <p:nvPr/>
        </p:nvCxnSpPr>
        <p:spPr>
          <a:xfrm>
            <a:off x="2442" y="1533042"/>
            <a:ext cx="9165308" cy="1794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B15BCA0-A0CD-3841-B67E-D5FBA46DAB50}"/>
              </a:ext>
            </a:extLst>
          </p:cNvPr>
          <p:cNvCxnSpPr>
            <a:cxnSpLocks/>
          </p:cNvCxnSpPr>
          <p:nvPr/>
        </p:nvCxnSpPr>
        <p:spPr>
          <a:xfrm>
            <a:off x="2442" y="5085184"/>
            <a:ext cx="916530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69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9046" y="0"/>
            <a:ext cx="2140433" cy="1399586"/>
          </a:xfrm>
          <a:prstGeom prst="rect">
            <a:avLst/>
          </a:prstGeom>
          <a:effectLst>
            <a:outerShdw blurRad="177800" dist="76200" dir="8100000" algn="tr" rotWithShape="0">
              <a:prstClr val="black">
                <a:alpha val="15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Observation of ttH production 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(CMS &amp; ATLAS)</a:t>
            </a:r>
            <a:endParaRPr lang="en-US" sz="2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Direct 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probe of Higgs–top coupling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520" y="1484784"/>
            <a:ext cx="4608512" cy="288032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10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24328" y="1444714"/>
            <a:ext cx="1606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1806.00425 (ATLAS) 1804.02610 (CMS) </a:t>
            </a:r>
            <a:endParaRPr lang="is-I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579" y="50696"/>
            <a:ext cx="1853770" cy="137934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65366" y="5918219"/>
            <a:ext cx="3420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Heavy use of data-driven constraints and multivariate classification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96135" y="5923500"/>
            <a:ext cx="319621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Measurements agree with prediction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Strong rise with collision energy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39951" y="2193216"/>
            <a:ext cx="958139" cy="7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543503"/>
            <a:ext cx="813690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Combine large variety of final state depending on top and Higgs decays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Distinguish: </a:t>
            </a:r>
            <a:r>
              <a:rPr lang="en-US" sz="16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tt+H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bb), </a:t>
            </a:r>
            <a:r>
              <a:rPr lang="en-US" sz="16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tt+H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WW*, 𝜏𝜏), </a:t>
            </a:r>
            <a:r>
              <a:rPr lang="en-US" sz="16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tt+H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), </a:t>
            </a:r>
            <a:r>
              <a:rPr lang="en-US" sz="16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tt+H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ZZ*)</a:t>
            </a:r>
            <a:endParaRPr lang="sk-SK" sz="1200" i="1" baseline="-25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9176" y="6632657"/>
            <a:ext cx="16898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ttH multi-lepton analysis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638CBF-832A-5044-8C39-5840FF4E4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9170" y="1787856"/>
            <a:ext cx="3233210" cy="47656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2793FCB-E35A-2D47-AC35-01CBB69EF4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14706" y="1752944"/>
            <a:ext cx="3380536" cy="4982769"/>
          </a:xfrm>
          <a:prstGeom prst="rect">
            <a:avLst/>
          </a:prstGeom>
        </p:spPr>
      </p:pic>
      <p:sp>
        <p:nvSpPr>
          <p:cNvPr id="18" name="Down Arrow 17"/>
          <p:cNvSpPr/>
          <p:nvPr/>
        </p:nvSpPr>
        <p:spPr>
          <a:xfrm>
            <a:off x="4081912" y="2255988"/>
            <a:ext cx="238060" cy="430646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F947F-A735-6947-8464-180906D582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071" y="2556937"/>
            <a:ext cx="3504081" cy="339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11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4943191" y="1060998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as a “portal” to beyond the SM physics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836" y="2694096"/>
            <a:ext cx="5432620" cy="3851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102264" y="5600273"/>
            <a:ext cx="1101584" cy="276999"/>
          </a:xfrm>
          <a:prstGeom prst="rect">
            <a:avLst/>
          </a:prstGeom>
          <a:solidFill>
            <a:srgbClr val="FFFE00"/>
          </a:solidFill>
          <a:ln>
            <a:solidFill>
              <a:srgbClr val="D80017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D80017"/>
                </a:solidFill>
                <a:latin typeface="Helvetica"/>
                <a:cs typeface="Helvetica"/>
              </a:rPr>
              <a:t>Γ</a:t>
            </a:r>
            <a:r>
              <a:rPr lang="en-GB" sz="1200" b="1" i="1" baseline="-25000" dirty="0">
                <a:solidFill>
                  <a:srgbClr val="D80017"/>
                </a:solidFill>
                <a:latin typeface="Helvetica"/>
                <a:cs typeface="Helvetica"/>
              </a:rPr>
              <a:t>H</a:t>
            </a:r>
            <a:r>
              <a:rPr lang="en-GB" sz="1200" b="1" dirty="0">
                <a:solidFill>
                  <a:srgbClr val="D80017"/>
                </a:solidFill>
                <a:latin typeface="Helvetica"/>
                <a:cs typeface="Helvetica"/>
              </a:rPr>
              <a:t> = 4.1 MeV</a:t>
            </a:r>
          </a:p>
        </p:txBody>
      </p:sp>
      <p:cxnSp>
        <p:nvCxnSpPr>
          <p:cNvPr id="20" name="Straight Arrow Connector 19"/>
          <p:cNvCxnSpPr>
            <a:stCxn id="19" idx="3"/>
            <a:endCxn id="21" idx="1"/>
          </p:cNvCxnSpPr>
          <p:nvPr/>
        </p:nvCxnSpPr>
        <p:spPr>
          <a:xfrm flipV="1">
            <a:off x="3203848" y="5729371"/>
            <a:ext cx="657057" cy="9402"/>
          </a:xfrm>
          <a:prstGeom prst="straightConnector1">
            <a:avLst/>
          </a:prstGeom>
          <a:ln w="6350" cmpd="sng">
            <a:solidFill>
              <a:srgbClr val="D80017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un 20"/>
          <p:cNvSpPr/>
          <p:nvPr/>
        </p:nvSpPr>
        <p:spPr>
          <a:xfrm>
            <a:off x="3860905" y="5603772"/>
            <a:ext cx="254354" cy="251198"/>
          </a:xfrm>
          <a:prstGeom prst="sun">
            <a:avLst/>
          </a:prstGeom>
          <a:solidFill>
            <a:srgbClr val="FFFE00"/>
          </a:solidFill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528" y="1340768"/>
            <a:ext cx="273630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Higgs is narrow: 4.1 MeV</a:t>
            </a:r>
          </a:p>
          <a:p>
            <a:pPr>
              <a:spcBef>
                <a:spcPts val="18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comparison:</a:t>
            </a:r>
          </a:p>
          <a:p>
            <a:pPr>
              <a:spcBef>
                <a:spcPts val="1200"/>
              </a:spcBef>
              <a:tabLst>
                <a:tab pos="255588" algn="l"/>
                <a:tab pos="566738" algn="l"/>
              </a:tabLst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2.1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2.5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	</a:t>
            </a:r>
            <a:r>
              <a:rPr lang="en-GB" sz="1200" dirty="0" err="1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1.3 GeV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3528" y="3367152"/>
            <a:ext cx="225371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Even small couplings to new light states can measurably distort branching fractions</a:t>
            </a:r>
          </a:p>
          <a:p>
            <a:pPr>
              <a:spcBef>
                <a:spcPts val="600"/>
              </a:spcBef>
            </a:pPr>
            <a:endParaRPr lang="en-GB" sz="10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Search for invisible Higgs boson decays</a:t>
            </a:r>
            <a:endParaRPr lang="en-GB" sz="12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236320" y="1495935"/>
            <a:ext cx="216000" cy="216000"/>
          </a:xfrm>
          <a:prstGeom prst="ellipse">
            <a:avLst/>
          </a:prstGeom>
          <a:solidFill>
            <a:srgbClr val="D70128"/>
          </a:solidFill>
          <a:ln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prstClr val="white"/>
                </a:solidFill>
              </a:rPr>
              <a:t>?</a:t>
            </a:r>
          </a:p>
        </p:txBody>
      </p:sp>
      <p:sp>
        <p:nvSpPr>
          <p:cNvPr id="11" name="Freeform 10"/>
          <p:cNvSpPr/>
          <p:nvPr/>
        </p:nvSpPr>
        <p:spPr>
          <a:xfrm>
            <a:off x="5400391" y="1717288"/>
            <a:ext cx="1895707" cy="825363"/>
          </a:xfrm>
          <a:custGeom>
            <a:avLst/>
            <a:gdLst>
              <a:gd name="connsiteX0" fmla="*/ 1895707 w 1895707"/>
              <a:gd name="connsiteY0" fmla="*/ 0 h 825363"/>
              <a:gd name="connsiteX1" fmla="*/ 1260088 w 1895707"/>
              <a:gd name="connsiteY1" fmla="*/ 635619 h 825363"/>
              <a:gd name="connsiteX2" fmla="*/ 223024 w 1895707"/>
              <a:gd name="connsiteY2" fmla="*/ 825190 h 825363"/>
              <a:gd name="connsiteX3" fmla="*/ 0 w 1895707"/>
              <a:gd name="connsiteY3" fmla="*/ 613317 h 825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5707" h="825363">
                <a:moveTo>
                  <a:pt x="1895707" y="0"/>
                </a:moveTo>
                <a:cubicBezTo>
                  <a:pt x="1717287" y="249043"/>
                  <a:pt x="1538868" y="498087"/>
                  <a:pt x="1260088" y="635619"/>
                </a:cubicBezTo>
                <a:cubicBezTo>
                  <a:pt x="981308" y="773151"/>
                  <a:pt x="433039" y="828907"/>
                  <a:pt x="223024" y="825190"/>
                </a:cubicBezTo>
                <a:cubicBezTo>
                  <a:pt x="13009" y="821473"/>
                  <a:pt x="0" y="613317"/>
                  <a:pt x="0" y="613317"/>
                </a:cubicBezTo>
              </a:path>
            </a:pathLst>
          </a:custGeom>
          <a:noFill/>
          <a:ln>
            <a:solidFill>
              <a:srgbClr val="D70128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7503157" y="1472786"/>
            <a:ext cx="17683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Invisible dark matter?</a:t>
            </a:r>
          </a:p>
        </p:txBody>
      </p:sp>
    </p:spTree>
    <p:extLst>
      <p:ext uri="{BB962C8B-B14F-4D97-AF65-F5344CB8AC3E}">
        <p14:creationId xmlns:p14="http://schemas.microsoft.com/office/powerpoint/2010/main" val="412672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12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Search for dark matter through invisibly decaying Higgs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3528" y="1052736"/>
            <a:ext cx="1656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Invisible Higgs decays can be probed by associated production (VBF, VH, …)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29DC0A-2047-9F41-98D4-D94FA2590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216" y="960069"/>
            <a:ext cx="6813313" cy="14407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7F498E5-CEB6-2349-A940-63C11C8773EF}"/>
              </a:ext>
            </a:extLst>
          </p:cNvPr>
          <p:cNvSpPr/>
          <p:nvPr/>
        </p:nvSpPr>
        <p:spPr>
          <a:xfrm>
            <a:off x="2915816" y="2505129"/>
            <a:ext cx="59847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Sensitivity to WIMP mass &lt;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200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 2, complementary to direct dark matter searches 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F7FA98-3D4E-0F46-86BC-352EBE3744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7326"/>
          <a:stretch/>
        </p:blipFill>
        <p:spPr>
          <a:xfrm>
            <a:off x="396967" y="2852346"/>
            <a:ext cx="4095680" cy="332883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7DF1E4D-E12A-F740-8915-4426BF827D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358"/>
          <a:stretch/>
        </p:blipFill>
        <p:spPr>
          <a:xfrm>
            <a:off x="395536" y="6195056"/>
            <a:ext cx="4095680" cy="6183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6D9D2D-D32E-934B-8CB4-A18F7C788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811765" y="2754354"/>
            <a:ext cx="3652733" cy="408500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9CC3589-6E03-CC4E-90E4-DA5F3E0EA62A}"/>
              </a:ext>
            </a:extLst>
          </p:cNvPr>
          <p:cNvSpPr txBox="1"/>
          <p:nvPr/>
        </p:nvSpPr>
        <p:spPr>
          <a:xfrm>
            <a:off x="5100770" y="2995205"/>
            <a:ext cx="16064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arXiv:1809.05937</a:t>
            </a:r>
            <a:endParaRPr lang="is-I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4FA814-D965-C74F-B45A-964CD8D7A182}"/>
              </a:ext>
            </a:extLst>
          </p:cNvPr>
          <p:cNvSpPr/>
          <p:nvPr/>
        </p:nvSpPr>
        <p:spPr>
          <a:xfrm>
            <a:off x="3563888" y="1268760"/>
            <a:ext cx="736263" cy="844245"/>
          </a:xfrm>
          <a:prstGeom prst="ellipse">
            <a:avLst/>
          </a:prstGeom>
          <a:ln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ACE74E-6E54-2A46-86BA-DF31D9490007}"/>
              </a:ext>
            </a:extLst>
          </p:cNvPr>
          <p:cNvSpPr txBox="1"/>
          <p:nvPr/>
        </p:nvSpPr>
        <p:spPr>
          <a:xfrm>
            <a:off x="3781291" y="1037442"/>
            <a:ext cx="11480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Missing energy    </a:t>
            </a:r>
          </a:p>
        </p:txBody>
      </p:sp>
    </p:spTree>
    <p:extLst>
      <p:ext uri="{BB962C8B-B14F-4D97-AF65-F5344CB8AC3E}">
        <p14:creationId xmlns:p14="http://schemas.microsoft.com/office/powerpoint/2010/main" val="221507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Inventory of Higgs boson property measurements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8970E9-8B83-CD4F-9C27-FAFF012FDB34}"/>
              </a:ext>
            </a:extLst>
          </p:cNvPr>
          <p:cNvSpPr/>
          <p:nvPr/>
        </p:nvSpPr>
        <p:spPr>
          <a:xfrm>
            <a:off x="323527" y="1044974"/>
            <a:ext cx="842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Mass:	</a:t>
            </a:r>
            <a:r>
              <a:rPr lang="en-GB" sz="1400" dirty="0">
                <a:latin typeface="Helvetica Light" panose="020B0403020202020204" pitchFamily="34" charset="0"/>
                <a:cs typeface="Helvetica"/>
              </a:rPr>
              <a:t>Run-1 </a:t>
            </a:r>
            <a:r>
              <a:rPr lang="en-GB" sz="1100" dirty="0">
                <a:latin typeface="Helvetica Light" panose="020B0403020202020204" pitchFamily="34" charset="0"/>
                <a:cs typeface="Helvetica"/>
              </a:rPr>
              <a:t>(ATLAS &amp; CMS): </a:t>
            </a:r>
            <a:r>
              <a:rPr lang="en-GB" sz="1400" dirty="0">
                <a:latin typeface="Helvetica Light" panose="020B0403020202020204" pitchFamily="34" charset="0"/>
                <a:cs typeface="Helvetica"/>
              </a:rPr>
              <a:t>125.09 ± 0.24 GeV  |  confirmed by ATLAS and CMS with Run-2 data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474284-94DD-F742-98F9-03CD59094B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3350704"/>
          <a:ext cx="9144001" cy="231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7786">
                  <a:extLst>
                    <a:ext uri="{9D8B030D-6E8A-4147-A177-3AD203B41FA5}">
                      <a16:colId xmlns:a16="http://schemas.microsoft.com/office/drawing/2014/main" val="1080291160"/>
                    </a:ext>
                  </a:extLst>
                </a:gridCol>
                <a:gridCol w="905135">
                  <a:extLst>
                    <a:ext uri="{9D8B030D-6E8A-4147-A177-3AD203B41FA5}">
                      <a16:colId xmlns:a16="http://schemas.microsoft.com/office/drawing/2014/main" val="3318497707"/>
                    </a:ext>
                  </a:extLst>
                </a:gridCol>
                <a:gridCol w="905135">
                  <a:extLst>
                    <a:ext uri="{9D8B030D-6E8A-4147-A177-3AD203B41FA5}">
                      <a16:colId xmlns:a16="http://schemas.microsoft.com/office/drawing/2014/main" val="179413439"/>
                    </a:ext>
                  </a:extLst>
                </a:gridCol>
                <a:gridCol w="905135">
                  <a:extLst>
                    <a:ext uri="{9D8B030D-6E8A-4147-A177-3AD203B41FA5}">
                      <a16:colId xmlns:a16="http://schemas.microsoft.com/office/drawing/2014/main" val="1063813374"/>
                    </a:ext>
                  </a:extLst>
                </a:gridCol>
                <a:gridCol w="905135">
                  <a:extLst>
                    <a:ext uri="{9D8B030D-6E8A-4147-A177-3AD203B41FA5}">
                      <a16:colId xmlns:a16="http://schemas.microsoft.com/office/drawing/2014/main" val="3639605944"/>
                    </a:ext>
                  </a:extLst>
                </a:gridCol>
                <a:gridCol w="905135">
                  <a:extLst>
                    <a:ext uri="{9D8B030D-6E8A-4147-A177-3AD203B41FA5}">
                      <a16:colId xmlns:a16="http://schemas.microsoft.com/office/drawing/2014/main" val="1887386409"/>
                    </a:ext>
                  </a:extLst>
                </a:gridCol>
                <a:gridCol w="905135">
                  <a:extLst>
                    <a:ext uri="{9D8B030D-6E8A-4147-A177-3AD203B41FA5}">
                      <a16:colId xmlns:a16="http://schemas.microsoft.com/office/drawing/2014/main" val="2832514208"/>
                    </a:ext>
                  </a:extLst>
                </a:gridCol>
                <a:gridCol w="905135">
                  <a:extLst>
                    <a:ext uri="{9D8B030D-6E8A-4147-A177-3AD203B41FA5}">
                      <a16:colId xmlns:a16="http://schemas.microsoft.com/office/drawing/2014/main" val="3172966141"/>
                    </a:ext>
                  </a:extLst>
                </a:gridCol>
                <a:gridCol w="824617">
                  <a:extLst>
                    <a:ext uri="{9D8B030D-6E8A-4147-A177-3AD203B41FA5}">
                      <a16:colId xmlns:a16="http://schemas.microsoft.com/office/drawing/2014/main" val="4227892947"/>
                    </a:ext>
                  </a:extLst>
                </a:gridCol>
                <a:gridCol w="985653">
                  <a:extLst>
                    <a:ext uri="{9D8B030D-6E8A-4147-A177-3AD203B41FA5}">
                      <a16:colId xmlns:a16="http://schemas.microsoft.com/office/drawing/2014/main" val="42394641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Helvetica Light" panose="020B0403020202020204" pitchFamily="34" charset="0"/>
                        </a:rPr>
                        <a:t>Decay </a:t>
                      </a:r>
                      <a:r>
                        <a:rPr lang="en-US" sz="1200" b="0" i="0" dirty="0">
                          <a:latin typeface="Helvetica Light" panose="020B0403020202020204" pitchFamily="34" charset="0"/>
                          <a:sym typeface="Wingdings" pitchFamily="2" charset="2"/>
                        </a:rPr>
                        <a:t>→</a:t>
                      </a:r>
                    </a:p>
                    <a:p>
                      <a:r>
                        <a:rPr lang="en-US" sz="1200" b="0" i="0" dirty="0">
                          <a:latin typeface="Helvetica Light" panose="020B0403020202020204" pitchFamily="34" charset="0"/>
                          <a:sym typeface="Wingdings" pitchFamily="2" charset="2"/>
                        </a:rPr>
                        <a:t>Production ↓</a:t>
                      </a:r>
                      <a:endParaRPr lang="en-US" sz="1200" b="0" i="0" dirty="0">
                        <a:latin typeface="Helvetica Light" panose="020B0403020202020204" pitchFamily="34" charset="0"/>
                      </a:endParaRPr>
                    </a:p>
                  </a:txBody>
                  <a:tcPr marL="90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latin typeface="Symbol" pitchFamily="2" charset="2"/>
                        </a:rPr>
                        <a:t>gg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latin typeface="Helvetica" pitchFamily="2" charset="0"/>
                        </a:rPr>
                        <a:t>ZZ*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latin typeface="Helvetica" pitchFamily="2" charset="0"/>
                        </a:rPr>
                        <a:t>WW*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latin typeface="Helvetica" pitchFamily="2" charset="0"/>
                        </a:rPr>
                        <a:t>bb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latin typeface="Helvetica" pitchFamily="2" charset="0"/>
                        </a:rPr>
                        <a:t>cc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 err="1">
                          <a:latin typeface="Symbol" pitchFamily="2" charset="2"/>
                        </a:rPr>
                        <a:t>tt</a:t>
                      </a:r>
                      <a:endParaRPr lang="en-US" sz="1300" b="1" i="0" dirty="0">
                        <a:latin typeface="Symbol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latin typeface="Symbol" pitchFamily="2" charset="2"/>
                        </a:rPr>
                        <a:t>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 err="1">
                          <a:latin typeface="Helvetica" pitchFamily="2" charset="0"/>
                        </a:rPr>
                        <a:t>Z</a:t>
                      </a:r>
                      <a:r>
                        <a:rPr lang="en-US" sz="1300" b="1" i="0" dirty="0" err="1">
                          <a:latin typeface="Symbol" pitchFamily="2" charset="2"/>
                        </a:rPr>
                        <a:t>g</a:t>
                      </a:r>
                      <a:endParaRPr lang="en-US" sz="1300" b="1" i="0" dirty="0">
                        <a:latin typeface="Helvetic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latin typeface="Helvetica" pitchFamily="2" charset="0"/>
                        </a:rPr>
                        <a:t>Combined</a:t>
                      </a: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2733165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i="0" dirty="0" err="1">
                          <a:latin typeface="Helvetica" pitchFamily="2" charset="0"/>
                        </a:rPr>
                        <a:t>ggF</a:t>
                      </a:r>
                      <a:endParaRPr lang="en-US" sz="1300" b="1" i="0" dirty="0"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Helvetica" pitchFamily="2" charset="0"/>
                        </a:rPr>
                        <a:t>Evidence</a:t>
                      </a:r>
                      <a:endParaRPr lang="en-US" sz="1300" b="0" i="0" dirty="0">
                        <a:latin typeface="Helvetica" pitchFamily="2" charset="0"/>
                      </a:endParaRP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3839485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i="0" dirty="0">
                          <a:latin typeface="Helvetica" pitchFamily="2" charset="0"/>
                        </a:rPr>
                        <a:t>VBF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Helvetica" pitchFamily="2" charset="0"/>
                        </a:rPr>
                        <a:t>Evidence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3197652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i="0" dirty="0">
                          <a:latin typeface="Helvetica" pitchFamily="2" charset="0"/>
                        </a:rPr>
                        <a:t>VH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Helvetica" pitchFamily="2" charset="0"/>
                        </a:rPr>
                        <a:t>Evidence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  <a:endParaRPr lang="en-US" sz="1300" b="0" i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Helvetica" pitchFamily="2" charset="0"/>
                      </a:endParaRP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1049954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i="0" dirty="0">
                          <a:latin typeface="Helvetica" pitchFamily="2" charset="0"/>
                        </a:rPr>
                        <a:t>ttH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Helvetica" pitchFamily="2" charset="0"/>
                        </a:rPr>
                        <a:t>Evidence</a:t>
                      </a:r>
                      <a:endParaRPr lang="en-US" sz="13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elvetica" pitchFamily="2" charset="0"/>
                      </a:endParaRP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Helvetica" pitchFamily="2" charset="0"/>
                        </a:rPr>
                        <a:t>Evidence*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Helvetica" pitchFamily="2" charset="0"/>
                        </a:rPr>
                        <a:t>Evidence*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–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1876391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i="0" dirty="0">
                          <a:latin typeface="Helvetica" pitchFamily="2" charset="0"/>
                        </a:rPr>
                        <a:t>Combined</a:t>
                      </a:r>
                    </a:p>
                  </a:txBody>
                  <a:tcPr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  <a:endParaRPr lang="en-US" sz="1300" b="0" i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Helvetica" pitchFamily="2" charset="0"/>
                      </a:endParaRP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rgbClr val="019645"/>
                          </a:solidFill>
                          <a:latin typeface="Helvetica" pitchFamily="2" charset="0"/>
                        </a:rPr>
                        <a:t>Observed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UL</a:t>
                      </a: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endParaRPr lang="en-US" sz="1400" b="1" i="0" dirty="0">
                        <a:latin typeface="Helvetica Light" panose="020B0403020202020204" pitchFamily="34" charset="0"/>
                      </a:endParaRPr>
                    </a:p>
                  </a:txBody>
                  <a:tcPr marL="0" marR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559964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ED984C7-4381-CA40-A8ED-ECE4C62956FD}"/>
              </a:ext>
            </a:extLst>
          </p:cNvPr>
          <p:cNvCxnSpPr>
            <a:cxnSpLocks/>
          </p:cNvCxnSpPr>
          <p:nvPr/>
        </p:nvCxnSpPr>
        <p:spPr>
          <a:xfrm flipH="1">
            <a:off x="4272093" y="3239593"/>
            <a:ext cx="528562" cy="674073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6117AEA4-AE8E-3044-9C7B-B6960A407CB0}"/>
              </a:ext>
            </a:extLst>
          </p:cNvPr>
          <p:cNvSpPr/>
          <p:nvPr/>
        </p:nvSpPr>
        <p:spPr>
          <a:xfrm>
            <a:off x="323528" y="1481110"/>
            <a:ext cx="88072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Spin / CP:	</a:t>
            </a:r>
            <a:r>
              <a:rPr lang="en-GB" sz="1400" dirty="0">
                <a:latin typeface="Helvetica Light" panose="020B0403020202020204" pitchFamily="34" charset="0"/>
                <a:cs typeface="Helvetica"/>
              </a:rPr>
              <a:t>Spin 1, 2 excluded with high significance  |  CP-even, but CP-odd admixtures possible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DEE7F1-599B-EB49-BD34-152FCA119807}"/>
              </a:ext>
            </a:extLst>
          </p:cNvPr>
          <p:cNvSpPr/>
          <p:nvPr/>
        </p:nvSpPr>
        <p:spPr>
          <a:xfrm>
            <a:off x="323528" y="1913158"/>
            <a:ext cx="8568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Width:	</a:t>
            </a:r>
            <a:r>
              <a:rPr lang="en-GB" sz="1400" dirty="0">
                <a:latin typeface="Helvetica Light" panose="020B0403020202020204" pitchFamily="34" charset="0"/>
                <a:cs typeface="Helvetica"/>
              </a:rPr>
              <a:t>&lt; 1.1 GeV from direct measurement  |  &lt; 9.2 MeV from off-shell coupling  |  &lt;  7 MeV from fit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C70F79-467F-E546-9A84-87C92392C669}"/>
              </a:ext>
            </a:extLst>
          </p:cNvPr>
          <p:cNvSpPr/>
          <p:nvPr/>
        </p:nvSpPr>
        <p:spPr>
          <a:xfrm>
            <a:off x="323528" y="3000626"/>
            <a:ext cx="36724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SM production and decay channels: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CE894F-1ABF-F340-97BD-569085495303}"/>
              </a:ext>
            </a:extLst>
          </p:cNvPr>
          <p:cNvSpPr txBox="1"/>
          <p:nvPr/>
        </p:nvSpPr>
        <p:spPr>
          <a:xfrm>
            <a:off x="329587" y="2158511"/>
            <a:ext cx="9092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SM: 4.1 MeV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391AB7-DB94-2941-83D9-539C69DC022C}"/>
              </a:ext>
            </a:extLst>
          </p:cNvPr>
          <p:cNvSpPr/>
          <p:nvPr/>
        </p:nvSpPr>
        <p:spPr>
          <a:xfrm>
            <a:off x="323528" y="2492896"/>
            <a:ext cx="842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BR(H </a:t>
            </a:r>
            <a:r>
              <a:rPr lang="en-GB" sz="1400" b="1" dirty="0">
                <a:solidFill>
                  <a:srgbClr val="D80017"/>
                </a:solidFill>
                <a:latin typeface="Symbol" pitchFamily="2" charset="2"/>
                <a:cs typeface="Helvetica"/>
              </a:rPr>
              <a:t>®</a:t>
            </a:r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 invisible):  </a:t>
            </a:r>
            <a:r>
              <a:rPr lang="en-GB" sz="1400" dirty="0">
                <a:latin typeface="Helvetica Light" panose="020B0403020202020204" pitchFamily="34" charset="0"/>
                <a:cs typeface="Helvetica"/>
              </a:rPr>
              <a:t>&lt; 26%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  </a:t>
            </a:r>
            <a:r>
              <a:rPr lang="en-GB" sz="105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panose="020B0403020202020204" pitchFamily="34" charset="0"/>
                <a:cs typeface="Helvetica Light"/>
              </a:rPr>
              <a:t>(assuming SM production)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6BA41-555B-4A4B-B31B-73231D4F7140}"/>
              </a:ext>
            </a:extLst>
          </p:cNvPr>
          <p:cNvSpPr/>
          <p:nvPr/>
        </p:nvSpPr>
        <p:spPr>
          <a:xfrm>
            <a:off x="8227072" y="5353176"/>
            <a:ext cx="9169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accent6">
                    <a:lumMod val="75000"/>
                  </a:schemeClr>
                </a:solidFill>
                <a:latin typeface="Helvetica Light" panose="020B0403020202020204" pitchFamily="34" charset="0"/>
              </a:rPr>
              <a:t>* </a:t>
            </a:r>
            <a:r>
              <a:rPr lang="en-US" sz="800" dirty="0">
                <a:solidFill>
                  <a:schemeClr val="accent6">
                    <a:lumMod val="75000"/>
                  </a:schemeClr>
                </a:solidFill>
                <a:latin typeface="Helvetica Light" panose="020B0403020202020204" pitchFamily="34" charset="0"/>
              </a:rPr>
              <a:t>both channels together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F6340D-BE78-2248-B35C-A01CEDC2C093}"/>
              </a:ext>
            </a:extLst>
          </p:cNvPr>
          <p:cNvSpPr/>
          <p:nvPr/>
        </p:nvSpPr>
        <p:spPr>
          <a:xfrm>
            <a:off x="5940152" y="2178083"/>
            <a:ext cx="291383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GB" sz="105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panose="020B0403020202020204" pitchFamily="34" charset="0"/>
                <a:cs typeface="Helvetica Light"/>
              </a:rPr>
              <a:t>(both results are model-dependent)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6E2FE2-9946-A74C-8A6C-58EA488D282C}"/>
              </a:ext>
            </a:extLst>
          </p:cNvPr>
          <p:cNvSpPr/>
          <p:nvPr/>
        </p:nvSpPr>
        <p:spPr>
          <a:xfrm>
            <a:off x="323528" y="5877272"/>
            <a:ext cx="88072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Differential cross section measurements </a:t>
            </a:r>
            <a:r>
              <a:rPr lang="en-GB" sz="1400" dirty="0">
                <a:solidFill>
                  <a:srgbClr val="D80017"/>
                </a:solidFill>
                <a:latin typeface="Helvetica"/>
                <a:cs typeface="Helvetica"/>
              </a:rPr>
              <a:t>(</a:t>
            </a:r>
            <a:r>
              <a:rPr lang="en-GB" sz="1400" i="1" dirty="0">
                <a:solidFill>
                  <a:srgbClr val="D80017"/>
                </a:solidFill>
                <a:latin typeface="Helvetica"/>
                <a:cs typeface="Helvetica"/>
              </a:rPr>
              <a:t>p</a:t>
            </a:r>
            <a:r>
              <a:rPr lang="en-GB" sz="1400" i="1" baseline="-25000" dirty="0">
                <a:solidFill>
                  <a:srgbClr val="D80017"/>
                </a:solidFill>
                <a:latin typeface="Helvetica"/>
                <a:cs typeface="Helvetica"/>
              </a:rPr>
              <a:t>T </a:t>
            </a:r>
            <a:r>
              <a:rPr lang="en-GB" sz="1400" dirty="0">
                <a:solidFill>
                  <a:srgbClr val="D80017"/>
                </a:solidFill>
                <a:latin typeface="Helvetica"/>
                <a:cs typeface="Helvetica"/>
              </a:rPr>
              <a:t>(</a:t>
            </a:r>
            <a:r>
              <a:rPr lang="en-GB" sz="1400" i="1" dirty="0">
                <a:solidFill>
                  <a:srgbClr val="D80017"/>
                </a:solidFill>
                <a:latin typeface="Helvetica"/>
                <a:cs typeface="Helvetica"/>
              </a:rPr>
              <a:t>H</a:t>
            </a:r>
            <a:r>
              <a:rPr lang="en-GB" sz="800" i="1" dirty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400" dirty="0">
                <a:solidFill>
                  <a:srgbClr val="D80017"/>
                </a:solidFill>
                <a:latin typeface="Helvetica"/>
                <a:cs typeface="Helvetica"/>
              </a:rPr>
              <a:t>), </a:t>
            </a:r>
            <a:r>
              <a:rPr lang="en-GB" sz="1400" i="1" dirty="0" err="1">
                <a:solidFill>
                  <a:srgbClr val="D80017"/>
                </a:solidFill>
                <a:latin typeface="Helvetica"/>
                <a:cs typeface="Helvetica"/>
              </a:rPr>
              <a:t>N</a:t>
            </a:r>
            <a:r>
              <a:rPr lang="en-GB" sz="1400" baseline="-25000" dirty="0" err="1">
                <a:solidFill>
                  <a:srgbClr val="D80017"/>
                </a:solidFill>
                <a:latin typeface="Helvetica"/>
                <a:cs typeface="Helvetica"/>
              </a:rPr>
              <a:t>jets</a:t>
            </a:r>
            <a:r>
              <a:rPr lang="en-GB" sz="1400" dirty="0">
                <a:solidFill>
                  <a:srgbClr val="D80017"/>
                </a:solidFill>
                <a:latin typeface="Helvetica"/>
                <a:cs typeface="Helvetica"/>
              </a:rPr>
              <a:t>, …)</a:t>
            </a:r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: 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performed in most channels (+ STXS)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D76E268-1D47-3243-9B19-6628340B370A}"/>
              </a:ext>
            </a:extLst>
          </p:cNvPr>
          <p:cNvSpPr/>
          <p:nvPr/>
        </p:nvSpPr>
        <p:spPr>
          <a:xfrm>
            <a:off x="323528" y="6289575"/>
            <a:ext cx="8424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Di-Higgs production: 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&lt; 6.7 x 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Helvetica"/>
              </a:rPr>
              <a:t>s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SM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(33 fb at √s = 13 TeV)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, strongest channels: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bb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Helvetica"/>
              </a:rPr>
              <a:t>gg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bb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Helvetica"/>
              </a:rPr>
              <a:t>tt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Helvetica"/>
              </a:rPr>
              <a:t>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0A4E03-C330-8741-8FAC-3FD1DF6B7C2E}"/>
              </a:ext>
            </a:extLst>
          </p:cNvPr>
          <p:cNvSpPr txBox="1"/>
          <p:nvPr/>
        </p:nvSpPr>
        <p:spPr>
          <a:xfrm>
            <a:off x="4781440" y="3007315"/>
            <a:ext cx="922047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Upper Limit</a:t>
            </a:r>
          </a:p>
        </p:txBody>
      </p:sp>
    </p:spTree>
    <p:extLst>
      <p:ext uri="{BB962C8B-B14F-4D97-AF65-F5344CB8AC3E}">
        <p14:creationId xmlns:p14="http://schemas.microsoft.com/office/powerpoint/2010/main" val="51441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14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Is the scalar sector just that of the SM ?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Higgs sector may be non-minimal and/or Higgs boson may couple to new physics</a:t>
            </a:r>
          </a:p>
        </p:txBody>
      </p:sp>
      <p:sp>
        <p:nvSpPr>
          <p:cNvPr id="5" name="Oval 4"/>
          <p:cNvSpPr/>
          <p:nvPr/>
        </p:nvSpPr>
        <p:spPr>
          <a:xfrm>
            <a:off x="3347864" y="2807788"/>
            <a:ext cx="2232248" cy="223224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7166" y="3462247"/>
            <a:ext cx="1133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BSM 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Higgs 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searches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71800" y="1988840"/>
            <a:ext cx="3312368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Light or heavy neutral Higgs bosons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5" y="2807788"/>
            <a:ext cx="2160239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Charged Higgs boson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3770023"/>
            <a:ext cx="2095283" cy="576293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Di-Higgs production (resonant or not)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4732258"/>
            <a:ext cx="3024336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Higgs as portal </a:t>
            </a:r>
            <a:r>
              <a:rPr lang="en-US" sz="1400" b="1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to hidden sector</a:t>
            </a:r>
            <a:endParaRPr lang="en-US" sz="1400" b="1" dirty="0">
              <a:solidFill>
                <a:srgbClr val="0070C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80112" y="2807278"/>
            <a:ext cx="3433617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Lepton </a:t>
            </a:r>
            <a:r>
              <a:rPr lang="en-US" sz="1400" b="1" dirty="0" err="1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 violating Higgs decays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2160" y="3770023"/>
            <a:ext cx="2150553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Exotic Higgs decays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80113" y="4732259"/>
            <a:ext cx="2699854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Higgs in BSM decay chains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9" y="1412776"/>
            <a:ext cx="6068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b="1" dirty="0">
                <a:solidFill>
                  <a:srgbClr val="D80017"/>
                </a:solidFill>
                <a:latin typeface="Helvetica" pitchFamily="2" charset="0"/>
                <a:ea typeface="Helvetica Light" charset="0"/>
                <a:cs typeface="Helvetica Light" charset="0"/>
              </a:rPr>
              <a:t>Diverse search programme at the LHC: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025" y="4345820"/>
            <a:ext cx="27222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No sensitivity yet to  SM di-Higgs production</a:t>
            </a:r>
          </a:p>
        </p:txBody>
      </p:sp>
      <p:graphicFrame>
        <p:nvGraphicFramePr>
          <p:cNvPr id="18" name="Object 36"/>
          <p:cNvGraphicFramePr>
            <a:graphicFrameLocks noChangeAspect="1"/>
          </p:cNvGraphicFramePr>
          <p:nvPr>
            <p:extLst/>
          </p:nvPr>
        </p:nvGraphicFramePr>
        <p:xfrm>
          <a:off x="2922873" y="5770047"/>
          <a:ext cx="2975239" cy="467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82" name="Equation" r:id="rId3" imgW="2133600" imgH="330200" progId="Equation.DSMT4">
                  <p:embed/>
                </p:oleObj>
              </mc:Choice>
              <mc:Fallback>
                <p:oleObj name="Equation" r:id="rId3" imgW="2133600" imgH="330200" progId="Equation.DSMT4">
                  <p:embed/>
                  <p:pic>
                    <p:nvPicPr>
                      <p:cNvPr id="1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873" y="5770047"/>
                        <a:ext cx="2975239" cy="4672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736783" y="1437517"/>
            <a:ext cx="20836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D80017"/>
                </a:solidFill>
                <a:latin typeface="Helvetica" pitchFamily="2" charset="0"/>
                <a:ea typeface="Helvetica Light" charset="0"/>
                <a:cs typeface="Helvetica Light" charset="0"/>
              </a:rPr>
              <a:t>So far no deviation from SM found in any of these searches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585744" y="5661248"/>
            <a:ext cx="3672408" cy="720080"/>
          </a:xfrm>
          <a:prstGeom prst="roundRect">
            <a:avLst>
              <a:gd name="adj" fmla="val 5415"/>
            </a:avLst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7646E-9FDE-7F4C-AFD0-83DF6D57902C}"/>
              </a:ext>
            </a:extLst>
          </p:cNvPr>
          <p:cNvSpPr/>
          <p:nvPr/>
        </p:nvSpPr>
        <p:spPr>
          <a:xfrm>
            <a:off x="6392352" y="5790455"/>
            <a:ext cx="2169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Higgs potential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Is it just the simplest model?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C0FCC9-4747-AD41-BBF3-586DB814EFDF}"/>
              </a:ext>
            </a:extLst>
          </p:cNvPr>
          <p:cNvSpPr txBox="1"/>
          <p:nvPr/>
        </p:nvSpPr>
        <p:spPr>
          <a:xfrm>
            <a:off x="2685726" y="2384412"/>
            <a:ext cx="13837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Link to dark energy 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24CB14-4441-F247-BD64-398ABB55AE5E}"/>
              </a:ext>
            </a:extLst>
          </p:cNvPr>
          <p:cNvSpPr txBox="1"/>
          <p:nvPr/>
        </p:nvSpPr>
        <p:spPr>
          <a:xfrm>
            <a:off x="2585744" y="6465444"/>
            <a:ext cx="3672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Carries the seed of new physics ?</a:t>
            </a:r>
          </a:p>
        </p:txBody>
      </p:sp>
    </p:spTree>
    <p:extLst>
      <p:ext uri="{BB962C8B-B14F-4D97-AF65-F5344CB8AC3E}">
        <p14:creationId xmlns:p14="http://schemas.microsoft.com/office/powerpoint/2010/main" val="382590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77798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  <a:latin typeface="Helvetica Light"/>
                <a:cs typeface="Helvetica Light"/>
              </a:rPr>
              <a:t>The next steps</a:t>
            </a:r>
            <a:endParaRPr lang="en-GB" sz="28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E3BC99-CDA4-5A45-9228-68D0FA716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432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52A1A8-E7D7-A84C-8FCE-D2C22AB87220}"/>
              </a:ext>
            </a:extLst>
          </p:cNvPr>
          <p:cNvSpPr/>
          <p:nvPr/>
        </p:nvSpPr>
        <p:spPr>
          <a:xfrm>
            <a:off x="-3132" y="3140968"/>
            <a:ext cx="9150262" cy="6911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3132" y="777843"/>
            <a:ext cx="4791156" cy="850957"/>
            <a:chOff x="0" y="2722059"/>
            <a:chExt cx="4791156" cy="850957"/>
          </a:xfrm>
        </p:grpSpPr>
        <p:sp>
          <p:nvSpPr>
            <p:cNvPr id="4" name="Rectangle 3"/>
            <p:cNvSpPr/>
            <p:nvPr/>
          </p:nvSpPr>
          <p:spPr>
            <a:xfrm>
              <a:off x="0" y="2722059"/>
              <a:ext cx="4791156" cy="850957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2644" y="2781304"/>
              <a:ext cx="3712840" cy="7463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000" b="1" kern="0" dirty="0">
                  <a:solidFill>
                    <a:schemeClr val="tx2">
                      <a:lumMod val="7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Phase-II:</a:t>
              </a:r>
            </a:p>
            <a:p>
              <a:pPr defTabSz="914400" fontAlgn="auto">
                <a:spcBef>
                  <a:spcPts val="300"/>
                </a:spcBef>
                <a:spcAft>
                  <a:spcPts val="0"/>
                </a:spcAft>
                <a:defRPr/>
              </a:pPr>
              <a:r>
                <a:rPr lang="en-GB" sz="2000" b="1" kern="0" dirty="0">
                  <a:solidFill>
                    <a:schemeClr val="tx2">
                      <a:lumMod val="7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The High-Luminosity LHC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51AF01B-B7F9-B44B-938D-5D944F98AF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96952"/>
            <a:ext cx="9144000" cy="3878641"/>
          </a:xfrm>
          <a:prstGeom prst="rect">
            <a:avLst/>
          </a:prstGeom>
        </p:spPr>
      </p:pic>
      <p:sp>
        <p:nvSpPr>
          <p:cNvPr id="19" name="Sun 18"/>
          <p:cNvSpPr/>
          <p:nvPr/>
        </p:nvSpPr>
        <p:spPr>
          <a:xfrm>
            <a:off x="4032643" y="520818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91880" y="5029390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7723DC-D99E-6A47-87E6-1D1CD3A4979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E8FFFF"/>
              </a:clrFrom>
              <a:clrTo>
                <a:srgbClr val="E8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0685" y="572226"/>
            <a:ext cx="4397779" cy="25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4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integrated luminosity of LHC &amp; HL-LHC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4" t="41734" r="12482" b="15840"/>
          <a:stretch/>
        </p:blipFill>
        <p:spPr>
          <a:xfrm>
            <a:off x="1037968" y="1248033"/>
            <a:ext cx="6178378" cy="453493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2035</a:t>
            </a:r>
          </a:p>
        </p:txBody>
      </p:sp>
      <p:pic>
        <p:nvPicPr>
          <p:cNvPr id="99" name="Picture 98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00" name="Rectangle 99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55405" y="6479758"/>
            <a:ext cx="29177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© </a:t>
            </a:r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P. Ferreira da Silva at Moriond EW, 2016 </a:t>
            </a:r>
          </a:p>
        </p:txBody>
      </p:sp>
      <p:sp>
        <p:nvSpPr>
          <p:cNvPr id="108" name="Freeform 107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9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3352900" y="4674989"/>
            <a:ext cx="340193" cy="56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Rectangle 109"/>
          <p:cNvSpPr/>
          <p:nvPr/>
        </p:nvSpPr>
        <p:spPr>
          <a:xfrm>
            <a:off x="2333301" y="4376560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111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Rectangle 111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118" name="Freeform 117"/>
          <p:cNvSpPr/>
          <p:nvPr/>
        </p:nvSpPr>
        <p:spPr>
          <a:xfrm>
            <a:off x="4157283" y="5025364"/>
            <a:ext cx="618069" cy="235405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9" name="Straight Connector 118"/>
          <p:cNvCxnSpPr>
            <a:cxnSpLocks/>
          </p:cNvCxnSpPr>
          <p:nvPr/>
        </p:nvCxnSpPr>
        <p:spPr>
          <a:xfrm>
            <a:off x="3691570" y="5265583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Freeform 120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 122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129" name="Straight Connector 12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4" t="27493" r="17526" b="17246"/>
          <a:stretch/>
        </p:blipFill>
        <p:spPr>
          <a:xfrm>
            <a:off x="2912822" y="5248894"/>
            <a:ext cx="780404" cy="202782"/>
          </a:xfrm>
          <a:prstGeom prst="rect">
            <a:avLst/>
          </a:prstGeom>
        </p:spPr>
      </p:pic>
      <p:sp>
        <p:nvSpPr>
          <p:cNvPr id="132" name="Rectangle 131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786492" y="5157192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85ABB73-8EC9-6543-8522-681FDF9FE9D2}"/>
              </a:ext>
            </a:extLst>
          </p:cNvPr>
          <p:cNvSpPr/>
          <p:nvPr/>
        </p:nvSpPr>
        <p:spPr>
          <a:xfrm>
            <a:off x="7641954" y="1700808"/>
            <a:ext cx="1330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here</a:t>
            </a:r>
          </a:p>
          <a:p>
            <a:endParaRPr lang="en-GB" sz="14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Possibly up to 4 ab</a:t>
            </a:r>
            <a:r>
              <a:rPr lang="en-GB" sz="1400" baseline="300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–1</a:t>
            </a:r>
            <a:endParaRPr lang="en-GB" sz="1050" baseline="300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EACC651-6809-6F4F-B633-E92C4ADF525F}"/>
              </a:ext>
            </a:extLst>
          </p:cNvPr>
          <p:cNvSpPr/>
          <p:nvPr/>
        </p:nvSpPr>
        <p:spPr>
          <a:xfrm>
            <a:off x="2230635" y="1494076"/>
            <a:ext cx="4573613" cy="494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AF0FDF2-E442-DE4B-8F5F-4BEA1CE4E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857" y="1652126"/>
            <a:ext cx="4104757" cy="88751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F7308CB-ACCF-1349-866D-BB3FDB4CE571}"/>
              </a:ext>
            </a:extLst>
          </p:cNvPr>
          <p:cNvSpPr txBox="1"/>
          <p:nvPr/>
        </p:nvSpPr>
        <p:spPr>
          <a:xfrm>
            <a:off x="2180939" y="1465039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Garamond" panose="02020404030301010803" pitchFamily="18" charset="0"/>
                <a:ea typeface="Helvetica Light" charset="0"/>
                <a:cs typeface="Helvetica Light" charset="0"/>
              </a:rPr>
              <a:t>HL-LHC: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F53E6-8279-0547-B6B4-E4109AE53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E4025-5419-8448-9D1B-64C4A1158119}"/>
              </a:ext>
            </a:extLst>
          </p:cNvPr>
          <p:cNvSpPr txBox="1"/>
          <p:nvPr/>
        </p:nvSpPr>
        <p:spPr>
          <a:xfrm>
            <a:off x="6638427" y="5824851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  <a:ea typeface="Helvetica Light" charset="0"/>
                <a:cs typeface="Helvetica Light" charset="0"/>
              </a:rPr>
              <a:t>Year</a:t>
            </a:r>
          </a:p>
        </p:txBody>
      </p:sp>
    </p:spTree>
    <p:extLst>
      <p:ext uri="{BB962C8B-B14F-4D97-AF65-F5344CB8AC3E}">
        <p14:creationId xmlns:p14="http://schemas.microsoft.com/office/powerpoint/2010/main" val="93356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integrated luminosity of LHC &amp; HL-LHC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4" t="41734" r="12482" b="15840"/>
          <a:stretch/>
        </p:blipFill>
        <p:spPr>
          <a:xfrm>
            <a:off x="1037968" y="1248033"/>
            <a:ext cx="6178378" cy="453493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2035</a:t>
            </a:r>
          </a:p>
        </p:txBody>
      </p:sp>
      <p:pic>
        <p:nvPicPr>
          <p:cNvPr id="99" name="Picture 98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00" name="Rectangle 99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55405" y="6479758"/>
            <a:ext cx="29177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© </a:t>
            </a:r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P. Ferreira da Silva at Moriond EW, 2016 </a:t>
            </a:r>
          </a:p>
        </p:txBody>
      </p:sp>
      <p:sp>
        <p:nvSpPr>
          <p:cNvPr id="108" name="Freeform 107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9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3352900" y="4674989"/>
            <a:ext cx="340193" cy="56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Rectangle 109"/>
          <p:cNvSpPr/>
          <p:nvPr/>
        </p:nvSpPr>
        <p:spPr>
          <a:xfrm>
            <a:off x="2333301" y="4376560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111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Rectangle 111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118" name="Freeform 117"/>
          <p:cNvSpPr/>
          <p:nvPr/>
        </p:nvSpPr>
        <p:spPr>
          <a:xfrm>
            <a:off x="4157283" y="5025364"/>
            <a:ext cx="618069" cy="235405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9" name="Straight Connector 118"/>
          <p:cNvCxnSpPr>
            <a:cxnSpLocks/>
          </p:cNvCxnSpPr>
          <p:nvPr/>
        </p:nvCxnSpPr>
        <p:spPr>
          <a:xfrm>
            <a:off x="3691570" y="5265583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Freeform 120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 122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129" name="Straight Connector 12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4" t="27493" r="17526" b="17246"/>
          <a:stretch/>
        </p:blipFill>
        <p:spPr>
          <a:xfrm>
            <a:off x="2912822" y="5248894"/>
            <a:ext cx="780404" cy="202782"/>
          </a:xfrm>
          <a:prstGeom prst="rect">
            <a:avLst/>
          </a:prstGeom>
        </p:spPr>
      </p:pic>
      <p:sp>
        <p:nvSpPr>
          <p:cNvPr id="132" name="Rectangle 131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786492" y="5157192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85ABB73-8EC9-6543-8522-681FDF9FE9D2}"/>
              </a:ext>
            </a:extLst>
          </p:cNvPr>
          <p:cNvSpPr/>
          <p:nvPr/>
        </p:nvSpPr>
        <p:spPr>
          <a:xfrm>
            <a:off x="7641954" y="1700808"/>
            <a:ext cx="1330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here</a:t>
            </a:r>
          </a:p>
          <a:p>
            <a:endParaRPr lang="en-GB" sz="14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Possibly up to 4 ab</a:t>
            </a:r>
            <a:r>
              <a:rPr lang="en-GB" sz="1400" baseline="300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–1</a:t>
            </a:r>
            <a:endParaRPr lang="en-GB" sz="1050" baseline="300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EACC651-6809-6F4F-B633-E92C4ADF525F}"/>
              </a:ext>
            </a:extLst>
          </p:cNvPr>
          <p:cNvSpPr/>
          <p:nvPr/>
        </p:nvSpPr>
        <p:spPr>
          <a:xfrm>
            <a:off x="2230635" y="1494076"/>
            <a:ext cx="4573613" cy="494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AF0FDF2-E442-DE4B-8F5F-4BEA1CE4E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857" y="1652126"/>
            <a:ext cx="4104757" cy="88751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F7308CB-ACCF-1349-866D-BB3FDB4CE571}"/>
              </a:ext>
            </a:extLst>
          </p:cNvPr>
          <p:cNvSpPr txBox="1"/>
          <p:nvPr/>
        </p:nvSpPr>
        <p:spPr>
          <a:xfrm>
            <a:off x="2180939" y="1465039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Garamond" panose="02020404030301010803" pitchFamily="18" charset="0"/>
                <a:ea typeface="Helvetica Light" charset="0"/>
                <a:cs typeface="Helvetica Light" charset="0"/>
              </a:rPr>
              <a:t>HL-LHC: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F53E6-8279-0547-B6B4-E4109AE53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E4025-5419-8448-9D1B-64C4A1158119}"/>
              </a:ext>
            </a:extLst>
          </p:cNvPr>
          <p:cNvSpPr txBox="1"/>
          <p:nvPr/>
        </p:nvSpPr>
        <p:spPr>
          <a:xfrm>
            <a:off x="6638427" y="5824851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  <a:ea typeface="Helvetica Light" charset="0"/>
                <a:cs typeface="Helvetica Light" charset="0"/>
              </a:rPr>
              <a:t>Year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EEC48F5-5E31-204B-8DCA-5D1472B854D0}"/>
              </a:ext>
            </a:extLst>
          </p:cNvPr>
          <p:cNvSpPr/>
          <p:nvPr/>
        </p:nvSpPr>
        <p:spPr>
          <a:xfrm>
            <a:off x="222637" y="870239"/>
            <a:ext cx="8908135" cy="5243899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EA8CAA8-805D-9240-87DE-313A786E100F}"/>
              </a:ext>
            </a:extLst>
          </p:cNvPr>
          <p:cNvGrpSpPr/>
          <p:nvPr/>
        </p:nvGrpSpPr>
        <p:grpSpPr>
          <a:xfrm>
            <a:off x="395536" y="2651097"/>
            <a:ext cx="8352928" cy="1995362"/>
            <a:chOff x="395536" y="2348880"/>
            <a:chExt cx="8069779" cy="2031156"/>
          </a:xfrm>
          <a:effectLst/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29FD2017-F356-AD4C-BF5B-5185522980C9}"/>
                </a:ext>
              </a:extLst>
            </p:cNvPr>
            <p:cNvSpPr/>
            <p:nvPr/>
          </p:nvSpPr>
          <p:spPr>
            <a:xfrm>
              <a:off x="395536" y="2348880"/>
              <a:ext cx="8069779" cy="203115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D209F2-C7A3-1F47-BF38-53D69B8726B6}"/>
                </a:ext>
              </a:extLst>
            </p:cNvPr>
            <p:cNvSpPr txBox="1"/>
            <p:nvPr/>
          </p:nvSpPr>
          <p:spPr>
            <a:xfrm>
              <a:off x="863122" y="2740492"/>
              <a:ext cx="7323925" cy="1315851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HL-LHC inclusive Higgs sample will be 23 times larger 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(30 times for 4 ab</a:t>
              </a:r>
              <a:r>
                <a:rPr lang="en-US" baseline="30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–1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)</a:t>
              </a:r>
              <a:r>
                <a:rPr lang="en-US" sz="2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than that of the full Run-2 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(~150 fb</a:t>
              </a:r>
              <a:r>
                <a:rPr lang="en-US" baseline="30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–1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at 13 TeV)</a:t>
              </a:r>
            </a:p>
            <a:p>
              <a:endParaRPr lang="en-US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  <a:p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With 3 ab</a:t>
              </a:r>
              <a:r>
                <a:rPr lang="en-US" baseline="30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–1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: 190 million H and 120 thousand HH </a:t>
              </a:r>
              <a:r>
                <a: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(</a:t>
              </a:r>
              <a:r>
                <a:rPr lang="en-US" sz="1400" dirty="0" err="1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ggF</a:t>
              </a:r>
              <a:r>
                <a: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)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produced (SM)</a:t>
              </a:r>
              <a:endParaRPr lang="en-US" sz="2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1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14 TeV proton–proton </a:t>
            </a:r>
            <a:r>
              <a:rPr lang="en-US" sz="2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centre</a:t>
            </a:r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-of-mass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C7FE45-437F-7D47-A5AA-A7A2A0B52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52736"/>
            <a:ext cx="8416263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52398" y="1275401"/>
            <a:ext cx="4347594" cy="12332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At the LHC, the Higgs boson is dominantly produced via gluon fusion for </a:t>
            </a:r>
            <a:r>
              <a:rPr lang="en-US" sz="16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6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H,total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56 </a:t>
            </a:r>
            <a:r>
              <a:rPr lang="en-US" sz="16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at √s = 13 TeV for </a:t>
            </a:r>
            <a:r>
              <a:rPr lang="en-US" sz="16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16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125 GeV </a:t>
            </a:r>
          </a:p>
          <a:p>
            <a:pPr>
              <a:spcBef>
                <a:spcPts val="1200"/>
              </a:spcBef>
            </a:pP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Cross section steeply falling with Higgs mass</a:t>
            </a:r>
            <a:endParaRPr lang="en-US" sz="1200" dirty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21119" y="2944670"/>
            <a:ext cx="4103144" cy="1492442"/>
            <a:chOff x="1017568" y="3284873"/>
            <a:chExt cx="4103144" cy="1492442"/>
          </a:xfrm>
        </p:grpSpPr>
        <p:sp>
          <p:nvSpPr>
            <p:cNvPr id="35" name="TextBox 34"/>
            <p:cNvSpPr txBox="1"/>
            <p:nvPr/>
          </p:nvSpPr>
          <p:spPr>
            <a:xfrm>
              <a:off x="4205983" y="367453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</a:p>
          </p:txBody>
        </p:sp>
        <p:sp>
          <p:nvSpPr>
            <p:cNvPr id="36" name="Freeform 35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093299" y="3428889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017568" y="3284873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017568" y="4220977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52398" y="5619320"/>
            <a:ext cx="5571730" cy="47397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>
                <a:solidFill>
                  <a:prstClr val="white">
                    <a:lumMod val="9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Total production of almost 9 million SM Higgs bosons of 125 GeV by today in each of ATLAS and CMS </a:t>
            </a:r>
            <a:endParaRPr lang="en-US" sz="300" i="1" dirty="0">
              <a:solidFill>
                <a:prstClr val="white">
                  <a:lumMod val="9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81" y="5061977"/>
            <a:ext cx="2160240" cy="160738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176" y="3573016"/>
            <a:ext cx="2416193" cy="117738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1628800"/>
            <a:ext cx="2334288" cy="1607383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1115616" y="4489375"/>
            <a:ext cx="21451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4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H,ggF</a:t>
            </a:r>
            <a:r>
              <a:rPr lang="en-US" sz="14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49 </a:t>
            </a:r>
            <a:r>
              <a:rPr lang="en-US" sz="14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at 13 TeV 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724128" y="1312684"/>
            <a:ext cx="28803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Weak boson fusion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/Z+H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3.8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724128" y="3356992"/>
            <a:ext cx="2736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Higgs-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strahlung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/Z+H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1.4/0.9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>
              <a:solidFill>
                <a:prstClr val="black"/>
              </a:solidFill>
            </a:endParaRPr>
          </a:p>
          <a:p>
            <a:endParaRPr lang="en-US" sz="1200" dirty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724128" y="4911551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“ttH” production     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ttH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bbH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0.5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6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Upgrades </a:t>
            </a:r>
            <a:r>
              <a:rPr lang="en-US" sz="1400" dirty="0">
                <a:latin typeface="Helvetica Light"/>
                <a:cs typeface="Helvetica Light"/>
              </a:rPr>
              <a:t>of HL-LHC (Phase-II) detectors designed to recover Phase-0 performance under high pileup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Light"/>
                <a:cs typeface="Helvetica Light"/>
              </a:rPr>
              <a:t>Improved trigger (L1 tracking, µ, e/</a:t>
            </a:r>
            <a:r>
              <a:rPr lang="en-US" sz="1400" dirty="0">
                <a:latin typeface="Symbol" pitchFamily="2" charset="2"/>
                <a:cs typeface="Helvetica Light"/>
              </a:rPr>
              <a:t>g</a:t>
            </a:r>
            <a:r>
              <a:rPr lang="en-US" sz="1400" dirty="0">
                <a:latin typeface="Helvetica Light"/>
                <a:cs typeface="Helvetica Light"/>
              </a:rPr>
              <a:t>, (b-)jets, </a:t>
            </a:r>
            <a:r>
              <a:rPr lang="en-US" sz="1400" i="1" dirty="0" err="1">
                <a:latin typeface="Helvetica Light"/>
                <a:cs typeface="Helvetica Light"/>
              </a:rPr>
              <a:t>E</a:t>
            </a:r>
            <a:r>
              <a:rPr lang="en-US" sz="1400" baseline="-25000" dirty="0" err="1">
                <a:latin typeface="Helvetica Light"/>
                <a:cs typeface="Helvetica Light"/>
              </a:rPr>
              <a:t>T</a:t>
            </a:r>
            <a:r>
              <a:rPr lang="en-US" sz="1400" baseline="30000" dirty="0" err="1">
                <a:latin typeface="Helvetica Light"/>
                <a:cs typeface="Helvetica Light"/>
              </a:rPr>
              <a:t>miss</a:t>
            </a:r>
            <a:r>
              <a:rPr lang="en-US" sz="1400" dirty="0">
                <a:latin typeface="Helvetica Light"/>
                <a:cs typeface="Helvetica Light"/>
              </a:rPr>
              <a:t>), latency and bandwidth (~10 kHz output rate)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Light"/>
                <a:cs typeface="Helvetica Light"/>
              </a:rPr>
              <a:t>Improved pileup rejection (extended tracking acceptance, better z-vertex resolution, timing detectors)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Light"/>
                <a:cs typeface="Helvetica Light"/>
              </a:rPr>
              <a:t>Improved radiation hardness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ATLAS &amp; CMS Detector performance</a:t>
            </a:r>
            <a:endParaRPr lang="en-GB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>
                <a:latin typeface="Helvetica Light"/>
                <a:cs typeface="Helvetica Light"/>
              </a:rPr>
              <a:t>The performance of trigger and physics object reconstruction degrades with pileup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A0C68D-13E9-BA4C-99C2-1B0038B92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31"/>
          <a:stretch/>
        </p:blipFill>
        <p:spPr>
          <a:xfrm>
            <a:off x="216617" y="2903585"/>
            <a:ext cx="4067351" cy="38030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2E3B4D-FDCB-814A-A5F3-3880965E362A}"/>
              </a:ext>
            </a:extLst>
          </p:cNvPr>
          <p:cNvSpPr txBox="1"/>
          <p:nvPr/>
        </p:nvSpPr>
        <p:spPr>
          <a:xfrm>
            <a:off x="3419872" y="2782382"/>
            <a:ext cx="1152127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Expected flavor tagging performance at HL-LHC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0F61DF-2F1F-5748-8828-2B1A1BECBDFE}"/>
              </a:ext>
            </a:extLst>
          </p:cNvPr>
          <p:cNvSpPr txBox="1"/>
          <p:nvPr/>
        </p:nvSpPr>
        <p:spPr>
          <a:xfrm>
            <a:off x="5418204" y="5991671"/>
            <a:ext cx="3463037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Parallel p-flow MET resolution vs. pileup density in Z </a:t>
            </a:r>
            <a:r>
              <a:rPr lang="en-US" sz="12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µµ events using PUPPI pileup mitigation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D7E68C-CE5A-E74B-A639-BA6D702AD0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348" t="2935" r="4176" b="3766"/>
          <a:stretch/>
        </p:blipFill>
        <p:spPr>
          <a:xfrm>
            <a:off x="4788024" y="2919241"/>
            <a:ext cx="4078016" cy="29770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1A67E3-E360-E54D-A5AF-432A5B6DF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847" y="2449955"/>
            <a:ext cx="3400661" cy="48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05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GB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physics programme at the HL-LHC in a nutshell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29" y="980728"/>
            <a:ext cx="8712967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b="1" dirty="0">
                <a:latin typeface="Helvetica" pitchFamily="2" charset="0"/>
                <a:cs typeface="Arial"/>
              </a:rPr>
              <a:t>Higgs properties: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mass (well known, expect to improve to ~33 MeV in H</a:t>
            </a:r>
            <a:r>
              <a:rPr lang="en-GB" sz="1400" dirty="0">
                <a:latin typeface="Symbol" pitchFamily="2" charset="2"/>
                <a:cs typeface="Arial"/>
              </a:rPr>
              <a:t>®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4µ), width (through interference measurements)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spin (0</a:t>
            </a:r>
            <a:r>
              <a:rPr lang="en-GB" sz="1400" baseline="30000" dirty="0">
                <a:latin typeface="Helvetica Light" panose="020B0403020202020204" pitchFamily="34" charset="0"/>
                <a:cs typeface="Arial"/>
              </a:rPr>
              <a:t>+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 established), CP (odd admixture possible) </a:t>
            </a:r>
            <a:r>
              <a:rPr lang="en-GB" sz="1100" dirty="0">
                <a:latin typeface="Helvetica Light" panose="020B0403020202020204" pitchFamily="34" charset="0"/>
                <a:cs typeface="Arial"/>
              </a:rPr>
              <a:t>— not discussed today</a:t>
            </a:r>
            <a:endParaRPr lang="en-GB" sz="1400" dirty="0">
              <a:latin typeface="Helvetica Light" panose="020B0403020202020204" pitchFamily="34" charset="0"/>
              <a:cs typeface="Arial"/>
            </a:endParaRPr>
          </a:p>
          <a:p>
            <a:pPr lvl="0">
              <a:spcBef>
                <a:spcPts val="3000"/>
              </a:spcBef>
            </a:pP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cs typeface="Arial"/>
              </a:rPr>
              <a:t>Rare Higgs decays: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Observation of 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µµ, 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Z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Arial"/>
              </a:rPr>
              <a:t>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HH production (constraint on Higgs self coupling)</a:t>
            </a:r>
          </a:p>
          <a:p>
            <a:pPr marL="285750" lvl="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Search for very rare (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eg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M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M=J/𝜓, 𝜙, 𝜌), difficult (H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cc) or anomalous decays (invisible                 or new particles, or flavour violating)</a:t>
            </a:r>
          </a:p>
          <a:p>
            <a:pPr>
              <a:spcBef>
                <a:spcPts val="3000"/>
              </a:spcBef>
            </a:pPr>
            <a:r>
              <a:rPr lang="en-GB" sz="1400" b="1" dirty="0">
                <a:latin typeface="Helvetica" pitchFamily="2" charset="0"/>
                <a:cs typeface="Arial"/>
              </a:rPr>
              <a:t>Higgs couplings: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Study of Higgs production and anomalous couplings by differential cross-section measurements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Global and partially global coupling fits: experiments moving from “kappa” interpretation to EFT</a:t>
            </a:r>
          </a:p>
          <a:p>
            <a:pPr lvl="0">
              <a:spcBef>
                <a:spcPts val="3000"/>
              </a:spcBef>
            </a:pP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cs typeface="Arial"/>
              </a:rPr>
              <a:t>New physics in Higgs production or other scalar states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Search for anomalous FCNC through top decays, Higgs production via SUSY cascades, etc.</a:t>
            </a:r>
          </a:p>
          <a:p>
            <a:pPr marL="285750" lvl="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Search for additional scalar particles</a:t>
            </a:r>
          </a:p>
        </p:txBody>
      </p:sp>
    </p:spTree>
    <p:extLst>
      <p:ext uri="{BB962C8B-B14F-4D97-AF65-F5344CB8AC3E}">
        <p14:creationId xmlns:p14="http://schemas.microsoft.com/office/powerpoint/2010/main" val="415654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Coupling to 2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nd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generation: Higgs decay to H </a:t>
            </a:r>
            <a:r>
              <a:rPr lang="en-US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µµ  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(BR: 0.022% in SM)</a:t>
            </a:r>
            <a:endParaRPr lang="en-US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29" y="980728"/>
            <a:ext cx="5976663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Upgraded detectors feature improved di-muon mass resolution</a:t>
            </a:r>
          </a:p>
          <a:p>
            <a:pPr>
              <a:spcBef>
                <a:spcPts val="18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If SM branching fraction,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400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µµ 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could be observed in Run-3         (ATLAS &amp; CMS combined)</a:t>
            </a:r>
          </a:p>
          <a:p>
            <a:pPr>
              <a:spcBef>
                <a:spcPts val="18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Cross-section times branching fraction measurement                                to ~14% (ATLAS), 10% (CMS) precision for 3 ab</a:t>
            </a:r>
            <a:r>
              <a:rPr lang="en-GB" sz="1400" baseline="30000" dirty="0">
                <a:latin typeface="Helvetica Light" panose="020B0403020202020204" pitchFamily="34" charset="0"/>
                <a:cs typeface="Arial"/>
              </a:rPr>
              <a:t>–1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Challenging data-driven Drell-Yan background determination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11360E-0403-0C40-B356-6286F2299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791" y="1189201"/>
            <a:ext cx="2817374" cy="19369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17385B-1EB9-904E-B6D4-3E88008314A9}"/>
              </a:ext>
            </a:extLst>
          </p:cNvPr>
          <p:cNvSpPr txBox="1"/>
          <p:nvPr/>
        </p:nvSpPr>
        <p:spPr>
          <a:xfrm>
            <a:off x="7859382" y="2139574"/>
            <a:ext cx="110510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Helvetica Light" charset="0"/>
                <a:ea typeface="Helvetica Light" charset="0"/>
                <a:cs typeface="Helvetica Light" charset="0"/>
              </a:rPr>
              <a:t>Best (central) category, expected resolution ~1.05%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83BDC0-C16C-7445-A2EF-EAD6B7D1E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24" y="3412075"/>
            <a:ext cx="4432300" cy="31877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35245AC-D241-4245-AB95-E1F451B37C27}"/>
              </a:ext>
            </a:extLst>
          </p:cNvPr>
          <p:cNvSpPr txBox="1"/>
          <p:nvPr/>
        </p:nvSpPr>
        <p:spPr>
          <a:xfrm>
            <a:off x="6224547" y="1504382"/>
            <a:ext cx="112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Helvetica Light" charset="0"/>
                <a:ea typeface="Helvetica Light" charset="0"/>
                <a:cs typeface="Helvetica Light" charset="0"/>
              </a:rPr>
              <a:t>~25%  improved mass resolution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91B173B-55A7-CC4F-A4A3-98A49B0629B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8321" y="3490333"/>
            <a:ext cx="3066718" cy="21905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AF99A01-7597-A44C-9137-7BA061D555F4}"/>
              </a:ext>
            </a:extLst>
          </p:cNvPr>
          <p:cNvSpPr/>
          <p:nvPr/>
        </p:nvSpPr>
        <p:spPr>
          <a:xfrm>
            <a:off x="6255725" y="3857253"/>
            <a:ext cx="886097" cy="35316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397CE-00C1-5E4A-AF66-EDE2075631C1}"/>
              </a:ext>
            </a:extLst>
          </p:cNvPr>
          <p:cNvSpPr txBox="1"/>
          <p:nvPr/>
        </p:nvSpPr>
        <p:spPr>
          <a:xfrm>
            <a:off x="6119599" y="3305840"/>
            <a:ext cx="1421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Tracker TDR: </a:t>
            </a:r>
          </a:p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CERN-LHCC-2017-009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9D5DDA-6A38-6840-8C52-07CE182C5CE4}"/>
              </a:ext>
            </a:extLst>
          </p:cNvPr>
          <p:cNvSpPr txBox="1"/>
          <p:nvPr/>
        </p:nvSpPr>
        <p:spPr>
          <a:xfrm>
            <a:off x="6119599" y="1031716"/>
            <a:ext cx="2656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ITk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Strip TDR: CERN-LHCC-2017-005</a:t>
            </a:r>
          </a:p>
        </p:txBody>
      </p:sp>
    </p:spTree>
    <p:extLst>
      <p:ext uri="{BB962C8B-B14F-4D97-AF65-F5344CB8AC3E}">
        <p14:creationId xmlns:p14="http://schemas.microsoft.com/office/powerpoint/2010/main" val="39806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-13228" y="25319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Rare loop decay to H </a:t>
            </a:r>
            <a:r>
              <a:rPr lang="en-US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dirty="0" err="1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g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(BR: 0.15% in SM, 0.010% with Z </a:t>
            </a:r>
            <a:r>
              <a:rPr lang="en-US" sz="1400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ee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µµ)</a:t>
            </a:r>
            <a:endParaRPr lang="en-US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30" y="980728"/>
            <a:ext cx="51845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Large background from Z production with radiative photons</a:t>
            </a:r>
          </a:p>
          <a:p>
            <a:pPr>
              <a:spcBef>
                <a:spcPts val="18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Observation with combined ATLAS &amp; CMS dataset expected with 3 ab</a:t>
            </a:r>
            <a:r>
              <a:rPr lang="en-GB" sz="1400" baseline="30000" dirty="0">
                <a:latin typeface="Helvetica Light" panose="020B0403020202020204" pitchFamily="34" charset="0"/>
                <a:cs typeface="Arial"/>
              </a:rPr>
              <a:t>–1</a:t>
            </a:r>
          </a:p>
          <a:p>
            <a:pPr>
              <a:spcBef>
                <a:spcPts val="18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Combined statistical precision of about 17% on cross-section</a:t>
            </a:r>
          </a:p>
          <a:p>
            <a:pPr>
              <a:spcBef>
                <a:spcPts val="18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Challenging data-driven background determination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1D7AD1-4CAD-6B44-8CCE-23ADF3277072}"/>
              </a:ext>
            </a:extLst>
          </p:cNvPr>
          <p:cNvGrpSpPr/>
          <p:nvPr/>
        </p:nvGrpSpPr>
        <p:grpSpPr>
          <a:xfrm>
            <a:off x="6054902" y="1103303"/>
            <a:ext cx="2829195" cy="1235823"/>
            <a:chOff x="6054902" y="1103303"/>
            <a:chExt cx="2829195" cy="1235823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00B8D14-CCE5-B54C-8547-E10E22FDC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3251" y="1146865"/>
              <a:ext cx="2050482" cy="1188000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01C2F75-788D-1D4C-8175-1DFD36B53C4C}"/>
                </a:ext>
              </a:extLst>
            </p:cNvPr>
            <p:cNvGrpSpPr/>
            <p:nvPr/>
          </p:nvGrpSpPr>
          <p:grpSpPr>
            <a:xfrm>
              <a:off x="6054902" y="1103303"/>
              <a:ext cx="2829195" cy="1235823"/>
              <a:chOff x="6328992" y="960983"/>
              <a:chExt cx="2829195" cy="123582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E9DB5AE-69B6-1C43-A3D7-2FA62CA99A4C}"/>
                  </a:ext>
                </a:extLst>
              </p:cNvPr>
              <p:cNvSpPr txBox="1"/>
              <p:nvPr/>
            </p:nvSpPr>
            <p:spPr>
              <a:xfrm>
                <a:off x="6328992" y="1453611"/>
                <a:ext cx="31451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H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948FF3C-C0D8-C344-A286-9D89B218F2A8}"/>
                  </a:ext>
                </a:extLst>
              </p:cNvPr>
              <p:cNvSpPr txBox="1"/>
              <p:nvPr/>
            </p:nvSpPr>
            <p:spPr>
              <a:xfrm>
                <a:off x="8388621" y="1889029"/>
                <a:ext cx="25840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Symbol" pitchFamily="2" charset="2"/>
                    <a:ea typeface="Helvetica Light" charset="0"/>
                    <a:cs typeface="Helvetica Light" charset="0"/>
                  </a:rPr>
                  <a:t>g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F1F1564-72C6-5A4D-BC40-379F89C9018C}"/>
                  </a:ext>
                </a:extLst>
              </p:cNvPr>
              <p:cNvSpPr txBox="1"/>
              <p:nvPr/>
            </p:nvSpPr>
            <p:spPr>
              <a:xfrm>
                <a:off x="8388424" y="960983"/>
                <a:ext cx="76976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Helvetica Light" panose="020B0403020202020204" pitchFamily="34" charset="0"/>
                    <a:ea typeface="Helvetica Light" charset="0"/>
                    <a:cs typeface="Helvetica Light" charset="0"/>
                  </a:rPr>
                  <a:t>Z / V </a:t>
                </a:r>
                <a:r>
                  <a:rPr lang="en-US" sz="1400" dirty="0">
                    <a:latin typeface="Symbol" pitchFamily="2" charset="2"/>
                    <a:ea typeface="Helvetica Light" charset="0"/>
                    <a:cs typeface="Helvetica Light" charset="0"/>
                  </a:rPr>
                  <a:t>/ g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2313A71-9701-F54F-BDEF-EF1DF0C64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48" y="3076802"/>
            <a:ext cx="6192688" cy="33884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1A03CBD-814A-1A4F-87A9-643EDC6F0C40}"/>
              </a:ext>
            </a:extLst>
          </p:cNvPr>
          <p:cNvSpPr txBox="1"/>
          <p:nvPr/>
        </p:nvSpPr>
        <p:spPr>
          <a:xfrm>
            <a:off x="3838629" y="2924944"/>
            <a:ext cx="2656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ATL-PHYS-PUB-2014-006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55D45-D990-5F48-BC7E-8175E7D9F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2549" y="4177174"/>
            <a:ext cx="2322426" cy="229718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005948F-AD64-B347-A5EE-31FEA1DF48E8}"/>
              </a:ext>
            </a:extLst>
          </p:cNvPr>
          <p:cNvSpPr txBox="1"/>
          <p:nvPr/>
        </p:nvSpPr>
        <p:spPr>
          <a:xfrm>
            <a:off x="6300192" y="4074559"/>
            <a:ext cx="2656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ATL-PHYS-PUB-2015-043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1BFF81-26B0-3E45-A355-0824CE81DD58}"/>
              </a:ext>
            </a:extLst>
          </p:cNvPr>
          <p:cNvSpPr txBox="1"/>
          <p:nvPr/>
        </p:nvSpPr>
        <p:spPr>
          <a:xfrm>
            <a:off x="6956861" y="3035503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Also searches for, </a:t>
            </a:r>
            <a:r>
              <a:rPr lang="en-US" sz="1200" dirty="0" err="1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,          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200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J/𝜓 </a:t>
            </a:r>
            <a:r>
              <a:rPr lang="en-US" sz="1200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g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with expected sensitivity of 15 times SM prediction (BR: 2.9 10</a:t>
            </a:r>
            <a:r>
              <a:rPr lang="en-US" sz="12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–6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9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Di-Higgs production </a:t>
            </a:r>
            <a:endParaRPr lang="en-US" baseline="-25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29" y="980728"/>
            <a:ext cx="5139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HH </a:t>
            </a:r>
            <a:r>
              <a:rPr lang="en-GB" sz="1400" dirty="0" err="1">
                <a:latin typeface="Helvetica Light" panose="020B0403020202020204" pitchFamily="34" charset="0"/>
                <a:cs typeface="Arial"/>
              </a:rPr>
              <a:t>ggF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 cross section predicted to 37 fb at 14 TeV,                                    ie, &gt;1000 times smaller than for single Higgs production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Sophisticated analyses needed, room for innovation;                               Extrapolation uncertainty in continuum background prediction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174804-7354-F948-8325-5E101068C3F0}"/>
              </a:ext>
            </a:extLst>
          </p:cNvPr>
          <p:cNvSpPr/>
          <p:nvPr/>
        </p:nvSpPr>
        <p:spPr>
          <a:xfrm>
            <a:off x="323529" y="3049215"/>
            <a:ext cx="5246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Projection to HL-LHC: 3.0</a:t>
            </a:r>
            <a:r>
              <a:rPr lang="en-GB" sz="1400" dirty="0">
                <a:solidFill>
                  <a:srgbClr val="003BB8"/>
                </a:solidFill>
                <a:latin typeface="Symbol" pitchFamily="2" charset="2"/>
                <a:cs typeface="Arial"/>
              </a:rPr>
              <a:t>s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significance for ATLAS, CMS: 2.6</a:t>
            </a:r>
            <a:r>
              <a:rPr lang="en-GB" sz="1400" dirty="0">
                <a:solidFill>
                  <a:srgbClr val="003BB8"/>
                </a:solidFill>
                <a:latin typeface="Symbol" pitchFamily="2" charset="2"/>
                <a:cs typeface="Arial"/>
              </a:rPr>
              <a:t>s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5A8A5E-6D01-2C4D-BE10-50CA3FD49BB6}"/>
              </a:ext>
            </a:extLst>
          </p:cNvPr>
          <p:cNvSpPr/>
          <p:nvPr/>
        </p:nvSpPr>
        <p:spPr>
          <a:xfrm>
            <a:off x="323529" y="2508636"/>
            <a:ext cx="8712967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Currently ATLAS </a:t>
            </a: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(36 fb</a:t>
            </a:r>
            <a:r>
              <a:rPr lang="en-GB" sz="1200" baseline="30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–1</a:t>
            </a: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combination at 13 TeV)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: µ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HH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&lt; 6.7 (10.4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exp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), CMS: 22.2 (12.8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exp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)</a:t>
            </a:r>
          </a:p>
          <a:p>
            <a:pPr lvl="0">
              <a:spcBef>
                <a:spcPts val="300"/>
              </a:spcBef>
            </a:pP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Best expected sensitivity in ATLAS from </a:t>
            </a:r>
            <a:r>
              <a:rPr lang="en-GB" sz="11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bbtt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(14.6) !</a:t>
            </a:r>
            <a:endParaRPr lang="en-GB" sz="1050" dirty="0">
              <a:solidFill>
                <a:prstClr val="black"/>
              </a:solidFill>
              <a:latin typeface="Helvetica Light" panose="020B0403020202020204" pitchFamily="34" charset="0"/>
              <a:cs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2363C0-18F6-414C-92A0-30AA3672BB6F}"/>
              </a:ext>
            </a:extLst>
          </p:cNvPr>
          <p:cNvSpPr/>
          <p:nvPr/>
        </p:nvSpPr>
        <p:spPr>
          <a:xfrm>
            <a:off x="323528" y="2132856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Best channels: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Arial"/>
              </a:rPr>
              <a:t>gg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(BR = 0.26%)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Arial"/>
              </a:rPr>
              <a:t>tt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(7.3%)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bbbb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(34%)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bbWW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25%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 combination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97C230B-D0ED-5949-9F67-06FC3D716209}"/>
                  </a:ext>
                </a:extLst>
              </p:cNvPr>
              <p:cNvSpPr/>
              <p:nvPr/>
            </p:nvSpPr>
            <p:spPr>
              <a:xfrm>
                <a:off x="7649916" y="1662658"/>
                <a:ext cx="1100467" cy="434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𝜆</m:t>
                      </m:r>
                      <m:r>
                        <a:rPr lang="en-US" sz="11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=</m:t>
                      </m:r>
                      <m:f>
                        <m:fPr>
                          <m:ctrlPr>
                            <a:rPr lang="en-US" sz="11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bSupPr>
                            <m:e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1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pPr>
                            <m:e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𝜐</m:t>
                              </m:r>
                            </m:e>
                            <m:sup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1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~ </m:t>
                      </m:r>
                      <m:r>
                        <a:rPr lang="en-US" sz="11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0.13</m:t>
                      </m:r>
                    </m:oMath>
                  </m:oMathPara>
                </a14:m>
                <a:endParaRPr lang="en-GB" sz="1100" dirty="0">
                  <a:solidFill>
                    <a:srgbClr val="0070C0"/>
                  </a:solidFill>
                  <a:latin typeface="Helvetica Light" panose="020B0403020202020204" pitchFamily="34" charset="0"/>
                  <a:cs typeface="Arial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97C230B-D0ED-5949-9F67-06FC3D7162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916" y="1662658"/>
                <a:ext cx="1100467" cy="434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168397BA-2A4E-DB43-BDE1-AA8C18D4D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5418" y="1052736"/>
            <a:ext cx="3208191" cy="785222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C10941AB-F744-2A41-BD4A-D49AC5F0F4BE}"/>
              </a:ext>
            </a:extLst>
          </p:cNvPr>
          <p:cNvSpPr/>
          <p:nvPr/>
        </p:nvSpPr>
        <p:spPr>
          <a:xfrm>
            <a:off x="8401640" y="134076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>
                <a:solidFill>
                  <a:srgbClr val="275791"/>
                </a:solidFill>
                <a:latin typeface="Symbol" pitchFamily="2" charset="2"/>
                <a:ea typeface="Helvetica Light" charset="0"/>
                <a:cs typeface="Helvetica Light" charset="0"/>
              </a:rPr>
              <a:t>l</a:t>
            </a:r>
            <a:endParaRPr lang="en-US" sz="1200" i="1" dirty="0">
              <a:solidFill>
                <a:srgbClr val="27579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81E364-8D00-7143-AD6A-FF58D1EFC0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26"/>
          <a:stretch/>
        </p:blipFill>
        <p:spPr>
          <a:xfrm rot="5400000">
            <a:off x="818108" y="2899630"/>
            <a:ext cx="3149540" cy="4548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7AFF43-7216-FA4D-B596-0F9851ED57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34" r="2050"/>
          <a:stretch/>
        </p:blipFill>
        <p:spPr>
          <a:xfrm>
            <a:off x="4583876" y="3624368"/>
            <a:ext cx="4429496" cy="31495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AC91ABA-3DAB-9C4E-8A08-31CE14B46EB0}"/>
              </a:ext>
            </a:extLst>
          </p:cNvPr>
          <p:cNvSpPr/>
          <p:nvPr/>
        </p:nvSpPr>
        <p:spPr>
          <a:xfrm>
            <a:off x="1805420" y="3501257"/>
            <a:ext cx="38299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Helvetica Light" panose="020B0403020202020204" pitchFamily="34" charset="0"/>
              </a:rPr>
              <a:t>Distributions after BDT cut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3E77D9-EACA-5648-861E-045B17731074}"/>
              </a:ext>
            </a:extLst>
          </p:cNvPr>
          <p:cNvSpPr/>
          <p:nvPr/>
        </p:nvSpPr>
        <p:spPr>
          <a:xfrm>
            <a:off x="6380836" y="3548731"/>
            <a:ext cx="26212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ATL-PHYS-PUB-2017-001, ATL-PHYS-PUB-2018-053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8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Di-Higgs production </a:t>
            </a:r>
            <a:endParaRPr lang="en-US" baseline="-25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29" y="980728"/>
            <a:ext cx="5139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HH </a:t>
            </a:r>
            <a:r>
              <a:rPr lang="en-GB" sz="1400" dirty="0" err="1">
                <a:latin typeface="Helvetica Light" panose="020B0403020202020204" pitchFamily="34" charset="0"/>
                <a:cs typeface="Arial"/>
              </a:rPr>
              <a:t>ggF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 cross section predicted to 37 fb at 14 TeV,                                    ie, &gt;1000 times smaller than for single Higgs production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Sophisticated analyses needed, room for innovation;                               Extrapolation uncertainty in continuum background prediction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174804-7354-F948-8325-5E101068C3F0}"/>
              </a:ext>
            </a:extLst>
          </p:cNvPr>
          <p:cNvSpPr/>
          <p:nvPr/>
        </p:nvSpPr>
        <p:spPr>
          <a:xfrm>
            <a:off x="323529" y="3049215"/>
            <a:ext cx="5246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Projection to HL-LHC: 3.0</a:t>
            </a:r>
            <a:r>
              <a:rPr lang="en-GB" sz="1400" dirty="0">
                <a:solidFill>
                  <a:srgbClr val="003BB8"/>
                </a:solidFill>
                <a:latin typeface="Symbol" pitchFamily="2" charset="2"/>
                <a:cs typeface="Arial"/>
              </a:rPr>
              <a:t>s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significance for ATLAS, CMS: 2.6</a:t>
            </a:r>
            <a:r>
              <a:rPr lang="en-GB" sz="1400" dirty="0">
                <a:solidFill>
                  <a:srgbClr val="003BB8"/>
                </a:solidFill>
                <a:latin typeface="Symbol" pitchFamily="2" charset="2"/>
                <a:cs typeface="Arial"/>
              </a:rPr>
              <a:t>s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5A8A5E-6D01-2C4D-BE10-50CA3FD49BB6}"/>
              </a:ext>
            </a:extLst>
          </p:cNvPr>
          <p:cNvSpPr/>
          <p:nvPr/>
        </p:nvSpPr>
        <p:spPr>
          <a:xfrm>
            <a:off x="323529" y="2508636"/>
            <a:ext cx="8712967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Currently ATLAS </a:t>
            </a: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(36 fb</a:t>
            </a:r>
            <a:r>
              <a:rPr lang="en-GB" sz="1200" baseline="30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–1</a:t>
            </a: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combination at 13 TeV)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: µ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HH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&lt; 6.7 (10.4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exp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), CMS: 22.2 (12.8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exp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)</a:t>
            </a:r>
          </a:p>
          <a:p>
            <a:pPr lvl="0">
              <a:spcBef>
                <a:spcPts val="300"/>
              </a:spcBef>
            </a:pP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Best expected sensitivity in ATLAS from </a:t>
            </a:r>
            <a:r>
              <a:rPr lang="en-GB" sz="11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bbtt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(14.6) !</a:t>
            </a:r>
            <a:endParaRPr lang="en-GB" sz="1050" dirty="0">
              <a:solidFill>
                <a:prstClr val="black"/>
              </a:solidFill>
              <a:latin typeface="Helvetica Light" panose="020B0403020202020204" pitchFamily="34" charset="0"/>
              <a:cs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2363C0-18F6-414C-92A0-30AA3672BB6F}"/>
              </a:ext>
            </a:extLst>
          </p:cNvPr>
          <p:cNvSpPr/>
          <p:nvPr/>
        </p:nvSpPr>
        <p:spPr>
          <a:xfrm>
            <a:off x="323528" y="2132856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Best channels: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Arial"/>
              </a:rPr>
              <a:t>gg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(BR = 0.26%)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Arial"/>
              </a:rPr>
              <a:t>tt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(7.3%)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bbbb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(34%)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bbWW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25%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 combination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97C230B-D0ED-5949-9F67-06FC3D716209}"/>
                  </a:ext>
                </a:extLst>
              </p:cNvPr>
              <p:cNvSpPr/>
              <p:nvPr/>
            </p:nvSpPr>
            <p:spPr>
              <a:xfrm>
                <a:off x="7649916" y="1662658"/>
                <a:ext cx="1100467" cy="434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𝜆</m:t>
                      </m:r>
                      <m:r>
                        <a:rPr lang="en-US" sz="11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=</m:t>
                      </m:r>
                      <m:f>
                        <m:fPr>
                          <m:ctrlPr>
                            <a:rPr lang="en-US" sz="11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bSupPr>
                            <m:e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1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pPr>
                            <m:e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𝜐</m:t>
                              </m:r>
                            </m:e>
                            <m:sup>
                              <m:r>
                                <a:rPr lang="en-US" sz="11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1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~ </m:t>
                      </m:r>
                      <m:r>
                        <a:rPr lang="en-US" sz="11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0.13</m:t>
                      </m:r>
                    </m:oMath>
                  </m:oMathPara>
                </a14:m>
                <a:endParaRPr lang="en-GB" sz="1100" dirty="0">
                  <a:solidFill>
                    <a:srgbClr val="0070C0"/>
                  </a:solidFill>
                  <a:latin typeface="Helvetica Light" panose="020B0403020202020204" pitchFamily="34" charset="0"/>
                  <a:cs typeface="Arial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97C230B-D0ED-5949-9F67-06FC3D7162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916" y="1662658"/>
                <a:ext cx="1100467" cy="434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168397BA-2A4E-DB43-BDE1-AA8C18D4D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5418" y="1052736"/>
            <a:ext cx="3208191" cy="785222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C10941AB-F744-2A41-BD4A-D49AC5F0F4BE}"/>
              </a:ext>
            </a:extLst>
          </p:cNvPr>
          <p:cNvSpPr/>
          <p:nvPr/>
        </p:nvSpPr>
        <p:spPr>
          <a:xfrm>
            <a:off x="8401640" y="134076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>
                <a:solidFill>
                  <a:srgbClr val="275791"/>
                </a:solidFill>
                <a:latin typeface="Symbol" pitchFamily="2" charset="2"/>
                <a:ea typeface="Helvetica Light" charset="0"/>
                <a:cs typeface="Helvetica Light" charset="0"/>
              </a:rPr>
              <a:t>l</a:t>
            </a:r>
            <a:endParaRPr lang="en-US" sz="1200" i="1" dirty="0">
              <a:solidFill>
                <a:srgbClr val="27579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81E364-8D00-7143-AD6A-FF58D1EFC0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26"/>
          <a:stretch/>
        </p:blipFill>
        <p:spPr>
          <a:xfrm rot="5400000">
            <a:off x="818108" y="2899630"/>
            <a:ext cx="3149540" cy="454825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AC91ABA-3DAB-9C4E-8A08-31CE14B46EB0}"/>
              </a:ext>
            </a:extLst>
          </p:cNvPr>
          <p:cNvSpPr/>
          <p:nvPr/>
        </p:nvSpPr>
        <p:spPr>
          <a:xfrm>
            <a:off x="2027212" y="3537970"/>
            <a:ext cx="26212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ATL-PHYS-PUB-2017-001, ATL-PHYS-PUB-2018-053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053107-6E6A-B742-B4DE-1A72B0E1A819}"/>
              </a:ext>
            </a:extLst>
          </p:cNvPr>
          <p:cNvSpPr/>
          <p:nvPr/>
        </p:nvSpPr>
        <p:spPr>
          <a:xfrm>
            <a:off x="5109688" y="3775099"/>
            <a:ext cx="35667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It remains to be seen which of the three main channels will eventually be best</a:t>
            </a:r>
          </a:p>
          <a:p>
            <a:endParaRPr lang="en-GB" sz="1400" dirty="0">
              <a:solidFill>
                <a:srgbClr val="003BB8"/>
              </a:solidFill>
              <a:latin typeface="Helvetica Light" panose="020B0403020202020204" pitchFamily="34" charset="0"/>
              <a:cs typeface="Arial"/>
            </a:endParaRPr>
          </a:p>
          <a:p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The </a:t>
            </a:r>
            <a:r>
              <a:rPr lang="en-GB" sz="1400" dirty="0" err="1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bbbb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channel strongly depends on the lowest jet </a:t>
            </a:r>
            <a:r>
              <a:rPr lang="en-GB" sz="1400" i="1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p</a:t>
            </a:r>
            <a:r>
              <a:rPr lang="en-GB" sz="1400" i="1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T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trigger threshold and on top background modelling</a:t>
            </a:r>
          </a:p>
          <a:p>
            <a:endParaRPr lang="en-GB" sz="1400" dirty="0">
              <a:solidFill>
                <a:srgbClr val="003BB8"/>
              </a:solidFill>
              <a:latin typeface="Helvetica Light" panose="020B0403020202020204" pitchFamily="34" charset="0"/>
              <a:cs typeface="Arial"/>
            </a:endParaRPr>
          </a:p>
          <a:p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Combining ATLAS &amp; CMS in all channels,  hoping for analysis improvements, and including new channels may give 4</a:t>
            </a:r>
            <a:r>
              <a:rPr lang="en-GB" sz="1400" dirty="0">
                <a:solidFill>
                  <a:srgbClr val="003BB8"/>
                </a:solidFill>
                <a:latin typeface="Symbol" pitchFamily="2" charset="2"/>
                <a:cs typeface="Arial"/>
              </a:rPr>
              <a:t>s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HH sensitivity with 3 ab</a:t>
            </a:r>
            <a:r>
              <a:rPr lang="en-GB" sz="1400" baseline="30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–1</a:t>
            </a:r>
            <a:endParaRPr lang="en-US" baseline="30000" dirty="0">
              <a:solidFill>
                <a:srgbClr val="003B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7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Constraints on Higgs trilinear self coupling </a:t>
            </a:r>
            <a:r>
              <a:rPr lang="en-US" dirty="0" err="1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l</a:t>
            </a:r>
            <a:r>
              <a:rPr lang="en-US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HHH</a:t>
            </a:r>
            <a:endParaRPr lang="en-US" baseline="-25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3CF8D8-5824-C648-9EF9-4012192B92EB}"/>
              </a:ext>
            </a:extLst>
          </p:cNvPr>
          <p:cNvSpPr txBox="1"/>
          <p:nvPr/>
        </p:nvSpPr>
        <p:spPr>
          <a:xfrm>
            <a:off x="5736844" y="2132856"/>
            <a:ext cx="327933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 diagrams contributing with negative interference to SM HH production</a:t>
            </a:r>
          </a:p>
          <a:p>
            <a:pPr>
              <a:spcBef>
                <a:spcPts val="9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Box diagram dominates inclusive production</a:t>
            </a:r>
          </a:p>
          <a:p>
            <a:pPr>
              <a:spcBef>
                <a:spcPts val="9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Sensitivity to H self coupling rises at low </a:t>
            </a:r>
            <a:r>
              <a:rPr lang="en-US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HH</a:t>
            </a:r>
            <a:endParaRPr lang="en-US" sz="1200" baseline="-25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C80FB1-D68C-FE46-A3AF-E5BB26961ED0}"/>
              </a:ext>
            </a:extLst>
          </p:cNvPr>
          <p:cNvSpPr txBox="1"/>
          <p:nvPr/>
        </p:nvSpPr>
        <p:spPr>
          <a:xfrm>
            <a:off x="323529" y="980728"/>
            <a:ext cx="4928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Constraint on </a:t>
            </a:r>
            <a:r>
              <a:rPr lang="en-GB" sz="1400" dirty="0" err="1">
                <a:latin typeface="Symbol" pitchFamily="2" charset="2"/>
                <a:cs typeface="Arial"/>
              </a:rPr>
              <a:t>l</a:t>
            </a:r>
            <a:r>
              <a:rPr lang="en-GB" sz="1400" baseline="-25000" dirty="0" err="1">
                <a:latin typeface="Helvetica Light" panose="020B0403020202020204" pitchFamily="34" charset="0"/>
                <a:cs typeface="Arial"/>
              </a:rPr>
              <a:t>HHH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by comparing data to NLO </a:t>
            </a:r>
            <a:r>
              <a:rPr lang="en-GB" sz="1400" i="1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m</a:t>
            </a:r>
            <a:r>
              <a:rPr lang="en-GB" sz="1400" i="1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HH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distributions for different </a:t>
            </a:r>
            <a:r>
              <a:rPr lang="en-GB" sz="1400" dirty="0" err="1">
                <a:latin typeface="Symbol" pitchFamily="2" charset="2"/>
                <a:cs typeface="Arial"/>
              </a:rPr>
              <a:t>l</a:t>
            </a:r>
            <a:r>
              <a:rPr lang="en-GB" sz="1400" baseline="-25000" dirty="0" err="1">
                <a:latin typeface="Helvetica Light" panose="020B0403020202020204" pitchFamily="34" charset="0"/>
                <a:cs typeface="Arial"/>
              </a:rPr>
              <a:t>HHH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values. Effects on total HH cross section and acceptance </a:t>
            </a:r>
            <a:endParaRPr lang="en-GB" sz="1200" dirty="0">
              <a:solidFill>
                <a:prstClr val="black"/>
              </a:solidFill>
              <a:latin typeface="Helvetica Light" panose="020B0403020202020204" pitchFamily="34" charset="0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A1BBEE-9646-4749-B794-837FCB7C38F4}"/>
              </a:ext>
            </a:extLst>
          </p:cNvPr>
          <p:cNvSpPr/>
          <p:nvPr/>
        </p:nvSpPr>
        <p:spPr>
          <a:xfrm>
            <a:off x="323529" y="2020156"/>
            <a:ext cx="36247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Projection to HL-LHC (combined channels)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B72929-9C8D-CE42-AB6E-6C1A78D8EDC5}"/>
              </a:ext>
            </a:extLst>
          </p:cNvPr>
          <p:cNvSpPr/>
          <p:nvPr/>
        </p:nvSpPr>
        <p:spPr>
          <a:xfrm>
            <a:off x="5564004" y="3728933"/>
            <a:ext cx="3566768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Fitting  differential variables such as </a:t>
            </a:r>
            <a:r>
              <a:rPr lang="en-US" sz="1400" i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-25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HH</a:t>
            </a:r>
            <a:r>
              <a:rPr lang="en-US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i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baseline="-25000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,H</a:t>
            </a:r>
            <a:r>
              <a:rPr lang="en-US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allows to improve the constraint on </a:t>
            </a:r>
            <a:r>
              <a:rPr lang="en-US" sz="1400" i="1" dirty="0">
                <a:solidFill>
                  <a:srgbClr val="D80017"/>
                </a:solidFill>
                <a:latin typeface="Symbol" pitchFamily="2" charset="2"/>
                <a:ea typeface="Helvetica Light" charset="0"/>
                <a:cs typeface="Helvetica Light" charset="0"/>
              </a:rPr>
              <a:t>l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US" sz="11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[See, </a:t>
            </a:r>
            <a:r>
              <a:rPr lang="en-US" sz="1100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1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, 1607.07441]</a:t>
            </a:r>
          </a:p>
          <a:p>
            <a:pPr>
              <a:spcBef>
                <a:spcPts val="1800"/>
              </a:spcBef>
            </a:pPr>
            <a:r>
              <a:rPr lang="en-US" sz="1200" i="1" dirty="0" err="1">
                <a:latin typeface="Symbol" pitchFamily="2" charset="2"/>
                <a:ea typeface="Helvetica Light" charset="0"/>
                <a:cs typeface="Helvetica Light" charset="0"/>
              </a:rPr>
              <a:t>l</a:t>
            </a:r>
            <a:r>
              <a:rPr lang="en-US" sz="1200" baseline="-25000" dirty="0" err="1">
                <a:latin typeface="Helvetica Light" charset="0"/>
                <a:ea typeface="Helvetica Light" charset="0"/>
                <a:cs typeface="Helvetica Light" charset="0"/>
              </a:rPr>
              <a:t>HHH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also affects single-H production at NLO through internal H loops </a:t>
            </a:r>
            <a:r>
              <a:rPr lang="en-US" sz="12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Complementary information from differential H cross-section measurements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F77B0F7-C905-154C-B56D-3CE10F46C3E4}"/>
              </a:ext>
            </a:extLst>
          </p:cNvPr>
          <p:cNvCxnSpPr/>
          <p:nvPr/>
        </p:nvCxnSpPr>
        <p:spPr>
          <a:xfrm flipV="1">
            <a:off x="2515668" y="4354471"/>
            <a:ext cx="0" cy="1296144"/>
          </a:xfrm>
          <a:prstGeom prst="line">
            <a:avLst/>
          </a:prstGeom>
          <a:ln w="3175"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76F761A1-366D-3B42-87C4-C88E3A5C4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418" y="1052736"/>
            <a:ext cx="3208191" cy="785222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22CF58F-7881-9F4C-9073-FB8EF4001098}"/>
              </a:ext>
            </a:extLst>
          </p:cNvPr>
          <p:cNvSpPr/>
          <p:nvPr/>
        </p:nvSpPr>
        <p:spPr>
          <a:xfrm>
            <a:off x="8401640" y="134076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>
                <a:solidFill>
                  <a:srgbClr val="275791"/>
                </a:solidFill>
                <a:latin typeface="Symbol" pitchFamily="2" charset="2"/>
                <a:ea typeface="Helvetica Light" charset="0"/>
                <a:cs typeface="Helvetica Light" charset="0"/>
              </a:rPr>
              <a:t>l</a:t>
            </a:r>
            <a:endParaRPr lang="en-US" sz="1200" i="1" dirty="0">
              <a:solidFill>
                <a:srgbClr val="27579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0B1B5E-2FC0-624B-8E56-724A356A3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81" y="2451572"/>
            <a:ext cx="4934207" cy="371373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5BC5682-3EE0-984C-8FBE-731F8D0EC44B}"/>
              </a:ext>
            </a:extLst>
          </p:cNvPr>
          <p:cNvSpPr txBox="1"/>
          <p:nvPr/>
        </p:nvSpPr>
        <p:spPr>
          <a:xfrm>
            <a:off x="2594999" y="2414480"/>
            <a:ext cx="2656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ATL-PHYS-PUB-2018-053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0839C6-6FDC-2741-85A4-11934AC6195D}"/>
              </a:ext>
            </a:extLst>
          </p:cNvPr>
          <p:cNvSpPr/>
          <p:nvPr/>
        </p:nvSpPr>
        <p:spPr>
          <a:xfrm>
            <a:off x="851335" y="5977217"/>
            <a:ext cx="279916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95% CL limit: –0.4 &lt; </a:t>
            </a:r>
            <a:r>
              <a:rPr lang="en-GB" sz="1400" dirty="0">
                <a:solidFill>
                  <a:srgbClr val="003BB8"/>
                </a:solidFill>
                <a:latin typeface="Symbol" pitchFamily="2" charset="2"/>
                <a:cs typeface="Arial"/>
              </a:rPr>
              <a:t>l</a:t>
            </a:r>
            <a:r>
              <a:rPr lang="en-GB" sz="14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/</a:t>
            </a:r>
            <a:r>
              <a:rPr lang="en-GB" sz="1400" baseline="30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 err="1">
                <a:solidFill>
                  <a:srgbClr val="003BB8"/>
                </a:solidFill>
                <a:latin typeface="Symbol" pitchFamily="2" charset="2"/>
                <a:cs typeface="Arial"/>
              </a:rPr>
              <a:t>l</a:t>
            </a:r>
            <a:r>
              <a:rPr lang="en-GB" sz="1400" baseline="-25000" dirty="0" err="1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SM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&lt; 7.3</a:t>
            </a:r>
          </a:p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Symbol" pitchFamily="2" charset="2"/>
                <a:cs typeface="Arial"/>
              </a:rPr>
              <a:t>l</a:t>
            </a:r>
            <a:r>
              <a:rPr lang="en-GB" sz="14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/</a:t>
            </a:r>
            <a:r>
              <a:rPr lang="en-GB" sz="1400" baseline="30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 err="1">
                <a:solidFill>
                  <a:srgbClr val="003BB8"/>
                </a:solidFill>
                <a:latin typeface="Symbol" pitchFamily="2" charset="2"/>
                <a:cs typeface="Arial"/>
              </a:rPr>
              <a:t>l</a:t>
            </a:r>
            <a:r>
              <a:rPr lang="en-GB" sz="1400" baseline="-25000" dirty="0" err="1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SM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=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C2EA7D-B36D-614B-9ACE-766A54B38F3D}"/>
              </a:ext>
            </a:extLst>
          </p:cNvPr>
          <p:cNvSpPr/>
          <p:nvPr/>
        </p:nvSpPr>
        <p:spPr>
          <a:xfrm>
            <a:off x="1716770" y="6416390"/>
            <a:ext cx="412292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–0.8</a:t>
            </a:r>
            <a:endParaRPr lang="en-US" baseline="-25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27AE9E-C208-4F42-B215-3B50BF7E3EC3}"/>
              </a:ext>
            </a:extLst>
          </p:cNvPr>
          <p:cNvSpPr/>
          <p:nvPr/>
        </p:nvSpPr>
        <p:spPr>
          <a:xfrm>
            <a:off x="1698125" y="6277543"/>
            <a:ext cx="431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aseline="30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+0.9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D1AE7F-4A9B-5A4E-A429-8D7676A56E0D}"/>
              </a:ext>
            </a:extLst>
          </p:cNvPr>
          <p:cNvSpPr/>
          <p:nvPr/>
        </p:nvSpPr>
        <p:spPr>
          <a:xfrm>
            <a:off x="2110512" y="6362003"/>
            <a:ext cx="4512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2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[ Note: ~20% measurement expected at HE-LHC with 15 ab</a:t>
            </a:r>
            <a:r>
              <a:rPr lang="en-GB" sz="1200" baseline="30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–1</a:t>
            </a:r>
            <a:r>
              <a:rPr lang="en-GB" sz="12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]</a:t>
            </a:r>
          </a:p>
        </p:txBody>
      </p:sp>
    </p:spTree>
    <p:extLst>
      <p:ext uri="{BB962C8B-B14F-4D97-AF65-F5344CB8AC3E}">
        <p14:creationId xmlns:p14="http://schemas.microsoft.com/office/powerpoint/2010/main" val="350817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Higgs production: differential cross-section measurements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29" y="980728"/>
            <a:ext cx="871296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The H </a:t>
            </a:r>
            <a:r>
              <a:rPr lang="en-GB" sz="1400" dirty="0">
                <a:latin typeface="Symbol" pitchFamily="2" charset="2"/>
                <a:cs typeface="Arial"/>
              </a:rPr>
              <a:t>®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>
                <a:latin typeface="Symbol" pitchFamily="2" charset="2"/>
                <a:cs typeface="Arial"/>
              </a:rPr>
              <a:t>gg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, 4𝓁 channels will dominate most precise differential cross-section measurements at the HL-LHC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Inclusive spectra with 5% statistical uncertainty up to 400 GeV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Sensitive to Higgs to b/c coupling and QCD at low </a:t>
            </a:r>
            <a:r>
              <a:rPr lang="en-GB" sz="1400" i="1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p</a:t>
            </a:r>
            <a:r>
              <a:rPr lang="en-GB" sz="1400" i="1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T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, and to top coupling and BSM at high </a:t>
            </a:r>
            <a:r>
              <a:rPr lang="en-GB" sz="1400" i="1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p</a:t>
            </a:r>
            <a:r>
              <a:rPr lang="en-GB" sz="1400" i="1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6070D7-69D6-104A-9892-DDBEB1309D5C}"/>
              </a:ext>
            </a:extLst>
          </p:cNvPr>
          <p:cNvSpPr/>
          <p:nvPr/>
        </p:nvSpPr>
        <p:spPr>
          <a:xfrm>
            <a:off x="5258377" y="2885943"/>
            <a:ext cx="59101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EEE74-587E-884B-8535-A50A85C27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12741" y="2043994"/>
            <a:ext cx="2916687" cy="4276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DB02579-93BA-714A-9B98-ED35AF0759D2}"/>
              </a:ext>
            </a:extLst>
          </p:cNvPr>
          <p:cNvSpPr txBox="1"/>
          <p:nvPr/>
        </p:nvSpPr>
        <p:spPr>
          <a:xfrm>
            <a:off x="6115035" y="2564904"/>
            <a:ext cx="2656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ATL-PHYS-PUB-2018-040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AE647C-C5EA-BA4B-A1A8-B141B178D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52056" y="2040064"/>
            <a:ext cx="2916687" cy="42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8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Off-shell coupling measurement — constraining the Higgs boson width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C58100-4D3D-2B42-B430-6E60603BCCE5}"/>
              </a:ext>
            </a:extLst>
          </p:cNvPr>
          <p:cNvSpPr txBox="1"/>
          <p:nvPr/>
        </p:nvSpPr>
        <p:spPr>
          <a:xfrm>
            <a:off x="323528" y="982122"/>
            <a:ext cx="880724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Both CMS and ATLAS have constrained the Higgs off-shell coupling and through this obtained upper limits     on the Higgs total width Γ</a:t>
            </a:r>
            <a:r>
              <a:rPr lang="en-US" sz="1400" baseline="-25000" dirty="0">
                <a:solidFill>
                  <a:srgbClr val="003BB8"/>
                </a:solidFill>
                <a:latin typeface="Arial"/>
                <a:cs typeface="Arial"/>
              </a:rPr>
              <a:t>H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. </a:t>
            </a:r>
          </a:p>
          <a:p>
            <a:pPr>
              <a:spcBef>
                <a:spcPts val="1800"/>
              </a:spcBef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The method uses the independence of off-shell cross section on Γ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relies on identical on-shell and        off-shell Higgs couplings. One can then determine Γ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from measurements of µ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µ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6B84419-F1AC-984F-88E4-48B8A477E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249" y="2529278"/>
            <a:ext cx="4573416" cy="75385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2D85C8A-84E5-EB4E-AC6C-53A0A4CA8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338" y="3428725"/>
            <a:ext cx="3501259" cy="72035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9ACE51F-C20B-5B49-B0DB-9ABC4119482F}"/>
              </a:ext>
            </a:extLst>
          </p:cNvPr>
          <p:cNvSpPr txBox="1"/>
          <p:nvPr/>
        </p:nvSpPr>
        <p:spPr>
          <a:xfrm>
            <a:off x="4875187" y="4293096"/>
            <a:ext cx="3421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With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= 3 ab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we may find: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4EBA787-29A9-574C-A9C0-917A76350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332" y="4928741"/>
            <a:ext cx="2174668" cy="3543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CEDEA65-3C8D-CC40-93F4-7B43AFC83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1369" y="5387793"/>
            <a:ext cx="2549063" cy="471402"/>
          </a:xfrm>
          <a:prstGeom prst="rect">
            <a:avLst/>
          </a:prstGeom>
        </p:spPr>
      </p:pic>
      <p:sp>
        <p:nvSpPr>
          <p:cNvPr id="22" name="Right Arrow 21">
            <a:extLst>
              <a:ext uri="{FF2B5EF4-FFF2-40B4-BE49-F238E27FC236}">
                <a16:creationId xmlns:a16="http://schemas.microsoft.com/office/drawing/2014/main" id="{EE86675D-1670-6341-925A-4E6EBBFF5B78}"/>
              </a:ext>
            </a:extLst>
          </p:cNvPr>
          <p:cNvSpPr/>
          <p:nvPr/>
        </p:nvSpPr>
        <p:spPr>
          <a:xfrm>
            <a:off x="5263297" y="5507576"/>
            <a:ext cx="552893" cy="237708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DC1D55-524F-CA44-B984-4BD8DEF3CB60}"/>
              </a:ext>
            </a:extLst>
          </p:cNvPr>
          <p:cNvSpPr/>
          <p:nvPr/>
        </p:nvSpPr>
        <p:spPr>
          <a:xfrm>
            <a:off x="5924515" y="5858381"/>
            <a:ext cx="17475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ATLAS: ATL-PHYS-PUB-2015-024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376882-33DC-F542-B979-C20CC024A3BC}"/>
              </a:ext>
            </a:extLst>
          </p:cNvPr>
          <p:cNvSpPr txBox="1"/>
          <p:nvPr/>
        </p:nvSpPr>
        <p:spPr>
          <a:xfrm>
            <a:off x="4875187" y="6163910"/>
            <a:ext cx="3421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Large theory uncertainty (~30%) from gg </a:t>
            </a:r>
            <a:r>
              <a:rPr lang="en-US" sz="12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ZZ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BCF7E3B-B15A-C04E-8DD6-F6666FEBE2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386" y="2530305"/>
            <a:ext cx="4457342" cy="3923031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ACEACCD-D102-3642-90E6-0A670C8C8574}"/>
              </a:ext>
            </a:extLst>
          </p:cNvPr>
          <p:cNvCxnSpPr>
            <a:cxnSpLocks/>
          </p:cNvCxnSpPr>
          <p:nvPr/>
        </p:nvCxnSpPr>
        <p:spPr>
          <a:xfrm flipV="1">
            <a:off x="2833882" y="4138667"/>
            <a:ext cx="0" cy="1773543"/>
          </a:xfrm>
          <a:prstGeom prst="line">
            <a:avLst/>
          </a:prstGeom>
          <a:ln>
            <a:solidFill>
              <a:srgbClr val="D80017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ED499F8-E749-CD44-BB4D-F79CFE42B007}"/>
              </a:ext>
            </a:extLst>
          </p:cNvPr>
          <p:cNvSpPr txBox="1"/>
          <p:nvPr/>
        </p:nvSpPr>
        <p:spPr>
          <a:xfrm>
            <a:off x="1607315" y="3741746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4D0005-E984-134D-9083-5E192ECFF7C3}"/>
              </a:ext>
            </a:extLst>
          </p:cNvPr>
          <p:cNvSpPr txBox="1"/>
          <p:nvPr/>
        </p:nvSpPr>
        <p:spPr>
          <a:xfrm>
            <a:off x="2718450" y="3741746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5997C2-211D-3249-8D57-228CDFB1B820}"/>
              </a:ext>
            </a:extLst>
          </p:cNvPr>
          <p:cNvSpPr/>
          <p:nvPr/>
        </p:nvSpPr>
        <p:spPr>
          <a:xfrm>
            <a:off x="1449499" y="2649040"/>
            <a:ext cx="11753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arXiv:1706.09936</a:t>
            </a:r>
            <a:endParaRPr lang="hr-HR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</a:t>
            </a:r>
            <a:r>
              <a:rPr lang="en-US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invisible constraints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C58100-4D3D-2B42-B430-6E60603BCCE5}"/>
              </a:ext>
            </a:extLst>
          </p:cNvPr>
          <p:cNvSpPr txBox="1"/>
          <p:nvPr/>
        </p:nvSpPr>
        <p:spPr>
          <a:xfrm>
            <a:off x="323528" y="982122"/>
            <a:ext cx="8807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If dark matter (DM) is a thermal relic of the early universe and it is light enough so the Higgs can decay to it,         it leads to invisible Higgs decays</a:t>
            </a:r>
            <a:endParaRPr lang="en-US" sz="1400" baseline="-25000" dirty="0">
              <a:solidFill>
                <a:srgbClr val="003BB8"/>
              </a:solidFill>
              <a:latin typeface="Arial"/>
              <a:cs typeface="Arial"/>
            </a:endParaRPr>
          </a:p>
          <a:p>
            <a:pPr>
              <a:spcBef>
                <a:spcPts val="2400"/>
              </a:spcBef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Such decays can be detected through Higgs VBF, ZH or ISR-jet production, or in a model-dependent way through the coupling fit (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assuming SM couplings to SM particles)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AD9698-22BE-CC4A-A1D5-4AAE1FF34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36" y="2584533"/>
            <a:ext cx="3919302" cy="39555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761F04-22B9-DC4C-B25D-A0783F33C539}"/>
              </a:ext>
            </a:extLst>
          </p:cNvPr>
          <p:cNvSpPr/>
          <p:nvPr/>
        </p:nvSpPr>
        <p:spPr>
          <a:xfrm rot="5400000">
            <a:off x="3689152" y="3297025"/>
            <a:ext cx="122661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CMS PAS FTR-16-002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5311D0-5AA5-5241-8E9D-39CF12B01D65}"/>
              </a:ext>
            </a:extLst>
          </p:cNvPr>
          <p:cNvSpPr txBox="1"/>
          <p:nvPr/>
        </p:nvSpPr>
        <p:spPr>
          <a:xfrm>
            <a:off x="4860032" y="2802194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Best limit of ~3% on H </a:t>
            </a:r>
            <a:r>
              <a:rPr lang="en-US" sz="12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invisible branching fraction at 3 ab</a:t>
            </a:r>
            <a:r>
              <a:rPr lang="en-US" sz="12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(reminder: current limit: 26%)</a:t>
            </a:r>
            <a:endParaRPr lang="en-US" sz="1200" baseline="30000" dirty="0"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However, systematics limited so difficult extrapolation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94FD38-F474-0D4B-96D7-07F94CC4D831}"/>
              </a:ext>
            </a:extLst>
          </p:cNvPr>
          <p:cNvSpPr/>
          <p:nvPr/>
        </p:nvSpPr>
        <p:spPr>
          <a:xfrm>
            <a:off x="2594344" y="2996952"/>
            <a:ext cx="1446028" cy="1298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BBC75-82FA-5D4C-A6EE-017D68336EC6}"/>
              </a:ext>
            </a:extLst>
          </p:cNvPr>
          <p:cNvSpPr txBox="1"/>
          <p:nvPr/>
        </p:nvSpPr>
        <p:spPr>
          <a:xfrm>
            <a:off x="2552992" y="3046758"/>
            <a:ext cx="118154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" pitchFamily="2" charset="0"/>
                <a:ea typeface="Helvetica Light" charset="0"/>
                <a:cs typeface="Helvetica Light" charset="0"/>
              </a:rPr>
              <a:t>ECFA16 S1</a:t>
            </a:r>
          </a:p>
          <a:p>
            <a:endParaRPr lang="en-US" sz="1400" dirty="0">
              <a:latin typeface="Helvetica" pitchFamily="2" charset="0"/>
              <a:ea typeface="Helvetica Light" charset="0"/>
              <a:cs typeface="Helvetica Light" charset="0"/>
            </a:endParaRPr>
          </a:p>
          <a:p>
            <a:endParaRPr lang="en-US" sz="300" dirty="0">
              <a:latin typeface="Helvetica" pitchFamily="2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latin typeface="Helvetica" pitchFamily="2" charset="0"/>
                <a:ea typeface="Helvetica Light" charset="0"/>
                <a:cs typeface="Helvetica Light" charset="0"/>
              </a:rPr>
              <a:t>ECFA16 S2</a:t>
            </a:r>
          </a:p>
          <a:p>
            <a:endParaRPr lang="en-US" sz="1400" dirty="0">
              <a:latin typeface="Helvetica" pitchFamily="2" charset="0"/>
              <a:ea typeface="Helvetica Light" charset="0"/>
              <a:cs typeface="Helvetica Light" charset="0"/>
            </a:endParaRPr>
          </a:p>
          <a:p>
            <a:endParaRPr lang="en-US" sz="100" dirty="0">
              <a:latin typeface="Helvetica" pitchFamily="2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latin typeface="Helvetica" pitchFamily="2" charset="0"/>
                <a:ea typeface="Helvetica Light" charset="0"/>
                <a:cs typeface="Helvetica Light" charset="0"/>
              </a:rPr>
              <a:t>1/√</a:t>
            </a:r>
            <a:r>
              <a:rPr lang="en-US" sz="800" dirty="0">
                <a:latin typeface="Helvetica" pitchFamily="2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" pitchFamily="2" charset="0"/>
                <a:ea typeface="Helvetica Light" charset="0"/>
                <a:cs typeface="Helvetica Light" charset="0"/>
              </a:rPr>
              <a:t>L scaling</a:t>
            </a:r>
          </a:p>
        </p:txBody>
      </p:sp>
    </p:spTree>
    <p:extLst>
      <p:ext uri="{BB962C8B-B14F-4D97-AF65-F5344CB8AC3E}">
        <p14:creationId xmlns:p14="http://schemas.microsoft.com/office/powerpoint/2010/main" val="41810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34241" y="5771671"/>
            <a:ext cx="166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C000"/>
                </a:solidFill>
                <a:latin typeface="Trebuchet MS"/>
                <a:cs typeface="Trebuchet MS"/>
              </a:rPr>
              <a:t>Uncertainties 3</a:t>
            </a:r>
            <a:r>
              <a:rPr lang="en-GB" sz="1200" b="1" dirty="0">
                <a:solidFill>
                  <a:srgbClr val="FFC000"/>
                </a:solidFill>
                <a:latin typeface="Symbol" charset="2"/>
                <a:cs typeface="Symbol" charset="2"/>
              </a:rPr>
              <a:t>~</a:t>
            </a:r>
            <a:r>
              <a:rPr lang="en-GB" sz="1200" b="1" dirty="0">
                <a:solidFill>
                  <a:srgbClr val="FFC000"/>
                </a:solidFill>
                <a:latin typeface="Trebuchet MS"/>
                <a:cs typeface="Trebuchet MS"/>
              </a:rPr>
              <a:t>12%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791616" y="1296142"/>
            <a:ext cx="1316888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GeV) branching fractions: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52400" y="1196752"/>
            <a:ext cx="3048000" cy="264906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decays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does not couple directly to photons and gluons, but only via loops involving preferentially heavy particles (e.g., top, </a:t>
            </a:r>
            <a:r>
              <a:rPr lang="en-US" sz="1400" i="1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800" i="1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29" y="1334033"/>
            <a:ext cx="4510446" cy="51411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9559" y="3893055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1.1% (e,µ)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0785" y="256389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0.012% (e,µ)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4B318D-DC44-0D4A-A04D-384C340DC561}"/>
              </a:ext>
            </a:extLst>
          </p:cNvPr>
          <p:cNvSpPr txBox="1"/>
          <p:nvPr/>
        </p:nvSpPr>
        <p:spPr>
          <a:xfrm>
            <a:off x="6275341" y="200724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0.008% (e,µ)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11">
                <a:extLst>
                  <a:ext uri="{FF2B5EF4-FFF2-40B4-BE49-F238E27FC236}">
                    <a16:creationId xmlns:a16="http://schemas.microsoft.com/office/drawing/2014/main" id="{7D837CA3-C4E5-AA45-9A14-A8F698FD14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6186" y="4059420"/>
                <a:ext cx="3407702" cy="266643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squar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At the LHC we measure: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16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Rate</m:t>
                    </m:r>
                    <m:r>
                      <a:rPr lang="en-US" sz="1600" b="0" i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(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𝑝𝑝</m:t>
                    </m:r>
                    <m:r>
                      <a:rPr lang="en-US" sz="1600" i="1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→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𝐻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→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𝑓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)∝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𝜎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𝐻</m:t>
                        </m:r>
                      </m:sub>
                    </m:sSub>
                    <m:r>
                      <a:rPr lang="en-US" sz="160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charset="2"/>
                      </a:rPr>
                      <m:t>∙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1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Γ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Helvetica Light" charset="0"/>
                                <a:cs typeface="Helvetica Light" charset="0"/>
                                <a:sym typeface="Symbol" charset="2"/>
                              </a:rPr>
                              <m:t>𝐻</m:t>
                            </m:r>
                            <m:r>
                              <a:rPr lang="en-US" sz="1600" i="1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Helvetica Light" charset="0"/>
                                <a:sym typeface="Symbol" charset="2"/>
                              </a:rPr>
                              <m:t>→</m:t>
                            </m:r>
                            <m:r>
                              <a:rPr lang="en-US" sz="1600" b="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0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Γ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𝐻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6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 </a:t>
                </a:r>
              </a:p>
              <a:p>
                <a:pPr marL="265113" lvl="1">
                  <a:spcBef>
                    <a:spcPts val="1200"/>
                  </a:spcBef>
                </a:pPr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Higgs boson width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Γ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sym typeface="Symbol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 not directly accessible (except using tricks)</a:t>
                </a:r>
              </a:p>
              <a:p>
                <a:pPr marL="265113" lvl="1">
                  <a:spcBef>
                    <a:spcPts val="1200"/>
                  </a:spcBef>
                </a:pPr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Absolute coupling measurement requires extraction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𝜎</m:t>
                        </m:r>
                      </m:e>
                      <m:sub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𝐻</m:t>
                        </m:r>
                      </m:sub>
                    </m:sSub>
                    <m:r>
                      <a:rPr lang="en-US" sz="1400" i="1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charset="2"/>
                      </a:rPr>
                      <m:t>∙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Γ</m:t>
                        </m:r>
                      </m:e>
                      <m:sub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Helvetica Light" charset="0"/>
                            <a:cs typeface="Helvetica Light" charset="0"/>
                            <a:sym typeface="Symbol" charset="2"/>
                          </a:rPr>
                          <m:t>𝐻</m:t>
                        </m:r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Symbol" charset="2"/>
                          </a:rPr>
                          <m:t>→</m:t>
                        </m:r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𝑓</m:t>
                        </m:r>
                      </m:sub>
                    </m:sSub>
                  </m:oMath>
                </a14:m>
                <a:endParaRPr lang="en-US" sz="1400" dirty="0">
                  <a:solidFill>
                    <a:srgbClr val="F1F1F5"/>
                  </a:solidFill>
                  <a:latin typeface="Helvetica Light" charset="0"/>
                  <a:ea typeface="Helvetica Light" charset="0"/>
                  <a:cs typeface="Helvetica Light" charset="0"/>
                  <a:sym typeface="Symbol" charset="2"/>
                </a:endParaRPr>
              </a:p>
              <a:p>
                <a:pPr marL="265113" lvl="1">
                  <a:spcBef>
                    <a:spcPts val="1200"/>
                  </a:spcBef>
                </a:pPr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Therefore, only coupling ratios model-independent at LHC</a:t>
                </a:r>
              </a:p>
            </p:txBody>
          </p:sp>
        </mc:Choice>
        <mc:Fallback xmlns="">
          <p:sp>
            <p:nvSpPr>
              <p:cNvPr id="21" name="Text Box 11">
                <a:extLst>
                  <a:ext uri="{FF2B5EF4-FFF2-40B4-BE49-F238E27FC236}">
                    <a16:creationId xmlns:a16="http://schemas.microsoft.com/office/drawing/2014/main" id="{7D837CA3-C4E5-AA45-9A14-A8F698FD1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186" y="4059420"/>
                <a:ext cx="3407702" cy="2666437"/>
              </a:xfrm>
              <a:prstGeom prst="rect">
                <a:avLst/>
              </a:prstGeom>
              <a:blipFill>
                <a:blip r:embed="rId5"/>
                <a:stretch>
                  <a:fillRect l="-1115" t="-474" b="-1422"/>
                </a:stretch>
              </a:blip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469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couplings from global fit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— 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 (Status 2018)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35496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30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Consider two scenarios: S1 (Run-2 systematics), S2 (halved theory systematics, baseline shown here)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US" sz="1200" b="1" dirty="0">
                <a:solidFill>
                  <a:srgbClr val="D80017"/>
                </a:solidFill>
                <a:latin typeface="Helvetica" pitchFamily="2" charset="0"/>
                <a:ea typeface="Helvetica Light" charset="0"/>
                <a:cs typeface="Helvetica Light" charset="0"/>
              </a:rPr>
              <a:t>Luminosity uncertainty 1%, neglected spurious signal and MC statistics uncertainties</a:t>
            </a:r>
          </a:p>
          <a:p>
            <a:pPr>
              <a:spcBef>
                <a:spcPts val="900"/>
              </a:spcBef>
            </a:pPr>
            <a:r>
              <a:rPr lang="en-US" sz="12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Most cross section measurements dominated by systematic uncertainties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77ED8-3FB9-A34D-B876-0193C84B1A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478"/>
          <a:stretch/>
        </p:blipFill>
        <p:spPr>
          <a:xfrm rot="5400000">
            <a:off x="479840" y="1671577"/>
            <a:ext cx="3873499" cy="46181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2F2480-E42D-BC41-8ACC-ADE3C71C7D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48" b="13345"/>
          <a:stretch/>
        </p:blipFill>
        <p:spPr>
          <a:xfrm rot="5400000">
            <a:off x="4873749" y="1739594"/>
            <a:ext cx="3873498" cy="44769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111189-4463-7548-9023-772025C0B688}"/>
              </a:ext>
            </a:extLst>
          </p:cNvPr>
          <p:cNvSpPr txBox="1"/>
          <p:nvPr/>
        </p:nvSpPr>
        <p:spPr>
          <a:xfrm>
            <a:off x="107503" y="5973343"/>
            <a:ext cx="1994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Global signal strength:</a:t>
            </a:r>
          </a:p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S1 (S2)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C705E-B72D-AB43-AE1D-583626148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210" y="5877272"/>
            <a:ext cx="6829568" cy="79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couplings from global fit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— 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 (Status 2018)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Consider two scenarios: S1 (Run-2 systematics), S2 (halved theory systematics, baseline shown here)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Luminosity uncertainty 1%, neglected spurious signal and MC statistics uncertainties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FA4BD5-EBA9-AC4F-A54F-1B28CF0D25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32" b="14827"/>
          <a:stretch/>
        </p:blipFill>
        <p:spPr>
          <a:xfrm rot="5400000">
            <a:off x="4891105" y="1775090"/>
            <a:ext cx="3873498" cy="44194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684CD30-EADC-2B4F-81AB-BD41B91FA3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6" b="14715"/>
          <a:stretch/>
        </p:blipFill>
        <p:spPr>
          <a:xfrm rot="5400000">
            <a:off x="409408" y="1754821"/>
            <a:ext cx="3873498" cy="44516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D30E4D-EEE3-F548-8945-A5799B4B0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5942931"/>
            <a:ext cx="4533807" cy="70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9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couplings from global fit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— 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 (Status 2018)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Consider two scenarios: S1 (Run-2 systematics), S2 (halved theory systematics, baseline shown here)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Luminosity uncertainty 1%, neglected spurious signal and MC statistics uncertainties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C647F0-2F6B-4948-BAEE-B1283CEC51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30" b="5492"/>
          <a:stretch/>
        </p:blipFill>
        <p:spPr>
          <a:xfrm>
            <a:off x="827584" y="1715511"/>
            <a:ext cx="7704856" cy="50258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52CB482-5D81-864B-9150-280494B7F1F3}"/>
              </a:ext>
            </a:extLst>
          </p:cNvPr>
          <p:cNvSpPr txBox="1"/>
          <p:nvPr/>
        </p:nvSpPr>
        <p:spPr>
          <a:xfrm>
            <a:off x="6986784" y="4868313"/>
            <a:ext cx="16822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Run-1 ATLAS + CMS combination, 68% CL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0F182B2-37C9-9840-AB3C-6628AD71CBE8}"/>
              </a:ext>
            </a:extLst>
          </p:cNvPr>
          <p:cNvCxnSpPr/>
          <p:nvPr/>
        </p:nvCxnSpPr>
        <p:spPr>
          <a:xfrm flipH="1">
            <a:off x="4644008" y="3501008"/>
            <a:ext cx="1656184" cy="720080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11A8495-4AD2-E145-9E1C-60A2DBC32375}"/>
              </a:ext>
            </a:extLst>
          </p:cNvPr>
          <p:cNvSpPr txBox="1"/>
          <p:nvPr/>
        </p:nvSpPr>
        <p:spPr>
          <a:xfrm>
            <a:off x="6906713" y="1861175"/>
            <a:ext cx="13837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Assumes </a:t>
            </a:r>
            <a:r>
              <a:rPr 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100" i="1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BSM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141238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couplings from global fit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— 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 &amp; CMS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Combination of ATLAS and CMS not yet released, expect following approximate precision on couplings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3BBAD9D9-E835-114C-9BF6-DE17BCF662A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5980632"/>
                  </p:ext>
                </p:extLst>
              </p:nvPr>
            </p:nvGraphicFramePr>
            <p:xfrm>
              <a:off x="1223628" y="1639642"/>
              <a:ext cx="6696744" cy="41713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3602">
                      <a:extLst>
                        <a:ext uri="{9D8B030D-6E8A-4147-A177-3AD203B41FA5}">
                          <a16:colId xmlns:a16="http://schemas.microsoft.com/office/drawing/2014/main" val="1121985004"/>
                        </a:ext>
                      </a:extLst>
                    </a:gridCol>
                    <a:gridCol w="1430694">
                      <a:extLst>
                        <a:ext uri="{9D8B030D-6E8A-4147-A177-3AD203B41FA5}">
                          <a16:colId xmlns:a16="http://schemas.microsoft.com/office/drawing/2014/main" val="754049187"/>
                        </a:ext>
                      </a:extLst>
                    </a:gridCol>
                    <a:gridCol w="4032448">
                      <a:extLst>
                        <a:ext uri="{9D8B030D-6E8A-4147-A177-3AD203B41FA5}">
                          <a16:colId xmlns:a16="http://schemas.microsoft.com/office/drawing/2014/main" val="1803335290"/>
                        </a:ext>
                      </a:extLst>
                    </a:gridCol>
                  </a:tblGrid>
                  <a:tr h="575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Coupling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latin typeface="Helvetica" pitchFamily="2" charset="0"/>
                            </a:rPr>
                            <a:t> Total  </a:t>
                          </a:r>
                        </a:p>
                        <a:p>
                          <a:pPr algn="l"/>
                          <a:r>
                            <a:rPr lang="en-US" sz="1400" b="0" i="0" dirty="0">
                              <a:latin typeface="Helvetica" pitchFamily="2" charset="0"/>
                            </a:rPr>
                            <a:t> uncertainty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Comments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346396"/>
                      </a:ext>
                    </a:extLst>
                  </a:tr>
                  <a:tr h="41225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0082818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1346056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𝑍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Best precision, 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8361873"/>
                      </a:ext>
                    </a:extLst>
                  </a:tr>
                  <a:tr h="41274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Dominated by systematic (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)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1915948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 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Dominated by systematic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5324287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Dominated by systematic (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)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1350837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1.5 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5091751"/>
                      </a:ext>
                    </a:extLst>
                  </a:tr>
                  <a:tr h="41239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Statistics dominated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1471106"/>
                      </a:ext>
                    </a:extLst>
                  </a:tr>
                  <a:tr h="41225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𝑍</m:t>
                                    </m:r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Statistics dominated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82265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3BBAD9D9-E835-114C-9BF6-DE17BCF662A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5980632"/>
                  </p:ext>
                </p:extLst>
              </p:nvPr>
            </p:nvGraphicFramePr>
            <p:xfrm>
              <a:off x="1223628" y="1639642"/>
              <a:ext cx="6696744" cy="41713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3602">
                      <a:extLst>
                        <a:ext uri="{9D8B030D-6E8A-4147-A177-3AD203B41FA5}">
                          <a16:colId xmlns:a16="http://schemas.microsoft.com/office/drawing/2014/main" val="1121985004"/>
                        </a:ext>
                      </a:extLst>
                    </a:gridCol>
                    <a:gridCol w="1430694">
                      <a:extLst>
                        <a:ext uri="{9D8B030D-6E8A-4147-A177-3AD203B41FA5}">
                          <a16:colId xmlns:a16="http://schemas.microsoft.com/office/drawing/2014/main" val="754049187"/>
                        </a:ext>
                      </a:extLst>
                    </a:gridCol>
                    <a:gridCol w="4032448">
                      <a:extLst>
                        <a:ext uri="{9D8B030D-6E8A-4147-A177-3AD203B41FA5}">
                          <a16:colId xmlns:a16="http://schemas.microsoft.com/office/drawing/2014/main" val="1803335290"/>
                        </a:ext>
                      </a:extLst>
                    </a:gridCol>
                  </a:tblGrid>
                  <a:tr h="575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Coupling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latin typeface="Helvetica" pitchFamily="2" charset="0"/>
                            </a:rPr>
                            <a:t> Total  </a:t>
                          </a:r>
                        </a:p>
                        <a:p>
                          <a:pPr algn="l"/>
                          <a:r>
                            <a:rPr lang="en-US" sz="1400" b="0" i="0" dirty="0">
                              <a:latin typeface="Helvetica" pitchFamily="2" charset="0"/>
                            </a:rPr>
                            <a:t> uncertainty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Comments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346396"/>
                      </a:ext>
                    </a:extLst>
                  </a:tr>
                  <a:tr h="4122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139394" r="-445361" b="-7606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0082818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254839" r="-445361" b="-7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1346056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366667" r="-445361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Best precision, 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8361873"/>
                      </a:ext>
                    </a:extLst>
                  </a:tr>
                  <a:tr h="4127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424242" r="-445361" b="-475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Dominated by systematic (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)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1915948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558065" r="-445361" b="-4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 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Dominated by systematic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5324287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680000" r="-445361" b="-3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Dominated by systematic (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)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1350837"/>
                      </a:ext>
                    </a:extLst>
                  </a:tr>
                  <a:tr h="3892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754839" r="-445361" b="-2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1.5 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Similar stat,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exp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, 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theo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5091751"/>
                      </a:ext>
                    </a:extLst>
                  </a:tr>
                  <a:tr h="41239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828125" r="-445361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Statistics dominated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1471106"/>
                      </a:ext>
                    </a:extLst>
                  </a:tr>
                  <a:tr h="4122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31" t="-900000" r="-4453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Statistics dominated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82265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A5C48A2-9F69-6E44-A403-4C6253AE9DD5}"/>
              </a:ext>
            </a:extLst>
          </p:cNvPr>
          <p:cNvSpPr txBox="1"/>
          <p:nvPr/>
        </p:nvSpPr>
        <p:spPr>
          <a:xfrm>
            <a:off x="1115616" y="6065507"/>
            <a:ext cx="604867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LHCb adds sensitivity to H </a:t>
            </a:r>
            <a:r>
              <a:rPr lang="en-US" sz="12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cc of ~5 ⋅ BR(SM) with 300 fb</a:t>
            </a:r>
            <a:r>
              <a:rPr lang="en-US" sz="12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[LHCb-CONF-2016-006]</a:t>
            </a:r>
          </a:p>
          <a:p>
            <a:pPr lvl="0">
              <a:spcBef>
                <a:spcPts val="600"/>
              </a:spcBef>
            </a:pP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ATLAS study indicates µ &lt; 6.3 at 95% CL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77D3D-71C1-014B-81AA-CF76CDFBFC3D}"/>
              </a:ext>
            </a:extLst>
          </p:cNvPr>
          <p:cNvSpPr txBox="1"/>
          <p:nvPr/>
        </p:nvSpPr>
        <p:spPr>
          <a:xfrm>
            <a:off x="6605924" y="1403975"/>
            <a:ext cx="13837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Assumes </a:t>
            </a:r>
            <a:r>
              <a:rPr 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B</a:t>
            </a:r>
            <a:r>
              <a:rPr lang="en-US" sz="11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BSM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134725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Future 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collider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Several future 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 err="1">
                <a:solidFill>
                  <a:srgbClr val="003BB8"/>
                </a:solidFill>
                <a:latin typeface="Arial"/>
                <a:cs typeface="Arial"/>
              </a:rPr>
              <a:t>+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>
                <a:solidFill>
                  <a:srgbClr val="003BB8"/>
                </a:solidFill>
                <a:latin typeface="Arial"/>
                <a:cs typeface="Arial"/>
              </a:rPr>
              <a:t>–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 collider options: linear (ILC, CLIC),  circular (FCC-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ee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, CEPC)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CD7E4C4C-EEEA-DC4F-B9E9-E113FC2B7B65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255E5-7954-D64D-B341-00A7FD3C1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2177444"/>
            <a:ext cx="4511518" cy="3987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92797C-E68A-414D-BDCC-362AB9B8A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988840"/>
            <a:ext cx="1902675" cy="1189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355E89-A8FF-F442-962F-24DB7A5C5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620" y="3356992"/>
            <a:ext cx="2043277" cy="1285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54DF03-0004-1844-B181-87833B62A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370" y="4952025"/>
            <a:ext cx="1911453" cy="12852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9ECDCA-C868-9C42-95D6-4773ADAFF2CF}"/>
              </a:ext>
            </a:extLst>
          </p:cNvPr>
          <p:cNvSpPr txBox="1"/>
          <p:nvPr/>
        </p:nvSpPr>
        <p:spPr>
          <a:xfrm>
            <a:off x="323529" y="1398073"/>
            <a:ext cx="777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Dominant production mechanisms: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30000" dirty="0" err="1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ZH (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Higgsstrahlung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), 𝜈𝜈H (W fusion),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eeH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(Z fusion)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395062-44D6-E846-BE38-6891EC98799E}"/>
                  </a:ext>
                </a:extLst>
              </p:cNvPr>
              <p:cNvSpPr txBox="1"/>
              <p:nvPr/>
            </p:nvSpPr>
            <p:spPr>
              <a:xfrm>
                <a:off x="6742038" y="3751073"/>
                <a:ext cx="510268" cy="4971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D8001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srgbClr val="D8001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sz="1400" dirty="0">
                  <a:solidFill>
                    <a:srgbClr val="D80017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395062-44D6-E846-BE38-6891EC987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038" y="3751073"/>
                <a:ext cx="510268" cy="4971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8340DC-E3D8-D94B-9F6E-E5EB6B23E774}"/>
                  </a:ext>
                </a:extLst>
              </p:cNvPr>
              <p:cNvSpPr txBox="1"/>
              <p:nvPr/>
            </p:nvSpPr>
            <p:spPr>
              <a:xfrm>
                <a:off x="6814205" y="4727467"/>
                <a:ext cx="8762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log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8340DC-E3D8-D94B-9F6E-E5EB6B23E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205" y="4727467"/>
                <a:ext cx="876202" cy="307777"/>
              </a:xfrm>
              <a:prstGeom prst="rect">
                <a:avLst/>
              </a:prstGeom>
              <a:blipFill>
                <a:blip r:embed="rId7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613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Future 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collider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2136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35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Several future 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 err="1">
                <a:solidFill>
                  <a:srgbClr val="003BB8"/>
                </a:solidFill>
                <a:latin typeface="Arial"/>
                <a:cs typeface="Arial"/>
              </a:rPr>
              <a:t>+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>
                <a:solidFill>
                  <a:srgbClr val="003BB8"/>
                </a:solidFill>
                <a:latin typeface="Arial"/>
                <a:cs typeface="Arial"/>
              </a:rPr>
              <a:t>–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 collider options: linear (ILC, CLIC),  circular (FCC-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ee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, CEPC)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D2109F-696F-9C4C-9C86-6A9756C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1" y="1663648"/>
            <a:ext cx="3744415" cy="3100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2A765F-D1BB-0C4A-A32F-12EBE0A55E83}"/>
              </a:ext>
            </a:extLst>
          </p:cNvPr>
          <p:cNvSpPr txBox="1"/>
          <p:nvPr/>
        </p:nvSpPr>
        <p:spPr>
          <a:xfrm>
            <a:off x="6156176" y="146503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US" sz="1200" dirty="0">
                <a:latin typeface="Helvetica Light" panose="020B0403020202020204" pitchFamily="34" charset="0"/>
                <a:cs typeface="Arial"/>
              </a:rPr>
              <a:t>Operational model for FCC-</a:t>
            </a:r>
            <a:r>
              <a:rPr lang="en-US" sz="1200" dirty="0" err="1">
                <a:latin typeface="Helvetica Light" panose="020B0403020202020204" pitchFamily="34" charset="0"/>
                <a:cs typeface="Arial"/>
              </a:rPr>
              <a:t>ee</a:t>
            </a:r>
            <a:endParaRPr lang="en-US" sz="1200" dirty="0">
              <a:latin typeface="Helvetica Light" panose="020B0403020202020204" pitchFamily="34" charset="0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05A39-5BC6-CE42-B4FB-D1614D1C4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693170"/>
            <a:ext cx="5095704" cy="31039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82E57A-F79F-BD44-9F0D-2853A0EEA7EE}"/>
              </a:ext>
            </a:extLst>
          </p:cNvPr>
          <p:cNvSpPr txBox="1"/>
          <p:nvPr/>
        </p:nvSpPr>
        <p:spPr>
          <a:xfrm>
            <a:off x="1619672" y="146503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latin typeface="Helvetica Light" panose="020B0403020202020204" pitchFamily="34" charset="0"/>
                <a:cs typeface="Arial"/>
              </a:rPr>
              <a:t>Baseline luminosity scenarios</a:t>
            </a:r>
            <a:endParaRPr lang="en-US" sz="1200" dirty="0"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083DAB-3F05-854E-9A4F-E1366DC8C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095" b="4675"/>
          <a:stretch/>
        </p:blipFill>
        <p:spPr>
          <a:xfrm>
            <a:off x="1613374" y="5018690"/>
            <a:ext cx="7507005" cy="16506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BEDD30-95FD-C946-AB4F-041D429B67C8}"/>
              </a:ext>
            </a:extLst>
          </p:cNvPr>
          <p:cNvSpPr/>
          <p:nvPr/>
        </p:nvSpPr>
        <p:spPr>
          <a:xfrm>
            <a:off x="132074" y="5003675"/>
            <a:ext cx="1703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Run plan for FCC-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ee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 baseline configuration with two experiments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EB00AA-05EA-734F-846D-4C7DA1F49A0A}"/>
              </a:ext>
            </a:extLst>
          </p:cNvPr>
          <p:cNvSpPr txBox="1"/>
          <p:nvPr/>
        </p:nvSpPr>
        <p:spPr>
          <a:xfrm>
            <a:off x="6912350" y="5217352"/>
            <a:ext cx="9476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&gt;</a:t>
            </a:r>
            <a:r>
              <a:rPr lang="en-US" sz="110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US" sz="1100" baseline="300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5</a:t>
            </a:r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 × LEP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039DF5-02FD-5B46-A495-29762E354A10}"/>
              </a:ext>
            </a:extLst>
          </p:cNvPr>
          <p:cNvCxnSpPr>
            <a:cxnSpLocks/>
          </p:cNvCxnSpPr>
          <p:nvPr/>
        </p:nvCxnSpPr>
        <p:spPr>
          <a:xfrm>
            <a:off x="7194884" y="5438276"/>
            <a:ext cx="0" cy="180473"/>
          </a:xfrm>
          <a:prstGeom prst="straightConnector1">
            <a:avLst/>
          </a:prstGeom>
          <a:ln w="3175"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21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Comparison among colliders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Numbers taken from Nov 2018 FCC CDR (Physics case)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3BBAD9D9-E835-114C-9BF6-DE17BCF662A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340317"/>
                  </p:ext>
                </p:extLst>
              </p:nvPr>
            </p:nvGraphicFramePr>
            <p:xfrm>
              <a:off x="395536" y="1639642"/>
              <a:ext cx="8280920" cy="5036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64096">
                      <a:extLst>
                        <a:ext uri="{9D8B030D-6E8A-4147-A177-3AD203B41FA5}">
                          <a16:colId xmlns:a16="http://schemas.microsoft.com/office/drawing/2014/main" val="1121985004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754049187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642953881"/>
                        </a:ext>
                      </a:extLst>
                    </a:gridCol>
                    <a:gridCol w="1173153">
                      <a:extLst>
                        <a:ext uri="{9D8B030D-6E8A-4147-A177-3AD203B41FA5}">
                          <a16:colId xmlns:a16="http://schemas.microsoft.com/office/drawing/2014/main" val="1952031218"/>
                        </a:ext>
                      </a:extLst>
                    </a:gridCol>
                    <a:gridCol w="1496725">
                      <a:extLst>
                        <a:ext uri="{9D8B030D-6E8A-4147-A177-3AD203B41FA5}">
                          <a16:colId xmlns:a16="http://schemas.microsoft.com/office/drawing/2014/main" val="3206178756"/>
                        </a:ext>
                      </a:extLst>
                    </a:gridCol>
                    <a:gridCol w="2226666">
                      <a:extLst>
                        <a:ext uri="{9D8B030D-6E8A-4147-A177-3AD203B41FA5}">
                          <a16:colId xmlns:a16="http://schemas.microsoft.com/office/drawing/2014/main" val="1803335290"/>
                        </a:ext>
                      </a:extLst>
                    </a:gridCol>
                  </a:tblGrid>
                  <a:tr h="5091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Coupling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HL-LHC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ILC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2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Symbol" pitchFamily="2" charset="2"/>
                            </a:rPr>
                            <a:t>®</a:t>
                          </a:r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 365 GeV, 6.5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Comments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346396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6.4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4.7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 rowSpan="11"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All 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+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–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 are statistical only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Experimental systematic uncertainties expected to be small, unlike at LHC</a:t>
                          </a:r>
                        </a:p>
                        <a:p>
                          <a:pPr algn="l"/>
                          <a:endParaRPr lang="en-US" sz="1200" b="1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" pitchFamily="2" charset="0"/>
                          </a:endParaRPr>
                        </a:p>
                        <a:p>
                          <a:pPr algn="l"/>
                          <a:r>
                            <a:rPr lang="en-US" sz="1200" b="1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BR</a:t>
                          </a:r>
                          <a:r>
                            <a:rPr lang="en-US" sz="1200" b="1" i="0" baseline="-2500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inv</a:t>
                          </a:r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 sensitivity ten times better at lepton colliders than LHC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numbers taken from recent CDR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CEPC numbers similar to 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[240]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008281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0.5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1346056"/>
                      </a:ext>
                    </a:extLst>
                  </a:tr>
                  <a:tr h="38278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𝑍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8361873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1.0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191594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 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~5% @ ILC-500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532428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0.7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135083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UL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274819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1.5 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0.8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5091751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1471106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𝑍</m:t>
                                    </m:r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82265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Γ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~50% 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(model dep.)</a:t>
                          </a:r>
                          <a:endParaRPr lang="en-US" sz="14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1.6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04086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</a:rPr>
                                      <m:t>𝐻𝐻𝐻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60%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~30% @ ILC-500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~40% through loops + EFT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1400" b="0" i="0" dirty="0">
                            <a:latin typeface="Helvetica" pitchFamily="2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hh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: ~5%, CLIC: 10~15%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025658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3BBAD9D9-E835-114C-9BF6-DE17BCF662A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340317"/>
                  </p:ext>
                </p:extLst>
              </p:nvPr>
            </p:nvGraphicFramePr>
            <p:xfrm>
              <a:off x="395536" y="1639642"/>
              <a:ext cx="8280920" cy="5036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64096">
                      <a:extLst>
                        <a:ext uri="{9D8B030D-6E8A-4147-A177-3AD203B41FA5}">
                          <a16:colId xmlns:a16="http://schemas.microsoft.com/office/drawing/2014/main" val="1121985004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754049187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642953881"/>
                        </a:ext>
                      </a:extLst>
                    </a:gridCol>
                    <a:gridCol w="1173153">
                      <a:extLst>
                        <a:ext uri="{9D8B030D-6E8A-4147-A177-3AD203B41FA5}">
                          <a16:colId xmlns:a16="http://schemas.microsoft.com/office/drawing/2014/main" val="1952031218"/>
                        </a:ext>
                      </a:extLst>
                    </a:gridCol>
                    <a:gridCol w="1496725">
                      <a:extLst>
                        <a:ext uri="{9D8B030D-6E8A-4147-A177-3AD203B41FA5}">
                          <a16:colId xmlns:a16="http://schemas.microsoft.com/office/drawing/2014/main" val="3206178756"/>
                        </a:ext>
                      </a:extLst>
                    </a:gridCol>
                    <a:gridCol w="2226666">
                      <a:extLst>
                        <a:ext uri="{9D8B030D-6E8A-4147-A177-3AD203B41FA5}">
                          <a16:colId xmlns:a16="http://schemas.microsoft.com/office/drawing/2014/main" val="1803335290"/>
                        </a:ext>
                      </a:extLst>
                    </a:gridCol>
                  </a:tblGrid>
                  <a:tr h="5091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Coupling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HL-LHC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ILC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2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Symbol" pitchFamily="2" charset="2"/>
                            </a:rPr>
                            <a:t>®</a:t>
                          </a:r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 365 GeV, 6.5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Comments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346396"/>
                      </a:ext>
                    </a:extLst>
                  </a:tr>
                  <a:tr h="3712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141379" r="-861765" b="-11379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6.4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4.7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 rowSpan="11"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All 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+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–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 are statistical only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Experimental systematic uncertainties expected to be small, unlike at LHC</a:t>
                          </a:r>
                        </a:p>
                        <a:p>
                          <a:pPr algn="l"/>
                          <a:endParaRPr lang="en-US" sz="1200" b="1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" pitchFamily="2" charset="0"/>
                          </a:endParaRPr>
                        </a:p>
                        <a:p>
                          <a:pPr algn="l"/>
                          <a:r>
                            <a:rPr lang="en-US" sz="1200" b="1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BR</a:t>
                          </a:r>
                          <a:r>
                            <a:rPr lang="en-US" sz="1200" b="1" i="0" baseline="-2500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inv</a:t>
                          </a:r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 sensitivity ten times better at lepton colliders than LHC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numbers taken from recent CDR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CEPC numbers similar to 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[240]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008281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241379" r="-861765" b="-10379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0.5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1346056"/>
                      </a:ext>
                    </a:extLst>
                  </a:tr>
                  <a:tr h="3827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330000" r="-861765" b="-9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8361873"/>
                      </a:ext>
                    </a:extLst>
                  </a:tr>
                  <a:tr h="3716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430000" r="-861765" b="-8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1.0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191594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567857" r="-861765" b="-76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 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~5% @ ILC-500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532428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644828" r="-861765" b="-6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0.7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135083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744828" r="-861765" b="-5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UL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274819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875000" r="-861765" b="-45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1.5 ~ 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0.8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5091751"/>
                      </a:ext>
                    </a:extLst>
                  </a:tr>
                  <a:tr h="371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910000" r="-861765" b="-3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1471106"/>
                      </a:ext>
                    </a:extLst>
                  </a:tr>
                  <a:tr h="3712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1044828" r="-861765" b="-2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822658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897297" r="-861765" b="-837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~50% 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(model dep.)</a:t>
                          </a:r>
                          <a:endParaRPr lang="en-US" sz="14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1.6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04086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1272414" r="-861765" b="-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 60%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~30% @ ILC-500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~40% through loops + EFT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1400" b="0" i="0" dirty="0">
                            <a:latin typeface="Helvetica" pitchFamily="2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hh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: ~5%, CLIC: 10~15%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025658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8873E87-5091-B145-97AD-81B4E6B1ABCD}"/>
              </a:ext>
            </a:extLst>
          </p:cNvPr>
          <p:cNvSpPr txBox="1"/>
          <p:nvPr/>
        </p:nvSpPr>
        <p:spPr>
          <a:xfrm>
            <a:off x="2306708" y="1380712"/>
            <a:ext cx="13292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Uncertainties in %</a:t>
            </a:r>
          </a:p>
        </p:txBody>
      </p:sp>
    </p:spTree>
    <p:extLst>
      <p:ext uri="{BB962C8B-B14F-4D97-AF65-F5344CB8AC3E}">
        <p14:creationId xmlns:p14="http://schemas.microsoft.com/office/powerpoint/2010/main" val="77579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943354" y="620688"/>
            <a:ext cx="3805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Some conclusions</a:t>
            </a: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2048362"/>
            <a:ext cx="8888134" cy="45255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We live in </a:t>
            </a:r>
            <a:r>
              <a:rPr lang="en-GB" sz="16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data-driven times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experiment must guide us to the next stage. That means we    need a </a:t>
            </a:r>
            <a:r>
              <a:rPr lang="en-GB" sz="16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broad and diverse research programme. Higgs physics is key in that programme</a:t>
            </a:r>
            <a:r>
              <a:rPr lang="en-GB" sz="1600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HL-LHC will make a strong impact on Higgs property measurements. It has sensitivity to discover rare Higgs decays to µµ and </a:t>
            </a:r>
            <a:r>
              <a:rPr lang="en-GB" sz="16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600" dirty="0" err="1">
                <a:solidFill>
                  <a:srgbClr val="003BB8"/>
                </a:solidFill>
                <a:latin typeface="Symbol" pitchFamily="2" charset="2"/>
                <a:ea typeface="Helvetica Light" charset="0"/>
                <a:cs typeface="Helvetica Light" charset="0"/>
              </a:rPr>
              <a:t>g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to study couplings to bosons and third generation fermions to (few) percent precision, and to significantly constrain invisible decays.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Most coupling measurements will be limited by theoretical uncertainties highlighting the importance of improving these.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Di-Higgs production can likely be seen, but a significant measurement of Higgs self-coupling seems beyond reach. However, important constraints can be obtained.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Higgs measurements in conjunction with other SM sectors such as diboson and top will allow     to obtain coherent information in the framework of EFT or model extensions of the SM.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in the SM sector will contribute to these constraints.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6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Hadron and lepton colliders have complementary strengths</a:t>
            </a:r>
          </a:p>
        </p:txBody>
      </p:sp>
    </p:spTree>
    <p:extLst>
      <p:ext uri="{BB962C8B-B14F-4D97-AF65-F5344CB8AC3E}">
        <p14:creationId xmlns:p14="http://schemas.microsoft.com/office/powerpoint/2010/main" val="234108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4E1042-B2C7-BA44-BDD0-BD25D5718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C2A72D-95E0-C744-A2D4-90FBF28493B1}"/>
              </a:ext>
            </a:extLst>
          </p:cNvPr>
          <p:cNvSpPr/>
          <p:nvPr/>
        </p:nvSpPr>
        <p:spPr>
          <a:xfrm>
            <a:off x="0" y="0"/>
            <a:ext cx="9130772" cy="1988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B68443-B0B8-9644-9FCC-D36E021D1F96}"/>
              </a:ext>
            </a:extLst>
          </p:cNvPr>
          <p:cNvSpPr txBox="1"/>
          <p:nvPr/>
        </p:nvSpPr>
        <p:spPr>
          <a:xfrm>
            <a:off x="395536" y="3140968"/>
            <a:ext cx="1510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550446674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Current status of property measurements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F0B7F7-BA89-5147-876D-1EDE03EAD226}"/>
              </a:ext>
            </a:extLst>
          </p:cNvPr>
          <p:cNvSpPr/>
          <p:nvPr/>
        </p:nvSpPr>
        <p:spPr>
          <a:xfrm>
            <a:off x="323527" y="1044974"/>
            <a:ext cx="31683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 Light"/>
              </a:rPr>
              <a:t>Combined coupling fit (CMS)</a:t>
            </a:r>
          </a:p>
          <a:p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 Light"/>
              </a:rPr>
              <a:t>2016 data, √s = 13 TeV</a:t>
            </a:r>
          </a:p>
          <a:p>
            <a:endParaRPr lang="en-US" sz="800" dirty="0"/>
          </a:p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CMS-PAS-HIG-17-031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8824CF8-3B83-AF4C-948F-88FB6EDCFEF5}"/>
              </a:ext>
            </a:extLst>
          </p:cNvPr>
          <p:cNvCxnSpPr>
            <a:cxnSpLocks/>
          </p:cNvCxnSpPr>
          <p:nvPr/>
        </p:nvCxnSpPr>
        <p:spPr>
          <a:xfrm flipV="1">
            <a:off x="5746470" y="1499488"/>
            <a:ext cx="0" cy="4665816"/>
          </a:xfrm>
          <a:prstGeom prst="line">
            <a:avLst/>
          </a:prstGeom>
          <a:ln w="3175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A0630DD0-2A66-C749-B9A3-D5F5DBB1F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77354" y="2888230"/>
            <a:ext cx="3454400" cy="35941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7F640B8-63DB-B940-9E74-22D746242F2A}"/>
              </a:ext>
            </a:extLst>
          </p:cNvPr>
          <p:cNvSpPr/>
          <p:nvPr/>
        </p:nvSpPr>
        <p:spPr>
          <a:xfrm>
            <a:off x="323528" y="2276872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D80017"/>
                </a:solidFill>
                <a:latin typeface="Helvetica Light" panose="020B0403020202020204" pitchFamily="34" charset="0"/>
                <a:cs typeface="Helvetica Light"/>
              </a:rPr>
              <a:t>Higgs to boson and fermion coupling modifiers: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  <a:cs typeface="Helvetica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E03852-2045-2D4D-9844-EAC800835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439" y="1128555"/>
            <a:ext cx="5171001" cy="541724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63B6711-A625-D54C-8BCE-71BA3DCE956B}"/>
              </a:ext>
            </a:extLst>
          </p:cNvPr>
          <p:cNvSpPr/>
          <p:nvPr/>
        </p:nvSpPr>
        <p:spPr>
          <a:xfrm flipH="1">
            <a:off x="3851917" y="2879835"/>
            <a:ext cx="4661462" cy="725214"/>
          </a:xfrm>
          <a:prstGeom prst="roundRect">
            <a:avLst/>
          </a:prstGeom>
          <a:ln w="317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7C39F-A702-3A4D-BBFC-DDCE478B532A}"/>
              </a:ext>
            </a:extLst>
          </p:cNvPr>
          <p:cNvSpPr txBox="1"/>
          <p:nvPr/>
        </p:nvSpPr>
        <p:spPr>
          <a:xfrm>
            <a:off x="7405325" y="1024918"/>
            <a:ext cx="13997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Assumes: </a:t>
            </a:r>
            <a:r>
              <a:rPr lang="en-US" sz="1100" dirty="0" err="1">
                <a:latin typeface="Helvetica Light" charset="0"/>
                <a:ea typeface="Helvetica Light" charset="0"/>
                <a:cs typeface="Helvetica Light" charset="0"/>
              </a:rPr>
              <a:t>BR</a:t>
            </a:r>
            <a:r>
              <a:rPr lang="en-US" sz="1100" baseline="-25000" dirty="0" err="1">
                <a:latin typeface="Helvetica Light" charset="0"/>
                <a:ea typeface="Helvetica Light" charset="0"/>
                <a:cs typeface="Helvetica Light" charset="0"/>
              </a:rPr>
              <a:t>inv</a:t>
            </a:r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 = 0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1DAF056-A517-4B41-BE5E-E0A28C9B28AB}"/>
              </a:ext>
            </a:extLst>
          </p:cNvPr>
          <p:cNvSpPr/>
          <p:nvPr/>
        </p:nvSpPr>
        <p:spPr>
          <a:xfrm>
            <a:off x="7153778" y="3212976"/>
            <a:ext cx="106911" cy="108595"/>
          </a:xfrm>
          <a:prstGeom prst="ellipse">
            <a:avLst/>
          </a:prstGeom>
          <a:solidFill>
            <a:srgbClr val="D80017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276BA5-E210-8542-992B-352C2214CBFF}"/>
              </a:ext>
            </a:extLst>
          </p:cNvPr>
          <p:cNvCxnSpPr/>
          <p:nvPr/>
        </p:nvCxnSpPr>
        <p:spPr>
          <a:xfrm>
            <a:off x="6999890" y="3261698"/>
            <a:ext cx="441434" cy="0"/>
          </a:xfrm>
          <a:prstGeom prst="line">
            <a:avLst/>
          </a:prstGeom>
          <a:ln w="28575"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2B8B232-E2B0-CC47-BD76-05646BB3D877}"/>
              </a:ext>
            </a:extLst>
          </p:cNvPr>
          <p:cNvCxnSpPr>
            <a:cxnSpLocks/>
          </p:cNvCxnSpPr>
          <p:nvPr/>
        </p:nvCxnSpPr>
        <p:spPr>
          <a:xfrm>
            <a:off x="6681252" y="3260073"/>
            <a:ext cx="1032643" cy="0"/>
          </a:xfrm>
          <a:prstGeom prst="line">
            <a:avLst/>
          </a:prstGeom>
          <a:ln w="3175"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CB1F8A1-8B03-B642-AB3C-FDC2BFCAD78B}"/>
              </a:ext>
            </a:extLst>
          </p:cNvPr>
          <p:cNvSpPr txBox="1"/>
          <p:nvPr/>
        </p:nvSpPr>
        <p:spPr>
          <a:xfrm>
            <a:off x="7064229" y="2974013"/>
            <a:ext cx="13837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Run-1 ATLAS &amp; CMS</a:t>
            </a:r>
          </a:p>
        </p:txBody>
      </p:sp>
    </p:spTree>
    <p:extLst>
      <p:ext uri="{BB962C8B-B14F-4D97-AF65-F5344CB8AC3E}">
        <p14:creationId xmlns:p14="http://schemas.microsoft.com/office/powerpoint/2010/main" val="300248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7CD058D6-0FE3-ED40-A327-D83FC7ACB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272" y="2276872"/>
            <a:ext cx="1316888" cy="2637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</a:t>
            </a:r>
            <a:r>
              <a:rPr lang="en-US" sz="105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</a:t>
            </a:r>
            <a:endParaRPr lang="en-US" sz="1050" dirty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19" name="Text Box 11">
            <a:extLst>
              <a:ext uri="{FF2B5EF4-FFF2-40B4-BE49-F238E27FC236}">
                <a16:creationId xmlns:a16="http://schemas.microsoft.com/office/drawing/2014/main" id="{B59CC357-8DBA-1445-BC16-B7C53A112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484784"/>
            <a:ext cx="2835424" cy="29260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Leptonic (e/µ) and photonic final states provided best discovery significance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 </a:t>
            </a:r>
            <a:r>
              <a:rPr lang="en-US" sz="1600" dirty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6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γγ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/ ZZ*(</a:t>
            </a:r>
            <a:r>
              <a:rPr lang="en-US" sz="1600" dirty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4𝓁) have best mass </a:t>
            </a:r>
            <a:r>
              <a:rPr lang="en-US" sz="16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resoluton</a:t>
            </a:r>
            <a:endParaRPr lang="en-US" sz="1600" dirty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65113" lvl="1">
              <a:spcBef>
                <a:spcPts val="2400"/>
              </a:spcBef>
            </a:pP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 </a:t>
            </a:r>
            <a:r>
              <a:rPr lang="en-US" sz="1600" dirty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WW* </a:t>
            </a:r>
            <a:r>
              <a:rPr lang="en-US" sz="1600" dirty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 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2𝓁2</a:t>
            </a:r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𝜈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good trigger, sustainable background level, and large branching fraction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349F041-B8AF-F048-81A7-E9EE17BFE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50415"/>
              </p:ext>
            </p:extLst>
          </p:nvPr>
        </p:nvGraphicFramePr>
        <p:xfrm>
          <a:off x="4067944" y="2568787"/>
          <a:ext cx="4176840" cy="22250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88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Decay channel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Mass resolution</a:t>
                      </a: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γγ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1–2%</a:t>
                      </a: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ZZ*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4𝓁 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1–2%</a:t>
                      </a: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WW*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2𝓁2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𝜈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20%</a:t>
                      </a: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bb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10%</a:t>
                      </a: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ττ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15%</a:t>
                      </a: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61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More than observation: detailed measurements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F0B7F7-BA89-5147-876D-1EDE03EAD226}"/>
              </a:ext>
            </a:extLst>
          </p:cNvPr>
          <p:cNvSpPr/>
          <p:nvPr/>
        </p:nvSpPr>
        <p:spPr>
          <a:xfrm>
            <a:off x="323527" y="1044974"/>
            <a:ext cx="37444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 Light"/>
              </a:rPr>
              <a:t>Cross section measurements</a:t>
            </a:r>
          </a:p>
          <a:p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 Light"/>
              </a:rPr>
              <a:t>2015+2016 data, √s = 13 TeV</a:t>
            </a:r>
          </a:p>
          <a:p>
            <a:endParaRPr lang="en-US" sz="800" dirty="0"/>
          </a:p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ATLAS-CONF-2018-002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F0A8D1-65E1-144C-9DDB-E21B703DC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51774" y="1426190"/>
            <a:ext cx="3240360" cy="47761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39EE2E-DB5E-5440-ADA0-4D6C2DB5C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788" y="1484784"/>
            <a:ext cx="4054715" cy="38971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540F66-F826-3946-BB21-7689248812E0}"/>
              </a:ext>
            </a:extLst>
          </p:cNvPr>
          <p:cNvSpPr txBox="1"/>
          <p:nvPr/>
        </p:nvSpPr>
        <p:spPr>
          <a:xfrm>
            <a:off x="611561" y="5805264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Combination of cleanest </a:t>
            </a:r>
            <a:r>
              <a:rPr lang="en-US" sz="1400" dirty="0">
                <a:latin typeface="Symbol" pitchFamily="2" charset="2"/>
                <a:ea typeface="Helvetica Light" charset="0"/>
                <a:cs typeface="Helvetica Light" charset="0"/>
              </a:rPr>
              <a:t>gg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4-lepton channels provides currently most sensitive differential cross section measurements, but still a long way to go to achieve good precision</a:t>
            </a:r>
          </a:p>
        </p:txBody>
      </p:sp>
    </p:spTree>
    <p:extLst>
      <p:ext uri="{BB962C8B-B14F-4D97-AF65-F5344CB8AC3E}">
        <p14:creationId xmlns:p14="http://schemas.microsoft.com/office/powerpoint/2010/main" val="154218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More than observation: detailed measurements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-98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41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F0B7F7-BA89-5147-876D-1EDE03EAD226}"/>
              </a:ext>
            </a:extLst>
          </p:cNvPr>
          <p:cNvSpPr/>
          <p:nvPr/>
        </p:nvSpPr>
        <p:spPr>
          <a:xfrm>
            <a:off x="323527" y="1044974"/>
            <a:ext cx="54006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 Light"/>
              </a:rPr>
              <a:t>Simplified template cross (STXS) section measurements</a:t>
            </a:r>
          </a:p>
          <a:p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 Light"/>
              </a:rPr>
              <a:t>2015+2016 data, √s = 13 TeV</a:t>
            </a:r>
          </a:p>
          <a:p>
            <a:endParaRPr lang="en-US" sz="800" dirty="0"/>
          </a:p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ATLAS arXiv:1712.02304, 1802.04146, ATLAS-CONF-2018-018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AAB72E-089B-1341-89C6-61E8C1C3FC14}"/>
              </a:ext>
            </a:extLst>
          </p:cNvPr>
          <p:cNvSpPr txBox="1"/>
          <p:nvPr/>
        </p:nvSpPr>
        <p:spPr>
          <a:xfrm>
            <a:off x="611561" y="6146140"/>
            <a:ext cx="4896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STXS define particle-level bins to maximize </a:t>
            </a:r>
            <a:r>
              <a:rPr lang="en-US" sz="1400" dirty="0">
                <a:latin typeface="Helvetica Light" panose="020B0403020202020204" pitchFamily="34" charset="0"/>
              </a:rPr>
              <a:t>measurement precision and reduce theory dependence</a:t>
            </a:r>
            <a:endParaRPr lang="en-US" sz="1400" dirty="0"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34991-1F97-C348-8C31-C78DC76D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039" y="1130284"/>
            <a:ext cx="3054384" cy="2514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C9158E-A424-4147-A200-BB50333AB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028" y="3726034"/>
            <a:ext cx="3487480" cy="2871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91CC5F-0B49-0C40-AD9C-4093DA5D8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016" y="1868865"/>
            <a:ext cx="5508104" cy="412439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227A062-B4E9-AE46-B0A2-9A9C3C44661B}"/>
              </a:ext>
            </a:extLst>
          </p:cNvPr>
          <p:cNvCxnSpPr>
            <a:cxnSpLocks/>
          </p:cNvCxnSpPr>
          <p:nvPr/>
        </p:nvCxnSpPr>
        <p:spPr>
          <a:xfrm>
            <a:off x="5508104" y="991238"/>
            <a:ext cx="0" cy="5737119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10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long time passed since the July 2012 discovery of a “Higgs-like” boson…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17951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5</a:t>
            </a:fld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8970E9-8B83-CD4F-9C27-FAFF012FDB34}"/>
              </a:ext>
            </a:extLst>
          </p:cNvPr>
          <p:cNvSpPr/>
          <p:nvPr/>
        </p:nvSpPr>
        <p:spPr>
          <a:xfrm>
            <a:off x="323526" y="1044974"/>
            <a:ext cx="16869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Higgs to diphoton and four-lepton discovery channels              </a:t>
            </a:r>
          </a:p>
          <a:p>
            <a:endParaRPr lang="en-GB" sz="1400" b="1" dirty="0">
              <a:solidFill>
                <a:srgbClr val="D80017"/>
              </a:solidFill>
              <a:latin typeface="Helvetica"/>
              <a:cs typeface="Helvetica"/>
            </a:endParaRPr>
          </a:p>
          <a:p>
            <a:r>
              <a:rPr lang="en-GB" sz="1400" dirty="0">
                <a:latin typeface="Helvetica Light" panose="020B0403020202020204" pitchFamily="34" charset="0"/>
                <a:cs typeface="Helvetica"/>
              </a:rPr>
              <a:t>Using up to 80 fb</a:t>
            </a:r>
            <a:r>
              <a:rPr lang="en-GB" sz="1400" baseline="30000" dirty="0">
                <a:latin typeface="Helvetica Light" panose="020B0403020202020204" pitchFamily="34" charset="0"/>
                <a:cs typeface="Helvetica"/>
              </a:rPr>
              <a:t>–1</a:t>
            </a:r>
            <a:r>
              <a:rPr lang="en-GB" sz="1400" dirty="0">
                <a:latin typeface="Helvetica Light" panose="020B0403020202020204" pitchFamily="34" charset="0"/>
                <a:cs typeface="Helvetica"/>
              </a:rPr>
              <a:t> 13 TeV data from Run-2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9F549B-C9C4-4A42-824D-2F33DA7636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103" y="848331"/>
            <a:ext cx="3193385" cy="306926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B3EAD15-F16A-124B-A1ED-93730A0D4738}"/>
              </a:ext>
            </a:extLst>
          </p:cNvPr>
          <p:cNvSpPr/>
          <p:nvPr/>
        </p:nvSpPr>
        <p:spPr>
          <a:xfrm>
            <a:off x="6685824" y="1412020"/>
            <a:ext cx="410031" cy="262402"/>
          </a:xfrm>
          <a:prstGeom prst="ellipse">
            <a:avLst/>
          </a:prstGeom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7894812-D63A-134E-95BA-F5130F6D70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07530" y="3765026"/>
            <a:ext cx="2949530" cy="30688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AF09D9-48BE-BD49-94D9-51608658C9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19118" y="776741"/>
            <a:ext cx="2964337" cy="3106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E668857-42E1-3041-B750-E5E05396BF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6250" y="3870295"/>
            <a:ext cx="3127343" cy="30060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B32998F1-2AD1-064B-B4E2-1F89BA67E9AF}"/>
              </a:ext>
            </a:extLst>
          </p:cNvPr>
          <p:cNvSpPr/>
          <p:nvPr/>
        </p:nvSpPr>
        <p:spPr>
          <a:xfrm>
            <a:off x="7771304" y="4106597"/>
            <a:ext cx="410031" cy="262402"/>
          </a:xfrm>
          <a:prstGeom prst="ellipse">
            <a:avLst/>
          </a:prstGeom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66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17"/>
          <a:stretch/>
        </p:blipFill>
        <p:spPr>
          <a:xfrm>
            <a:off x="4985141" y="2640521"/>
            <a:ext cx="4002497" cy="412956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21"/>
          <a:stretch/>
        </p:blipFill>
        <p:spPr>
          <a:xfrm>
            <a:off x="1331640" y="2339880"/>
            <a:ext cx="3583863" cy="44585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algn="l">
                <a:defRPr/>
              </a:pPr>
              <a:t>6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7" y="1044974"/>
            <a:ext cx="3755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ATLAS &amp; CMS Run-1 combination of Higgs coupling measurements</a:t>
            </a:r>
          </a:p>
          <a:p>
            <a:pPr>
              <a:spcBef>
                <a:spcPts val="1200"/>
              </a:spcBef>
            </a:pP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Signal strength parameter: µ = </a:t>
            </a:r>
            <a:r>
              <a:rPr lang="en-GB" sz="1200" dirty="0" err="1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σ</a:t>
            </a: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(</a:t>
            </a:r>
            <a:r>
              <a:rPr lang="en-GB" sz="1200" dirty="0" err="1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exp</a:t>
            </a: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) / </a:t>
            </a:r>
            <a:r>
              <a:rPr lang="en-GB" sz="1200" dirty="0" err="1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σ</a:t>
            </a: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(SM)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ATLAS &amp; CMS Higgs analysis — Run-1 legacy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58371" y="2146990"/>
            <a:ext cx="18117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production processes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55089" y="2432794"/>
            <a:ext cx="1548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decay processes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76056" y="1055320"/>
            <a:ext cx="4067944" cy="11772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0000" anchor="ctr" anchorCtr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2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Agreement among experiments</a:t>
            </a:r>
          </a:p>
          <a:p>
            <a:pPr>
              <a:spcBef>
                <a:spcPts val="900"/>
              </a:spcBef>
            </a:pPr>
            <a:r>
              <a: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Overall signal strength (Run-1): µ = 1.09 ± 0.11 (A &amp; C)</a:t>
            </a:r>
          </a:p>
          <a:p>
            <a:pPr>
              <a:spcBef>
                <a:spcPts val="900"/>
              </a:spcBef>
              <a:tabLst>
                <a:tab pos="574675" algn="l"/>
                <a:tab pos="1550988" algn="l"/>
              </a:tabLst>
            </a:pPr>
            <a:r>
              <a:rPr lang="en-US" sz="12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Run-2: 	1.17 ± 0.10   	(CMS) </a:t>
            </a:r>
          </a:p>
          <a:p>
            <a:pPr>
              <a:spcBef>
                <a:spcPts val="900"/>
              </a:spcBef>
              <a:tabLst>
                <a:tab pos="574675" algn="l"/>
                <a:tab pos="1550988" algn="l"/>
              </a:tabLst>
            </a:pPr>
            <a:r>
              <a:rPr lang="en-US" sz="12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	1.13          	(ATLAS)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6314" y="5104055"/>
            <a:ext cx="98532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1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Note that the least model-dependent observables at the LHC are </a:t>
            </a:r>
            <a:r>
              <a:rPr lang="en-GB" sz="1100" b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ratios</a:t>
            </a:r>
            <a:r>
              <a:rPr lang="en-GB" sz="11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100" b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of couplings</a:t>
            </a:r>
            <a:endParaRPr lang="en-GB" sz="1000" b="1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7289049" y="3429000"/>
            <a:ext cx="288032" cy="2286334"/>
          </a:xfrm>
          <a:prstGeom prst="rightBrace">
            <a:avLst>
              <a:gd name="adj1" fmla="val 36463"/>
              <a:gd name="adj2" fmla="val 50000"/>
            </a:avLst>
          </a:prstGeom>
          <a:ln w="3175">
            <a:solidFill>
              <a:srgbClr val="0196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10469" y="4363770"/>
            <a:ext cx="9219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Observed in Run-1</a:t>
            </a:r>
          </a:p>
        </p:txBody>
      </p:sp>
      <p:sp>
        <p:nvSpPr>
          <p:cNvPr id="18" name="Right Brace 17"/>
          <p:cNvSpPr/>
          <p:nvPr/>
        </p:nvSpPr>
        <p:spPr>
          <a:xfrm>
            <a:off x="3422430" y="3119639"/>
            <a:ext cx="288032" cy="934283"/>
          </a:xfrm>
          <a:prstGeom prst="rightBrace">
            <a:avLst>
              <a:gd name="adj1" fmla="val 36463"/>
              <a:gd name="adj2" fmla="val 50000"/>
            </a:avLst>
          </a:prstGeom>
          <a:ln w="3175">
            <a:solidFill>
              <a:srgbClr val="0196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733611" y="3393427"/>
            <a:ext cx="9219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Observed in Run-1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097115" y="3356992"/>
            <a:ext cx="0" cy="3024336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6453225" y="3703161"/>
            <a:ext cx="0" cy="261064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40AFCA8E-2039-2A49-89E0-3A933C6752A8}"/>
              </a:ext>
            </a:extLst>
          </p:cNvPr>
          <p:cNvSpPr/>
          <p:nvPr/>
        </p:nvSpPr>
        <p:spPr>
          <a:xfrm>
            <a:off x="6094745" y="1902422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+ 0.09</a:t>
            </a:r>
          </a:p>
          <a:p>
            <a:r>
              <a:rPr lang="en-US" sz="9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– 0.08 </a:t>
            </a:r>
            <a:endParaRPr lang="en-US" sz="900" dirty="0">
              <a:solidFill>
                <a:srgbClr val="003BB8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18BE36-4EB3-2644-84A7-9613DD5FE51B}"/>
              </a:ext>
            </a:extLst>
          </p:cNvPr>
          <p:cNvSpPr/>
          <p:nvPr/>
        </p:nvSpPr>
        <p:spPr>
          <a:xfrm>
            <a:off x="7936892" y="2496189"/>
            <a:ext cx="101822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arXiv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039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7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ATLAS &amp; CMS Higgs analysis — Run-1 legacy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086" y="2189805"/>
            <a:ext cx="4740623" cy="46235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36096" y="5355793"/>
            <a:ext cx="36946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Couplings to massless particles mediated by loops involving heavy particles</a:t>
            </a:r>
          </a:p>
          <a:p>
            <a:endParaRPr lang="en-US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Powerful test for new physics (</a:t>
            </a:r>
            <a:r>
              <a:rPr lang="en-US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excludes SM-like heavy 4</a:t>
            </a:r>
            <a:r>
              <a:rPr lang="en-US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fermion generation)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246" y="2564904"/>
            <a:ext cx="2050482" cy="118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3897185"/>
            <a:ext cx="2050482" cy="118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246" y="1092845"/>
            <a:ext cx="2050482" cy="118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924547" y="1223174"/>
            <a:ext cx="511170" cy="955268"/>
            <a:chOff x="6660232" y="1223174"/>
            <a:chExt cx="511170" cy="955268"/>
          </a:xfrm>
        </p:grpSpPr>
        <p:sp>
          <p:nvSpPr>
            <p:cNvPr id="3" name="TextBox 2"/>
            <p:cNvSpPr txBox="1"/>
            <p:nvPr/>
          </p:nvSpPr>
          <p:spPr>
            <a:xfrm>
              <a:off x="6660232" y="1537047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41150" y="1223174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48264" y="1916832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 flipH="1">
            <a:off x="6996578" y="2663334"/>
            <a:ext cx="589916" cy="981690"/>
            <a:chOff x="6803464" y="1191274"/>
            <a:chExt cx="367938" cy="981690"/>
          </a:xfrm>
        </p:grpSpPr>
        <p:sp>
          <p:nvSpPr>
            <p:cNvPr id="20" name="TextBox 19"/>
            <p:cNvSpPr txBox="1"/>
            <p:nvPr/>
          </p:nvSpPr>
          <p:spPr>
            <a:xfrm>
              <a:off x="6803464" y="1537047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71125" y="1191274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78239" y="1911354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 flipH="1">
            <a:off x="6996559" y="4036964"/>
            <a:ext cx="741516" cy="877782"/>
            <a:chOff x="6708910" y="1242338"/>
            <a:chExt cx="462492" cy="877782"/>
          </a:xfrm>
        </p:grpSpPr>
        <p:sp>
          <p:nvSpPr>
            <p:cNvPr id="24" name="TextBox 23"/>
            <p:cNvSpPr txBox="1"/>
            <p:nvPr/>
          </p:nvSpPr>
          <p:spPr>
            <a:xfrm>
              <a:off x="6708910" y="1537047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41150" y="1242338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48264" y="1858510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A7F93AE-50D1-6846-8BA2-70BD22FF5FBD}"/>
              </a:ext>
            </a:extLst>
          </p:cNvPr>
          <p:cNvSpPr/>
          <p:nvPr/>
        </p:nvSpPr>
        <p:spPr>
          <a:xfrm>
            <a:off x="323527" y="1044974"/>
            <a:ext cx="3755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ATLAS &amp; CMS Run-1 combination of Higgs coupling measurements</a:t>
            </a:r>
          </a:p>
          <a:p>
            <a:pPr lvl="0">
              <a:spcBef>
                <a:spcPts val="1200"/>
              </a:spcBef>
            </a:pP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Coupling modifier: </a:t>
            </a:r>
            <a:r>
              <a:rPr lang="en-GB" sz="1200" dirty="0" err="1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κ</a:t>
            </a: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 = </a:t>
            </a:r>
            <a:r>
              <a:rPr lang="en-GB" sz="1200" dirty="0" err="1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κ</a:t>
            </a: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(</a:t>
            </a:r>
            <a:r>
              <a:rPr lang="en-GB" sz="1200" dirty="0" err="1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exp</a:t>
            </a: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) / </a:t>
            </a:r>
            <a:r>
              <a:rPr lang="en-GB" sz="1200" dirty="0" err="1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κ</a:t>
            </a:r>
            <a:r>
              <a:rPr lang="en-GB" sz="1200" dirty="0">
                <a:solidFill>
                  <a:srgbClr val="D80017"/>
                </a:solidFill>
                <a:latin typeface="Helvetica Light" panose="020B0403020202020204" pitchFamily="34" charset="0"/>
                <a:cs typeface="Helvetica"/>
              </a:rPr>
              <a:t>(SM)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6DDB8E-7161-B848-ABC9-0450A3E0600C}"/>
                  </a:ext>
                </a:extLst>
              </p:cNvPr>
              <p:cNvSpPr txBox="1"/>
              <p:nvPr/>
            </p:nvSpPr>
            <p:spPr>
              <a:xfrm>
                <a:off x="7604716" y="910319"/>
                <a:ext cx="454675" cy="358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  <m:t>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rgbClr val="0070C0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6DDB8E-7161-B848-ABC9-0450A3E06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716" y="910319"/>
                <a:ext cx="454675" cy="3585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0FF1008-A047-3642-872B-828E291B7B99}"/>
                  </a:ext>
                </a:extLst>
              </p:cNvPr>
              <p:cNvSpPr txBox="1"/>
              <p:nvPr/>
            </p:nvSpPr>
            <p:spPr>
              <a:xfrm>
                <a:off x="6469872" y="2590330"/>
                <a:ext cx="454675" cy="358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  <m:t>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rgbClr val="0070C0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0FF1008-A047-3642-872B-828E291B7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872" y="2590330"/>
                <a:ext cx="454675" cy="3585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4223C59-0086-FA42-AC84-E29B8F4AEF40}"/>
              </a:ext>
            </a:extLst>
          </p:cNvPr>
          <p:cNvSpPr/>
          <p:nvPr/>
        </p:nvSpPr>
        <p:spPr>
          <a:xfrm>
            <a:off x="6823468" y="980728"/>
            <a:ext cx="815188" cy="1369067"/>
          </a:xfrm>
          <a:prstGeom prst="roundRect">
            <a:avLst/>
          </a:prstGeom>
          <a:ln w="3175">
            <a:solidFill>
              <a:srgbClr val="0070C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83D10CF-D436-AF42-9C5C-7D13C0A2D888}"/>
              </a:ext>
            </a:extLst>
          </p:cNvPr>
          <p:cNvSpPr/>
          <p:nvPr/>
        </p:nvSpPr>
        <p:spPr>
          <a:xfrm>
            <a:off x="6853893" y="2489451"/>
            <a:ext cx="914163" cy="2650437"/>
          </a:xfrm>
          <a:prstGeom prst="roundRect">
            <a:avLst/>
          </a:prstGeom>
          <a:ln w="317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CA5198-EDAA-544D-9456-B820C5B4434F}"/>
              </a:ext>
            </a:extLst>
          </p:cNvPr>
          <p:cNvSpPr/>
          <p:nvPr/>
        </p:nvSpPr>
        <p:spPr>
          <a:xfrm>
            <a:off x="4101162" y="2151805"/>
            <a:ext cx="101822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arXiv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971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093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screen">
            <a:grayscl/>
            <a:lum bright="32000" contras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841" y="3092668"/>
            <a:ext cx="5869487" cy="3765331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Highlights in 2018: fermionic channels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2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9046" y="0"/>
            <a:ext cx="2140433" cy="1399586"/>
          </a:xfrm>
          <a:prstGeom prst="rect">
            <a:avLst/>
          </a:prstGeom>
          <a:effectLst>
            <a:outerShdw blurRad="177800" dist="76200" dir="8100000" algn="tr" rotWithShape="0">
              <a:prstClr val="black">
                <a:alpha val="15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Observation of H </a:t>
            </a:r>
            <a:r>
              <a:rPr lang="en-US" sz="2400" dirty="0">
                <a:solidFill>
                  <a:prstClr val="black"/>
                </a:solidFill>
                <a:latin typeface="Symbol" pitchFamily="2" charset="2"/>
                <a:ea typeface="Symbol" charset="2"/>
                <a:cs typeface="Symbol" charset="2"/>
              </a:rPr>
              <a:t>®</a:t>
            </a:r>
            <a:r>
              <a:rPr lang="en-US" sz="24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bb </a:t>
            </a:r>
            <a:r>
              <a:rPr lang="en-US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(ATLAS &amp; CMS)</a:t>
            </a:r>
            <a:r>
              <a:rPr lang="en-US" sz="24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US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prstClr val="black"/>
                </a:solidFill>
                <a:latin typeface="Symbol" pitchFamily="2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bb</a:t>
            </a:r>
            <a:r>
              <a:rPr lang="en-US" sz="16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(BR: 58%), best channel: W/Z+H </a:t>
            </a:r>
            <a:r>
              <a:rPr lang="en-US" sz="16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0 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(+MET)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1, 2 leptons + H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01" y="2405981"/>
            <a:ext cx="4347264" cy="417092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445" y="210288"/>
            <a:ext cx="1975473" cy="10635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1543503"/>
            <a:ext cx="8879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Extremely challenging analysis requiring multivariate techniques to suppress background, and data driven constraint of background uncertainties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. 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Powerful validation channel: W/Z+Z(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bb)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69310" y="2328906"/>
            <a:ext cx="28280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arXiv:1708.03299 (ATLAS), 1808.08242 (CMS)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9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64088" y="6165304"/>
            <a:ext cx="30748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(VH(bb))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5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1.01 ± 0.20 (ATLAS)</a:t>
            </a:r>
          </a:p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		 1.04 ± 0.20 (CMS)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E9B588-3BEB-E043-8642-47784B0C4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35115" y="2303768"/>
            <a:ext cx="3713191" cy="38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6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336450</TotalTime>
  <Words>3440</Words>
  <Application>Microsoft Macintosh PowerPoint</Application>
  <PresentationFormat>Overhead</PresentationFormat>
  <Paragraphs>602</Paragraphs>
  <Slides>41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Arial</vt:lpstr>
      <vt:lpstr>Calibri</vt:lpstr>
      <vt:lpstr>Cambria Math</vt:lpstr>
      <vt:lpstr>Chalkduster</vt:lpstr>
      <vt:lpstr>Garamond</vt:lpstr>
      <vt:lpstr>Helvetica</vt:lpstr>
      <vt:lpstr>Helvetica Light</vt:lpstr>
      <vt:lpstr>Symbol</vt:lpstr>
      <vt:lpstr>Trebuchet MS</vt:lpstr>
      <vt:lpstr>Wingdings</vt:lpstr>
      <vt:lpstr>3_Office Theme</vt:lpstr>
      <vt:lpstr>5_Office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 Hoecker</cp:lastModifiedBy>
  <cp:revision>5626</cp:revision>
  <cp:lastPrinted>2019-01-14T13:15:26Z</cp:lastPrinted>
  <dcterms:created xsi:type="dcterms:W3CDTF">2013-03-19T21:10:26Z</dcterms:created>
  <dcterms:modified xsi:type="dcterms:W3CDTF">2019-01-14T14:32:24Z</dcterms:modified>
  <cp:category/>
</cp:coreProperties>
</file>