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m" ContentType="application/vnd.ms-excel.sheet.macroEnabled.12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charts/chart1.xml" ContentType="application/vnd.openxmlformats-officedocument.drawingml.chart+xml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1516" r:id="rId2"/>
    <p:sldId id="1630" r:id="rId3"/>
    <p:sldId id="1597" r:id="rId4"/>
    <p:sldId id="1617" r:id="rId5"/>
    <p:sldId id="1621" r:id="rId6"/>
    <p:sldId id="1622" r:id="rId7"/>
    <p:sldId id="1623" r:id="rId8"/>
    <p:sldId id="1626" r:id="rId9"/>
    <p:sldId id="1628" r:id="rId10"/>
    <p:sldId id="1631" r:id="rId11"/>
    <p:sldId id="1624" r:id="rId12"/>
    <p:sldId id="1632" r:id="rId13"/>
    <p:sldId id="1619" r:id="rId14"/>
    <p:sldId id="1620" r:id="rId15"/>
    <p:sldId id="1637" r:id="rId16"/>
    <p:sldId id="1639" r:id="rId17"/>
    <p:sldId id="1638" r:id="rId18"/>
    <p:sldId id="1641" r:id="rId19"/>
    <p:sldId id="1642" r:id="rId20"/>
    <p:sldId id="1644" r:id="rId21"/>
    <p:sldId id="1645" r:id="rId22"/>
    <p:sldId id="1646" r:id="rId23"/>
    <p:sldId id="1654" r:id="rId24"/>
    <p:sldId id="1655" r:id="rId25"/>
    <p:sldId id="1656" r:id="rId26"/>
    <p:sldId id="1650" r:id="rId27"/>
    <p:sldId id="1404" r:id="rId28"/>
    <p:sldId id="1652" r:id="rId29"/>
    <p:sldId id="1659" r:id="rId30"/>
    <p:sldId id="1664" r:id="rId31"/>
    <p:sldId id="1662" r:id="rId32"/>
    <p:sldId id="1663" r:id="rId33"/>
    <p:sldId id="1648" r:id="rId34"/>
    <p:sldId id="1666" r:id="rId35"/>
    <p:sldId id="1665" r:id="rId36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5E5E5"/>
    <a:srgbClr val="B4030F"/>
    <a:srgbClr val="C54E01"/>
    <a:srgbClr val="CF030F"/>
    <a:srgbClr val="18579B"/>
    <a:srgbClr val="EFEFEF"/>
    <a:srgbClr val="C2C2C2"/>
    <a:srgbClr val="C100BD"/>
    <a:srgbClr val="418500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2" autoAdjust="0"/>
    <p:restoredTop sz="92804" autoAdjust="0"/>
  </p:normalViewPr>
  <p:slideViewPr>
    <p:cSldViewPr snapToObjects="1">
      <p:cViewPr varScale="1">
        <p:scale>
          <a:sx n="111" d="100"/>
          <a:sy n="111" d="100"/>
        </p:scale>
        <p:origin x="-3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0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1"/>
              <a:srcRect/>
              <a:stretch>
                <a:fillRect/>
              </a:stretch>
            </a:blipFill>
            <a:ln w="18081">
              <a:noFill/>
            </a:ln>
            <a:effectLst>
              <a:outerShdw blurRad="95250" dist="38100" dir="2700000" algn="tl" rotWithShape="0">
                <a:srgbClr val="000000">
                  <a:alpha val="40000"/>
                </a:srgbClr>
              </a:outerShdw>
            </a:effectLst>
          </c:spPr>
          <c:dPt>
            <c:idx val="0"/>
            <c:bubble3D val="0"/>
            <c:explosion val="7"/>
            <c:spPr>
              <a:solidFill>
                <a:srgbClr val="B4030F"/>
              </a:solidFill>
              <a:ln w="18081">
                <a:noFill/>
              </a:ln>
              <a:effectLst>
                <a:outerShdw blurRad="95250" dist="38100" dir="2700000" algn="tl" rotWithShape="0">
                  <a:srgbClr val="000000">
                    <a:alpha val="40000"/>
                  </a:srgbClr>
                </a:outerShdw>
              </a:effectLst>
            </c:spPr>
          </c:dPt>
          <c:dPt>
            <c:idx val="1"/>
            <c:bubble3D val="0"/>
            <c:explosion val="5"/>
            <c:spPr>
              <a:solidFill>
                <a:schemeClr val="accent1">
                  <a:lumMod val="75000"/>
                </a:schemeClr>
              </a:solidFill>
              <a:ln w="18081">
                <a:noFill/>
              </a:ln>
              <a:effectLst>
                <a:outerShdw blurRad="95250" dist="38100" dir="2700000" algn="tl" rotWithShape="0">
                  <a:srgbClr val="000000">
                    <a:alpha val="40000"/>
                  </a:srgbClr>
                </a:outerShdw>
              </a:effectLst>
            </c:spPr>
          </c:dPt>
          <c:dPt>
            <c:idx val="2"/>
            <c:bubble3D val="0"/>
            <c:explosion val="12"/>
            <c:spPr>
              <a:solidFill>
                <a:schemeClr val="tx2">
                  <a:lumMod val="50000"/>
                  <a:lumOff val="50000"/>
                </a:schemeClr>
              </a:solidFill>
              <a:ln w="18081">
                <a:noFill/>
              </a:ln>
              <a:effectLst>
                <a:outerShdw blurRad="95250" dist="38100" dir="2700000" algn="tl" rotWithShape="0">
                  <a:srgbClr val="000000">
                    <a:alpha val="40000"/>
                  </a:srgbClr>
                </a:outerShdw>
              </a:effectLst>
            </c:spPr>
          </c:dPt>
          <c:dPt>
            <c:idx val="3"/>
            <c:bubble3D val="0"/>
            <c:explosion val="12"/>
            <c:spPr>
              <a:solidFill>
                <a:srgbClr val="008000"/>
              </a:solidFill>
              <a:ln w="18081">
                <a:noFill/>
              </a:ln>
              <a:effectLst>
                <a:outerShdw blurRad="95250" dist="38100" dir="2700000" algn="tl" rotWithShape="0">
                  <a:srgbClr val="000000">
                    <a:alpha val="40000"/>
                  </a:srgbClr>
                </a:outerShdw>
              </a:effectLst>
            </c:spPr>
          </c:dPt>
          <c:dPt>
            <c:idx val="4"/>
            <c:bubble3D val="0"/>
            <c:explosion val="17"/>
            <c:spPr>
              <a:solidFill>
                <a:schemeClr val="accent4">
                  <a:lumMod val="75000"/>
                </a:schemeClr>
              </a:solidFill>
              <a:ln w="18081">
                <a:noFill/>
              </a:ln>
              <a:effectLst>
                <a:outerShdw blurRad="95250" dist="38100" dir="2700000" algn="tl" rotWithShape="0">
                  <a:srgbClr val="000000">
                    <a:alpha val="40000"/>
                  </a:srgbClr>
                </a:outerShdw>
              </a:effectLst>
            </c:spPr>
          </c:dPt>
          <c:dPt>
            <c:idx val="5"/>
            <c:bubble3D val="0"/>
            <c:explosion val="15"/>
            <c:spPr>
              <a:solidFill>
                <a:srgbClr val="FF6600"/>
              </a:solidFill>
              <a:ln w="18081">
                <a:noFill/>
              </a:ln>
              <a:effectLst>
                <a:outerShdw blurRad="95250" dist="38100" dir="2700000" algn="tl" rotWithShape="0">
                  <a:srgbClr val="000000">
                    <a:alpha val="4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21365799280306"/>
                  <c:y val="0.0735758644519724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srgbClr val="000000"/>
                        </a:solidFill>
                        <a:latin typeface="Gill Sans"/>
                        <a:ea typeface="Gill Sans"/>
                        <a:cs typeface="Gill Sans"/>
                      </a:defRPr>
                    </a:pPr>
                    <a:r>
                      <a:rPr lang="en-US" sz="1600" dirty="0" err="1" smtClean="0">
                        <a:solidFill>
                          <a:srgbClr val="FFFFFF"/>
                        </a:solidFill>
                        <a:effectLst/>
                        <a:latin typeface="Symbol"/>
                        <a:cs typeface="Symbol"/>
                      </a:rPr>
                      <a:t>d</a:t>
                    </a:r>
                    <a:r>
                      <a:rPr lang="en-US" sz="1600" i="1" dirty="0" err="1" smtClean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m</a:t>
                    </a:r>
                    <a:r>
                      <a:rPr lang="en-US" sz="1600" baseline="-25000" dirty="0" err="1" smtClean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top</a:t>
                    </a:r>
                    <a:r>
                      <a:rPr lang="en-US" sz="1600" dirty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
35%</a:t>
                    </a:r>
                    <a:endParaRPr lang="en-US" dirty="0">
                      <a:solidFill>
                        <a:srgbClr val="FFFFFF"/>
                      </a:solidFill>
                      <a:latin typeface="Trebuchet MS"/>
                      <a:cs typeface="Trebuchet MS"/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0511977011970421"/>
                  <c:y val="-0.17728347645941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err="1" smtClean="0">
                        <a:solidFill>
                          <a:srgbClr val="FFFFFF"/>
                        </a:solidFill>
                        <a:latin typeface="Symbol" charset="2"/>
                        <a:cs typeface="Symbol" charset="2"/>
                      </a:rPr>
                      <a:t>d</a:t>
                    </a:r>
                    <a:r>
                      <a:rPr lang="en-US" sz="1600" baseline="-25000" dirty="0" err="1" smtClean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theo</a:t>
                    </a:r>
                    <a:r>
                      <a:rPr lang="en-US" sz="1600" dirty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
25%</a:t>
                    </a:r>
                    <a:endParaRPr lang="en-US" dirty="0">
                      <a:solidFill>
                        <a:srgbClr val="FFFFFF"/>
                      </a:solidFill>
                      <a:latin typeface="Trebuchet MS"/>
                      <a:cs typeface="Trebuchet MS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51760209317609"/>
                  <c:y val="-0.0770661450008389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srgbClr val="000000"/>
                        </a:solidFill>
                        <a:latin typeface="Gill Sans"/>
                        <a:ea typeface="Gill Sans"/>
                        <a:cs typeface="Gill Sans"/>
                      </a:defRPr>
                    </a:pPr>
                    <a:r>
                      <a:rPr lang="en-US" sz="1600" dirty="0" err="1" smtClean="0">
                        <a:solidFill>
                          <a:srgbClr val="FFFFFF"/>
                        </a:solidFill>
                        <a:effectLst/>
                        <a:latin typeface="Symbol"/>
                        <a:cs typeface="Symbol"/>
                      </a:rPr>
                      <a:t>d</a:t>
                    </a:r>
                    <a:r>
                      <a:rPr lang="en-US" sz="1600" i="1" dirty="0" err="1" smtClean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M</a:t>
                    </a:r>
                    <a:r>
                      <a:rPr lang="en-US" sz="1600" i="1" baseline="-25000" dirty="0" err="1" smtClean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Z</a:t>
                    </a:r>
                    <a:r>
                      <a:rPr lang="en-US" sz="1600" dirty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
17%</a:t>
                    </a:r>
                    <a:endParaRPr lang="en-US" dirty="0">
                      <a:solidFill>
                        <a:srgbClr val="FFFFFF"/>
                      </a:solidFill>
                      <a:latin typeface="Trebuchet MS"/>
                      <a:cs typeface="Trebuchet MS"/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1921203670402"/>
                  <c:y val="0.085353275248136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srgbClr val="000000"/>
                        </a:solidFill>
                        <a:latin typeface="Gill Sans"/>
                        <a:ea typeface="Gill Sans"/>
                        <a:cs typeface="Gill Sans"/>
                      </a:defRPr>
                    </a:pPr>
                    <a:r>
                      <a:rPr lang="en-US" sz="1600" dirty="0" err="1" smtClean="0">
                        <a:solidFill>
                          <a:srgbClr val="FFFFFF"/>
                        </a:solidFill>
                        <a:effectLst/>
                        <a:latin typeface="Symbol"/>
                        <a:cs typeface="Symbol"/>
                      </a:rPr>
                      <a:t>d</a:t>
                    </a:r>
                    <a:r>
                      <a:rPr lang="en-US" sz="1600" dirty="0" err="1" smtClean="0">
                        <a:solidFill>
                          <a:schemeClr val="bg1"/>
                        </a:solidFill>
                        <a:latin typeface="Symbol" charset="2"/>
                        <a:cs typeface="Symbol" charset="2"/>
                      </a:rPr>
                      <a:t>Da</a:t>
                    </a:r>
                    <a:r>
                      <a:rPr lang="en-US" sz="1600" baseline="-25000" dirty="0" err="1" smtClean="0">
                        <a:solidFill>
                          <a:schemeClr val="bg1"/>
                        </a:solidFill>
                        <a:latin typeface="Trebuchet MS"/>
                        <a:cs typeface="Trebuchet MS"/>
                      </a:rPr>
                      <a:t>had</a:t>
                    </a:r>
                    <a:r>
                      <a:rPr lang="en-US" sz="1600" dirty="0">
                        <a:solidFill>
                          <a:schemeClr val="bg1"/>
                        </a:solidFill>
                        <a:latin typeface="Trebuchet MS"/>
                        <a:cs typeface="Trebuchet MS"/>
                      </a:rPr>
                      <a:t>
11%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12775840349189"/>
                  <c:y val="0.150289176820331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srgbClr val="000000"/>
                        </a:solidFill>
                        <a:latin typeface="Gill Sans"/>
                        <a:ea typeface="Gill Sans"/>
                        <a:cs typeface="Gill Sans"/>
                      </a:defRPr>
                    </a:pPr>
                    <a:r>
                      <a:rPr lang="en-US" sz="1600" dirty="0" err="1" smtClean="0">
                        <a:solidFill>
                          <a:srgbClr val="FFFFFF"/>
                        </a:solidFill>
                        <a:effectLst/>
                        <a:latin typeface="Symbol"/>
                        <a:cs typeface="Symbol"/>
                      </a:rPr>
                      <a:t>d</a:t>
                    </a:r>
                    <a:r>
                      <a:rPr lang="en-US" sz="1600" dirty="0" err="1" smtClean="0">
                        <a:solidFill>
                          <a:srgbClr val="FFFFFF"/>
                        </a:solidFill>
                        <a:latin typeface="Symbol" charset="2"/>
                        <a:cs typeface="Symbol" charset="2"/>
                      </a:rPr>
                      <a:t>a</a:t>
                    </a:r>
                    <a:r>
                      <a:rPr lang="en-US" sz="1600" i="1" baseline="-25000" dirty="0" err="1" smtClean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S</a:t>
                    </a:r>
                    <a:r>
                      <a:rPr lang="en-US" sz="1600" dirty="0">
                        <a:solidFill>
                          <a:srgbClr val="FFFFFF"/>
                        </a:solidFill>
                        <a:latin typeface="Trebuchet MS"/>
                        <a:cs typeface="Trebuchet MS"/>
                      </a:rPr>
                      <a:t>
11%</a:t>
                    </a:r>
                    <a:endParaRPr lang="en-US" dirty="0">
                      <a:solidFill>
                        <a:srgbClr val="FFFFFF"/>
                      </a:solidFill>
                      <a:latin typeface="Trebuchet MS"/>
                      <a:cs typeface="Trebuchet MS"/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0622823923518856"/>
                  <c:y val="0.0103056455665336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srgbClr val="000000"/>
                        </a:solidFill>
                        <a:latin typeface="Gill Sans"/>
                        <a:ea typeface="Gill Sans"/>
                        <a:cs typeface="Gill Sans"/>
                      </a:defRPr>
                    </a:pPr>
                    <a:r>
                      <a:rPr lang="en-US" sz="1600" dirty="0" err="1" smtClean="0">
                        <a:solidFill>
                          <a:srgbClr val="C54E01"/>
                        </a:solidFill>
                        <a:effectLst/>
                        <a:latin typeface="Symbol"/>
                        <a:cs typeface="Symbol"/>
                      </a:rPr>
                      <a:t>d</a:t>
                    </a:r>
                    <a:r>
                      <a:rPr lang="en-US" sz="1600" i="1" dirty="0" err="1" smtClean="0">
                        <a:solidFill>
                          <a:srgbClr val="C54E01"/>
                        </a:solidFill>
                        <a:latin typeface="Trebuchet MS"/>
                        <a:cs typeface="Trebuchet MS"/>
                      </a:rPr>
                      <a:t>M</a:t>
                    </a:r>
                    <a:r>
                      <a:rPr lang="en-US" sz="1600" i="1" baseline="-25000" dirty="0" err="1" smtClean="0">
                        <a:solidFill>
                          <a:srgbClr val="C54E01"/>
                        </a:solidFill>
                        <a:latin typeface="Trebuchet MS"/>
                        <a:cs typeface="Trebuchet MS"/>
                      </a:rPr>
                      <a:t>H</a:t>
                    </a:r>
                    <a:r>
                      <a:rPr lang="en-US" sz="1600" dirty="0">
                        <a:solidFill>
                          <a:srgbClr val="C54E01"/>
                        </a:solidFill>
                        <a:latin typeface="Trebuchet MS"/>
                        <a:cs typeface="Trebuchet MS"/>
                      </a:rPr>
                      <a:t>
1%</a:t>
                    </a:r>
                    <a:endParaRPr lang="en-US" dirty="0">
                      <a:solidFill>
                        <a:srgbClr val="C54E01"/>
                      </a:solidFill>
                      <a:latin typeface="Trebuchet MS"/>
                      <a:cs typeface="Trebuchet MS"/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Sheet1!$B$1:$G$1</c:f>
              <c:strCache>
                <c:ptCount val="6"/>
                <c:pt idx="0">
                  <c:v>top</c:v>
                </c:pt>
                <c:pt idx="1">
                  <c:v>theo</c:v>
                </c:pt>
                <c:pt idx="2">
                  <c:v>MZ</c:v>
                </c:pt>
                <c:pt idx="3">
                  <c:v>Delta_alpha_had</c:v>
                </c:pt>
                <c:pt idx="4">
                  <c:v>alpha_s</c:v>
                </c:pt>
                <c:pt idx="5">
                  <c:v>MH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5.599999904632568</c:v>
                </c:pt>
                <c:pt idx="1">
                  <c:v>4.0</c:v>
                </c:pt>
                <c:pt idx="2">
                  <c:v>2.599999904632568</c:v>
                </c:pt>
                <c:pt idx="3">
                  <c:v>1.799999952316284</c:v>
                </c:pt>
                <c:pt idx="4">
                  <c:v>1.700000047683716</c:v>
                </c:pt>
                <c:pt idx="5">
                  <c:v>0.200000002980232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1808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51" b="0" i="0" u="none" strike="noStrike" baseline="0">
          <a:solidFill>
            <a:srgbClr val="000000"/>
          </a:solidFill>
          <a:latin typeface="Gill Sans"/>
          <a:ea typeface="Gill Sans"/>
          <a:cs typeface="Gill Sans"/>
        </a:defRPr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1" Type="http://schemas.openxmlformats.org/officeDocument/2006/relationships/image" Target="../media/image6.emf"/><Relationship Id="rId2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Relationship Id="rId2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Relationship Id="rId2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Relationship Id="rId2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1" Type="http://schemas.openxmlformats.org/officeDocument/2006/relationships/image" Target="../media/image26.emf"/><Relationship Id="rId2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58.emf"/><Relationship Id="rId5" Type="http://schemas.openxmlformats.org/officeDocument/2006/relationships/image" Target="../media/image59.emf"/><Relationship Id="rId1" Type="http://schemas.openxmlformats.org/officeDocument/2006/relationships/image" Target="../media/image55.emf"/><Relationship Id="rId2" Type="http://schemas.openxmlformats.org/officeDocument/2006/relationships/image" Target="../media/image5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Relationship Id="rId2" Type="http://schemas.openxmlformats.org/officeDocument/2006/relationships/image" Target="../media/image6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344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26/05/2013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3059832" cy="287337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172617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Solvay workshop, May 29-31, 2013 </a:t>
            </a: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716088" y="656910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— The electroweak fit of the Standard Model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  <p:sldLayoutId id="2147485913" r:id="rId11"/>
    <p:sldLayoutId id="2147485914" r:id="rId12"/>
    <p:sldLayoutId id="2147485915" r:id="rId13"/>
    <p:sldLayoutId id="2147485916" r:id="rId14"/>
    <p:sldLayoutId id="2147485917" r:id="rId15"/>
    <p:sldLayoutId id="2147485918" r:id="rId16"/>
    <p:sldLayoutId id="2147485919" r:id="rId17"/>
    <p:sldLayoutId id="2147485920" r:id="rId18"/>
    <p:sldLayoutId id="2147485921" r:id="rId19"/>
    <p:sldLayoutId id="2147485922" r:id="rId20"/>
    <p:sldLayoutId id="2147485923" r:id="rId21"/>
    <p:sldLayoutId id="2147485924" r:id="rId22"/>
    <p:sldLayoutId id="2147485925" r:id="rId23"/>
    <p:sldLayoutId id="2147485926" r:id="rId24"/>
    <p:sldLayoutId id="2147485927" r:id="rId25"/>
    <p:sldLayoutId id="2147485928" r:id="rId26"/>
    <p:sldLayoutId id="2147485888" r:id="rId27"/>
    <p:sldLayoutId id="2147485929" r:id="rId28"/>
    <p:sldLayoutId id="2147485930" r:id="rId29"/>
    <p:sldLayoutId id="2147485931" r:id="rId30"/>
    <p:sldLayoutId id="2147485932" r:id="rId31"/>
    <p:sldLayoutId id="2147485933" r:id="rId32"/>
    <p:sldLayoutId id="2147485934" r:id="rId33"/>
    <p:sldLayoutId id="2147485935" r:id="rId34"/>
    <p:sldLayoutId id="2147485936" r:id="rId35"/>
    <p:sldLayoutId id="2147485937" r:id="rId36"/>
    <p:sldLayoutId id="2147485956" r:id="rId37"/>
    <p:sldLayoutId id="2147485981" r:id="rId38"/>
    <p:sldLayoutId id="2147485982" r:id="rId39"/>
  </p:sldLayoutIdLst>
  <p:transition xmlns:p14="http://schemas.microsoft.com/office/powerpoint/2010/main"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31.emf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emf"/><Relationship Id="rId5" Type="http://schemas.openxmlformats.org/officeDocument/2006/relationships/image" Target="../media/image35.emf"/><Relationship Id="rId6" Type="http://schemas.openxmlformats.org/officeDocument/2006/relationships/image" Target="../media/image36.emf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9.emf"/><Relationship Id="rId3" Type="http://schemas.openxmlformats.org/officeDocument/2006/relationships/image" Target="../media/image4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5.emf"/><Relationship Id="rId3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chart" Target="../charts/char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54.emf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8.emf"/><Relationship Id="rId12" Type="http://schemas.openxmlformats.org/officeDocument/2006/relationships/oleObject" Target="../embeddings/oleObject23.bin"/><Relationship Id="rId13" Type="http://schemas.openxmlformats.org/officeDocument/2006/relationships/image" Target="../media/image59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7.xml"/><Relationship Id="rId3" Type="http://schemas.openxmlformats.org/officeDocument/2006/relationships/image" Target="../media/image60.png"/><Relationship Id="rId4" Type="http://schemas.openxmlformats.org/officeDocument/2006/relationships/oleObject" Target="../embeddings/oleObject19.bin"/><Relationship Id="rId5" Type="http://schemas.openxmlformats.org/officeDocument/2006/relationships/image" Target="../media/image55.emf"/><Relationship Id="rId6" Type="http://schemas.openxmlformats.org/officeDocument/2006/relationships/oleObject" Target="../embeddings/oleObject20.bin"/><Relationship Id="rId7" Type="http://schemas.openxmlformats.org/officeDocument/2006/relationships/image" Target="../media/image56.emf"/><Relationship Id="rId8" Type="http://schemas.openxmlformats.org/officeDocument/2006/relationships/oleObject" Target="../embeddings/oleObject21.bin"/><Relationship Id="rId9" Type="http://schemas.openxmlformats.org/officeDocument/2006/relationships/image" Target="../media/image57.emf"/><Relationship Id="rId10" Type="http://schemas.openxmlformats.org/officeDocument/2006/relationships/oleObject" Target="../embeddings/oleObject22.bin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emf"/><Relationship Id="rId12" Type="http://schemas.openxmlformats.org/officeDocument/2006/relationships/image" Target="../media/image1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7.xml"/><Relationship Id="rId3" Type="http://schemas.openxmlformats.org/officeDocument/2006/relationships/image" Target="../media/image10.w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6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7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8.emf"/><Relationship Id="rId10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6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4" Type="http://schemas.openxmlformats.org/officeDocument/2006/relationships/image" Target="../media/image62.emf"/><Relationship Id="rId5" Type="http://schemas.openxmlformats.org/officeDocument/2006/relationships/oleObject" Target="../embeddings/oleObject25.bin"/><Relationship Id="rId6" Type="http://schemas.openxmlformats.org/officeDocument/2006/relationships/image" Target="../media/image63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image" Target="../media/image64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65.emf"/><Relationship Id="rId3" Type="http://schemas.openxmlformats.org/officeDocument/2006/relationships/image" Target="../media/image66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67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68.emf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wmf"/><Relationship Id="rId12" Type="http://schemas.openxmlformats.org/officeDocument/2006/relationships/image" Target="../media/image17.wmf"/><Relationship Id="rId13" Type="http://schemas.openxmlformats.org/officeDocument/2006/relationships/image" Target="../media/image18.png"/><Relationship Id="rId14" Type="http://schemas.openxmlformats.org/officeDocument/2006/relationships/image" Target="../media/image19.wmf"/><Relationship Id="rId15" Type="http://schemas.openxmlformats.org/officeDocument/2006/relationships/image" Target="../media/image20.png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7.xml"/><Relationship Id="rId3" Type="http://schemas.openxmlformats.org/officeDocument/2006/relationships/oleObject" Target="../embeddings/oleObject5.bin"/><Relationship Id="rId4" Type="http://schemas.openxmlformats.org/officeDocument/2006/relationships/image" Target="../media/image12.e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13.e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14.emf"/><Relationship Id="rId9" Type="http://schemas.openxmlformats.org/officeDocument/2006/relationships/oleObject" Target="../embeddings/oleObject8.bin"/><Relationship Id="rId10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0.bin"/><Relationship Id="rId12" Type="http://schemas.openxmlformats.org/officeDocument/2006/relationships/image" Target="../media/image23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7.xml"/><Relationship Id="rId3" Type="http://schemas.openxmlformats.org/officeDocument/2006/relationships/image" Target="../media/image16.wmf"/><Relationship Id="rId4" Type="http://schemas.openxmlformats.org/officeDocument/2006/relationships/image" Target="../media/image17.wmf"/><Relationship Id="rId5" Type="http://schemas.openxmlformats.org/officeDocument/2006/relationships/image" Target="../media/image18.png"/><Relationship Id="rId6" Type="http://schemas.openxmlformats.org/officeDocument/2006/relationships/image" Target="../media/image19.wmf"/><Relationship Id="rId7" Type="http://schemas.openxmlformats.org/officeDocument/2006/relationships/image" Target="../media/image20.png"/><Relationship Id="rId8" Type="http://schemas.openxmlformats.org/officeDocument/2006/relationships/image" Target="../media/image21.wmf"/><Relationship Id="rId9" Type="http://schemas.openxmlformats.org/officeDocument/2006/relationships/oleObject" Target="../embeddings/oleObject9.bin"/><Relationship Id="rId10" Type="http://schemas.openxmlformats.org/officeDocument/2006/relationships/image" Target="../media/image22.emf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2.bin"/><Relationship Id="rId12" Type="http://schemas.openxmlformats.org/officeDocument/2006/relationships/image" Target="../media/image25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7.xml"/><Relationship Id="rId3" Type="http://schemas.openxmlformats.org/officeDocument/2006/relationships/image" Target="../media/image16.wmf"/><Relationship Id="rId4" Type="http://schemas.openxmlformats.org/officeDocument/2006/relationships/image" Target="../media/image17.wmf"/><Relationship Id="rId5" Type="http://schemas.openxmlformats.org/officeDocument/2006/relationships/image" Target="../media/image18.png"/><Relationship Id="rId6" Type="http://schemas.openxmlformats.org/officeDocument/2006/relationships/image" Target="../media/image19.wmf"/><Relationship Id="rId7" Type="http://schemas.openxmlformats.org/officeDocument/2006/relationships/image" Target="../media/image20.png"/><Relationship Id="rId8" Type="http://schemas.openxmlformats.org/officeDocument/2006/relationships/image" Target="../media/image21.wmf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4.bin"/><Relationship Id="rId12" Type="http://schemas.openxmlformats.org/officeDocument/2006/relationships/image" Target="../media/image25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7.xml"/><Relationship Id="rId3" Type="http://schemas.openxmlformats.org/officeDocument/2006/relationships/image" Target="../media/image16.wmf"/><Relationship Id="rId4" Type="http://schemas.openxmlformats.org/officeDocument/2006/relationships/image" Target="../media/image17.wmf"/><Relationship Id="rId5" Type="http://schemas.openxmlformats.org/officeDocument/2006/relationships/image" Target="../media/image18.png"/><Relationship Id="rId6" Type="http://schemas.openxmlformats.org/officeDocument/2006/relationships/image" Target="../media/image19.wmf"/><Relationship Id="rId7" Type="http://schemas.openxmlformats.org/officeDocument/2006/relationships/image" Target="../media/image20.png"/><Relationship Id="rId8" Type="http://schemas.openxmlformats.org/officeDocument/2006/relationships/image" Target="../media/image21.wmf"/><Relationship Id="rId9" Type="http://schemas.openxmlformats.org/officeDocument/2006/relationships/oleObject" Target="../embeddings/oleObject13.bin"/><Relationship Id="rId10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4" Type="http://schemas.openxmlformats.org/officeDocument/2006/relationships/image" Target="../media/image26.emf"/><Relationship Id="rId5" Type="http://schemas.openxmlformats.org/officeDocument/2006/relationships/oleObject" Target="../embeddings/oleObject16.bin"/><Relationship Id="rId6" Type="http://schemas.openxmlformats.org/officeDocument/2006/relationships/image" Target="../media/image27.emf"/><Relationship Id="rId7" Type="http://schemas.openxmlformats.org/officeDocument/2006/relationships/oleObject" Target="../embeddings/oleObject17.bin"/><Relationship Id="rId8" Type="http://schemas.openxmlformats.org/officeDocument/2006/relationships/image" Target="../media/image28.emf"/><Relationship Id="rId9" Type="http://schemas.openxmlformats.org/officeDocument/2006/relationships/oleObject" Target="../embeddings/oleObject18.bin"/><Relationship Id="rId10" Type="http://schemas.openxmlformats.org/officeDocument/2006/relationships/image" Target="../media/image29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15" y="3769568"/>
            <a:ext cx="2987939" cy="2971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pic>
        <p:nvPicPr>
          <p:cNvPr id="11" name="Picture 10" descr="tau-event-aleph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7" y="4077072"/>
            <a:ext cx="2955884" cy="2390411"/>
          </a:xfrm>
          <a:prstGeom prst="rect">
            <a:avLst/>
          </a:prstGeom>
        </p:spPr>
      </p:pic>
      <p:pic>
        <p:nvPicPr>
          <p:cNvPr id="6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 l="51667" t="49855" r="15139"/>
          <a:stretch>
            <a:fillRect/>
          </a:stretch>
        </p:blipFill>
        <p:spPr bwMode="auto">
          <a:xfrm>
            <a:off x="2987824" y="3344811"/>
            <a:ext cx="3150389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0"/>
            <a:ext cx="9144000" cy="3284984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0" y="882585"/>
            <a:ext cx="91440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The electroweak fit </a:t>
            </a:r>
            <a:endParaRPr lang="en-US" sz="36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  <a:p>
            <a:pPr algn="ctr"/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of </a:t>
            </a:r>
            <a:r>
              <a:rPr lang="en-US" sz="36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the Standard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Model after </a:t>
            </a:r>
          </a:p>
          <a:p>
            <a:pPr algn="ctr"/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the discovery of an SM-like scalar boson</a:t>
            </a:r>
            <a:endParaRPr lang="en-GB" sz="18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852936"/>
            <a:ext cx="9144000" cy="1130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0" y="3024728"/>
            <a:ext cx="9144000" cy="7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Andreas Hoecker (CERN)</a:t>
            </a:r>
            <a:endParaRPr lang="en-GB" sz="16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/>
            <a:endParaRPr lang="en-GB" sz="500" dirty="0" smtClean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Solvay </a:t>
            </a:r>
            <a:r>
              <a:rPr lang="en-US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workshop </a:t>
            </a: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“</a:t>
            </a:r>
            <a:r>
              <a:rPr lang="en-US" sz="1600" i="1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Facing </a:t>
            </a:r>
            <a:r>
              <a:rPr lang="en-US" sz="1600" i="1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the Scalar </a:t>
            </a:r>
            <a:r>
              <a:rPr lang="en-US" sz="1600" i="1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Sector</a:t>
            </a: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”, </a:t>
            </a: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May </a:t>
            </a: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29</a:t>
            </a:r>
            <a:r>
              <a:rPr lang="en-US" sz="1600" dirty="0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</a:rPr>
              <a:t>-</a:t>
            </a: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31, </a:t>
            </a: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2013 </a:t>
            </a:r>
            <a:endParaRPr lang="en-GB" sz="16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</p:txBody>
      </p:sp>
      <p:pic>
        <p:nvPicPr>
          <p:cNvPr id="28" name="Picture 27" descr="MH_vs_Lambda_bounds_big-noconstraints.pdf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FEFE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113818" y="4077072"/>
            <a:ext cx="3030182" cy="2335617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0" y="6506450"/>
            <a:ext cx="9144000" cy="35155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506361" y="5890549"/>
            <a:ext cx="258471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107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107532"/>
            <a:ext cx="9144000" cy="34858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5" descr="LHC-ATLAS"/>
          <p:cNvPicPr>
            <a:picLocks noChangeAspect="1" noChangeArrowheads="1"/>
          </p:cNvPicPr>
          <p:nvPr/>
        </p:nvPicPr>
        <p:blipFill>
          <a:blip r:embed="rId2">
            <a:grayscl/>
            <a:lum bright="17000"/>
          </a:blip>
          <a:srcRect/>
          <a:stretch>
            <a:fillRect/>
          </a:stretch>
        </p:blipFill>
        <p:spPr bwMode="auto">
          <a:xfrm>
            <a:off x="1788583" y="2618987"/>
            <a:ext cx="5526617" cy="397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40561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The electroweak fit</a:t>
            </a:r>
            <a:endParaRPr lang="en-US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HiggsScan.pdf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t="-1067" r="1522" b="514"/>
          <a:stretch/>
        </p:blipFill>
        <p:spPr>
          <a:xfrm>
            <a:off x="2051720" y="3169436"/>
            <a:ext cx="4752528" cy="3322568"/>
          </a:xfrm>
          <a:prstGeom prst="rect">
            <a:avLst/>
          </a:prstGeom>
          <a:effectLst>
            <a:glow rad="152400">
              <a:schemeClr val="bg1">
                <a:alpha val="58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3572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 thruBlk="1"/>
      </p:transition>
    </mc:Choice>
    <mc:Fallback>
      <p:transition xmlns:p14="http://schemas.microsoft.com/office/powerpoint/2010/main" spd="med">
        <p:fade thruBlk="1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fits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Several groups perform these fits with regular updates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(LEPEWWG, PDG,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Gfitter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BSM groups)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4800" y="3318255"/>
            <a:ext cx="49152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Brout</a:t>
            </a:r>
            <a:r>
              <a:rPr lang="en-US" sz="1800" b="1" dirty="0" smtClean="0">
                <a:solidFill>
                  <a:srgbClr val="BE0202"/>
                </a:solidFill>
                <a:latin typeface="Trebuchet MS"/>
                <a:cs typeface="Trebuchet MS"/>
              </a:rPr>
              <a:t>-</a:t>
            </a:r>
            <a:r>
              <a:rPr lang="en-US" sz="1800" b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Englert</a:t>
            </a:r>
            <a:r>
              <a:rPr lang="en-US" sz="1800" b="1" dirty="0" smtClean="0">
                <a:solidFill>
                  <a:srgbClr val="BE0202"/>
                </a:solidFill>
                <a:latin typeface="Trebuchet MS"/>
                <a:cs typeface="Trebuchet MS"/>
              </a:rPr>
              <a:t>-Higgs hunting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4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H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 last missing parameter of the SM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Indirect determination (2011): </a:t>
            </a:r>
            <a:r>
              <a:rPr lang="en-US" sz="14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H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 = 96      GeV</a:t>
            </a:r>
            <a:endParaRPr lang="en-US" sz="1400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</a:rPr>
              <a:t>Exclusion limits 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were incorporated </a:t>
            </a:r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</a:rPr>
              <a:t>in EW 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fits</a:t>
            </a:r>
            <a:endParaRPr lang="en-US" sz="1400" dirty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04542" y="3997297"/>
            <a:ext cx="39650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smtClean="0">
                <a:solidFill>
                  <a:srgbClr val="404040"/>
                </a:solidFill>
                <a:latin typeface="Trebuchet MS"/>
                <a:cs typeface="Trebuchet MS"/>
              </a:rPr>
              <a:t>+31</a:t>
            </a:r>
          </a:p>
          <a:p>
            <a:r>
              <a:rPr lang="en-US" sz="1050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-</a:t>
            </a:r>
            <a:r>
              <a:rPr lang="en-US" sz="1050" dirty="0" smtClean="0">
                <a:solidFill>
                  <a:srgbClr val="404040"/>
                </a:solidFill>
                <a:latin typeface="Trebuchet MS"/>
                <a:cs typeface="Trebuchet MS"/>
              </a:rPr>
              <a:t>24</a:t>
            </a:r>
            <a:endParaRPr lang="en-GB" sz="1600" dirty="0">
              <a:solidFill>
                <a:srgbClr val="40404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4800" y="1700808"/>
            <a:ext cx="427972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BE0202"/>
                </a:solidFill>
                <a:latin typeface="Trebuchet MS"/>
                <a:cs typeface="Trebuchet MS"/>
              </a:rPr>
              <a:t>A long tradition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Precision measurements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crucial. After LEP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/SLC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era,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results from Tevatron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&amp; soon also LHC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Huge &amp; pioneering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work to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compute loop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corrections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to two-loop order or higher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4048" y="1523999"/>
            <a:ext cx="4168305" cy="213826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LEP</a:t>
            </a:r>
            <a:r>
              <a:rPr lang="en-US" sz="800" b="1" kern="0" dirty="0">
                <a:solidFill>
                  <a:srgbClr val="FFFFFF"/>
                </a:solidFill>
              </a:rPr>
              <a:t>: Phys</a:t>
            </a:r>
            <a:r>
              <a:rPr lang="en-US" sz="800" b="1" kern="0" dirty="0" smtClean="0">
                <a:solidFill>
                  <a:srgbClr val="FFFFFF"/>
                </a:solidFill>
              </a:rPr>
              <a:t>. Rept</a:t>
            </a:r>
            <a:r>
              <a:rPr lang="en-US" sz="800" b="1" kern="0" dirty="0">
                <a:solidFill>
                  <a:srgbClr val="FFFFFF"/>
                </a:solidFill>
              </a:rPr>
              <a:t>. 427 (2006) </a:t>
            </a:r>
            <a:r>
              <a:rPr lang="en-US" sz="800" b="1" kern="0" dirty="0" smtClean="0">
                <a:solidFill>
                  <a:srgbClr val="FFFFFF"/>
                </a:solidFill>
              </a:rPr>
              <a:t>257,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Gfitter</a:t>
            </a:r>
            <a:r>
              <a:rPr lang="en-US" sz="800" b="1" kern="0" dirty="0" smtClean="0">
                <a:solidFill>
                  <a:srgbClr val="FFFFFF"/>
                </a:solidFill>
              </a:rPr>
              <a:t>: </a:t>
            </a:r>
            <a:r>
              <a:rPr lang="tr-TR" sz="800" b="1" kern="0" dirty="0" smtClean="0">
                <a:solidFill>
                  <a:srgbClr val="FFFFFF"/>
                </a:solidFill>
              </a:rPr>
              <a:t>EPJ </a:t>
            </a:r>
            <a:r>
              <a:rPr lang="tr-TR" sz="800" b="1" kern="0" dirty="0">
                <a:solidFill>
                  <a:srgbClr val="FFFFFF"/>
                </a:solidFill>
              </a:rPr>
              <a:t>C72 (2012) 2003</a:t>
            </a:r>
            <a:endParaRPr lang="en-GB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7" name="Picture 6" descr="z05_blueba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522" y="1634200"/>
            <a:ext cx="2219726" cy="2442872"/>
          </a:xfrm>
          <a:prstGeom prst="rect">
            <a:avLst/>
          </a:prstGeom>
        </p:spPr>
      </p:pic>
      <p:pic>
        <p:nvPicPr>
          <p:cNvPr id="8" name="Picture 7" descr="HiggsSca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843" y="3909890"/>
            <a:ext cx="3755557" cy="2543446"/>
          </a:xfrm>
          <a:prstGeom prst="rect">
            <a:avLst/>
          </a:prstGeom>
        </p:spPr>
      </p:pic>
      <p:pic>
        <p:nvPicPr>
          <p:cNvPr id="6" name="Picture 5" descr="history_mt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41" y="1640953"/>
            <a:ext cx="2209553" cy="243167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04800" y="4725144"/>
            <a:ext cx="49152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BE0202"/>
                </a:solidFill>
                <a:latin typeface="Trebuchet MS"/>
                <a:cs typeface="Trebuchet MS"/>
              </a:rPr>
              <a:t>Discovery of new boson in July 2012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</a:rPr>
              <a:t>The cross section and branching ratios are (so far) compatible with the SM scalar boson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</a:rPr>
              <a:t>Assume in the following that the boson is the SM scalar: </a:t>
            </a:r>
            <a:r>
              <a:rPr lang="en-US" sz="1400" i="1" dirty="0">
                <a:solidFill>
                  <a:srgbClr val="404040"/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>
                <a:solidFill>
                  <a:srgbClr val="404040"/>
                </a:solidFill>
                <a:latin typeface="Trebuchet MS"/>
                <a:cs typeface="Trebuchet MS"/>
              </a:rPr>
              <a:t>H</a:t>
            </a:r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</a:rPr>
              <a:t> = 125.7 ± 0.4 GeV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*</a:t>
            </a:r>
          </a:p>
          <a:p>
            <a:pPr lvl="0">
              <a:spcBef>
                <a:spcPts val="1200"/>
              </a:spcBef>
            </a:pPr>
            <a:r>
              <a:rPr lang="en-US" sz="1100" i="1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*Exact value and uncertainty irrelevant for EW fit in </a:t>
            </a:r>
            <a:r>
              <a:rPr lang="en-US" sz="11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SM</a:t>
            </a:r>
            <a:endParaRPr lang="en-US" sz="1100" i="1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6853374" y="5013176"/>
            <a:ext cx="0" cy="1080120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819051" y="4797152"/>
            <a:ext cx="526938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1400" b="1" i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b="1" i="1" baseline="-250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 </a:t>
            </a:r>
          </a:p>
          <a:p>
            <a:pPr>
              <a:spcBef>
                <a:spcPts val="300"/>
              </a:spcBef>
            </a:pPr>
            <a:r>
              <a:rPr lang="en-US" sz="9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[LHC}</a:t>
            </a:r>
            <a:endParaRPr lang="en-GB" sz="14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14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Experimental observables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Several groups perform these fits with regular updates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(LEPEWWG, PDG,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Gfitter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BSM groups)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2087" y="1700808"/>
            <a:ext cx="860444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Experimental inputs:</a:t>
            </a:r>
            <a:endParaRPr lang="en-US" sz="1800" dirty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BE0202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>
                <a:solidFill>
                  <a:srgbClr val="BE0202"/>
                </a:solidFill>
                <a:latin typeface="Trebuchet MS"/>
                <a:ea typeface="Times New Roman" charset="0"/>
                <a:cs typeface="Trebuchet MS"/>
              </a:rPr>
              <a:t>-pole observables</a:t>
            </a:r>
            <a:r>
              <a:rPr lang="en-US" sz="1600" dirty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: LEP/SLD results (corrected for ISR/FSR QED effects) </a:t>
            </a:r>
          </a:p>
          <a:p>
            <a:pPr marL="355600" lvl="1" indent="-269875">
              <a:spcBef>
                <a:spcPts val="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	[ADLO &amp; SLD, Phys. Rept. 427, 257 (2006)]</a:t>
            </a:r>
          </a:p>
          <a:p>
            <a:pPr marL="817563" lvl="1" indent="-276225" defTabSz="914400">
              <a:spcBef>
                <a:spcPts val="600"/>
              </a:spcBef>
              <a:buFont typeface="Arial"/>
              <a:buChar char="•"/>
            </a:pPr>
            <a:r>
              <a:rPr lang="en-US" sz="1600" kern="0" dirty="0">
                <a:solidFill>
                  <a:srgbClr val="BE0202"/>
                </a:solidFill>
                <a:latin typeface="Trebuchet MS"/>
                <a:cs typeface="Trebuchet MS"/>
              </a:rPr>
              <a:t>Total and partial cross sections </a:t>
            </a:r>
            <a:r>
              <a:rPr lang="en-US" sz="1600" kern="0" dirty="0">
                <a:solidFill>
                  <a:srgbClr val="404040"/>
                </a:solidFill>
                <a:latin typeface="Trebuchet MS"/>
                <a:cs typeface="Trebuchet MS"/>
              </a:rPr>
              <a:t>around </a:t>
            </a:r>
            <a:r>
              <a:rPr lang="en-US" sz="1600" i="1" kern="0" dirty="0">
                <a:solidFill>
                  <a:srgbClr val="404040"/>
                </a:solidFill>
                <a:latin typeface="Trebuchet MS"/>
                <a:cs typeface="Trebuchet MS"/>
              </a:rPr>
              <a:t>Z</a:t>
            </a:r>
            <a:r>
              <a:rPr lang="en-US" sz="1600" kern="0" dirty="0">
                <a:solidFill>
                  <a:srgbClr val="404040"/>
                </a:solidFill>
                <a:latin typeface="Trebuchet MS"/>
                <a:cs typeface="Trebuchet MS"/>
              </a:rPr>
              <a:t>: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M</a:t>
            </a:r>
            <a:r>
              <a:rPr lang="en-US" sz="1600" i="1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Z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kern="0" dirty="0">
                <a:solidFill>
                  <a:srgbClr val="E12548"/>
                </a:solidFill>
                <a:latin typeface="Symbol" charset="2"/>
                <a:cs typeface="Symbol" charset="2"/>
              </a:rPr>
              <a:t>G</a:t>
            </a:r>
            <a:r>
              <a:rPr lang="en-US" sz="1600" i="1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Z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kern="0" dirty="0">
                <a:solidFill>
                  <a:srgbClr val="E12548"/>
                </a:solidFill>
                <a:latin typeface="Symbol" charset="2"/>
                <a:cs typeface="Symbol" charset="2"/>
              </a:rPr>
              <a:t>s</a:t>
            </a:r>
            <a:r>
              <a:rPr lang="en-US" sz="1600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0</a:t>
            </a:r>
            <a:r>
              <a:rPr lang="en-US" sz="1600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had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R</a:t>
            </a:r>
            <a:r>
              <a:rPr lang="en-US" sz="1600" i="1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l</a:t>
            </a:r>
            <a:r>
              <a:rPr lang="en-US" sz="1600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0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R</a:t>
            </a:r>
            <a:r>
              <a:rPr lang="en-US" sz="1600" i="1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c</a:t>
            </a:r>
            <a:r>
              <a:rPr lang="en-US" sz="1600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0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R</a:t>
            </a:r>
            <a:r>
              <a:rPr lang="en-US" sz="1600" i="1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b</a:t>
            </a:r>
            <a:r>
              <a:rPr lang="en-US" sz="1600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0</a:t>
            </a:r>
          </a:p>
          <a:p>
            <a:pPr marL="817563" lvl="1" indent="-276225" defTabSz="914400">
              <a:spcBef>
                <a:spcPts val="600"/>
              </a:spcBef>
              <a:buFont typeface="Arial"/>
              <a:buChar char="•"/>
            </a:pPr>
            <a:r>
              <a:rPr lang="en-US" sz="1600" kern="0" dirty="0" smtClean="0">
                <a:solidFill>
                  <a:srgbClr val="BE0202"/>
                </a:solidFill>
                <a:latin typeface="Trebuchet MS"/>
                <a:cs typeface="Trebuchet MS"/>
              </a:rPr>
              <a:t>Asymmetries </a:t>
            </a:r>
            <a:r>
              <a:rPr lang="en-US" sz="1600" kern="0" dirty="0">
                <a:solidFill>
                  <a:srgbClr val="404040"/>
                </a:solidFill>
                <a:latin typeface="Trebuchet MS"/>
                <a:cs typeface="Trebuchet MS"/>
              </a:rPr>
              <a:t>on the </a:t>
            </a:r>
            <a:r>
              <a:rPr lang="en-US" sz="1600" i="1" kern="0" dirty="0">
                <a:solidFill>
                  <a:srgbClr val="404040"/>
                </a:solidFill>
                <a:latin typeface="Trebuchet MS"/>
                <a:cs typeface="Trebuchet MS"/>
              </a:rPr>
              <a:t>Z</a:t>
            </a:r>
            <a:r>
              <a:rPr lang="en-US" sz="1600" kern="0" dirty="0">
                <a:solidFill>
                  <a:srgbClr val="404040"/>
                </a:solidFill>
                <a:latin typeface="Trebuchet MS"/>
                <a:cs typeface="Trebuchet MS"/>
              </a:rPr>
              <a:t> pole: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1600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FB</a:t>
            </a:r>
            <a:r>
              <a:rPr lang="en-US" sz="1600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0,</a:t>
            </a:r>
            <a:r>
              <a:rPr lang="en-US" sz="1600" i="1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l</a:t>
            </a:r>
            <a:r>
              <a:rPr lang="en-US" sz="1600" kern="0" dirty="0">
                <a:solidFill>
                  <a:srgbClr val="E12548"/>
                </a:solidFill>
                <a:latin typeface="Trebuchet MS"/>
                <a:cs typeface="Trebuchet MS"/>
              </a:rPr>
              <a:t>,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1600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FB</a:t>
            </a:r>
            <a:r>
              <a:rPr lang="en-US" sz="1600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0,</a:t>
            </a:r>
            <a:r>
              <a:rPr lang="en-US" sz="1600" i="1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b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1600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FB</a:t>
            </a:r>
            <a:r>
              <a:rPr lang="en-US" sz="1600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0,</a:t>
            </a:r>
            <a:r>
              <a:rPr lang="en-US" sz="1600" i="1" kern="0" baseline="30000" dirty="0">
                <a:solidFill>
                  <a:srgbClr val="E12548"/>
                </a:solidFill>
                <a:latin typeface="Trebuchet MS"/>
                <a:cs typeface="Trebuchet MS"/>
              </a:rPr>
              <a:t>c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1600" i="1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l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1600" i="1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c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i="1" kern="0" dirty="0" err="1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1600" i="1" kern="0" baseline="-25000" dirty="0" err="1">
                <a:solidFill>
                  <a:srgbClr val="E12548"/>
                </a:solidFill>
                <a:latin typeface="Trebuchet MS"/>
                <a:cs typeface="Trebuchet MS"/>
              </a:rPr>
              <a:t>b</a:t>
            </a:r>
            <a:r>
              <a:rPr lang="en-US" sz="1600" kern="0" dirty="0">
                <a:solidFill>
                  <a:srgbClr val="2C2C2C"/>
                </a:solidFill>
                <a:latin typeface="Trebuchet MS"/>
                <a:cs typeface="Trebuchet MS"/>
              </a:rPr>
              <a:t>, </a:t>
            </a:r>
            <a:r>
              <a:rPr lang="en-US" sz="1600" kern="0" dirty="0" smtClean="0">
                <a:solidFill>
                  <a:srgbClr val="E12548"/>
                </a:solidFill>
                <a:latin typeface="Trebuchet MS"/>
                <a:cs typeface="Trebuchet MS"/>
              </a:rPr>
              <a:t>sin</a:t>
            </a:r>
            <a:r>
              <a:rPr lang="en-US" sz="1600" kern="0" baseline="30000" dirty="0" smtClean="0">
                <a:solidFill>
                  <a:srgbClr val="E12548"/>
                </a:solidFill>
                <a:latin typeface="Trebuchet MS"/>
                <a:cs typeface="Trebuchet MS"/>
              </a:rPr>
              <a:t>2</a:t>
            </a:r>
            <a:r>
              <a:rPr lang="en-US" sz="1600" i="1" kern="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q</a:t>
            </a:r>
            <a:r>
              <a:rPr lang="en-US" sz="600" i="1" kern="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 </a:t>
            </a:r>
            <a:r>
              <a:rPr lang="en-US" sz="1600" i="1" kern="0" baseline="30000" dirty="0" err="1" smtClean="0">
                <a:solidFill>
                  <a:srgbClr val="E12548"/>
                </a:solidFill>
                <a:latin typeface="Trebuchet MS"/>
                <a:cs typeface="Trebuchet MS"/>
              </a:rPr>
              <a:t>l</a:t>
            </a:r>
            <a:r>
              <a:rPr lang="en-US" sz="1600" kern="0" baseline="-25000" dirty="0" err="1" smtClean="0">
                <a:solidFill>
                  <a:srgbClr val="E12548"/>
                </a:solidFill>
                <a:latin typeface="Trebuchet MS"/>
                <a:cs typeface="Trebuchet MS"/>
              </a:rPr>
              <a:t>eff</a:t>
            </a:r>
            <a:r>
              <a:rPr lang="en-US" sz="1600" kern="0" baseline="-25000" dirty="0" smtClean="0">
                <a:solidFill>
                  <a:srgbClr val="E12548"/>
                </a:solidFill>
                <a:latin typeface="Trebuchet MS"/>
                <a:cs typeface="Trebuchet MS"/>
              </a:rPr>
              <a:t> </a:t>
            </a:r>
            <a:r>
              <a:rPr lang="en-US" sz="1600" kern="0" dirty="0">
                <a:solidFill>
                  <a:srgbClr val="E12548"/>
                </a:solidFill>
                <a:latin typeface="Trebuchet MS"/>
                <a:cs typeface="Trebuchet MS"/>
              </a:rPr>
              <a:t>(</a:t>
            </a:r>
            <a:r>
              <a:rPr lang="en-US" sz="1600" i="1" kern="0" dirty="0">
                <a:solidFill>
                  <a:srgbClr val="E12548"/>
                </a:solidFill>
                <a:latin typeface="Trebuchet MS"/>
                <a:cs typeface="Trebuchet MS"/>
              </a:rPr>
              <a:t>Q</a:t>
            </a:r>
            <a:r>
              <a:rPr lang="en-US" sz="1600" kern="0" baseline="-25000" dirty="0">
                <a:solidFill>
                  <a:srgbClr val="E12548"/>
                </a:solidFill>
                <a:latin typeface="Trebuchet MS"/>
                <a:cs typeface="Trebuchet MS"/>
              </a:rPr>
              <a:t>FB</a:t>
            </a:r>
            <a:r>
              <a:rPr lang="en-US" sz="1600" kern="0" dirty="0">
                <a:solidFill>
                  <a:srgbClr val="E12548"/>
                </a:solidFill>
                <a:latin typeface="Trebuchet MS"/>
                <a:cs typeface="Trebuchet MS"/>
              </a:rPr>
              <a:t>)</a:t>
            </a:r>
            <a:endParaRPr lang="en-US" sz="1600" kern="0" baseline="30000" dirty="0">
              <a:solidFill>
                <a:srgbClr val="E12548"/>
              </a:solidFill>
              <a:latin typeface="Trebuchet MS"/>
              <a:cs typeface="Trebuchet MS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W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and </a:t>
            </a:r>
            <a:r>
              <a:rPr lang="en-US" sz="16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</a:t>
            </a:r>
            <a:r>
              <a:rPr lang="en-US" sz="1600" i="1" baseline="-250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W</a:t>
            </a:r>
            <a:r>
              <a:rPr lang="en-US" sz="1600" i="1" baseline="-25000" dirty="0">
                <a:solidFill>
                  <a:srgbClr val="FF0000"/>
                </a:solidFill>
                <a:latin typeface="Trebuchet MS"/>
                <a:ea typeface="Times New Roman" charset="0"/>
                <a:cs typeface="Trebuchet MS"/>
              </a:rPr>
              <a:t> </a:t>
            </a:r>
            <a:r>
              <a:rPr lang="en-US" sz="1600" dirty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: LEP + Tevatron 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average 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[</a:t>
            </a:r>
            <a:r>
              <a:rPr lang="en-US" sz="1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arXiv:1204:0042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]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 err="1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t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: latest Tevatron average 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[CDF &amp; D0, new combination, arXiv:1305.3929]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c</a:t>
            </a:r>
            <a:r>
              <a:rPr lang="en-US" sz="1600" dirty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,</a:t>
            </a:r>
            <a:r>
              <a:rPr lang="en-US" sz="1600" dirty="0">
                <a:solidFill>
                  <a:srgbClr val="FF0000"/>
                </a:solidFill>
                <a:latin typeface="Trebuchet MS"/>
                <a:ea typeface="Times New Roman" charset="0"/>
                <a:cs typeface="Trebuchet MS"/>
              </a:rPr>
              <a:t> </a:t>
            </a:r>
            <a:r>
              <a:rPr lang="en-US" sz="1600" i="1" dirty="0" err="1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b</a:t>
            </a:r>
            <a:r>
              <a:rPr lang="en-US" sz="1600" dirty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: world averages</a:t>
            </a:r>
            <a:r>
              <a:rPr lang="en-US" sz="1600" dirty="0">
                <a:solidFill>
                  <a:srgbClr val="000000"/>
                </a:solidFill>
                <a:latin typeface="Trebuchet MS"/>
                <a:ea typeface="Times New Roman" charset="0"/>
                <a:cs typeface="Trebuchet MS"/>
              </a:rPr>
              <a:t> </a:t>
            </a:r>
            <a:r>
              <a:rPr lang="en-US" sz="1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[PDG, Phys. </a:t>
            </a:r>
            <a:r>
              <a:rPr lang="en-US" sz="1000" dirty="0" err="1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Lett</a:t>
            </a:r>
            <a:r>
              <a:rPr lang="en-US" sz="1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. B667, 1 (2008) and 2009 partial update for the 2010 edition</a:t>
            </a:r>
            <a:r>
              <a:rPr lang="en-US" sz="1100" dirty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]</a:t>
            </a:r>
            <a:endParaRPr lang="en-US" sz="1600" dirty="0">
              <a:solidFill>
                <a:srgbClr val="404040"/>
              </a:solidFill>
              <a:latin typeface="Trebuchet MS"/>
              <a:ea typeface="Times New Roman" charset="0"/>
              <a:cs typeface="Trebuchet MS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</a:t>
            </a:r>
            <a:r>
              <a:rPr lang="en-US" sz="1600" baseline="-250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had</a:t>
            </a:r>
            <a:r>
              <a:rPr lang="en-US" sz="16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)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: data + QCD-driven 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[</a:t>
            </a:r>
            <a:r>
              <a:rPr lang="hu-HU" sz="1000" kern="0" dirty="0">
                <a:solidFill>
                  <a:srgbClr val="7F7F7F"/>
                </a:solidFill>
                <a:latin typeface="Trebuchet MS"/>
                <a:cs typeface="Trebuchet MS"/>
              </a:rPr>
              <a:t>Davier et al., EPJ.C71, 1515 (</a:t>
            </a:r>
            <a:r>
              <a:rPr lang="hu-HU" sz="1000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2011) 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+ </a:t>
            </a:r>
            <a:r>
              <a:rPr lang="en-US" sz="1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rescaling mechanism to account for </a:t>
            </a:r>
            <a:r>
              <a:rPr lang="en-US" sz="1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000" i="1" baseline="-25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000" dirty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 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ea typeface="Times New Roman" charset="0"/>
                <a:cs typeface="Trebuchet MS"/>
              </a:rPr>
              <a:t>dependency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]</a:t>
            </a:r>
            <a:endParaRPr lang="en-US" sz="1600" dirty="0">
              <a:solidFill>
                <a:srgbClr val="404040"/>
              </a:solidFill>
              <a:latin typeface="Trebuchet MS"/>
              <a:ea typeface="Times New Roman" charset="0"/>
              <a:cs typeface="Trebuchet MS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H</a:t>
            </a:r>
            <a:r>
              <a:rPr lang="en-US" sz="1600" dirty="0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 : 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ea typeface="Times New Roman" charset="0"/>
                <a:cs typeface="Trebuchet MS"/>
              </a:rPr>
              <a:t>LHC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Times New Roman" charset="0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Times New Roman" charset="0"/>
                <a:cs typeface="Trebuchet MS"/>
              </a:rPr>
              <a:t>[arXiv:1207.7214 , arXiv:1207.7235]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04800" y="5225565"/>
            <a:ext cx="8610600" cy="1110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Fit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parameters</a:t>
            </a:r>
          </a:p>
          <a:p>
            <a:pPr marL="360363" indent="-268288">
              <a:spcBef>
                <a:spcPts val="960"/>
              </a:spcBef>
              <a:buFont typeface="Arial"/>
              <a:buChar char="•"/>
            </a:pPr>
            <a:r>
              <a:rPr lang="en-US" sz="1600" dirty="0" err="1" smtClean="0">
                <a:solidFill>
                  <a:srgbClr val="E12548"/>
                </a:solidFill>
                <a:latin typeface="Symbol" charset="2"/>
              </a:rPr>
              <a:t>D</a:t>
            </a:r>
            <a:r>
              <a:rPr lang="en-US" sz="1600" dirty="0" err="1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</a:rPr>
              <a:t>had</a:t>
            </a:r>
            <a:r>
              <a:rPr lang="en-US" sz="1600" dirty="0" smtClean="0">
                <a:solidFill>
                  <a:srgbClr val="E12548"/>
                </a:solidFill>
              </a:rPr>
              <a:t>(</a:t>
            </a:r>
            <a:r>
              <a:rPr lang="en-US" sz="1600" i="1" dirty="0" smtClean="0">
                <a:solidFill>
                  <a:srgbClr val="E12548"/>
                </a:solidFill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</a:rPr>
              <a:t>Z</a:t>
            </a:r>
            <a:r>
              <a:rPr lang="en-US" sz="1600" dirty="0" smtClean="0">
                <a:solidFill>
                  <a:srgbClr val="E12548"/>
                </a:solidFill>
              </a:rPr>
              <a:t>), </a:t>
            </a:r>
            <a:r>
              <a:rPr lang="en-US" sz="1600" dirty="0">
                <a:solidFill>
                  <a:srgbClr val="E12548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i="1" baseline="-25000" dirty="0" smtClean="0">
                <a:solidFill>
                  <a:srgbClr val="E12548"/>
                </a:solidFill>
              </a:rPr>
              <a:t>S</a:t>
            </a:r>
            <a:r>
              <a:rPr lang="en-US" sz="1600" dirty="0" smtClean="0">
                <a:solidFill>
                  <a:srgbClr val="E12548"/>
                </a:solidFill>
              </a:rPr>
              <a:t>(</a:t>
            </a:r>
            <a:r>
              <a:rPr lang="en-US" sz="1600" i="1" dirty="0" smtClean="0">
                <a:solidFill>
                  <a:srgbClr val="E12548"/>
                </a:solidFill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</a:rPr>
              <a:t>Z</a:t>
            </a:r>
            <a:r>
              <a:rPr lang="en-US" sz="1600" dirty="0" smtClean="0">
                <a:solidFill>
                  <a:srgbClr val="E12548"/>
                </a:solidFill>
              </a:rPr>
              <a:t>), </a:t>
            </a:r>
            <a:r>
              <a:rPr lang="en-US" sz="1600" i="1" dirty="0" smtClean="0">
                <a:solidFill>
                  <a:srgbClr val="E12548"/>
                </a:solidFill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</a:rPr>
              <a:t>Z</a:t>
            </a:r>
            <a:r>
              <a:rPr lang="en-US" sz="1600" dirty="0" smtClean="0">
                <a:solidFill>
                  <a:srgbClr val="E12548"/>
                </a:solidFill>
              </a:rPr>
              <a:t>, </a:t>
            </a:r>
            <a:r>
              <a:rPr lang="en-US" sz="1600" i="1" dirty="0" smtClean="0">
                <a:solidFill>
                  <a:srgbClr val="E12548"/>
                </a:solidFill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</a:rPr>
              <a:t>H</a:t>
            </a:r>
            <a:r>
              <a:rPr lang="en-US" sz="1600" dirty="0" smtClean="0">
                <a:solidFill>
                  <a:srgbClr val="E12548"/>
                </a:solidFill>
              </a:rPr>
              <a:t>, </a:t>
            </a:r>
            <a:r>
              <a:rPr lang="en-US" sz="1600" i="1" dirty="0" smtClean="0">
                <a:solidFill>
                  <a:srgbClr val="E12548"/>
                </a:solidFill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</a:rPr>
              <a:t>c</a:t>
            </a:r>
            <a:r>
              <a:rPr lang="en-US" sz="1600" dirty="0" smtClean="0">
                <a:solidFill>
                  <a:srgbClr val="E12548"/>
                </a:solidFill>
              </a:rPr>
              <a:t>, </a:t>
            </a:r>
            <a:r>
              <a:rPr lang="en-US" sz="1600" i="1" dirty="0" err="1" smtClean="0">
                <a:solidFill>
                  <a:srgbClr val="E12548"/>
                </a:solidFill>
              </a:rPr>
              <a:t>m</a:t>
            </a:r>
            <a:r>
              <a:rPr lang="en-US" sz="1600" i="1" baseline="-25000" dirty="0" err="1" smtClean="0">
                <a:solidFill>
                  <a:srgbClr val="E12548"/>
                </a:solidFill>
              </a:rPr>
              <a:t>b</a:t>
            </a:r>
            <a:r>
              <a:rPr lang="en-US" sz="1600" dirty="0" smtClean="0">
                <a:solidFill>
                  <a:srgbClr val="E12548"/>
                </a:solidFill>
              </a:rPr>
              <a:t>, </a:t>
            </a:r>
            <a:r>
              <a:rPr lang="en-US" sz="1600" i="1" dirty="0" err="1" smtClean="0">
                <a:solidFill>
                  <a:srgbClr val="E12548"/>
                </a:solidFill>
              </a:rPr>
              <a:t>m</a:t>
            </a:r>
            <a:r>
              <a:rPr lang="en-US" sz="1600" i="1" baseline="-25000" dirty="0" err="1" smtClean="0">
                <a:solidFill>
                  <a:srgbClr val="E12548"/>
                </a:solidFill>
              </a:rPr>
              <a:t>t</a:t>
            </a:r>
            <a:r>
              <a:rPr lang="en-US" sz="1600" dirty="0" smtClean="0">
                <a:solidFill>
                  <a:srgbClr val="E12548"/>
                </a:solidFill>
              </a:rPr>
              <a:t> </a:t>
            </a:r>
            <a:r>
              <a:rPr lang="en-US" sz="1400" dirty="0" smtClean="0">
                <a:solidFill>
                  <a:srgbClr val="E12548"/>
                </a:solidFill>
              </a:rPr>
              <a:t>+ theory uncertainty parameters </a:t>
            </a:r>
            <a:r>
              <a:rPr lang="en-US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US" sz="1400" baseline="-25000" dirty="0" err="1" smtClean="0">
                <a:solidFill>
                  <a:srgbClr val="E12548"/>
                </a:solidFill>
              </a:rPr>
              <a:t>theo</a:t>
            </a:r>
            <a:r>
              <a:rPr lang="en-US" sz="1400" i="1" dirty="0" err="1" smtClean="0">
                <a:solidFill>
                  <a:srgbClr val="E12548"/>
                </a:solidFill>
              </a:rPr>
              <a:t>M</a:t>
            </a:r>
            <a:r>
              <a:rPr lang="en-US" sz="1400" i="1" baseline="-25000" dirty="0" err="1" smtClean="0">
                <a:solidFill>
                  <a:srgbClr val="E12548"/>
                </a:solidFill>
              </a:rPr>
              <a:t>W</a:t>
            </a:r>
            <a:r>
              <a:rPr lang="en-US" sz="1400" i="1" baseline="-25000" dirty="0" smtClean="0">
                <a:solidFill>
                  <a:srgbClr val="E12548"/>
                </a:solidFill>
              </a:rPr>
              <a:t> </a:t>
            </a:r>
            <a:r>
              <a:rPr lang="en-US" sz="1400" dirty="0" smtClean="0">
                <a:solidFill>
                  <a:srgbClr val="E12548"/>
                </a:solidFill>
              </a:rPr>
              <a:t>/ sin</a:t>
            </a:r>
            <a:r>
              <a:rPr lang="en-US" sz="1400" kern="0" baseline="30000" dirty="0" smtClean="0">
                <a:solidFill>
                  <a:srgbClr val="E12548"/>
                </a:solidFill>
                <a:latin typeface="Trebuchet MS"/>
                <a:cs typeface="Trebuchet MS"/>
              </a:rPr>
              <a:t>2</a:t>
            </a:r>
            <a:r>
              <a:rPr lang="en-US" sz="1400" i="1" kern="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q</a:t>
            </a:r>
            <a:r>
              <a:rPr lang="en-US" sz="500" i="1" kern="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kern="0" baseline="30000" dirty="0" err="1">
                <a:solidFill>
                  <a:srgbClr val="E12548"/>
                </a:solidFill>
                <a:latin typeface="Trebuchet MS"/>
                <a:cs typeface="Trebuchet MS"/>
              </a:rPr>
              <a:t>l</a:t>
            </a:r>
            <a:r>
              <a:rPr lang="en-US" sz="1400" kern="0" baseline="-25000" dirty="0" err="1">
                <a:solidFill>
                  <a:srgbClr val="E12548"/>
                </a:solidFill>
                <a:latin typeface="Trebuchet MS"/>
                <a:cs typeface="Trebuchet MS"/>
              </a:rPr>
              <a:t>eff</a:t>
            </a:r>
            <a:endParaRPr lang="en-US" sz="1400" i="1" baseline="-25000" dirty="0" smtClean="0">
              <a:solidFill>
                <a:srgbClr val="E12548"/>
              </a:solidFill>
            </a:endParaRPr>
          </a:p>
          <a:p>
            <a:pPr marL="360363" lvl="1" indent="-268288" fontAlgn="base">
              <a:spcBef>
                <a:spcPts val="96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  <a:sym typeface="Wingdings"/>
              </a:rPr>
              <a:t>Other parameters well enough known and fixed in fit</a:t>
            </a:r>
            <a:endParaRPr lang="en-US" sz="1600" dirty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54801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595926"/>
            <a:ext cx="9144000" cy="1976264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1" y="192779"/>
            <a:ext cx="9144000" cy="4221089"/>
          </a:xfrm>
          <a:prstGeom prst="rect">
            <a:avLst/>
          </a:prstGeom>
          <a:solidFill>
            <a:schemeClr val="bg1"/>
          </a:solidFill>
          <a:ln w="635">
            <a:solidFill>
              <a:srgbClr val="7F7F7F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TextBox 37"/>
          <p:cNvSpPr txBox="1">
            <a:spLocks noChangeArrowheads="1"/>
          </p:cNvSpPr>
          <p:nvPr/>
        </p:nvSpPr>
        <p:spPr bwMode="auto">
          <a:xfrm>
            <a:off x="967481" y="4656083"/>
            <a:ext cx="346050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Correlations for observables from </a:t>
            </a: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GB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lineshape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 fit</a:t>
            </a:r>
          </a:p>
        </p:txBody>
      </p:sp>
      <p:sp>
        <p:nvSpPr>
          <p:cNvPr id="20" name="TextBox 38"/>
          <p:cNvSpPr txBox="1">
            <a:spLocks noChangeArrowheads="1"/>
          </p:cNvSpPr>
          <p:nvPr/>
        </p:nvSpPr>
        <p:spPr bwMode="auto">
          <a:xfrm>
            <a:off x="4644008" y="4656083"/>
            <a:ext cx="37172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Correlations for heavy-flavour observables at </a:t>
            </a: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 pole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 rot="16200000">
            <a:off x="-2736720" y="2988239"/>
            <a:ext cx="6487584" cy="51110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>
            <a:outerShdw blurRad="165100" dist="38100" dir="9480000">
              <a:srgbClr val="000000">
                <a:alpha val="16000"/>
              </a:srgbClr>
            </a:outerShdw>
          </a:effectLst>
        </p:spPr>
        <p:txBody>
          <a:bodyPr wrap="square" lIns="90000" tIns="46800" rIns="90000" bIns="93600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375275" algn="l"/>
              </a:tabLst>
            </a:pPr>
            <a:r>
              <a:rPr lang="en-GB" sz="2400" dirty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Experimental Input</a:t>
            </a:r>
          </a:p>
        </p:txBody>
      </p:sp>
      <p:pic>
        <p:nvPicPr>
          <p:cNvPr id="28" name="Picture 27" descr="Gfitter-results.pdf"/>
          <p:cNvPicPr>
            <a:picLocks noChangeAspect="1"/>
          </p:cNvPicPr>
          <p:nvPr/>
        </p:nvPicPr>
        <p:blipFill>
          <a:blip r:embed="rId2"/>
          <a:srcRect l="10784" t="14689" r="60850" b="83689"/>
          <a:stretch>
            <a:fillRect/>
          </a:stretch>
        </p:blipFill>
        <p:spPr>
          <a:xfrm>
            <a:off x="1121131" y="302622"/>
            <a:ext cx="2881909" cy="21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Gfitter-results.pdf"/>
          <p:cNvPicPr>
            <a:picLocks noChangeAspect="1"/>
          </p:cNvPicPr>
          <p:nvPr/>
        </p:nvPicPr>
        <p:blipFill>
          <a:blip r:embed="rId3"/>
          <a:srcRect l="10784" t="14689" r="60850" b="83689"/>
          <a:stretch>
            <a:fillRect/>
          </a:stretch>
        </p:blipFill>
        <p:spPr>
          <a:xfrm>
            <a:off x="5281651" y="307702"/>
            <a:ext cx="2881909" cy="2133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Line 11"/>
          <p:cNvSpPr>
            <a:spLocks noChangeShapeType="1"/>
          </p:cNvSpPr>
          <p:nvPr/>
        </p:nvSpPr>
        <p:spPr bwMode="auto">
          <a:xfrm>
            <a:off x="4716016" y="188640"/>
            <a:ext cx="0" cy="3529012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0" name="Picture 29" descr="Gfitter-inputcovmatrix.pdf"/>
          <p:cNvPicPr>
            <a:picLocks noChangeAspect="1"/>
          </p:cNvPicPr>
          <p:nvPr/>
        </p:nvPicPr>
        <p:blipFill>
          <a:blip r:embed="rId4"/>
          <a:srcRect l="10065" t="11111" r="10850" b="74445"/>
          <a:stretch>
            <a:fillRect/>
          </a:stretch>
        </p:blipFill>
        <p:spPr>
          <a:xfrm>
            <a:off x="1295579" y="4874257"/>
            <a:ext cx="6948829" cy="1642451"/>
          </a:xfrm>
          <a:prstGeom prst="rect">
            <a:avLst/>
          </a:prstGeom>
        </p:spPr>
      </p:pic>
      <p:pic>
        <p:nvPicPr>
          <p:cNvPr id="31" name="Picture 30" descr="2012_09_18_ShowFullFitTable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8" r="64456" b="37000"/>
          <a:stretch/>
        </p:blipFill>
        <p:spPr>
          <a:xfrm>
            <a:off x="1170879" y="525437"/>
            <a:ext cx="2897065" cy="3600399"/>
          </a:xfrm>
          <a:prstGeom prst="rect">
            <a:avLst/>
          </a:prstGeom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 flipH="1">
            <a:off x="4067944" y="675072"/>
            <a:ext cx="4954" cy="1567791"/>
          </a:xfrm>
          <a:prstGeom prst="line">
            <a:avLst/>
          </a:prstGeom>
          <a:noFill/>
          <a:ln w="2159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H="1">
            <a:off x="4139952" y="2026296"/>
            <a:ext cx="0" cy="224506"/>
          </a:xfrm>
          <a:prstGeom prst="line">
            <a:avLst/>
          </a:prstGeom>
          <a:noFill/>
          <a:ln w="2159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4067944" y="2544490"/>
            <a:ext cx="0" cy="1485726"/>
          </a:xfrm>
          <a:prstGeom prst="line">
            <a:avLst/>
          </a:prstGeom>
          <a:noFill/>
          <a:ln w="2159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4139952" y="3573016"/>
            <a:ext cx="0" cy="457200"/>
          </a:xfrm>
          <a:prstGeom prst="line">
            <a:avLst/>
          </a:prstGeom>
          <a:noFill/>
          <a:ln w="2159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 rot="16200000">
            <a:off x="3937769" y="841102"/>
            <a:ext cx="5222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3366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LEP</a:t>
            </a: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>
            <a:off x="8460432" y="1106247"/>
            <a:ext cx="0" cy="416219"/>
          </a:xfrm>
          <a:prstGeom prst="line">
            <a:avLst/>
          </a:prstGeom>
          <a:noFill/>
          <a:ln w="2159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 rot="16200000">
            <a:off x="8262325" y="1178835"/>
            <a:ext cx="87326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Tevatron </a:t>
            </a:r>
          </a:p>
          <a:p>
            <a:pPr marL="342900" indent="-342900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3366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&amp; LEP</a:t>
            </a:r>
            <a:endParaRPr lang="en-US" sz="1400" dirty="0">
              <a:solidFill>
                <a:srgbClr val="3366FF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>
            <a:off x="8326760" y="659528"/>
            <a:ext cx="0" cy="294836"/>
          </a:xfrm>
          <a:prstGeom prst="line">
            <a:avLst/>
          </a:prstGeom>
          <a:noFill/>
          <a:ln w="21590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 rot="16200000">
            <a:off x="3937770" y="3127127"/>
            <a:ext cx="5222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3366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LEP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 rot="16200000">
            <a:off x="4004221" y="1997596"/>
            <a:ext cx="5334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5F8804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SLC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 rot="16200000">
            <a:off x="8201730" y="665847"/>
            <a:ext cx="5438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400" dirty="0" smtClean="0">
                <a:solidFill>
                  <a:srgbClr val="900000"/>
                </a:solidFill>
              </a:rPr>
              <a:t>LHC</a:t>
            </a:r>
            <a:endParaRPr lang="en-US" sz="1400" dirty="0">
              <a:solidFill>
                <a:srgbClr val="900000"/>
              </a:solidFill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 rot="16200000">
            <a:off x="4014328" y="3679402"/>
            <a:ext cx="5334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5F8804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SLC</a:t>
            </a:r>
          </a:p>
        </p:txBody>
      </p:sp>
      <p:pic>
        <p:nvPicPr>
          <p:cNvPr id="35" name="Picture 34" descr="2012_09_18_ShowFullFitTable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3343" r="66515" b="11679"/>
          <a:stretch/>
        </p:blipFill>
        <p:spPr>
          <a:xfrm>
            <a:off x="5376332" y="1700808"/>
            <a:ext cx="2729154" cy="2018383"/>
          </a:xfrm>
          <a:prstGeom prst="rect">
            <a:avLst/>
          </a:prstGeom>
        </p:spPr>
      </p:pic>
      <p:pic>
        <p:nvPicPr>
          <p:cNvPr id="36" name="Picture 35" descr="2012_09_18_ShowFullFitTable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4" r="64456" b="79770"/>
          <a:stretch/>
        </p:blipFill>
        <p:spPr>
          <a:xfrm>
            <a:off x="5347343" y="582381"/>
            <a:ext cx="2897065" cy="10801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276850" y="704138"/>
            <a:ext cx="2886710" cy="215900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>
            <a:off x="4139952" y="2556422"/>
            <a:ext cx="0" cy="445268"/>
          </a:xfrm>
          <a:prstGeom prst="line">
            <a:avLst/>
          </a:prstGeom>
          <a:noFill/>
          <a:ln w="2159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 rot="16200000">
            <a:off x="4004221" y="2671291"/>
            <a:ext cx="5334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5F8804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SLC</a:t>
            </a:r>
          </a:p>
        </p:txBody>
      </p:sp>
      <p:sp>
        <p:nvSpPr>
          <p:cNvPr id="41" name="Line 6"/>
          <p:cNvSpPr>
            <a:spLocks noChangeShapeType="1"/>
          </p:cNvSpPr>
          <p:nvPr/>
        </p:nvSpPr>
        <p:spPr bwMode="auto">
          <a:xfrm>
            <a:off x="8460432" y="2255020"/>
            <a:ext cx="0" cy="208898"/>
          </a:xfrm>
          <a:prstGeom prst="line">
            <a:avLst/>
          </a:prstGeom>
          <a:noFill/>
          <a:ln w="2159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 rot="16200000">
            <a:off x="8154603" y="2256987"/>
            <a:ext cx="87326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18579B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Tevatron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930101" y="2216306"/>
            <a:ext cx="1109724" cy="236406"/>
          </a:xfrm>
          <a:prstGeom prst="rect">
            <a:avLst/>
          </a:prstGeom>
          <a:solidFill>
            <a:srgbClr val="FFFFFF"/>
          </a:solidFill>
        </p:spPr>
        <p:txBody>
          <a:bodyPr wrap="none" tIns="18000" bIns="18000">
            <a:spAutoFit/>
          </a:bodyPr>
          <a:lstStyle/>
          <a:p>
            <a:r>
              <a:rPr lang="en-GB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/>
                <a:cs typeface="Times"/>
              </a:rPr>
              <a:t>173.20 </a:t>
            </a:r>
            <a:r>
              <a:rPr lang="en-GB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/>
                <a:cs typeface="Times"/>
              </a:rPr>
              <a:t>±</a:t>
            </a:r>
            <a:r>
              <a:rPr lang="en-GB" sz="1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"/>
                <a:cs typeface="Times"/>
              </a:rPr>
              <a:t> </a:t>
            </a:r>
            <a:r>
              <a:rPr lang="en-GB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/>
                <a:cs typeface="Times"/>
              </a:rPr>
              <a:t>0.87</a:t>
            </a:r>
            <a:endParaRPr lang="en-GB" sz="1300" dirty="0">
              <a:solidFill>
                <a:schemeClr val="tx1">
                  <a:lumMod val="85000"/>
                  <a:lumOff val="15000"/>
                </a:schemeClr>
              </a:solidFill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952333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5940896"/>
            <a:ext cx="8717833" cy="9171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0"/>
            <a:ext cx="7766248" cy="68580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ShowFullFitTabl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35" y="68651"/>
            <a:ext cx="6887103" cy="6725227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 rot="16200000">
            <a:off x="-3009335" y="3173449"/>
            <a:ext cx="6858000" cy="51110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>
            <a:outerShdw blurRad="165100" dist="38100" dir="9480000">
              <a:srgbClr val="000000">
                <a:alpha val="16000"/>
              </a:srgbClr>
            </a:outerShdw>
          </a:effectLst>
        </p:spPr>
        <p:txBody>
          <a:bodyPr wrap="square" lIns="90000" tIns="46800" rIns="90000" bIns="93600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375275" algn="l"/>
              </a:tabLst>
            </a:pPr>
            <a:r>
              <a:rPr lang="en-GB" sz="2400" dirty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Experimental Input and Fit Results</a:t>
            </a:r>
          </a:p>
        </p:txBody>
      </p:sp>
      <p:sp>
        <p:nvSpPr>
          <p:cNvPr id="7" name="Rectangle 8"/>
          <p:cNvSpPr>
            <a:spLocks/>
          </p:cNvSpPr>
          <p:nvPr/>
        </p:nvSpPr>
        <p:spPr bwMode="auto">
          <a:xfrm>
            <a:off x="4177997" y="68651"/>
            <a:ext cx="1274874" cy="6024645"/>
          </a:xfrm>
          <a:prstGeom prst="rect">
            <a:avLst/>
          </a:prstGeom>
          <a:noFill/>
          <a:ln w="25400" cap="flat">
            <a:solidFill>
              <a:schemeClr val="tx2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Rectangle 9"/>
          <p:cNvSpPr>
            <a:spLocks/>
          </p:cNvSpPr>
          <p:nvPr/>
        </p:nvSpPr>
        <p:spPr bwMode="auto">
          <a:xfrm>
            <a:off x="5498634" y="68651"/>
            <a:ext cx="1338566" cy="6024645"/>
          </a:xfrm>
          <a:prstGeom prst="rect">
            <a:avLst/>
          </a:prstGeom>
          <a:noFill/>
          <a:ln w="25400" cap="flat">
            <a:solidFill>
              <a:srgbClr val="BE0202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9" name="Rectangle 10"/>
          <p:cNvSpPr>
            <a:spLocks/>
          </p:cNvSpPr>
          <p:nvPr/>
        </p:nvSpPr>
        <p:spPr bwMode="auto">
          <a:xfrm>
            <a:off x="6882962" y="68651"/>
            <a:ext cx="1361446" cy="6024645"/>
          </a:xfrm>
          <a:prstGeom prst="rect">
            <a:avLst/>
          </a:prstGeom>
          <a:noFill/>
          <a:ln w="25400" cap="flat">
            <a:solidFill>
              <a:schemeClr val="accent5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 rot="16200000">
            <a:off x="6403868" y="217423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Standard_Model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115616" y="908720"/>
            <a:ext cx="7200800" cy="258356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115616" y="597804"/>
            <a:ext cx="7200800" cy="258356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15616" y="2758044"/>
            <a:ext cx="7200800" cy="258356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15616" y="4826828"/>
            <a:ext cx="7200800" cy="258356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115616" y="5281760"/>
            <a:ext cx="7200800" cy="258356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202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5940896"/>
            <a:ext cx="8717833" cy="9171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99992" y="0"/>
            <a:ext cx="4104456" cy="68580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 rot="16200000">
            <a:off x="-3009335" y="3173449"/>
            <a:ext cx="6858000" cy="51110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>
            <a:outerShdw blurRad="165100" dist="38100" dir="9480000">
              <a:srgbClr val="000000">
                <a:alpha val="16000"/>
              </a:srgbClr>
            </a:outerShdw>
          </a:effectLst>
        </p:spPr>
        <p:txBody>
          <a:bodyPr wrap="square" lIns="90000" tIns="46800" rIns="90000" bIns="93600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375275" algn="l"/>
              </a:tabLst>
            </a:pPr>
            <a:r>
              <a:rPr lang="en-GB" sz="2400" dirty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Experimental Input and Fit Results</a:t>
            </a:r>
          </a:p>
        </p:txBody>
      </p:sp>
      <p:sp>
        <p:nvSpPr>
          <p:cNvPr id="10" name="Rectangle 9"/>
          <p:cNvSpPr/>
          <p:nvPr/>
        </p:nvSpPr>
        <p:spPr>
          <a:xfrm rot="16200000">
            <a:off x="6403868" y="217423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Standard_Model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7584" y="229577"/>
            <a:ext cx="3562291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1800" b="1" dirty="0" smtClean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Goodness-of-fit:</a:t>
            </a:r>
          </a:p>
          <a:p>
            <a:pPr>
              <a:spcBef>
                <a:spcPts val="1000"/>
              </a:spcBef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ea typeface="ＭＳ Ｐゴシック" charset="0"/>
                <a:cs typeface="Symbol" charset="2"/>
                <a:sym typeface="Times New Roman" charset="0"/>
              </a:rPr>
              <a:t>χ</a:t>
            </a:r>
            <a:r>
              <a:rPr lang="en-US" sz="1400" baseline="3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</a:t>
            </a:r>
            <a:r>
              <a:rPr lang="en-US" sz="1400" baseline="-6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min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/</a:t>
            </a:r>
            <a:r>
              <a:rPr lang="en-US" sz="1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n</a:t>
            </a:r>
            <a:r>
              <a:rPr lang="en-US" sz="1400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dof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= 20.7/14 → </a:t>
            </a:r>
            <a:r>
              <a:rPr lang="en-US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-value = 0.09</a:t>
            </a:r>
            <a:r>
              <a:rPr lang="en-US" sz="14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toy-MC</a:t>
            </a:r>
            <a:endParaRPr lang="en-US" sz="1400" baseline="-25000" dirty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large value of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  <a:sym typeface="Times New Roman" charset="0"/>
              </a:rPr>
              <a:t>χ</a:t>
            </a:r>
            <a:r>
              <a:rPr lang="en-US" sz="1400" baseline="3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</a:t>
            </a:r>
            <a:r>
              <a:rPr lang="en-US" sz="1400" baseline="-6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min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not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due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to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baseline="-6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measurement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Without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baseline="-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measurement: 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  <a:sym typeface="Times New Roman" charset="0"/>
              </a:rPr>
              <a:t>χ</a:t>
            </a:r>
            <a:r>
              <a:rPr lang="en-US" sz="1400" baseline="32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</a:t>
            </a:r>
            <a:r>
              <a:rPr lang="en-US" sz="1400" baseline="-6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min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/</a:t>
            </a:r>
            <a:r>
              <a:rPr lang="en-U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n</a:t>
            </a:r>
            <a:r>
              <a:rPr lang="en-US" sz="1400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dof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= 19.3/13 →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-value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~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0.11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7584" y="2204864"/>
            <a:ext cx="3562291" cy="2821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1800" b="1" dirty="0" smtClean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Pull values after fit: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No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pull value exceeds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deviation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of more than 3σ (consistency of SM)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Small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pulls for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</a:t>
            </a:r>
            <a:r>
              <a:rPr lang="en-US" sz="14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and </a:t>
            </a:r>
            <a:r>
              <a:rPr lang="en-U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indicate that their input accuracies exceed the fit requirements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Largest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pulls in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-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sector: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</a:t>
            </a:r>
            <a:r>
              <a:rPr lang="en-US" sz="14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</a:t>
            </a:r>
            <a:r>
              <a: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</a:t>
            </a:r>
            <a:r>
              <a:rPr lang="en-US" sz="1400" i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</a:t>
            </a:r>
            <a:r>
              <a:rPr lang="en-US" sz="14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FB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and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</a:t>
            </a:r>
            <a:r>
              <a: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with 2.5σ and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-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2.1σ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little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dependence on </a:t>
            </a:r>
            <a:r>
              <a:rPr lang="en-US" sz="105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05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For comparison: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</a:t>
            </a:r>
            <a:r>
              <a:rPr lang="en-US" sz="14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using one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fermionic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loop calculation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: 0.8σ</a:t>
            </a:r>
          </a:p>
        </p:txBody>
      </p:sp>
      <p:pic>
        <p:nvPicPr>
          <p:cNvPr id="18" name="Picture 17" descr="PullPlotTwoBarsCol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116" y="0"/>
            <a:ext cx="3871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84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5940896"/>
            <a:ext cx="8717833" cy="9171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24169" y="0"/>
            <a:ext cx="5219832" cy="6494976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 rot="16200000">
            <a:off x="-3009335" y="3173449"/>
            <a:ext cx="6858000" cy="51110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>
            <a:outerShdw blurRad="165100" dist="38100" dir="9480000">
              <a:srgbClr val="000000">
                <a:alpha val="16000"/>
              </a:srgbClr>
            </a:outerShdw>
          </a:effectLst>
        </p:spPr>
        <p:txBody>
          <a:bodyPr wrap="square" lIns="90000" tIns="46800" rIns="90000" bIns="93600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375275" algn="l"/>
              </a:tabLst>
            </a:pPr>
            <a:r>
              <a:rPr lang="en-GB" sz="2400" dirty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Experimental Input and Fit Results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51920" y="6487662"/>
            <a:ext cx="23762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Standard_Model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7585" y="229577"/>
            <a:ext cx="2952328" cy="266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1800" b="1" dirty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Scan of the Δ</a:t>
            </a:r>
            <a:r>
              <a:rPr lang="en-US" sz="1800" b="1" dirty="0">
                <a:latin typeface="Symbol" charset="2"/>
                <a:ea typeface="ＭＳ Ｐゴシック" charset="0"/>
                <a:cs typeface="Symbol" charset="2"/>
                <a:sym typeface="Times New Roman" charset="0"/>
              </a:rPr>
              <a:t>χ</a:t>
            </a:r>
            <a:r>
              <a:rPr lang="en-US" sz="1800" b="1" dirty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2 profile versus </a:t>
            </a:r>
            <a:r>
              <a:rPr lang="en-US" sz="1800" b="1" i="1" dirty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M</a:t>
            </a:r>
            <a:r>
              <a:rPr lang="en-US" sz="1800" b="1" i="1" baseline="-25000" dirty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H</a:t>
            </a:r>
            <a:r>
              <a:rPr lang="en-US" sz="1800" b="1" i="1" dirty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 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Blue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line: full SM fit 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Grey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band: fit without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measurement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without MH input gives </a:t>
            </a:r>
            <a:b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= 94 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   GeV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Consistent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within 1.3σ with measurement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7585" y="3573016"/>
            <a:ext cx="2952328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1800" b="1" dirty="0" smtClean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Tension in </a:t>
            </a:r>
            <a:r>
              <a:rPr lang="en-US" sz="1800" b="1" i="1" dirty="0" smtClean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M</a:t>
            </a:r>
            <a:r>
              <a:rPr lang="en-US" sz="1800" b="1" i="1" baseline="-25000" dirty="0" smtClean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H</a:t>
            </a:r>
            <a:r>
              <a:rPr lang="en-US" sz="1800" b="1" dirty="0" smtClean="0">
                <a:latin typeface="Trebuchet MS"/>
                <a:ea typeface="ＭＳ Ｐゴシック" charset="0"/>
                <a:cs typeface="Trebuchet MS"/>
                <a:sym typeface="Times New Roman" charset="0"/>
              </a:rPr>
              <a:t> fit ?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Determination of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removing all sensitive observables except the given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one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Tension (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2.5σ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– from toy MC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between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</a:t>
            </a:r>
            <a:r>
              <a: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0,</a:t>
            </a:r>
            <a:r>
              <a:rPr lang="en-US" sz="1400" i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</a:t>
            </a:r>
            <a:r>
              <a:rPr lang="en-US" sz="14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FB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SLD) and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W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pic>
        <p:nvPicPr>
          <p:cNvPr id="9" name="Picture 8" descr="2012_09_18_HiggsScan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78" y="76618"/>
            <a:ext cx="4843678" cy="32803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42554" y="1965956"/>
            <a:ext cx="39650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smtClean="0">
                <a:solidFill>
                  <a:srgbClr val="404040"/>
                </a:solidFill>
                <a:latin typeface="Trebuchet MS"/>
                <a:cs typeface="Trebuchet MS"/>
              </a:rPr>
              <a:t>+25</a:t>
            </a:r>
          </a:p>
          <a:p>
            <a:r>
              <a:rPr lang="en-US" sz="1050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-</a:t>
            </a:r>
            <a:r>
              <a:rPr lang="en-US" sz="1050" dirty="0" smtClean="0">
                <a:solidFill>
                  <a:srgbClr val="404040"/>
                </a:solidFill>
                <a:latin typeface="Trebuchet MS"/>
                <a:cs typeface="Trebuchet MS"/>
              </a:rPr>
              <a:t>22</a:t>
            </a:r>
            <a:endParaRPr lang="en-GB" sz="1600" dirty="0">
              <a:solidFill>
                <a:srgbClr val="404040"/>
              </a:solidFill>
            </a:endParaRPr>
          </a:p>
        </p:txBody>
      </p:sp>
      <p:pic>
        <p:nvPicPr>
          <p:cNvPr id="16" name="Picture 15" descr="2013_05_29_MainObservables_logo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54" y="3607342"/>
            <a:ext cx="5049902" cy="281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80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Global fit results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Indirect determination of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boson mass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087" y="1700808"/>
            <a:ext cx="3755857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Scan of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Δ</a:t>
            </a:r>
            <a:r>
              <a:rPr lang="en-US" sz="1800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χ</a:t>
            </a:r>
            <a:r>
              <a:rPr lang="en-US" sz="1800" baseline="300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profile versus </a:t>
            </a:r>
            <a:r>
              <a:rPr lang="en-US" sz="1800" i="1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W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measurement allows for precise constraint of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W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Also shown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SM fit with minimal input: </a:t>
            </a:r>
            <a:b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G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Δ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a</a:t>
            </a:r>
            <a:r>
              <a:rPr lang="en-US" sz="1400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had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a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),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and fermion masses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Consistency between total fit and SM fit with minimal input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087" y="4962991"/>
            <a:ext cx="8436377" cy="1443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17475">
              <a:spcBef>
                <a:spcPts val="1000"/>
              </a:spcBef>
              <a:buSzPct val="100000"/>
            </a:pPr>
            <a:r>
              <a:rPr lang="en-US" sz="1800" i="1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W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	= 80.3603 ±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0.0056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baseline="-25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top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	±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0.0026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i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i="1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± 0.0018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ea typeface="ＭＳ Ｐゴシック" charset="0"/>
                <a:cs typeface="Symbol" charset="2"/>
              </a:rPr>
              <a:t>Da</a:t>
            </a:r>
            <a:r>
              <a:rPr lang="en-US" sz="16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had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</a:p>
          <a:p>
            <a:pPr lvl="0" defTabSz="117475">
              <a:spcBef>
                <a:spcPts val="300"/>
              </a:spcBef>
              <a:buSzPct val="100000"/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											± 0.0027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ea typeface="ＭＳ Ｐゴシック" charset="0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	 		± 0.0002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	± 0.0040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theo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 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GeV</a:t>
            </a:r>
          </a:p>
          <a:p>
            <a:pPr lvl="0">
              <a:spcBef>
                <a:spcPts val="1200"/>
              </a:spcBef>
            </a:pP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18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= 80.360 ± 0.011</a:t>
            </a:r>
            <a:r>
              <a:rPr lang="en-US" sz="16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(tot)  </a:t>
            </a:r>
            <a:r>
              <a:rPr lang="en-US" sz="18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GeV, </a:t>
            </a:r>
            <a:r>
              <a:rPr lang="en-US" sz="1400" i="1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more </a:t>
            </a:r>
            <a:r>
              <a:rPr lang="en-US" sz="1400" i="1" dirty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precise than experimental value </a:t>
            </a:r>
            <a:endParaRPr lang="en-US" sz="1800" dirty="0" smtClean="0">
              <a:solidFill>
                <a:srgbClr val="BE0202"/>
              </a:solidFill>
              <a:latin typeface="Trebuchet MS"/>
              <a:ea typeface="ＭＳ Ｐゴシック" charset="0"/>
              <a:cs typeface="Trebuchet MS"/>
            </a:endParaRPr>
          </a:p>
          <a:p>
            <a:pPr lvl="0">
              <a:spcBef>
                <a:spcPts val="400"/>
              </a:spcBef>
              <a:buSzPct val="100000"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80.385 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±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0.015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exp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GeV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[Tevatron/LEP: arXiv:1204.0042]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087" y="4149080"/>
            <a:ext cx="3539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SzPct val="100000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results in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the indirect determination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: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pic>
        <p:nvPicPr>
          <p:cNvPr id="27" name="Picture 26" descr="2013_05_29_WMassScan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21" y="1599616"/>
            <a:ext cx="4890375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87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Global fit results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Effective weak mixing angle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087" y="1700808"/>
            <a:ext cx="3913943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Scan of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Δ</a:t>
            </a:r>
            <a:r>
              <a:rPr lang="en-US" sz="1800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χ</a:t>
            </a:r>
            <a:r>
              <a:rPr lang="en-US" sz="1800" baseline="300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profile versus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sin</a:t>
            </a:r>
            <a:r>
              <a:rPr lang="en-US" sz="1800" baseline="300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800" i="1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q</a:t>
            </a:r>
            <a:r>
              <a:rPr lang="en-US" sz="1000" i="1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 </a:t>
            </a:r>
            <a:r>
              <a:rPr lang="en-US" sz="1800" i="1" baseline="30000" dirty="0" err="1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800" baseline="-25000" dirty="0" err="1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eff</a:t>
            </a:r>
            <a:endParaRPr lang="en-US" sz="1800" baseline="-250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All observables sensitive to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sin</a:t>
            </a:r>
            <a:r>
              <a: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q</a:t>
            </a:r>
            <a:r>
              <a:rPr lang="en-US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 </a:t>
            </a:r>
            <a:r>
              <a:rPr lang="en-US" sz="1400" i="1" baseline="30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400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eff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 removed from fit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measurement allows for precise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constraint</a:t>
            </a:r>
            <a:endParaRPr lang="en-US" sz="1400" i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Also shown SM fit with minimal input</a:t>
            </a:r>
          </a:p>
        </p:txBody>
      </p:sp>
      <p:sp>
        <p:nvSpPr>
          <p:cNvPr id="8" name="Rectangle 7"/>
          <p:cNvSpPr/>
          <p:nvPr/>
        </p:nvSpPr>
        <p:spPr>
          <a:xfrm>
            <a:off x="312087" y="4962991"/>
            <a:ext cx="8436377" cy="1443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75000"/>
              <a:tabLst>
                <a:tab pos="1255713" algn="l"/>
                <a:tab pos="1968500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sin</a:t>
            </a:r>
            <a:r>
              <a:rPr lang="en-US" sz="1800" baseline="30000" dirty="0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800" i="1" dirty="0" smtClean="0">
                <a:solidFill>
                  <a:srgbClr val="BE0202"/>
                </a:solidFill>
                <a:latin typeface="Symbol" charset="2"/>
                <a:ea typeface="Arial" charset="0"/>
                <a:cs typeface="Symbol" charset="2"/>
              </a:rPr>
              <a:t>q</a:t>
            </a:r>
            <a:r>
              <a:rPr lang="en-US" sz="1000" i="1" dirty="0" smtClean="0">
                <a:solidFill>
                  <a:srgbClr val="BE0202"/>
                </a:solidFill>
                <a:latin typeface="Symbol" charset="2"/>
                <a:ea typeface="Arial" charset="0"/>
                <a:cs typeface="Symbol" charset="2"/>
              </a:rPr>
              <a:t> </a:t>
            </a:r>
            <a:r>
              <a:rPr lang="en-US" sz="1800" i="1" baseline="30000" dirty="0" err="1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800" baseline="-25000" dirty="0" err="1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eff</a:t>
            </a:r>
            <a:r>
              <a:rPr lang="en-US" sz="1800" baseline="-250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 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= 0.231496 ± 0.000030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baseline="-25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top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± 0.000015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i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i="1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± 0.000035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ea typeface="ＭＳ Ｐゴシック" charset="0"/>
                <a:cs typeface="Symbol" charset="2"/>
              </a:rPr>
              <a:t>Da</a:t>
            </a:r>
            <a:r>
              <a:rPr lang="en-US" sz="16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had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</a:p>
          <a:p>
            <a:pPr lvl="0" defTabSz="117475">
              <a:spcBef>
                <a:spcPts val="300"/>
              </a:spcBef>
              <a:buSzPct val="100000"/>
              <a:tabLst>
                <a:tab pos="1255713" algn="l"/>
                <a:tab pos="1968500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± 0.000010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ea typeface="ＭＳ Ｐゴシック" charset="0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   </a:t>
            </a:r>
            <a:r>
              <a:rPr lang="en-US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± 0.000002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± 0.000047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theo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endParaRPr lang="en-US" sz="1800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ea typeface="ＭＳ Ｐゴシック" charset="0"/>
              <a:cs typeface="Trebuchet MS"/>
            </a:endParaRPr>
          </a:p>
          <a:p>
            <a:pPr>
              <a:spcBef>
                <a:spcPts val="1200"/>
              </a:spcBef>
            </a:pP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	 </a:t>
            </a:r>
            <a:r>
              <a:rPr lang="en-US" sz="18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    </a:t>
            </a:r>
            <a:r>
              <a:rPr lang="en-US" sz="10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= 0.23150 </a:t>
            </a: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± </a:t>
            </a:r>
            <a:r>
              <a:rPr lang="en-US" sz="18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0.00010</a:t>
            </a:r>
            <a:r>
              <a:rPr lang="en-US" sz="16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(tot)</a:t>
            </a:r>
            <a:r>
              <a:rPr lang="en-US" sz="1800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more </a:t>
            </a:r>
            <a:r>
              <a:rPr lang="en-US" sz="1400" i="1" dirty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precise than </a:t>
            </a:r>
            <a:r>
              <a:rPr lang="en-US" sz="1400" i="1" dirty="0" smtClean="0">
                <a:solidFill>
                  <a:srgbClr val="BE0202"/>
                </a:solidFill>
                <a:latin typeface="Trebuchet MS"/>
                <a:ea typeface="ＭＳ Ｐゴシック" charset="0"/>
                <a:cs typeface="Trebuchet MS"/>
              </a:rPr>
              <a:t>LEP/SLD average</a:t>
            </a:r>
            <a:endParaRPr lang="en-US" sz="1800" dirty="0" smtClean="0">
              <a:solidFill>
                <a:srgbClr val="BE0202"/>
              </a:solidFill>
              <a:latin typeface="Trebuchet MS"/>
              <a:ea typeface="ＭＳ Ｐゴシック" charset="0"/>
              <a:cs typeface="Trebuchet MS"/>
            </a:endParaRPr>
          </a:p>
          <a:p>
            <a:pPr>
              <a:spcBef>
                <a:spcPts val="400"/>
              </a:spcBef>
              <a:buSzPct val="100000"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     </a:t>
            </a:r>
            <a:r>
              <a:rPr lang="en-US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</a:t>
            </a:r>
            <a:r>
              <a:rPr lang="en-US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0.23153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± 0.00016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exp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[LEP/SLD: </a:t>
            </a:r>
            <a:r>
              <a:rPr lang="en-US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Phys</a:t>
            </a:r>
            <a:r>
              <a:rPr lang="en-US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Rept</a:t>
            </a:r>
            <a:r>
              <a:rPr lang="en-US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427 (2006) 257]</a:t>
            </a:r>
            <a:endParaRPr lang="en-US" sz="1800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087" y="4149080"/>
            <a:ext cx="3539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SzPct val="100000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 results in the indirect determination :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pic>
        <p:nvPicPr>
          <p:cNvPr id="19" name="Picture 18" descr="2013_05_29_Sin2ThetaScan2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21" y="1599616"/>
            <a:ext cx="4890375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33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Global fit results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Top mass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087" y="1700808"/>
            <a:ext cx="3913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Scan of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Δ</a:t>
            </a:r>
            <a:r>
              <a:rPr lang="en-US" sz="1800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χ</a:t>
            </a:r>
            <a:r>
              <a:rPr lang="en-US" sz="1800" baseline="300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profile versus </a:t>
            </a:r>
            <a:r>
              <a:rPr lang="en-US" sz="1800" i="1" dirty="0" err="1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baseline="-25000" dirty="0" err="1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top</a:t>
            </a:r>
            <a:endParaRPr lang="en-US" sz="1800" baseline="-250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087" y="4962991"/>
            <a:ext cx="4475937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75000"/>
              <a:tabLst>
                <a:tab pos="1255713" algn="l"/>
                <a:tab pos="1968500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i="1" dirty="0" err="1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baseline="-25000" dirty="0" err="1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top</a:t>
            </a:r>
            <a:r>
              <a:rPr lang="en-US" sz="1800" baseline="-25000" dirty="0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= 175.8     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(tot)  GeV</a:t>
            </a:r>
            <a:endParaRPr lang="en-US" sz="1800" dirty="0" smtClean="0">
              <a:solidFill>
                <a:srgbClr val="BE0202"/>
              </a:solidFill>
              <a:latin typeface="Trebuchet MS"/>
              <a:ea typeface="ＭＳ Ｐゴシック" charset="0"/>
              <a:cs typeface="Trebuchet MS"/>
            </a:endParaRPr>
          </a:p>
          <a:p>
            <a:pPr>
              <a:spcBef>
                <a:spcPts val="1000"/>
              </a:spcBef>
              <a:buSzPct val="100000"/>
            </a:pP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173.2 ± 0.9 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exp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1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[Tevatron: arXiv:</a:t>
            </a:r>
            <a:r>
              <a:rPr lang="en-US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1207.0980]</a:t>
            </a:r>
            <a:endParaRPr lang="en-US" sz="1800" dirty="0">
              <a:solidFill>
                <a:schemeClr val="tx2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68445" y="4929726"/>
            <a:ext cx="483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+2.7</a:t>
            </a:r>
          </a:p>
          <a:p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ea typeface="ＭＳ Ｐゴシック" charset="0"/>
                <a:cs typeface="Symbol" charset="2"/>
              </a:rPr>
              <a:t>-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2.4</a:t>
            </a:r>
            <a:endParaRPr lang="en-GB" sz="1600" dirty="0"/>
          </a:p>
        </p:txBody>
      </p:sp>
      <p:sp>
        <p:nvSpPr>
          <p:cNvPr id="12" name="Rectangle 11"/>
          <p:cNvSpPr/>
          <p:nvPr/>
        </p:nvSpPr>
        <p:spPr>
          <a:xfrm>
            <a:off x="312087" y="4149080"/>
            <a:ext cx="3539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SzPct val="100000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 results in the indirect determination :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pic>
        <p:nvPicPr>
          <p:cNvPr id="16" name="Picture 15" descr="TopScan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21" y="1599616"/>
            <a:ext cx="4890375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57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107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107532"/>
            <a:ext cx="9144000" cy="34858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5" descr="LHC-ATLAS"/>
          <p:cNvPicPr>
            <a:picLocks noChangeAspect="1" noChangeArrowheads="1"/>
          </p:cNvPicPr>
          <p:nvPr/>
        </p:nvPicPr>
        <p:blipFill>
          <a:blip r:embed="rId2">
            <a:grayscl/>
            <a:lum bright="17000"/>
          </a:blip>
          <a:srcRect/>
          <a:stretch>
            <a:fillRect/>
          </a:stretch>
        </p:blipFill>
        <p:spPr bwMode="auto">
          <a:xfrm>
            <a:off x="1788583" y="2618987"/>
            <a:ext cx="5526617" cy="397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40561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Introduction</a:t>
            </a:r>
            <a:endParaRPr lang="en-US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HiggsScan.pdf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t="-1067" r="1522" b="514"/>
          <a:stretch/>
        </p:blipFill>
        <p:spPr>
          <a:xfrm>
            <a:off x="2051720" y="3169436"/>
            <a:ext cx="4752528" cy="3322568"/>
          </a:xfrm>
          <a:prstGeom prst="rect">
            <a:avLst/>
          </a:prstGeom>
          <a:effectLst>
            <a:glow rad="152400">
              <a:schemeClr val="bg1">
                <a:alpha val="58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37017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Global fit results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boson and top mass correlation — </a:t>
            </a:r>
            <a:r>
              <a:rPr lang="en-US" sz="1800" dirty="0" smtClean="0">
                <a:solidFill>
                  <a:srgbClr val="B4030F"/>
                </a:solidFill>
                <a:latin typeface="Trebuchet MS"/>
                <a:cs typeface="Trebuchet MS"/>
              </a:rPr>
              <a:t>impressive consistency of the SM</a:t>
            </a:r>
            <a:endParaRPr lang="en-US" sz="1800" dirty="0">
              <a:solidFill>
                <a:srgbClr val="B4030F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W_vs_top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47636"/>
            <a:ext cx="6917453" cy="46848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020272" y="1844824"/>
            <a:ext cx="20128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10000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Once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fixed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the SM is cornered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>
              <a:spcBef>
                <a:spcPts val="1200"/>
              </a:spcBef>
              <a:buSzPct val="10000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Effects of new physics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can enter through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loop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corrections</a:t>
            </a:r>
          </a:p>
          <a:p>
            <a:pPr>
              <a:spcBef>
                <a:spcPts val="1200"/>
              </a:spcBef>
              <a:buSzPct val="100000"/>
            </a:pPr>
            <a:r>
              <a:rPr lang="en-US" sz="1600" dirty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  <a:sym typeface="Wingdings"/>
              </a:rPr>
              <a:t> </a:t>
            </a:r>
            <a:r>
              <a:rPr lang="en-US" sz="1600" dirty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Improve measurements of EW precision </a:t>
            </a:r>
            <a:r>
              <a:rPr lang="en-US" sz="1600" dirty="0" smtClean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observables</a:t>
            </a:r>
            <a:endParaRPr lang="en-US" sz="1600" dirty="0">
              <a:solidFill>
                <a:srgbClr val="B4030F"/>
              </a:solidFill>
              <a:latin typeface="Trebuchet MS"/>
              <a:ea typeface="ＭＳ Ｐゴシック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79790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Global fit results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on new physics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087" y="1700808"/>
            <a:ext cx="3913943" cy="4421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Parametrise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contributions from vacuum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polarisation</a:t>
            </a:r>
            <a:endParaRPr lang="en-US" sz="18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Sensitivity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to new physics</a:t>
            </a:r>
          </a:p>
          <a:p>
            <a:pPr marL="182563" indent="-182563" defTabSz="35401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SM reference chosen to be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/>
            </a:r>
            <a:b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400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,ref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126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GeV, </a:t>
            </a:r>
            <a:r>
              <a:rPr lang="en-US" sz="1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</a:t>
            </a:r>
            <a:r>
              <a:rPr lang="en-US" sz="1400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,ref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 </a:t>
            </a:r>
            <a:r>
              <a:rPr lang="en-US" sz="5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173 GeV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S, T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depend logarithmically on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400" i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</a:p>
          <a:p>
            <a:pPr marL="182563" indent="-182563" defTabSz="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 result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:</a:t>
            </a:r>
          </a:p>
          <a:p>
            <a:pPr defTabSz="182563">
              <a:spcBef>
                <a:spcPts val="600"/>
              </a:spcBef>
              <a:buSzPct val="100000"/>
            </a:pP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	S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= 0.03 ± 0.10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	T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= 0.05 ± 0.12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	U 	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0.03 ± 0.10</a:t>
            </a:r>
          </a:p>
          <a:p>
            <a:pPr defTabSz="182563">
              <a:spcBef>
                <a:spcPts val="1000"/>
              </a:spcBef>
              <a:buSzPct val="100000"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with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large correlation between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and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Stronger constraints from fit with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U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0</a:t>
            </a:r>
          </a:p>
          <a:p>
            <a:pPr marL="182563" indent="-18256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U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fit used to constrain new physics models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(Little Higgs, 2HDM, SUSY, universal extra dimensions, Technicolor, …)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4008" y="332656"/>
            <a:ext cx="4499992" cy="6244229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6200000" algn="tl" rotWithShape="0">
              <a:srgbClr val="000000">
                <a:alpha val="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 descr="S_vs_T_U0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02531"/>
            <a:ext cx="4392488" cy="2974807"/>
          </a:xfrm>
          <a:prstGeom prst="rect">
            <a:avLst/>
          </a:prstGeom>
        </p:spPr>
      </p:pic>
      <p:pic>
        <p:nvPicPr>
          <p:cNvPr id="7" name="Picture 6" descr="S_vs_T_Ufree_logo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78195"/>
            <a:ext cx="4392488" cy="297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60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107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107532"/>
            <a:ext cx="9144000" cy="34858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grayscl/>
          </a:blip>
          <a:srcRect b="1742"/>
          <a:stretch/>
        </p:blipFill>
        <p:spPr>
          <a:xfrm>
            <a:off x="0" y="2536272"/>
            <a:ext cx="9144000" cy="4057144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40561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Future </a:t>
            </a:r>
            <a:endParaRPr lang="en-US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3" name="Picture 7" descr="the_time_machine_large_0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64088" y="3429000"/>
            <a:ext cx="3432799" cy="2936950"/>
          </a:xfrm>
          <a:prstGeom prst="rect">
            <a:avLst/>
          </a:prstGeom>
          <a:noFill/>
          <a:ln>
            <a:solidFill>
              <a:srgbClr val="404040"/>
            </a:solidFill>
          </a:ln>
          <a:effectLst>
            <a:outerShdw blurRad="180975" dist="38100" dir="2700000" algn="tl" rotWithShape="0">
              <a:srgbClr val="000000">
                <a:alpha val="9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643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 thruBlk="1"/>
      </p:transition>
    </mc:Choice>
    <mc:Fallback>
      <p:transition xmlns:p14="http://schemas.microsoft.com/office/powerpoint/2010/main" spd="med">
        <p:fade thruBlk="1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107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107532"/>
            <a:ext cx="9144000" cy="3485884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540561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ILC with </a:t>
            </a:r>
            <a:r>
              <a:rPr lang="en-US" sz="3200" b="1" dirty="0" err="1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GigaZ</a:t>
            </a:r>
            <a:endParaRPr lang="en-US" sz="3200" b="1" dirty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544" y="3356992"/>
            <a:ext cx="8724409" cy="294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spcBef>
                <a:spcPts val="1500"/>
              </a:spcBef>
              <a:buSzPct val="100000"/>
              <a:buFont typeface="Lucida Grande" charset="0"/>
              <a:buChar char="‣"/>
            </a:pPr>
            <a:r>
              <a:rPr lang="en-US" sz="16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tt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threshold: obtain </a:t>
            </a:r>
            <a:r>
              <a:rPr lang="en-US" sz="16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top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from production cross section: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d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top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 ~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0.1 GeV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182563" indent="-182563" defTabSz="354013">
              <a:spcBef>
                <a:spcPts val="1500"/>
              </a:spcBef>
              <a:buSzPct val="100000"/>
              <a:buFont typeface="Lucida Grande" charset="0"/>
              <a:buChar char="‣"/>
            </a:pP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peak measurements</a:t>
            </a:r>
          </a:p>
          <a:p>
            <a:pPr marL="742950" lvl="1" indent="-285750">
              <a:spcBef>
                <a:spcPts val="1200"/>
              </a:spcBef>
              <a:buSzPct val="100000"/>
              <a:buFont typeface="Lucida Grande"/>
              <a:buChar char="-"/>
            </a:pP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Polarised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beams, uncertainty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d</a:t>
            </a:r>
            <a:r>
              <a:rPr lang="en-US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</a:t>
            </a:r>
            <a:r>
              <a:rPr lang="en-US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</a:t>
            </a:r>
            <a:r>
              <a:rPr lang="en-US" sz="1600" i="1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</a:t>
            </a:r>
            <a:r>
              <a:rPr lang="en-US" sz="16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: 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−3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®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−4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/>
            </a:r>
            <a:b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translates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into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d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sin</a:t>
            </a:r>
            <a:r>
              <a:rPr lang="en-US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</a:t>
            </a:r>
            <a:r>
              <a:rPr lang="en-US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θ</a:t>
            </a:r>
            <a:r>
              <a:rPr lang="en-US" sz="1600" i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</a:t>
            </a:r>
            <a:r>
              <a:rPr lang="en-US" sz="1600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eff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: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−4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1.3×10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−5</a:t>
            </a:r>
          </a:p>
          <a:p>
            <a:pPr marL="742950" lvl="1" indent="-285750">
              <a:spcBef>
                <a:spcPts val="1200"/>
              </a:spcBef>
              <a:buSzPct val="100000"/>
              <a:buFont typeface="Lucida Grande"/>
              <a:buChar char="-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High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statistics: 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9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decays: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d</a:t>
            </a:r>
            <a:r>
              <a:rPr lang="en-US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</a:t>
            </a:r>
            <a:r>
              <a:rPr lang="en-US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0</a:t>
            </a:r>
            <a:r>
              <a:rPr lang="en-US" sz="1600" i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: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2.5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×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−2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4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×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−3</a:t>
            </a:r>
          </a:p>
          <a:p>
            <a:pPr marL="182563" indent="-182563" defTabSz="182563">
              <a:spcBef>
                <a:spcPts val="1500"/>
              </a:spcBef>
              <a:buSzPct val="100000"/>
              <a:buFont typeface="Lucida Grande" charset="0"/>
              <a:buChar char="‣"/>
            </a:pP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WW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threshold: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from threshold scan: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d</a:t>
            </a:r>
            <a:r>
              <a:rPr lang="en-US" sz="16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  <a:sym typeface="Times New Roman" charset="0"/>
              </a:rPr>
              <a:t>M</a:t>
            </a:r>
            <a:r>
              <a:rPr lang="en-US" sz="1600" i="1" baseline="-25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  <a:sym typeface="Times New Roman" charset="0"/>
              </a:rPr>
              <a:t>W</a:t>
            </a:r>
            <a:r>
              <a:rPr lang="en-US" sz="1600" i="1" baseline="-6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  <a:sym typeface="Times New Roman" charset="0"/>
              </a:rPr>
              <a:t> 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15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6 MeV</a:t>
            </a:r>
          </a:p>
          <a:p>
            <a:pPr marL="182563" indent="-182563" defTabSz="182563">
              <a:spcBef>
                <a:spcPts val="15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Low energy data: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Da</a:t>
            </a:r>
            <a:r>
              <a:rPr lang="en-US" sz="1600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had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: more precise cross section data for low energy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(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√s &lt; 1.8 GeV) and around 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cc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resonance (BES-III),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improved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α</a:t>
            </a:r>
            <a:r>
              <a:rPr lang="en-US" sz="1600" i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improvements in theory: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1.0×10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−4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0.5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×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10</a:t>
            </a:r>
            <a:r>
              <a:rPr lang="en-US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−</a:t>
            </a:r>
            <a:r>
              <a:rPr lang="en-US" sz="16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3528" y="118373"/>
            <a:ext cx="5700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A future linear collider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could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tremendously improve the precision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of the electroweak observables</a:t>
            </a:r>
            <a:endParaRPr lang="en-US" sz="18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527966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3107532"/>
            <a:ext cx="9144000" cy="3485884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0" y="2540561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endParaRPr lang="en-US" sz="3200" b="1" dirty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3107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19672" y="1201402"/>
            <a:ext cx="5793918" cy="3958904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46" y="1340768"/>
            <a:ext cx="5481350" cy="371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5819018" y="1943072"/>
            <a:ext cx="0" cy="2592288"/>
          </a:xfrm>
          <a:prstGeom prst="straightConnector1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796136" y="3594502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b="1" i="1" baseline="-250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 </a:t>
            </a:r>
            <a:r>
              <a:rPr lang="en-US" sz="10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[LHC}</a:t>
            </a:r>
            <a:endParaRPr lang="en-GB" sz="16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52247" y="5452869"/>
            <a:ext cx="5844089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SzPct val="100000"/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No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theory uncertainty: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94.2                 GeV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>
              <a:spcBef>
                <a:spcPts val="1500"/>
              </a:spcBef>
              <a:buSzPct val="100000"/>
            </a:pPr>
            <a:r>
              <a:rPr lang="en-US" sz="18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scheme:          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		</a:t>
            </a:r>
            <a:r>
              <a:rPr lang="en-US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H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= 92.3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               GeV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32702" y="5373216"/>
            <a:ext cx="115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+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5.3  [ +23 ]</a:t>
            </a:r>
          </a:p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-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5.0  [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-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19 ]</a:t>
            </a:r>
            <a:endParaRPr lang="en-GB" sz="1400" dirty="0"/>
          </a:p>
        </p:txBody>
      </p:sp>
      <p:sp>
        <p:nvSpPr>
          <p:cNvPr id="16" name="Rectangle 15"/>
          <p:cNvSpPr/>
          <p:nvPr/>
        </p:nvSpPr>
        <p:spPr>
          <a:xfrm>
            <a:off x="5532702" y="5853355"/>
            <a:ext cx="10890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+17  [ +36 ]</a:t>
            </a:r>
          </a:p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-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12  [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-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23 ]</a:t>
            </a:r>
            <a:endParaRPr lang="en-GB" sz="1400" dirty="0"/>
          </a:p>
        </p:txBody>
      </p:sp>
      <p:sp>
        <p:nvSpPr>
          <p:cNvPr id="17" name="Right Brace 16"/>
          <p:cNvSpPr/>
          <p:nvPr/>
        </p:nvSpPr>
        <p:spPr>
          <a:xfrm>
            <a:off x="7192853" y="5442996"/>
            <a:ext cx="259467" cy="860005"/>
          </a:xfrm>
          <a:prstGeom prst="rightBrace">
            <a:avLst/>
          </a:prstGeom>
          <a:ln w="12700">
            <a:solidFill>
              <a:srgbClr val="B4030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7463761" y="5644835"/>
            <a:ext cx="1463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In brackets the 4</a:t>
            </a:r>
            <a:r>
              <a:rPr lang="en-US" sz="1200" dirty="0" smtClean="0">
                <a:solidFill>
                  <a:srgbClr val="B4030F"/>
                </a:solidFill>
                <a:latin typeface="Symbol" charset="2"/>
                <a:ea typeface="ＭＳ Ｐゴシック" charset="0"/>
                <a:cs typeface="Symbol" charset="2"/>
              </a:rPr>
              <a:t>s</a:t>
            </a:r>
            <a:r>
              <a:rPr lang="en-US" sz="1200" dirty="0" smtClean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 uncertainties </a:t>
            </a:r>
            <a:endParaRPr lang="en-GB" sz="1200" dirty="0">
              <a:solidFill>
                <a:srgbClr val="B4030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52320" y="1124744"/>
            <a:ext cx="10468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Prospects for ILC with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GigaZ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3811" y="961367"/>
            <a:ext cx="18995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Current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theorey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uncertainties</a:t>
            </a:r>
            <a:endParaRPr lang="en-GB" sz="1000" dirty="0"/>
          </a:p>
        </p:txBody>
      </p:sp>
      <p:sp>
        <p:nvSpPr>
          <p:cNvPr id="19" name="Rectangle 18"/>
          <p:cNvSpPr/>
          <p:nvPr/>
        </p:nvSpPr>
        <p:spPr>
          <a:xfrm>
            <a:off x="323528" y="118373"/>
            <a:ext cx="5700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A future linear collider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could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tremendously improve the precision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of the electroweak observables</a:t>
            </a:r>
            <a:endParaRPr lang="en-US" sz="18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96045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3107532"/>
            <a:ext cx="9144000" cy="3485884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0" y="2540561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endParaRPr lang="en-US" sz="3200" b="1" dirty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3107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118373"/>
            <a:ext cx="5700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A future linear collider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could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tremendously improve the precision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of the electroweak observables</a:t>
            </a:r>
            <a:endParaRPr lang="en-US" sz="18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882832"/>
            <a:ext cx="8928992" cy="5710584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13381" y="526775"/>
            <a:ext cx="2919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Prospects for ILC with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GigaZ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9" name="Picture 18" descr="S_vs_T_future_log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346" y="3646832"/>
            <a:ext cx="4161641" cy="2818465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30" y="3636857"/>
            <a:ext cx="4176405" cy="282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1"/>
          <a:stretch/>
        </p:blipFill>
        <p:spPr bwMode="auto">
          <a:xfrm>
            <a:off x="324730" y="980728"/>
            <a:ext cx="4175262" cy="273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4793346" y="1049080"/>
            <a:ext cx="4243150" cy="2326286"/>
          </a:xfrm>
          <a:prstGeom prst="rect">
            <a:avLst/>
          </a:prstGeom>
          <a:solidFill>
            <a:srgbClr val="E5E5E5"/>
          </a:solidFill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4932040" y="1314827"/>
            <a:ext cx="3888432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Assume 50% of today’s theoretical uncertainty (implies three-loop EW calculations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), treated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à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la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263525" lvl="0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Fit features huge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uncertainty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reduction for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indirect determinations</a:t>
            </a:r>
          </a:p>
          <a:p>
            <a:pPr marL="263525" lvl="0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Strong constraints on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,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960079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Summary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			 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Knowledge </a:t>
            </a:r>
            <a:r>
              <a:rPr lang="en-US" sz="1800" dirty="0">
                <a:solidFill>
                  <a:prstClr val="black"/>
                </a:solidFill>
                <a:latin typeface="Trebuchet MS"/>
                <a:cs typeface="Trebuchet MS"/>
              </a:rPr>
              <a:t>of </a:t>
            </a:r>
            <a:r>
              <a:rPr lang="en-US" sz="1800" i="1" dirty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1800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over-constrains EW fit allowing a </a:t>
            </a:r>
            <a:r>
              <a:rPr lang="en-US" sz="1800" dirty="0">
                <a:solidFill>
                  <a:prstClr val="black"/>
                </a:solidFill>
                <a:latin typeface="Trebuchet MS"/>
                <a:cs typeface="Trebuchet MS"/>
              </a:rPr>
              <a:t>precise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prediction </a:t>
            </a:r>
            <a:r>
              <a:rPr lang="en-US" sz="1800" dirty="0">
                <a:solidFill>
                  <a:prstClr val="black"/>
                </a:solidFill>
                <a:latin typeface="Trebuchet MS"/>
                <a:cs typeface="Trebuchet MS"/>
              </a:rPr>
              <a:t>of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observables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2087" y="1700808"/>
            <a:ext cx="3611841" cy="1856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SM Fit with </a:t>
            </a:r>
            <a:r>
              <a:rPr lang="en-US" sz="1800" i="1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-value of 0.07</a:t>
            </a:r>
          </a:p>
          <a:p>
            <a:pPr marL="263525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Incentive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to revisit </a:t>
            </a:r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Z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®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bb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 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experimentally and theoretically !</a:t>
            </a:r>
          </a:p>
          <a:p>
            <a:pPr marL="263525" indent="-263525" defTabSz="35401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Incentive also to compute higher order contributions to other partial width observables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2087" y="3789040"/>
            <a:ext cx="2531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Significant improvement in SM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prediction of key observables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with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H</a:t>
            </a:r>
            <a:endParaRPr lang="en-US" sz="1600" i="1" baseline="-250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4803020"/>
              </p:ext>
            </p:extLst>
          </p:nvPr>
        </p:nvGraphicFramePr>
        <p:xfrm>
          <a:off x="4283968" y="2002507"/>
          <a:ext cx="3649872" cy="423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6806673" y="1532951"/>
            <a:ext cx="23134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100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0"/>
                <a:cs typeface="Gill Sans" charset="0"/>
              </a:rPr>
              <a:t>http://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0"/>
                <a:cs typeface="Gill Sans" charset="0"/>
              </a:rPr>
              <a:t>gfitter.desy.de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0"/>
                <a:cs typeface="Gill Sans" charset="0"/>
              </a:rPr>
              <a:t>/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0"/>
                <a:cs typeface="Gill Sans" charset="0"/>
              </a:rPr>
              <a:t>Standard_Model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ea typeface="ＭＳ Ｐゴシック" charset="0"/>
              <a:cs typeface="Gill Sans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91889" y="3766101"/>
            <a:ext cx="8641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BE0202"/>
                </a:solidFill>
                <a:latin typeface="Symbol" charset="2"/>
                <a:ea typeface="Arial" charset="0"/>
                <a:cs typeface="Symbol" charset="2"/>
              </a:rPr>
              <a:t>d</a:t>
            </a:r>
            <a:r>
              <a:rPr lang="en-US" sz="2000" i="1" dirty="0" err="1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2000" i="1" baseline="-25000" dirty="0" err="1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2000" dirty="0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 = </a:t>
            </a:r>
            <a:endParaRPr lang="en-GB" sz="2000" dirty="0">
              <a:solidFill>
                <a:srgbClr val="BE020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40352" y="3766101"/>
            <a:ext cx="129756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BE0202"/>
                </a:solidFill>
                <a:latin typeface="Trebuchet MS"/>
                <a:ea typeface="Arial" charset="0"/>
                <a:cs typeface="Trebuchet MS"/>
              </a:rPr>
              <a:t>= 11 </a:t>
            </a:r>
            <a:r>
              <a:rPr lang="en-US" sz="2000" dirty="0" smtClean="0">
                <a:solidFill>
                  <a:srgbClr val="CF030F"/>
                </a:solidFill>
                <a:latin typeface="Trebuchet MS"/>
                <a:ea typeface="Arial" charset="0"/>
                <a:cs typeface="Trebuchet MS"/>
              </a:rPr>
              <a:t>MeV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U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exp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: 15 MeV)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2086" y="4696688"/>
            <a:ext cx="339581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defTabSz="35401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i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 : 		28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	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→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11 MeV </a:t>
            </a:r>
          </a:p>
          <a:p>
            <a:pPr marL="263525" lvl="0" indent="-263525" defTabSz="354013">
              <a:spcBef>
                <a:spcPts val="6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sin2</a:t>
            </a:r>
            <a:r>
              <a:rPr lang="en-US" sz="1600" i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θ</a:t>
            </a:r>
            <a:r>
              <a:rPr lang="en-US" sz="1600" i="1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1600" baseline="-25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eff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 : 	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2.3	→ 1.0 × 10</a:t>
            </a:r>
            <a:r>
              <a:rPr lang="en-US" sz="16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-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5</a:t>
            </a: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ea typeface="Arial" charset="0"/>
              <a:cs typeface="Trebuchet MS"/>
            </a:endParaRPr>
          </a:p>
          <a:p>
            <a:pPr marL="263525" lvl="0" indent="-263525" defTabSz="354013">
              <a:spcBef>
                <a:spcPts val="600"/>
              </a:spcBef>
              <a:buSzPct val="100000"/>
              <a:buFont typeface="Lucida Grande" charset="0"/>
              <a:buChar char="‣"/>
            </a:pPr>
            <a:r>
              <a:rPr lang="en-US" sz="16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baseline="-25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top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 :		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6.2	→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Arial" charset="0"/>
                <a:cs typeface="Trebuchet MS"/>
              </a:rPr>
              <a:t>2.5 GeV </a:t>
            </a: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2087" y="5898758"/>
            <a:ext cx="8148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rgbClr val="B4030F"/>
                </a:solidFill>
                <a:latin typeface="Trebuchet MS"/>
                <a:ea typeface="Arial" charset="0"/>
                <a:cs typeface="Trebuchet MS"/>
              </a:rPr>
              <a:t>Improved accuracy sets benchmark for new direct measurements</a:t>
            </a:r>
            <a:endParaRPr lang="en-US" sz="1800" i="1" baseline="-25000" dirty="0">
              <a:solidFill>
                <a:srgbClr val="B4030F"/>
              </a:solidFill>
              <a:latin typeface="Trebuchet MS"/>
              <a:ea typeface="Arial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9990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 thruBlk="1"/>
      </p:transition>
    </mc:Choice>
    <mc:Fallback>
      <p:transition xmlns:p14="http://schemas.microsoft.com/office/powerpoint/2010/main" spd="med">
        <p:fade thruBlk="1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90229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en-GB" dirty="0" smtClean="0">
                <a:solidFill>
                  <a:prstClr val="white"/>
                </a:solidFill>
                <a:latin typeface="Trebuchet MS"/>
                <a:cs typeface="Trebuchet MS"/>
              </a:rPr>
              <a:t>Extra slides… </a:t>
            </a:r>
            <a:endParaRPr lang="en-GB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5940896"/>
            <a:ext cx="8717833" cy="9171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0"/>
            <a:ext cx="7766248" cy="68580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 rot="16200000">
            <a:off x="-3009335" y="3173449"/>
            <a:ext cx="6858000" cy="51110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>
            <a:outerShdw blurRad="165100" dist="38100" dir="9480000">
              <a:srgbClr val="000000">
                <a:alpha val="16000"/>
              </a:srgbClr>
            </a:outerShdw>
          </a:effectLst>
        </p:spPr>
        <p:txBody>
          <a:bodyPr wrap="square" lIns="90000" tIns="46800" rIns="90000" bIns="93600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375275" algn="l"/>
              </a:tabLst>
            </a:pPr>
            <a:r>
              <a:rPr lang="en-GB" sz="2400" dirty="0" smtClean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ILC with </a:t>
            </a:r>
            <a:r>
              <a:rPr lang="en-GB" sz="2400" dirty="0" err="1" smtClean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GigaZ</a:t>
            </a:r>
            <a:r>
              <a:rPr lang="en-GB" sz="2400" dirty="0" smtClean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projection</a:t>
            </a:r>
            <a:endParaRPr lang="en-GB" sz="2400" dirty="0">
              <a:solidFill>
                <a:prstClr val="white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/>
        </p:nvSpPr>
        <p:spPr>
          <a:xfrm rot="16200000">
            <a:off x="6403868" y="217423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Standard_Model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</a:p>
        </p:txBody>
      </p:sp>
      <p:pic>
        <p:nvPicPr>
          <p:cNvPr id="6" name="Picture 5" descr="lc-quantum-page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t="11303" r="9452" b="39103"/>
          <a:stretch/>
        </p:blipFill>
        <p:spPr>
          <a:xfrm>
            <a:off x="1094477" y="260648"/>
            <a:ext cx="7437963" cy="637409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115616" y="1018331"/>
            <a:ext cx="7200800" cy="238863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15616" y="1556792"/>
            <a:ext cx="7200800" cy="238863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115616" y="2902105"/>
            <a:ext cx="7200800" cy="238863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115616" y="5013221"/>
            <a:ext cx="7200800" cy="238863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115616" y="5494393"/>
            <a:ext cx="7200800" cy="238863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15616" y="5252084"/>
            <a:ext cx="7200800" cy="238863"/>
          </a:xfrm>
          <a:prstGeom prst="roundRect">
            <a:avLst/>
          </a:prstGeom>
          <a:noFill/>
          <a:ln w="15875" cap="flat" cmpd="sng" algn="ctr">
            <a:solidFill>
              <a:srgbClr val="BE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028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rebuchet MS"/>
                <a:cs typeface="Trebuchet MS"/>
              </a:rPr>
              <a:t>Oblique Corrections</a:t>
            </a:r>
          </a:p>
          <a:p>
            <a:pPr>
              <a:spcBef>
                <a:spcPts val="600"/>
              </a:spcBef>
            </a:pP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Parametrising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new physics contributions to electroweak precision observables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2087" y="1700808"/>
            <a:ext cx="4403929" cy="2390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At low energies, BSM physics appears dominantly through vacuum polarisation</a:t>
            </a:r>
          </a:p>
          <a:p>
            <a:pPr marL="263525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Aka, oblique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corrections</a:t>
            </a:r>
          </a:p>
          <a:p>
            <a:pPr marL="263525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263525" indent="-263525">
              <a:spcBef>
                <a:spcPts val="1000"/>
              </a:spcBef>
              <a:buSzPct val="100000"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ＭＳ Ｐゴシック" charset="0"/>
              <a:cs typeface="Trebuchet MS"/>
            </a:endParaRPr>
          </a:p>
          <a:p>
            <a:pPr marL="263525" indent="-263525" defTabSz="354013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Direct corrections (vertex, box,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brems-strahlung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) generally suppressed by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f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/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ea typeface="ＭＳ Ｐゴシック" charset="0"/>
                <a:cs typeface="Symbol" charset="2"/>
              </a:rPr>
              <a:t>L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Symbol" charset="2"/>
              <a:ea typeface="ＭＳ Ｐゴシック" charset="0"/>
              <a:cs typeface="Symbol" charset="2"/>
            </a:endParaRPr>
          </a:p>
        </p:txBody>
      </p:sp>
      <p:grpSp>
        <p:nvGrpSpPr>
          <p:cNvPr id="11" name="Group 23"/>
          <p:cNvGrpSpPr/>
          <p:nvPr/>
        </p:nvGrpSpPr>
        <p:grpSpPr>
          <a:xfrm>
            <a:off x="543983" y="2708920"/>
            <a:ext cx="3149071" cy="772160"/>
            <a:chOff x="6194964" y="152400"/>
            <a:chExt cx="3149071" cy="772160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auto">
            <a:xfrm>
              <a:off x="6194964" y="152400"/>
              <a:ext cx="2565855" cy="772160"/>
            </a:xfrm>
            <a:prstGeom prst="rect">
              <a:avLst/>
            </a:prstGeom>
            <a:solidFill>
              <a:srgbClr val="FFFFFF"/>
            </a:solidFill>
            <a:ln w="63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>
                <a:defRPr/>
              </a:pPr>
              <a:endParaRPr lang="en-GB" kern="0">
                <a:solidFill>
                  <a:sysClr val="windowText" lastClr="000000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5745" y="188099"/>
              <a:ext cx="1361320" cy="707886"/>
            </a:xfrm>
            <a:prstGeom prst="rect">
              <a:avLst/>
            </a:prstGeom>
            <a:solidFill>
              <a:schemeClr val="bg1"/>
            </a:solidFill>
            <a:ln w="127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  <p:graphicFrame>
          <p:nvGraphicFramePr>
            <p:cNvPr id="18" name="Object 2"/>
            <p:cNvGraphicFramePr>
              <a:graphicFrameLocks noChangeAspect="1"/>
            </p:cNvGraphicFramePr>
            <p:nvPr/>
          </p:nvGraphicFramePr>
          <p:xfrm>
            <a:off x="6299165" y="264465"/>
            <a:ext cx="181653" cy="209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8841" name="Equation" r:id="rId4" imgW="139700" imgH="165100" progId="Equation.DSMT4">
                    <p:embed/>
                  </p:oleObj>
                </mc:Choice>
                <mc:Fallback>
                  <p:oleObj name="Equation" r:id="rId4" imgW="139700" imgH="165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99165" y="264465"/>
                          <a:ext cx="181653" cy="209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3"/>
            <p:cNvGraphicFramePr>
              <a:graphicFrameLocks noChangeAspect="1"/>
            </p:cNvGraphicFramePr>
            <p:nvPr/>
          </p:nvGraphicFramePr>
          <p:xfrm>
            <a:off x="6289640" y="629590"/>
            <a:ext cx="197548" cy="209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8842" name="Equation" r:id="rId6" imgW="152400" imgH="165100" progId="Equation.DSMT4">
                    <p:embed/>
                  </p:oleObj>
                </mc:Choice>
                <mc:Fallback>
                  <p:oleObj name="Equation" r:id="rId6" imgW="152400" imgH="165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89640" y="629590"/>
                          <a:ext cx="197548" cy="2098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4"/>
            <p:cNvGraphicFramePr>
              <a:graphicFrameLocks noChangeAspect="1"/>
            </p:cNvGraphicFramePr>
            <p:nvPr/>
          </p:nvGraphicFramePr>
          <p:xfrm>
            <a:off x="7416765" y="284028"/>
            <a:ext cx="164850" cy="177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8843" name="Equation" r:id="rId8" imgW="127000" imgH="139700" progId="Equation.DSMT4">
                    <p:embed/>
                  </p:oleObj>
                </mc:Choice>
                <mc:Fallback>
                  <p:oleObj name="Equation" r:id="rId8" imgW="127000" imgH="139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16765" y="284028"/>
                          <a:ext cx="164850" cy="1771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5"/>
            <p:cNvGraphicFramePr>
              <a:graphicFrameLocks noChangeAspect="1"/>
            </p:cNvGraphicFramePr>
            <p:nvPr/>
          </p:nvGraphicFramePr>
          <p:xfrm>
            <a:off x="7397714" y="629590"/>
            <a:ext cx="197548" cy="209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8844" name="Equation" r:id="rId10" imgW="152400" imgH="165100" progId="Equation.DSMT4">
                    <p:embed/>
                  </p:oleObj>
                </mc:Choice>
                <mc:Fallback>
                  <p:oleObj name="Equation" r:id="rId10" imgW="152400" imgH="165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97714" y="629590"/>
                          <a:ext cx="197548" cy="2098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6"/>
            <p:cNvGraphicFramePr>
              <a:graphicFrameLocks noChangeAspect="1"/>
            </p:cNvGraphicFramePr>
            <p:nvPr/>
          </p:nvGraphicFramePr>
          <p:xfrm>
            <a:off x="7734310" y="334010"/>
            <a:ext cx="1609725" cy="414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8845" name="Equation" r:id="rId12" imgW="1066800" imgH="279400" progId="Equation.3">
                    <p:embed/>
                  </p:oleObj>
                </mc:Choice>
                <mc:Fallback>
                  <p:oleObj name="Equation" r:id="rId12" imgW="1066800" imgH="279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34310" y="334010"/>
                          <a:ext cx="1609725" cy="4143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Rectangle 5"/>
          <p:cNvSpPr/>
          <p:nvPr/>
        </p:nvSpPr>
        <p:spPr>
          <a:xfrm>
            <a:off x="312087" y="4209182"/>
            <a:ext cx="4187905" cy="2174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ts val="1800"/>
              </a:spcBef>
              <a:buClr>
                <a:srgbClr val="800000"/>
              </a:buClr>
              <a:defRPr/>
            </a:pPr>
            <a:r>
              <a:rPr lang="en-GB" sz="1600" kern="0" dirty="0">
                <a:solidFill>
                  <a:srgbClr val="B4030F"/>
                </a:solidFill>
                <a:latin typeface="Trebuchet MS"/>
                <a:cs typeface="Trebuchet MS"/>
              </a:rPr>
              <a:t>Oblique corrections reabsorbed into electroweak parameters </a:t>
            </a:r>
            <a:r>
              <a:rPr lang="en-GB" sz="1600" kern="0" dirty="0">
                <a:solidFill>
                  <a:srgbClr val="B4030F"/>
                </a:solidFill>
                <a:latin typeface="Symbol" charset="2"/>
                <a:cs typeface="Symbol" charset="2"/>
              </a:rPr>
              <a:t>D</a:t>
            </a:r>
            <a:r>
              <a:rPr lang="en-GB" sz="1600" i="1" kern="0" dirty="0">
                <a:solidFill>
                  <a:srgbClr val="B4030F"/>
                </a:solidFill>
                <a:latin typeface="Symbol" charset="2"/>
                <a:cs typeface="Symbol" charset="2"/>
              </a:rPr>
              <a:t>r</a:t>
            </a:r>
            <a:r>
              <a:rPr lang="en-GB" sz="1600" kern="0" dirty="0">
                <a:solidFill>
                  <a:srgbClr val="B4030F"/>
                </a:solidFill>
                <a:latin typeface="Arial"/>
                <a:cs typeface="Arial"/>
              </a:rPr>
              <a:t>, </a:t>
            </a:r>
            <a:r>
              <a:rPr lang="en-GB" sz="1600" kern="0" dirty="0" err="1">
                <a:solidFill>
                  <a:srgbClr val="B4030F"/>
                </a:solidFill>
                <a:latin typeface="Symbol" charset="2"/>
                <a:cs typeface="Symbol" charset="2"/>
              </a:rPr>
              <a:t>D</a:t>
            </a:r>
            <a:r>
              <a:rPr lang="en-GB" sz="1600" i="1" kern="0" dirty="0" err="1">
                <a:solidFill>
                  <a:srgbClr val="B4030F"/>
                </a:solidFill>
                <a:latin typeface="Symbol" charset="2"/>
                <a:cs typeface="Symbol" charset="2"/>
              </a:rPr>
              <a:t>k</a:t>
            </a:r>
            <a:r>
              <a:rPr lang="en-GB" sz="1600" kern="0" dirty="0">
                <a:solidFill>
                  <a:srgbClr val="B4030F"/>
                </a:solidFill>
                <a:latin typeface="Arial"/>
                <a:cs typeface="Arial"/>
              </a:rPr>
              <a:t>, </a:t>
            </a:r>
            <a:r>
              <a:rPr lang="en-GB" sz="1600" kern="0" dirty="0">
                <a:solidFill>
                  <a:srgbClr val="B4030F"/>
                </a:solidFill>
                <a:latin typeface="Symbol" charset="2"/>
                <a:cs typeface="Symbol" charset="2"/>
              </a:rPr>
              <a:t>D</a:t>
            </a:r>
            <a:r>
              <a:rPr lang="en-GB" sz="1600" i="1" kern="0" dirty="0">
                <a:solidFill>
                  <a:srgbClr val="B4030F"/>
                </a:solidFill>
                <a:latin typeface="Arial"/>
                <a:cs typeface="Arial"/>
              </a:rPr>
              <a:t>r</a:t>
            </a:r>
            <a:r>
              <a:rPr lang="en-GB" sz="1600" kern="0" dirty="0">
                <a:solidFill>
                  <a:srgbClr val="B4030F"/>
                </a:solidFill>
                <a:latin typeface="Arial"/>
                <a:cs typeface="Arial"/>
              </a:rPr>
              <a:t> </a:t>
            </a:r>
          </a:p>
          <a:p>
            <a:pPr lvl="0" defTabSz="914400">
              <a:spcBef>
                <a:spcPts val="1800"/>
              </a:spcBef>
              <a:buClr>
                <a:srgbClr val="800000"/>
              </a:buClr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Electroweak fit sensitive to BSM physics through oblique </a:t>
            </a:r>
            <a:r>
              <a:rPr lang="en-GB" sz="1600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corrections</a:t>
            </a:r>
          </a:p>
          <a:p>
            <a:pPr marL="263525" lvl="0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In direct competition                                      with Higgs loop                                   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corrections</a:t>
            </a:r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2483768" y="5350332"/>
            <a:ext cx="2226307" cy="1179512"/>
            <a:chOff x="1295400" y="762000"/>
            <a:chExt cx="2226307" cy="1179512"/>
          </a:xfrm>
        </p:grpSpPr>
        <p:sp>
          <p:nvSpPr>
            <p:cNvPr id="24" name="Oval 28"/>
            <p:cNvSpPr>
              <a:spLocks noChangeAspect="1"/>
            </p:cNvSpPr>
            <p:nvPr/>
          </p:nvSpPr>
          <p:spPr bwMode="auto">
            <a:xfrm>
              <a:off x="1968500" y="1149350"/>
              <a:ext cx="823913" cy="771525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defTabSz="914400">
                <a:defRPr/>
              </a:pPr>
              <a:endParaRPr lang="en-GB" sz="2000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25" name="Rectangle 12"/>
            <p:cNvSpPr>
              <a:spLocks noChangeArrowheads="1"/>
            </p:cNvSpPr>
            <p:nvPr/>
          </p:nvSpPr>
          <p:spPr bwMode="auto">
            <a:xfrm>
              <a:off x="1900238" y="1530350"/>
              <a:ext cx="960437" cy="4111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defTabSz="914400">
                <a:defRPr/>
              </a:pPr>
              <a:endParaRPr lang="en-GB" sz="2000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26" name="Freeform 24"/>
            <p:cNvSpPr>
              <a:spLocks noChangeArrowheads="1"/>
            </p:cNvSpPr>
            <p:nvPr/>
          </p:nvSpPr>
          <p:spPr bwMode="auto">
            <a:xfrm>
              <a:off x="1600200" y="1489075"/>
              <a:ext cx="1568450" cy="117475"/>
            </a:xfrm>
            <a:custGeom>
              <a:avLst/>
              <a:gdLst>
                <a:gd name="T0" fmla="*/ 0 w 1789546"/>
                <a:gd name="T1" fmla="*/ 0 h 359833"/>
                <a:gd name="T2" fmla="*/ 2876 w 1789546"/>
                <a:gd name="T3" fmla="*/ 0 h 359833"/>
                <a:gd name="T4" fmla="*/ 6325 w 1789546"/>
                <a:gd name="T5" fmla="*/ 0 h 359833"/>
                <a:gd name="T6" fmla="*/ 8914 w 1789546"/>
                <a:gd name="T7" fmla="*/ 0 h 359833"/>
                <a:gd name="T8" fmla="*/ 11501 w 1789546"/>
                <a:gd name="T9" fmla="*/ 0 h 359833"/>
                <a:gd name="T10" fmla="*/ 14089 w 1789546"/>
                <a:gd name="T11" fmla="*/ 0 h 359833"/>
                <a:gd name="T12" fmla="*/ 16677 w 1789546"/>
                <a:gd name="T13" fmla="*/ 0 h 359833"/>
                <a:gd name="T14" fmla="*/ 19552 w 1789546"/>
                <a:gd name="T15" fmla="*/ 0 h 359833"/>
                <a:gd name="T16" fmla="*/ 21852 w 1789546"/>
                <a:gd name="T17" fmla="*/ 0 h 359833"/>
                <a:gd name="T18" fmla="*/ 24727 w 1789546"/>
                <a:gd name="T19" fmla="*/ 0 h 359833"/>
                <a:gd name="T20" fmla="*/ 27028 w 1789546"/>
                <a:gd name="T21" fmla="*/ 0 h 359833"/>
                <a:gd name="T22" fmla="*/ 29903 w 1789546"/>
                <a:gd name="T23" fmla="*/ 0 h 359833"/>
                <a:gd name="T24" fmla="*/ 32203 w 1789546"/>
                <a:gd name="T25" fmla="*/ 0 h 359833"/>
                <a:gd name="T26" fmla="*/ 35366 w 1789546"/>
                <a:gd name="T27" fmla="*/ 0 h 359833"/>
                <a:gd name="T28" fmla="*/ 37666 w 1789546"/>
                <a:gd name="T29" fmla="*/ 0 h 359833"/>
                <a:gd name="T30" fmla="*/ 40255 w 1789546"/>
                <a:gd name="T31" fmla="*/ 0 h 359833"/>
                <a:gd name="T32" fmla="*/ 42267 w 1789546"/>
                <a:gd name="T33" fmla="*/ 0 h 359833"/>
                <a:gd name="T34" fmla="*/ 44568 w 1789546"/>
                <a:gd name="T35" fmla="*/ 0 h 3598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89546"/>
                <a:gd name="T55" fmla="*/ 0 h 359833"/>
                <a:gd name="T56" fmla="*/ 1789546 w 1789546"/>
                <a:gd name="T57" fmla="*/ 359833 h 3598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89546" h="359833">
                  <a:moveTo>
                    <a:pt x="0" y="48106"/>
                  </a:moveTo>
                  <a:cubicBezTo>
                    <a:pt x="36561" y="203969"/>
                    <a:pt x="73122" y="359833"/>
                    <a:pt x="115455" y="359833"/>
                  </a:cubicBezTo>
                  <a:cubicBezTo>
                    <a:pt x="157788" y="359833"/>
                    <a:pt x="213591" y="50030"/>
                    <a:pt x="254000" y="48106"/>
                  </a:cubicBezTo>
                  <a:cubicBezTo>
                    <a:pt x="294409" y="46182"/>
                    <a:pt x="323273" y="348287"/>
                    <a:pt x="357909" y="348287"/>
                  </a:cubicBezTo>
                  <a:cubicBezTo>
                    <a:pt x="392545" y="348287"/>
                    <a:pt x="427182" y="50030"/>
                    <a:pt x="461818" y="48106"/>
                  </a:cubicBezTo>
                  <a:cubicBezTo>
                    <a:pt x="496454" y="46182"/>
                    <a:pt x="531091" y="336742"/>
                    <a:pt x="565727" y="336742"/>
                  </a:cubicBezTo>
                  <a:cubicBezTo>
                    <a:pt x="600363" y="336742"/>
                    <a:pt x="633076" y="48106"/>
                    <a:pt x="669637" y="48106"/>
                  </a:cubicBezTo>
                  <a:cubicBezTo>
                    <a:pt x="706198" y="48106"/>
                    <a:pt x="750455" y="336742"/>
                    <a:pt x="785091" y="336742"/>
                  </a:cubicBezTo>
                  <a:cubicBezTo>
                    <a:pt x="819727" y="336742"/>
                    <a:pt x="842819" y="50030"/>
                    <a:pt x="877455" y="48106"/>
                  </a:cubicBezTo>
                  <a:cubicBezTo>
                    <a:pt x="912091" y="46182"/>
                    <a:pt x="958273" y="327121"/>
                    <a:pt x="992909" y="325197"/>
                  </a:cubicBezTo>
                  <a:cubicBezTo>
                    <a:pt x="1027545" y="323273"/>
                    <a:pt x="1050637" y="34636"/>
                    <a:pt x="1085273" y="36560"/>
                  </a:cubicBezTo>
                  <a:cubicBezTo>
                    <a:pt x="1119909" y="38484"/>
                    <a:pt x="1166091" y="336742"/>
                    <a:pt x="1200727" y="336742"/>
                  </a:cubicBezTo>
                  <a:cubicBezTo>
                    <a:pt x="1235363" y="336742"/>
                    <a:pt x="1256530" y="38484"/>
                    <a:pt x="1293091" y="36560"/>
                  </a:cubicBezTo>
                  <a:cubicBezTo>
                    <a:pt x="1329652" y="34636"/>
                    <a:pt x="1383530" y="327121"/>
                    <a:pt x="1420091" y="325197"/>
                  </a:cubicBezTo>
                  <a:cubicBezTo>
                    <a:pt x="1456652" y="323273"/>
                    <a:pt x="1479743" y="21167"/>
                    <a:pt x="1512455" y="25015"/>
                  </a:cubicBezTo>
                  <a:cubicBezTo>
                    <a:pt x="1545167" y="28863"/>
                    <a:pt x="1585576" y="348287"/>
                    <a:pt x="1616364" y="348287"/>
                  </a:cubicBezTo>
                  <a:cubicBezTo>
                    <a:pt x="1647152" y="348287"/>
                    <a:pt x="1668318" y="50030"/>
                    <a:pt x="1697182" y="25015"/>
                  </a:cubicBezTo>
                  <a:cubicBezTo>
                    <a:pt x="1726046" y="0"/>
                    <a:pt x="1757796" y="99098"/>
                    <a:pt x="1789546" y="198197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342900" indent="-342900" defTabSz="914400">
                <a:defRPr/>
              </a:pPr>
              <a:endParaRPr lang="en-GB" sz="2000" kern="0">
                <a:solidFill>
                  <a:sysClr val="windowText" lastClr="000000"/>
                </a:solidFill>
                <a:latin typeface="Arial"/>
                <a:ea typeface="ＭＳ Ｐゴシック" charset="-128"/>
                <a:cs typeface="Arial"/>
              </a:endParaRPr>
            </a:p>
          </p:txBody>
        </p:sp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3195637" y="1368425"/>
              <a:ext cx="32607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914400">
                <a:buFont typeface="Wingdings" charset="2"/>
                <a:buNone/>
                <a:defRPr/>
              </a:pPr>
              <a:r>
                <a:rPr lang="en-GB" sz="1400" i="1" kern="0" dirty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Z</a:t>
              </a:r>
              <a:endParaRPr lang="en-GB" sz="1400" i="1" kern="0" baseline="30000" dirty="0">
                <a:solidFill>
                  <a:sysClr val="windowText" lastClr="000000"/>
                </a:solidFill>
                <a:latin typeface="Arial"/>
                <a:cs typeface="Arial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/>
          </p:nvSpPr>
          <p:spPr bwMode="auto">
            <a:xfrm>
              <a:off x="2220912" y="762000"/>
              <a:ext cx="52228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>
                <a:buFont typeface="Wingdings" charset="2"/>
                <a:buNone/>
                <a:defRPr/>
              </a:pPr>
              <a:r>
                <a:rPr lang="en-GB" sz="1400" i="1" ker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H</a:t>
              </a:r>
              <a:endParaRPr lang="en-GB" sz="1400" i="1" kern="0" baseline="30000">
                <a:solidFill>
                  <a:sysClr val="windowText" lastClr="000000"/>
                </a:solidFill>
                <a:latin typeface="Arial"/>
                <a:cs typeface="Arial"/>
              </a:endParaRP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1295400" y="1368425"/>
              <a:ext cx="32607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914400">
                <a:buFont typeface="Wingdings" charset="2"/>
                <a:buNone/>
                <a:defRPr/>
              </a:pPr>
              <a:r>
                <a:rPr lang="en-GB" sz="1400" i="1" ker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Z</a:t>
              </a:r>
              <a:endParaRPr lang="en-GB" sz="1400" i="1" kern="0" baseline="30000">
                <a:solidFill>
                  <a:sysClr val="windowText" lastClr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5076056" y="1700808"/>
            <a:ext cx="3923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>
              <a:spcBef>
                <a:spcPts val="1000"/>
              </a:spcBef>
              <a:buSzPct val="100000"/>
              <a:buFont typeface="Lucida Grande" charset="0"/>
              <a:buChar char="‣"/>
            </a:pP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Oblique corrections from New Physics </a:t>
            </a:r>
            <a:b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</a:b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described through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ea typeface="ＭＳ Ｐゴシック" charset="0"/>
                <a:cs typeface="Trebuchet MS"/>
              </a:rPr>
              <a:t>“</a:t>
            </a:r>
            <a:r>
              <a:rPr lang="en-US" sz="1600" i="1" dirty="0" smtClean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STU</a:t>
            </a:r>
            <a:r>
              <a:rPr lang="en-US" sz="1600" dirty="0" smtClean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 parameters</a:t>
            </a:r>
            <a:r>
              <a:rPr lang="en-US" sz="1600" dirty="0" smtClean="0">
                <a:latin typeface="Trebuchet MS"/>
                <a:ea typeface="ＭＳ Ｐゴシック" charset="0"/>
                <a:cs typeface="Trebuchet MS"/>
              </a:rPr>
              <a:t>”</a:t>
            </a:r>
            <a:r>
              <a:rPr lang="en-US" sz="1600" dirty="0" smtClean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  </a:t>
            </a:r>
          </a:p>
          <a:p>
            <a:pPr lvl="0" defTabSz="263525">
              <a:spcBef>
                <a:spcPts val="0"/>
              </a:spcBef>
              <a:buSzPct val="100000"/>
            </a:pPr>
            <a:r>
              <a:rPr lang="en-US" sz="1600" dirty="0">
                <a:solidFill>
                  <a:srgbClr val="B4030F"/>
                </a:solidFill>
                <a:latin typeface="Trebuchet MS"/>
                <a:ea typeface="ＭＳ Ｐゴシック" charset="0"/>
                <a:cs typeface="Trebuchet MS"/>
              </a:rPr>
              <a:t>	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[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Peskin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-Takeuchi, Phys. Rev. D46, 381 (1992)]</a:t>
            </a:r>
          </a:p>
        </p:txBody>
      </p:sp>
      <p:sp>
        <p:nvSpPr>
          <p:cNvPr id="30" name="Rectangle 6" descr="Newsprint"/>
          <p:cNvSpPr>
            <a:spLocks noChangeArrowheads="1"/>
          </p:cNvSpPr>
          <p:nvPr/>
        </p:nvSpPr>
        <p:spPr bwMode="auto">
          <a:xfrm>
            <a:off x="4892675" y="2780928"/>
            <a:ext cx="4251325" cy="28658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GB" sz="2000" kern="0">
              <a:solidFill>
                <a:sysClr val="windowText" lastClr="000000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31" name="Rounded Rectangle 9"/>
          <p:cNvSpPr>
            <a:spLocks noChangeArrowheads="1"/>
          </p:cNvSpPr>
          <p:nvPr/>
        </p:nvSpPr>
        <p:spPr bwMode="auto">
          <a:xfrm>
            <a:off x="5033963" y="2991837"/>
            <a:ext cx="3927157" cy="404813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009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914400">
              <a:defRPr/>
            </a:pPr>
            <a:endParaRPr lang="en-GB" sz="2000" kern="0">
              <a:solidFill>
                <a:sysClr val="windowText" lastClr="000000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16016" y="3002325"/>
            <a:ext cx="4430712" cy="256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defRPr/>
            </a:pPr>
            <a:r>
              <a:rPr lang="en-GB" sz="1600" i="1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	</a:t>
            </a:r>
            <a:r>
              <a:rPr lang="en-GB" sz="1600" i="1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O</a:t>
            </a:r>
            <a:r>
              <a:rPr lang="en-GB" sz="1600" kern="0" baseline="-2500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meas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= </a:t>
            </a:r>
            <a:r>
              <a:rPr lang="en-GB" sz="1600" i="1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O</a:t>
            </a:r>
            <a:r>
              <a:rPr lang="en-GB" sz="1600" kern="0" baseline="-2500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SM,ref</a:t>
            </a:r>
            <a:r>
              <a:rPr lang="en-GB" sz="1600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(</a:t>
            </a:r>
            <a:r>
              <a:rPr lang="en-GB" sz="1600" i="1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M</a:t>
            </a:r>
            <a:r>
              <a:rPr lang="en-GB" sz="1600" i="1" kern="0" baseline="-2500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H</a:t>
            </a:r>
            <a:r>
              <a:rPr lang="en-GB" sz="1600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,</a:t>
            </a:r>
            <a:r>
              <a:rPr lang="en-GB" sz="1600" i="1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m</a:t>
            </a:r>
            <a:r>
              <a:rPr lang="en-GB" sz="1600" i="1" kern="0" baseline="-2500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t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) + </a:t>
            </a:r>
            <a:r>
              <a:rPr lang="en-GB" sz="1600" i="1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c</a:t>
            </a:r>
            <a:r>
              <a:rPr lang="en-GB" sz="1600" i="1" kern="0" baseline="-2500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S</a:t>
            </a:r>
            <a:r>
              <a:rPr lang="en-GB" sz="1600" i="1" kern="0" dirty="0" err="1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S</a:t>
            </a:r>
            <a:r>
              <a:rPr lang="en-GB" sz="1600" i="1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+ </a:t>
            </a:r>
            <a:r>
              <a:rPr lang="en-GB" sz="1600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c</a:t>
            </a:r>
            <a:r>
              <a:rPr lang="en-GB" sz="1600" kern="0" baseline="-2500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T</a:t>
            </a:r>
            <a:r>
              <a:rPr lang="en-GB" sz="1600" b="1" i="1" kern="0" dirty="0" err="1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T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+ </a:t>
            </a:r>
            <a:r>
              <a:rPr lang="en-GB" sz="1600" i="1" kern="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c</a:t>
            </a:r>
            <a:r>
              <a:rPr lang="en-GB" sz="1600" i="1" kern="0" baseline="-25000" dirty="0" err="1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U</a:t>
            </a:r>
            <a:r>
              <a:rPr lang="en-GB" sz="1600" b="1" i="1" kern="0" dirty="0" err="1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U</a:t>
            </a:r>
            <a:endParaRPr lang="en-GB" sz="1600" b="1" i="1" kern="0" dirty="0">
              <a:solidFill>
                <a:srgbClr val="E12548"/>
              </a:solidFill>
              <a:latin typeface="Trebuchet MS"/>
              <a:ea typeface="Times New Roman"/>
              <a:cs typeface="Trebuchet MS"/>
            </a:endParaRPr>
          </a:p>
          <a:p>
            <a:pPr marL="342900" lvl="1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GB" sz="1600" kern="0" dirty="0">
              <a:solidFill>
                <a:srgbClr val="333333"/>
              </a:solidFill>
              <a:latin typeface="Trebuchet MS"/>
              <a:ea typeface="Times New Roman"/>
              <a:cs typeface="Trebuchet MS"/>
            </a:endParaRPr>
          </a:p>
          <a:p>
            <a:pPr marL="800100" lvl="2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</a:pPr>
            <a:r>
              <a:rPr lang="en-GB" sz="1600" b="1" i="1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S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: 		</a:t>
            </a:r>
            <a:r>
              <a:rPr lang="en-GB" sz="1600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(</a:t>
            </a:r>
            <a:r>
              <a:rPr lang="en-GB" sz="1600" i="1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S</a:t>
            </a:r>
            <a:r>
              <a:rPr lang="en-GB" sz="1600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+</a:t>
            </a:r>
            <a:r>
              <a:rPr lang="en-GB" sz="1600" i="1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U</a:t>
            </a:r>
            <a:r>
              <a:rPr lang="en-GB" sz="1600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)</a:t>
            </a:r>
            <a:r>
              <a:rPr lang="en-GB" sz="1600" i="1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 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New Physics contributions </a:t>
            </a:r>
            <a:b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</a:b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	to </a:t>
            </a:r>
            <a:r>
              <a:rPr lang="en-GB" sz="1600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neutral (charged) currents</a:t>
            </a:r>
          </a:p>
          <a:p>
            <a:pPr marL="800100" lvl="2" indent="-342900" defTabSz="914400" fontAlgn="base">
              <a:spcBef>
                <a:spcPts val="600"/>
              </a:spcBef>
              <a:spcAft>
                <a:spcPct val="0"/>
              </a:spcAft>
              <a:buClr>
                <a:srgbClr val="800000"/>
              </a:buClr>
            </a:pPr>
            <a:r>
              <a:rPr lang="en-GB" sz="1600" b="1" i="1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T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: 		Difference between neutral and </a:t>
            </a:r>
            <a:b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</a:b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	charged current processes –  </a:t>
            </a:r>
            <a:b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</a:b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	sensitive to </a:t>
            </a:r>
            <a:r>
              <a:rPr lang="en-GB" sz="1600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weak </a:t>
            </a:r>
            <a:r>
              <a:rPr lang="en-GB" sz="1600" kern="0" dirty="0" err="1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isospin</a:t>
            </a:r>
            <a:r>
              <a:rPr lang="en-GB" sz="1600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 violation</a:t>
            </a:r>
          </a:p>
          <a:p>
            <a:pPr marL="900113" lvl="2" indent="-442913" defTabSz="914400" fontAlgn="base">
              <a:spcBef>
                <a:spcPts val="600"/>
              </a:spcBef>
              <a:spcAft>
                <a:spcPct val="0"/>
              </a:spcAft>
              <a:buClr>
                <a:srgbClr val="800000"/>
              </a:buClr>
            </a:pPr>
            <a:r>
              <a:rPr lang="en-GB" sz="1600" b="1" i="1" kern="0" dirty="0">
                <a:solidFill>
                  <a:srgbClr val="E12548"/>
                </a:solidFill>
                <a:latin typeface="Trebuchet MS"/>
                <a:ea typeface="Times New Roman"/>
                <a:cs typeface="Trebuchet MS"/>
              </a:rPr>
              <a:t>U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 : 		Constrained by </a:t>
            </a:r>
            <a:r>
              <a:rPr lang="en-US" sz="1600" i="1" dirty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1600" i="1" baseline="-25000" dirty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600" i="1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and </a:t>
            </a:r>
            <a:r>
              <a:rPr lang="en-US" sz="1600" dirty="0">
                <a:solidFill>
                  <a:prstClr val="black"/>
                </a:solidFill>
                <a:latin typeface="Symbol" charset="2"/>
                <a:cs typeface="Symbol" charset="2"/>
              </a:rPr>
              <a:t>G</a:t>
            </a:r>
            <a:r>
              <a:rPr lang="en-US" sz="1600" i="1" baseline="-25000" dirty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. Usually very small in NP models (often: </a:t>
            </a:r>
            <a:r>
              <a:rPr lang="en-GB" sz="1600" i="1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U</a:t>
            </a:r>
            <a:r>
              <a:rPr lang="en-GB" sz="1600" kern="0" dirty="0">
                <a:solidFill>
                  <a:srgbClr val="333333"/>
                </a:solidFill>
                <a:latin typeface="Trebuchet MS"/>
                <a:ea typeface="Times New Roman"/>
                <a:cs typeface="Trebuchet MS"/>
              </a:rPr>
              <a:t>=0)</a:t>
            </a:r>
          </a:p>
        </p:txBody>
      </p:sp>
    </p:spTree>
    <p:extLst>
      <p:ext uri="{BB962C8B-B14F-4D97-AF65-F5344CB8AC3E}">
        <p14:creationId xmlns:p14="http://schemas.microsoft.com/office/powerpoint/2010/main" val="167866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Predictive power of the Standard Model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physics at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-pole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516216" y="1226678"/>
            <a:ext cx="2627783" cy="5370674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8948" y="1370503"/>
            <a:ext cx="2252652" cy="1523999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526847"/>
              </p:ext>
            </p:extLst>
          </p:nvPr>
        </p:nvGraphicFramePr>
        <p:xfrm>
          <a:off x="4134148" y="2276872"/>
          <a:ext cx="1878012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" name="Equation" r:id="rId4" imgW="1155700" imgH="508000" progId="Equation.3">
                  <p:embed/>
                </p:oleObj>
              </mc:Choice>
              <mc:Fallback>
                <p:oleObj name="Equation" r:id="rId4" imgW="11557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4148" y="2276872"/>
                        <a:ext cx="1878012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093441"/>
              </p:ext>
            </p:extLst>
          </p:nvPr>
        </p:nvGraphicFramePr>
        <p:xfrm>
          <a:off x="672852" y="2437237"/>
          <a:ext cx="3467100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4" name="Equation" r:id="rId6" imgW="2133600" imgH="558800" progId="Equation.3">
                  <p:embed/>
                </p:oleObj>
              </mc:Choice>
              <mc:Fallback>
                <p:oleObj name="Equation" r:id="rId6" imgW="21336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852" y="2437237"/>
                        <a:ext cx="3467100" cy="874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292800"/>
              </p:ext>
            </p:extLst>
          </p:nvPr>
        </p:nvGraphicFramePr>
        <p:xfrm>
          <a:off x="679450" y="4484730"/>
          <a:ext cx="26717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5" name="Equation" r:id="rId8" imgW="1727200" imgH="546100" progId="Equation.3">
                  <p:embed/>
                </p:oleObj>
              </mc:Choice>
              <mc:Fallback>
                <p:oleObj name="Equation" r:id="rId8" imgW="1727200" imgH="546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4484730"/>
                        <a:ext cx="2671763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/>
          <p:nvPr/>
        </p:nvSpPr>
        <p:spPr>
          <a:xfrm>
            <a:off x="304800" y="3646765"/>
            <a:ext cx="525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Electroweak unification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: relation between weak and electromagnetic couplings: </a:t>
            </a:r>
            <a:endParaRPr lang="en-US" sz="1800" i="1" dirty="0">
              <a:solidFill>
                <a:srgbClr val="18579B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graphicFrame>
        <p:nvGraphicFramePr>
          <p:cNvPr id="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666032"/>
              </p:ext>
            </p:extLst>
          </p:nvPr>
        </p:nvGraphicFramePr>
        <p:xfrm>
          <a:off x="3308077" y="4365104"/>
          <a:ext cx="2632075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6" name="Equation" r:id="rId10" imgW="1701800" imgH="622300" progId="Equation.3">
                  <p:embed/>
                </p:oleObj>
              </mc:Choice>
              <mc:Fallback>
                <p:oleObj name="Equation" r:id="rId10" imgW="1701800" imgH="622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077" y="4365104"/>
                        <a:ext cx="2632075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/>
          <p:nvPr/>
        </p:nvSpPr>
        <p:spPr>
          <a:xfrm>
            <a:off x="304800" y="5589240"/>
            <a:ext cx="5707360" cy="59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Gauge sector of SM on tree level is given by </a:t>
            </a:r>
            <a:r>
              <a:rPr lang="en-US" sz="1800" dirty="0" smtClean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three </a:t>
            </a: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free parameters, </a:t>
            </a:r>
            <a:r>
              <a:rPr lang="en-US" sz="1800" i="1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e.g.</a:t>
            </a: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: </a:t>
            </a:r>
            <a:r>
              <a:rPr lang="en-US" sz="1800" b="1" i="1" dirty="0">
                <a:solidFill>
                  <a:srgbClr val="BE0202"/>
                </a:solidFill>
                <a:latin typeface="Symbol" charset="2"/>
                <a:ea typeface="ＭＳ Ｐゴシック" charset="-128"/>
                <a:cs typeface="Symbol" charset="2"/>
              </a:rPr>
              <a:t>a</a:t>
            </a: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,</a:t>
            </a:r>
            <a:r>
              <a:rPr lang="en-US" sz="1800" b="1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800" b="1" i="1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M</a:t>
            </a:r>
            <a:r>
              <a:rPr lang="en-US" sz="1800" b="1" i="1" baseline="-250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Z</a:t>
            </a:r>
            <a:r>
              <a:rPr lang="en-US" sz="18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,</a:t>
            </a:r>
            <a:r>
              <a:rPr lang="en-US" sz="1800" b="1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800" b="1" i="1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G</a:t>
            </a:r>
            <a:r>
              <a:rPr lang="en-US" sz="1800" b="1" i="1" baseline="-250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F</a:t>
            </a:r>
            <a:r>
              <a:rPr lang="en-US" sz="1800" b="1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4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(best known!)</a:t>
            </a:r>
            <a:endParaRPr lang="en-US" sz="1800" dirty="0">
              <a:solidFill>
                <a:srgbClr val="BE0202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0" y="1700808"/>
            <a:ext cx="5419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Vector and axial-vector couplings for </a:t>
            </a:r>
            <a:r>
              <a:rPr lang="en-US" sz="1800" i="1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Z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  <a:sym typeface="Wingdings"/>
              </a:rPr>
              <a:t>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800" i="1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ff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 in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ＭＳ Ｐゴシック" charset="-128"/>
                <a:cs typeface="Trebuchet MS"/>
              </a:rPr>
              <a:t>SM at tree level:</a:t>
            </a:r>
            <a:endParaRPr lang="en-GB" sz="1800" dirty="0">
              <a:solidFill>
                <a:srgbClr val="18579B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56401" y="2934298"/>
            <a:ext cx="231139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i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Z</a:t>
            </a:r>
            <a:r>
              <a:rPr lang="en-GB" sz="1400" b="1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–lepton coupling almost pure axial-vector </a:t>
            </a:r>
          </a:p>
          <a:p>
            <a:pPr marL="161925" indent="-161925" fontAlgn="base">
              <a:spcBef>
                <a:spcPts val="60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	(</a:t>
            </a:r>
            <a:r>
              <a:rPr lang="en-GB" sz="1200" i="1" dirty="0" err="1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g</a:t>
            </a:r>
            <a:r>
              <a:rPr lang="en-GB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pure vector </a:t>
            </a:r>
            <a:r>
              <a:rPr lang="en-US" sz="1200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</a:t>
            </a:r>
            <a:r>
              <a:rPr lang="en-US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 large off-peak interference </a:t>
            </a:r>
            <a:r>
              <a:rPr lang="en-US" sz="1200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</a:t>
            </a:r>
            <a:r>
              <a:rPr lang="en-US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 could establish Z-</a:t>
            </a:r>
            <a:r>
              <a:rPr lang="en-US" sz="1200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fermion</a:t>
            </a:r>
            <a:r>
              <a:rPr lang="en-US" sz="120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  <a:sym typeface="Wingdings"/>
              </a:rPr>
              <a:t> coupling at PETRA, interesting for Z’ searches via interference)</a:t>
            </a:r>
            <a:endParaRPr lang="en-GB" sz="1200" dirty="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" name="Picture 22" descr="petra-fw-asymmetry.pdf"/>
          <p:cNvPicPr>
            <a:picLocks noChangeAspect="1"/>
          </p:cNvPicPr>
          <p:nvPr/>
        </p:nvPicPr>
        <p:blipFill>
          <a:blip r:embed="rId12"/>
          <a:srcRect l="50229" t="2963" r="4896" b="54074"/>
          <a:stretch>
            <a:fillRect/>
          </a:stretch>
        </p:blipFill>
        <p:spPr>
          <a:xfrm>
            <a:off x="6624320" y="4490337"/>
            <a:ext cx="2397760" cy="177385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596691" y="6184096"/>
            <a:ext cx="332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50" dirty="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√</a:t>
            </a:r>
            <a:r>
              <a:rPr lang="en-GB" sz="1050" dirty="0" err="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</a:t>
            </a:r>
            <a:endParaRPr lang="en-GB" sz="1050" dirty="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9680" y="2247096"/>
            <a:ext cx="539075" cy="261610"/>
          </a:xfrm>
          <a:prstGeom prst="rect">
            <a:avLst/>
          </a:prstGeom>
          <a:solidFill>
            <a:schemeClr val="bg1"/>
          </a:solidFill>
        </p:spPr>
        <p:txBody>
          <a:bodyPr wrap="none" t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ea typeface="ＭＳ Ｐゴシック" charset="-128"/>
                <a:cs typeface="Arial"/>
              </a:rPr>
              <a:t>Z /</a:t>
            </a:r>
            <a:r>
              <a:rPr lang="en-GB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ＭＳ Ｐゴシック" charset="-128"/>
                <a:cs typeface="Symbol" charset="2"/>
              </a:rPr>
              <a:t> </a:t>
            </a:r>
            <a:r>
              <a:rPr lang="en-GB" sz="14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ＭＳ Ｐゴシック" charset="-128"/>
                <a:cs typeface="Symbol" charset="2"/>
              </a:rPr>
              <a:t>g</a:t>
            </a:r>
            <a:endParaRPr lang="en-GB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290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rebuchet MS"/>
                <a:cs typeface="Trebuchet MS"/>
              </a:rPr>
              <a:t>Oblique Corrections</a:t>
            </a:r>
          </a:p>
          <a:p>
            <a:pPr>
              <a:spcBef>
                <a:spcPts val="600"/>
              </a:spcBef>
            </a:pP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Parametrising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new physics contributions to electroweak precision observables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2087" y="1700808"/>
            <a:ext cx="4403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At low energies, BSM physics appears dominantly through vacuum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polarisation</a:t>
            </a:r>
            <a:endParaRPr lang="en-US" sz="18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5" name="Picture 4" descr="S_vs_T_singl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067" y="2348880"/>
            <a:ext cx="5833261" cy="39505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51588" y="2492896"/>
            <a:ext cx="128085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Illustrations of constraints on </a:t>
            </a: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</a:t>
            </a:r>
          </a:p>
          <a:p>
            <a:pPr>
              <a:spcBef>
                <a:spcPts val="600"/>
              </a:spcBef>
            </a:pPr>
            <a:r>
              <a:rPr lang="tr-TR" sz="1000" dirty="0" smtClean="0">
                <a:solidFill>
                  <a:srgbClr val="7F7F7F"/>
                </a:solidFill>
              </a:rPr>
              <a:t>[ arXiv</a:t>
            </a:r>
            <a:r>
              <a:rPr lang="tr-TR" sz="1000" dirty="0">
                <a:solidFill>
                  <a:srgbClr val="7F7F7F"/>
                </a:solidFill>
              </a:rPr>
              <a:t>:</a:t>
            </a:r>
            <a:r>
              <a:rPr lang="tr-TR" sz="1000" dirty="0" smtClean="0">
                <a:solidFill>
                  <a:srgbClr val="7F7F7F"/>
                </a:solidFill>
              </a:rPr>
              <a:t>1107.0975 ]</a:t>
            </a:r>
            <a:endParaRPr lang="en-GB" sz="1000" i="1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74810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rebuchet MS"/>
                <a:cs typeface="Trebuchet MS"/>
              </a:rPr>
              <a:t>Oblique Corrections</a:t>
            </a:r>
          </a:p>
          <a:p>
            <a:pPr>
              <a:spcBef>
                <a:spcPts val="600"/>
              </a:spcBef>
            </a:pP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Parametrising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new physics contributions to electroweak precision observables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2087" y="1700808"/>
            <a:ext cx="1667625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Definitions of </a:t>
            </a:r>
            <a:r>
              <a:rPr lang="en-US" sz="1800" i="1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S,T,U,V,W,X 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:</a:t>
            </a: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[STU parameters suffice when (q/M)2 small, so that linear approximation is accurate]</a:t>
            </a:r>
          </a:p>
        </p:txBody>
      </p:sp>
      <p:graphicFrame>
        <p:nvGraphicFramePr>
          <p:cNvPr id="3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735570"/>
              </p:ext>
            </p:extLst>
          </p:nvPr>
        </p:nvGraphicFramePr>
        <p:xfrm>
          <a:off x="3432680" y="1816021"/>
          <a:ext cx="4918459" cy="2232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743" name="Equation" r:id="rId3" imgW="3962400" imgH="1828800" progId="Equation.DSMT4">
                  <p:embed/>
                </p:oleObj>
              </mc:Choice>
              <mc:Fallback>
                <p:oleObj name="Equation" r:id="rId3" imgW="3962400" imgH="1828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680" y="1816021"/>
                        <a:ext cx="4918459" cy="22326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Straight Connector 34"/>
          <p:cNvCxnSpPr/>
          <p:nvPr/>
        </p:nvCxnSpPr>
        <p:spPr>
          <a:xfrm rot="5400000">
            <a:off x="748108" y="4019396"/>
            <a:ext cx="4408337" cy="1588"/>
          </a:xfrm>
          <a:prstGeom prst="line">
            <a:avLst/>
          </a:prstGeom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6617097" y="4019396"/>
            <a:ext cx="4408337" cy="1588"/>
          </a:xfrm>
          <a:prstGeom prst="line">
            <a:avLst/>
          </a:prstGeom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775150"/>
              </p:ext>
            </p:extLst>
          </p:nvPr>
        </p:nvGraphicFramePr>
        <p:xfrm>
          <a:off x="3694420" y="4264315"/>
          <a:ext cx="3593961" cy="193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744" name="Equation" r:id="rId5" imgW="2895600" imgH="1587500" progId="Equation.3">
                  <p:embed/>
                </p:oleObj>
              </mc:Choice>
              <mc:Fallback>
                <p:oleObj name="Equation" r:id="rId5" imgW="2895600" imgH="158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420" y="4264315"/>
                        <a:ext cx="3593961" cy="1938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37"/>
          <p:cNvSpPr/>
          <p:nvPr/>
        </p:nvSpPr>
        <p:spPr>
          <a:xfrm>
            <a:off x="312087" y="5775647"/>
            <a:ext cx="2243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[</a:t>
            </a:r>
            <a:r>
              <a:rPr lang="fr-FR" sz="1200" dirty="0">
                <a:solidFill>
                  <a:srgbClr val="7F7F7F"/>
                </a:solidFill>
                <a:latin typeface="Trebuchet MS"/>
                <a:cs typeface="Trebuchet MS"/>
              </a:rPr>
              <a:t>Burgess et al., PLB 326, 276 (1994), PRD 49, 6115 (1994)]</a:t>
            </a:r>
          </a:p>
        </p:txBody>
      </p:sp>
    </p:spTree>
    <p:extLst>
      <p:ext uri="{BB962C8B-B14F-4D97-AF65-F5344CB8AC3E}">
        <p14:creationId xmlns:p14="http://schemas.microsoft.com/office/powerpoint/2010/main" val="2477264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rebuchet MS"/>
                <a:cs typeface="Trebuchet MS"/>
              </a:rPr>
              <a:t>Oblique Corrections</a:t>
            </a:r>
          </a:p>
          <a:p>
            <a:pPr>
              <a:spcBef>
                <a:spcPts val="600"/>
              </a:spcBef>
            </a:pP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Parametrising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new physics contributions to electroweak precision observables</a:t>
            </a:r>
            <a:endParaRPr lang="en-US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2087" y="1700808"/>
            <a:ext cx="1883649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Dependence of electroweak observables on </a:t>
            </a:r>
            <a:r>
              <a:rPr lang="en-US" sz="1800" i="1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S,T,U,V,W,X</a:t>
            </a:r>
            <a:r>
              <a:rPr lang="en-US" sz="18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. </a:t>
            </a:r>
          </a:p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[The </a:t>
            </a:r>
            <a:r>
              <a:rPr lang="en-US" sz="12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numerical values are based on α</a:t>
            </a:r>
            <a:r>
              <a:rPr lang="en-US" sz="1200" baseline="300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–1</a:t>
            </a:r>
            <a:r>
              <a:rPr lang="en-US" sz="12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US" sz="1200" i="1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200" i="1" baseline="-250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Z</a:t>
            </a:r>
            <a:r>
              <a:rPr lang="en-US" sz="1200" dirty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) = 128 and 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sin</a:t>
            </a:r>
            <a:r>
              <a:rPr lang="en-US" sz="1200" baseline="300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200" i="1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q</a:t>
            </a:r>
            <a:r>
              <a:rPr lang="en-US" sz="1200" baseline="-250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W 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ea typeface="Arial" charset="0"/>
                <a:cs typeface="Trebuchet MS"/>
              </a:rPr>
              <a:t>= 0.23]</a:t>
            </a:r>
            <a:endParaRPr lang="en-US" sz="1200" dirty="0">
              <a:solidFill>
                <a:srgbClr val="18579B"/>
              </a:solidFill>
              <a:latin typeface="Trebuchet MS"/>
              <a:ea typeface="Arial" charset="0"/>
              <a:cs typeface="Trebuchet M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748108" y="4019396"/>
            <a:ext cx="4408337" cy="1588"/>
          </a:xfrm>
          <a:prstGeom prst="line">
            <a:avLst/>
          </a:prstGeom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6617097" y="4019396"/>
            <a:ext cx="4408337" cy="1588"/>
          </a:xfrm>
          <a:prstGeom prst="line">
            <a:avLst/>
          </a:prstGeom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12087" y="5775647"/>
            <a:ext cx="2243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[</a:t>
            </a:r>
            <a:r>
              <a:rPr lang="fr-FR" sz="1200" dirty="0">
                <a:solidFill>
                  <a:srgbClr val="7F7F7F"/>
                </a:solidFill>
                <a:latin typeface="Trebuchet MS"/>
                <a:cs typeface="Trebuchet MS"/>
              </a:rPr>
              <a:t>Burgess et al., PLB 326, 276 (1994), PRD 49, 6115 (1994)]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544180"/>
              </p:ext>
            </p:extLst>
          </p:nvPr>
        </p:nvGraphicFramePr>
        <p:xfrm>
          <a:off x="3155577" y="1807142"/>
          <a:ext cx="5376863" cy="443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712" name="Equation" r:id="rId3" imgW="5283200" imgH="4432300" progId="Equation.3">
                  <p:embed/>
                </p:oleObj>
              </mc:Choice>
              <mc:Fallback>
                <p:oleObj name="Equation" r:id="rId3" imgW="5283200" imgH="4432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577" y="1807142"/>
                        <a:ext cx="5376863" cy="4433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707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ILC with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GigaZ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Prospects for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fit at ILC with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GigaZ</a:t>
            </a:r>
            <a:endParaRPr lang="en-US" sz="1800" i="1" baseline="-25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6" name="Picture 5" descr="FutureHiggsScan_MH126_SmallTheoUnc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72848"/>
            <a:ext cx="4481581" cy="3035145"/>
          </a:xfrm>
          <a:prstGeom prst="rect">
            <a:avLst/>
          </a:prstGeom>
        </p:spPr>
      </p:pic>
      <p:pic>
        <p:nvPicPr>
          <p:cNvPr id="8" name="Picture 7" descr="FutureHiggsScan_MH94_SmallTheoUnc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82087"/>
            <a:ext cx="4481581" cy="303514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7815" y="2132856"/>
            <a:ext cx="91440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entral 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values of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input 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observables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chosen 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to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agree with their 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SM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prediction 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for a Higgs mass of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126 GeV (left) and 94 GeV (right), respectively.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03472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ak_gfitter_snowmass13-pag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9535" y="-1601812"/>
            <a:ext cx="7128128" cy="1008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806260">
            <a:off x="5948408" y="434809"/>
            <a:ext cx="2939326" cy="369332"/>
          </a:xfrm>
          <a:prstGeom prst="rect">
            <a:avLst/>
          </a:prstGeom>
          <a:solidFill>
            <a:srgbClr val="FFFF00"/>
          </a:solidFill>
          <a:effectLst>
            <a:outerShdw blurRad="123825" dist="38100" dir="2700000" algn="tl" rotWithShape="0">
              <a:srgbClr val="000000">
                <a:alpha val="6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Status: Moriond QCD, 2013</a:t>
            </a:r>
            <a:endParaRPr lang="en-GB" sz="1800" dirty="0" smtClean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848272881"/>
      </p:ext>
    </p:extLst>
  </p:cSld>
  <p:clrMapOvr>
    <a:masterClrMapping/>
  </p:clrMapOvr>
  <p:transition xmlns:p14="http://schemas.microsoft.com/office/powerpoint/2010/main"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ak_gfitter_snowmass13-pag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4093" y="-1601952"/>
            <a:ext cx="7128793" cy="100881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806260">
            <a:off x="5948408" y="434809"/>
            <a:ext cx="2939326" cy="369332"/>
          </a:xfrm>
          <a:prstGeom prst="rect">
            <a:avLst/>
          </a:prstGeom>
          <a:solidFill>
            <a:srgbClr val="FFFF00"/>
          </a:solidFill>
          <a:effectLst>
            <a:outerShdw blurRad="123825" dist="38100" dir="2700000" algn="tl" rotWithShape="0">
              <a:srgbClr val="000000">
                <a:alpha val="6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Status: Moriond QCD, 2013</a:t>
            </a:r>
            <a:endParaRPr lang="en-GB" sz="1800" dirty="0" smtClean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87566289"/>
      </p:ext>
    </p:extLst>
  </p:cSld>
  <p:clrMapOvr>
    <a:masterClrMapping/>
  </p:clrMapOvr>
  <p:transition xmlns:p14="http://schemas.microsoft.com/office/powerpoint/2010/main"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Predictive power of the Standard Model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physics at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-pole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" y="2420888"/>
            <a:ext cx="525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18579B"/>
                </a:solidFill>
                <a:latin typeface="Trebuchet MS"/>
                <a:cs typeface="Trebuchet MS"/>
              </a:rPr>
              <a:t>Significance of radiative corrections can be illustrated by verifying tree level relation: </a:t>
            </a:r>
            <a:endParaRPr lang="en-US" sz="18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0" y="1700808"/>
            <a:ext cx="5419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18579B"/>
                </a:solidFill>
                <a:latin typeface="Trebuchet MS"/>
                <a:cs typeface="Trebuchet MS"/>
              </a:rPr>
              <a:t>Radiative corrections –                             </a:t>
            </a:r>
            <a:r>
              <a:rPr lang="en-US" sz="1800" dirty="0">
                <a:solidFill>
                  <a:srgbClr val="BE0202"/>
                </a:solidFill>
                <a:latin typeface="Trebuchet MS"/>
                <a:cs typeface="Trebuchet MS"/>
              </a:rPr>
              <a:t>modifying propagators and vertices</a:t>
            </a:r>
            <a:endParaRPr lang="en-US" sz="1800" dirty="0">
              <a:solidFill>
                <a:srgbClr val="BE0202"/>
              </a:solidFill>
              <a:latin typeface="Trebuchet MS"/>
              <a:cs typeface="Trebuchet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1151" y="5354632"/>
            <a:ext cx="36947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which </a:t>
            </a:r>
            <a:r>
              <a:rPr lang="en-US" sz="1400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is 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18</a:t>
            </a:r>
            <a:r>
              <a:rPr lang="en-US" sz="800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400" dirty="0" smtClean="0">
                <a:solidFill>
                  <a:srgbClr val="404040"/>
                </a:solidFill>
                <a:latin typeface="Symbol" charset="2"/>
                <a:ea typeface="ＭＳ Ｐゴシック" charset="-128"/>
                <a:cs typeface="Symbol" charset="2"/>
              </a:rPr>
              <a:t>s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400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away from the experimental value obtained by combining all asymmetry measurements: </a:t>
            </a:r>
            <a:endParaRPr lang="en-US" sz="1200" dirty="0">
              <a:solidFill>
                <a:srgbClr val="404040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graphicFrame>
        <p:nvGraphicFramePr>
          <p:cNvPr id="3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677482"/>
              </p:ext>
            </p:extLst>
          </p:nvPr>
        </p:nvGraphicFramePr>
        <p:xfrm>
          <a:off x="1554163" y="3114675"/>
          <a:ext cx="1671637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312" name="Equation" r:id="rId3" imgW="1028700" imgH="508000" progId="Equation.3">
                  <p:embed/>
                </p:oleObj>
              </mc:Choice>
              <mc:Fallback>
                <p:oleObj name="Equation" r:id="rId3" imgW="10287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4163" y="3114675"/>
                        <a:ext cx="1671637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669006"/>
              </p:ext>
            </p:extLst>
          </p:nvPr>
        </p:nvGraphicFramePr>
        <p:xfrm>
          <a:off x="899593" y="4375300"/>
          <a:ext cx="2320166" cy="586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313" name="Equation" r:id="rId5" imgW="1930400" imgH="508000" progId="Equation.3">
                  <p:embed/>
                </p:oleObj>
              </mc:Choice>
              <mc:Fallback>
                <p:oleObj name="Equation" r:id="rId5" imgW="19304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3" y="4375300"/>
                        <a:ext cx="2320166" cy="5861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/>
          <p:cNvSpPr/>
          <p:nvPr/>
        </p:nvSpPr>
        <p:spPr>
          <a:xfrm>
            <a:off x="304800" y="4996738"/>
            <a:ext cx="12487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one </a:t>
            </a:r>
            <a:r>
              <a:rPr lang="en-US" sz="1400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predicts:  </a:t>
            </a:r>
            <a:endParaRPr lang="en-US" sz="1200" dirty="0">
              <a:solidFill>
                <a:srgbClr val="404040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1151" y="4005064"/>
            <a:ext cx="28306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ＭＳ Ｐゴシック" charset="-128"/>
                <a:cs typeface="Trebuchet MS"/>
              </a:rPr>
              <a:t>Using the measurements:</a:t>
            </a:r>
          </a:p>
        </p:txBody>
      </p:sp>
      <p:graphicFrame>
        <p:nvGraphicFramePr>
          <p:cNvPr id="3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2009721"/>
              </p:ext>
            </p:extLst>
          </p:nvPr>
        </p:nvGraphicFramePr>
        <p:xfrm>
          <a:off x="1497938" y="5017229"/>
          <a:ext cx="2165670" cy="306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314" name="Equation" r:id="rId7" imgW="1803400" imgH="266700" progId="Equation.3">
                  <p:embed/>
                </p:oleObj>
              </mc:Choice>
              <mc:Fallback>
                <p:oleObj name="Equation" r:id="rId7" imgW="18034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7938" y="5017229"/>
                        <a:ext cx="2165670" cy="3064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4110750"/>
              </p:ext>
            </p:extLst>
          </p:nvPr>
        </p:nvGraphicFramePr>
        <p:xfrm>
          <a:off x="1653219" y="5778579"/>
          <a:ext cx="2220983" cy="29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315" name="Equation" r:id="rId9" imgW="1854200" imgH="254000" progId="Equation.3">
                  <p:embed/>
                </p:oleObj>
              </mc:Choice>
              <mc:Fallback>
                <p:oleObj name="Equation" r:id="rId9" imgW="18542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3219" y="5778579"/>
                        <a:ext cx="2220983" cy="291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5202860" y="1226679"/>
            <a:ext cx="3941139" cy="5350206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11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12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4" name="Picture 1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18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58819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Predictive power of the Standard Model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physics at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-pole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" y="2420888"/>
            <a:ext cx="5257800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18579B"/>
                </a:solidFill>
                <a:latin typeface="Trebuchet MS"/>
                <a:cs typeface="Trebuchet MS"/>
              </a:rPr>
              <a:t>Parametrisation of radiative corrections: “electroweak form-factors”: </a:t>
            </a:r>
            <a:r>
              <a:rPr lang="en-US" sz="1800" b="1" i="1" dirty="0">
                <a:solidFill>
                  <a:srgbClr val="BE0202"/>
                </a:solidFill>
                <a:latin typeface="Symbol" charset="2"/>
                <a:cs typeface="Symbol" charset="2"/>
              </a:rPr>
              <a:t>r</a:t>
            </a:r>
            <a:r>
              <a:rPr lang="en-US" sz="1800" dirty="0">
                <a:solidFill>
                  <a:srgbClr val="18579B"/>
                </a:solidFill>
              </a:rPr>
              <a:t>, </a:t>
            </a:r>
            <a:r>
              <a:rPr lang="en-US" sz="1800" b="1" i="1" dirty="0">
                <a:solidFill>
                  <a:srgbClr val="BE0202"/>
                </a:solidFill>
                <a:latin typeface="Symbol" charset="2"/>
                <a:cs typeface="Symbol" charset="2"/>
              </a:rPr>
              <a:t>k</a:t>
            </a:r>
            <a:r>
              <a:rPr lang="en-US" sz="1800" dirty="0">
                <a:solidFill>
                  <a:srgbClr val="18579B"/>
                </a:solidFill>
              </a:rPr>
              <a:t>, </a:t>
            </a:r>
            <a:r>
              <a:rPr lang="en-US" sz="1800" b="1" dirty="0" err="1">
                <a:solidFill>
                  <a:srgbClr val="BE0202"/>
                </a:solidFill>
                <a:latin typeface="Symbol" charset="2"/>
                <a:cs typeface="Symbol" charset="2"/>
              </a:rPr>
              <a:t>D</a:t>
            </a:r>
            <a:r>
              <a:rPr lang="en-US" sz="1800" b="1" i="1" dirty="0" err="1">
                <a:solidFill>
                  <a:srgbClr val="BE0202"/>
                </a:solidFill>
                <a:latin typeface="Arial"/>
                <a:cs typeface="Arial"/>
              </a:rPr>
              <a:t>r</a:t>
            </a:r>
            <a:endParaRPr lang="en-US" sz="1800" b="1" i="1" dirty="0">
              <a:solidFill>
                <a:srgbClr val="BE0202"/>
              </a:solidFill>
              <a:latin typeface="Arial"/>
              <a:cs typeface="Arial"/>
            </a:endParaRP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Modified (“effective”) couplings at the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pole:</a:t>
            </a:r>
          </a:p>
          <a:p>
            <a:pPr marL="360363" indent="-276225">
              <a:spcBef>
                <a:spcPts val="600"/>
              </a:spcBef>
              <a:buFont typeface="Arial"/>
              <a:buChar char="•"/>
            </a:pPr>
            <a:endParaRPr lang="en-US" sz="1400" dirty="0">
              <a:solidFill>
                <a:srgbClr val="E12B0D"/>
              </a:solidFill>
              <a:latin typeface="Arial"/>
              <a:cs typeface="Arial"/>
            </a:endParaRPr>
          </a:p>
          <a:p>
            <a:pPr marL="360363" indent="-276225">
              <a:spcBef>
                <a:spcPts val="600"/>
              </a:spcBef>
              <a:buFont typeface="Arial"/>
              <a:buChar char="•"/>
            </a:pPr>
            <a:endParaRPr lang="en-US" sz="1400" dirty="0">
              <a:solidFill>
                <a:srgbClr val="E12B0D"/>
              </a:solidFill>
              <a:latin typeface="Arial"/>
              <a:cs typeface="Arial"/>
            </a:endParaRPr>
          </a:p>
          <a:p>
            <a:pPr marL="360363" indent="-276225">
              <a:spcBef>
                <a:spcPts val="600"/>
              </a:spcBef>
              <a:buFont typeface="Arial"/>
              <a:buChar char="•"/>
            </a:pPr>
            <a:endParaRPr lang="en-US" sz="1400" dirty="0">
              <a:solidFill>
                <a:srgbClr val="E12B0D"/>
              </a:solidFill>
              <a:latin typeface="Arial"/>
              <a:cs typeface="Arial"/>
            </a:endParaRPr>
          </a:p>
          <a:p>
            <a:pPr marL="360363" indent="-276225">
              <a:spcBef>
                <a:spcPts val="600"/>
              </a:spcBef>
              <a:buFont typeface="Arial"/>
              <a:buChar char="•"/>
            </a:pPr>
            <a:endParaRPr lang="en-US" sz="1400" dirty="0">
              <a:solidFill>
                <a:srgbClr val="E12B0D"/>
              </a:solidFill>
              <a:latin typeface="Arial"/>
              <a:cs typeface="Arial"/>
            </a:endParaRPr>
          </a:p>
          <a:p>
            <a:pPr marL="360363" indent="-276225">
              <a:spcBef>
                <a:spcPts val="600"/>
              </a:spcBef>
              <a:buFont typeface="Arial"/>
              <a:buChar char="•"/>
            </a:pPr>
            <a:endParaRPr lang="en-US" sz="1400" dirty="0">
              <a:solidFill>
                <a:srgbClr val="E12B0D"/>
              </a:solidFill>
              <a:latin typeface="Arial"/>
              <a:cs typeface="Arial"/>
            </a:endParaRPr>
          </a:p>
          <a:p>
            <a:pPr marL="360363" indent="-276225">
              <a:spcBef>
                <a:spcPts val="600"/>
              </a:spcBef>
              <a:buFont typeface="Arial"/>
              <a:buChar char="•"/>
            </a:pPr>
            <a:endParaRPr lang="en-US" sz="900" b="1" dirty="0" smtClean="0">
              <a:solidFill>
                <a:srgbClr val="E12B0D"/>
              </a:solidFill>
              <a:latin typeface="Trebuchet MS"/>
              <a:cs typeface="Trebuchet MS"/>
            </a:endParaRPr>
          </a:p>
          <a:p>
            <a:pPr marL="360363" indent="-276225">
              <a:spcBef>
                <a:spcPts val="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Modified </a:t>
            </a:r>
            <a:r>
              <a:rPr lang="en-US" sz="1400" i="1" dirty="0">
                <a:solidFill>
                  <a:srgbClr val="404040"/>
                </a:solidFill>
                <a:latin typeface="Trebuchet MS"/>
                <a:cs typeface="Trebuchet MS"/>
              </a:rPr>
              <a:t>W</a:t>
            </a:r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</a:rPr>
              <a:t> mass: </a:t>
            </a:r>
            <a:endParaRPr lang="en-US" sz="1200" dirty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0" y="1700808"/>
            <a:ext cx="5419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18579B"/>
                </a:solidFill>
                <a:latin typeface="Trebuchet MS"/>
                <a:cs typeface="Trebuchet MS"/>
              </a:rPr>
              <a:t>Radiative corrections –                             </a:t>
            </a:r>
            <a:r>
              <a:rPr lang="en-US" sz="1800" dirty="0">
                <a:solidFill>
                  <a:srgbClr val="BE0202"/>
                </a:solidFill>
                <a:latin typeface="Trebuchet MS"/>
                <a:cs typeface="Trebuchet MS"/>
              </a:rPr>
              <a:t>modifying propagators and vertices</a:t>
            </a:r>
            <a:endParaRPr lang="en-US" sz="1800" dirty="0">
              <a:solidFill>
                <a:srgbClr val="BE0202"/>
              </a:solidFill>
              <a:latin typeface="Trebuchet MS"/>
              <a:cs typeface="Trebuchet MS"/>
            </a:endParaRPr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5202860" y="1226679"/>
            <a:ext cx="3941139" cy="5350206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4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4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406380"/>
              </p:ext>
            </p:extLst>
          </p:nvPr>
        </p:nvGraphicFramePr>
        <p:xfrm>
          <a:off x="741364" y="3501008"/>
          <a:ext cx="3016464" cy="127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55" name="Equation" r:id="rId9" imgW="2070100" imgH="901700" progId="Equation.3">
                  <p:embed/>
                </p:oleObj>
              </mc:Choice>
              <mc:Fallback>
                <p:oleObj name="Equation" r:id="rId9" imgW="2070100" imgH="901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64" y="3501008"/>
                        <a:ext cx="3016464" cy="12720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3059832" y="4077072"/>
            <a:ext cx="2230967" cy="6411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3000"/>
              </a:srgbClr>
            </a:outerShdw>
          </a:effectLst>
        </p:spPr>
        <p:txBody>
          <a:bodyPr wrap="square" tIns="72000" bIns="93600">
            <a:prstTxWarp prst="textNoShape">
              <a:avLst/>
            </a:prstTxWarp>
            <a:spAutoFit/>
          </a:bodyPr>
          <a:lstStyle/>
          <a:p>
            <a:pPr marL="84138" lvl="1" fontAlgn="base">
              <a:spcBef>
                <a:spcPct val="20000"/>
              </a:spcBef>
              <a:spcAft>
                <a:spcPct val="0"/>
              </a:spcAft>
            </a:pPr>
            <a:r>
              <a:rPr lang="en-US" sz="1400" b="1" i="1" dirty="0" err="1">
                <a:solidFill>
                  <a:srgbClr val="BE0202"/>
                </a:solidFill>
                <a:latin typeface="Symbol" charset="2"/>
                <a:ea typeface="ＭＳ Ｐゴシック" charset="-128"/>
                <a:cs typeface="Symbol" charset="2"/>
              </a:rPr>
              <a:t>r</a:t>
            </a:r>
            <a:r>
              <a:rPr lang="en-US" sz="1400" b="1" i="1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4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: overall scale </a:t>
            </a:r>
          </a:p>
          <a:p>
            <a:pPr marL="84138" lvl="1" fontAlgn="base">
              <a:spcBef>
                <a:spcPct val="20000"/>
              </a:spcBef>
              <a:spcAft>
                <a:spcPct val="0"/>
              </a:spcAft>
            </a:pPr>
            <a:r>
              <a:rPr lang="en-US" sz="1400" b="1" i="1" dirty="0" err="1">
                <a:solidFill>
                  <a:srgbClr val="BE0202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k</a:t>
            </a:r>
            <a:r>
              <a:rPr lang="en-US" sz="1400" i="1" dirty="0">
                <a:solidFill>
                  <a:srgbClr val="BE0202"/>
                </a:solidFill>
                <a:latin typeface="Symbol" charset="2"/>
                <a:ea typeface="ＭＳ Ｐゴシック" charset="-128"/>
                <a:cs typeface="ＭＳ Ｐゴシック" charset="-128"/>
              </a:rPr>
              <a:t> </a:t>
            </a:r>
            <a:r>
              <a:rPr lang="en-US" sz="1400" dirty="0">
                <a:solidFill>
                  <a:srgbClr val="BE020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: </a:t>
            </a:r>
            <a:r>
              <a:rPr lang="en-US" sz="14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on-shell mixing angle</a:t>
            </a: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942034"/>
              </p:ext>
            </p:extLst>
          </p:nvPr>
        </p:nvGraphicFramePr>
        <p:xfrm>
          <a:off x="1137897" y="5343599"/>
          <a:ext cx="3396501" cy="926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056" name="Equation" r:id="rId11" imgW="2209800" imgH="622300" progId="Equation.3">
                  <p:embed/>
                </p:oleObj>
              </mc:Choice>
              <mc:Fallback>
                <p:oleObj name="Equation" r:id="rId11" imgW="2209800" imgH="622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7897" y="5343599"/>
                        <a:ext cx="3396501" cy="9260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/>
          <p:cNvSpPr/>
          <p:nvPr/>
        </p:nvSpPr>
        <p:spPr>
          <a:xfrm>
            <a:off x="5019992" y="5847655"/>
            <a:ext cx="99216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solidFill>
                  <a:srgbClr val="BE0202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US" sz="1200" i="1" dirty="0" err="1">
                <a:solidFill>
                  <a:srgbClr val="BE0202"/>
                </a:solidFill>
                <a:latin typeface="Arial"/>
                <a:ea typeface="ＭＳ Ｐゴシック" charset="-128"/>
                <a:cs typeface="Arial"/>
              </a:rPr>
              <a:t>r</a:t>
            </a:r>
            <a:r>
              <a:rPr lang="en-US" sz="1200" dirty="0">
                <a:solidFill>
                  <a:srgbClr val="BE0202"/>
                </a:solidFill>
                <a:latin typeface="Symbol" charset="2"/>
                <a:ea typeface="ＭＳ Ｐゴシック" charset="-128"/>
                <a:cs typeface="Symbol" charset="2"/>
              </a:rPr>
              <a:t> </a:t>
            </a:r>
            <a:r>
              <a:rPr lang="en-US" sz="1200" dirty="0" smtClean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function </a:t>
            </a:r>
            <a:r>
              <a:rPr lang="en-US" sz="1200" dirty="0">
                <a:solidFill>
                  <a:srgbClr val="BE0202"/>
                </a:solidFill>
                <a:latin typeface="Trebuchet MS"/>
                <a:ea typeface="ＭＳ Ｐゴシック" charset="-128"/>
                <a:cs typeface="Trebuchet MS"/>
              </a:rPr>
              <a:t>of </a:t>
            </a:r>
            <a:r>
              <a:rPr lang="en-US" sz="1200" dirty="0">
                <a:solidFill>
                  <a:srgbClr val="BE0202"/>
                </a:solidFill>
                <a:latin typeface="Symbol" charset="2"/>
                <a:ea typeface="ＭＳ Ｐゴシック" charset="-128"/>
                <a:cs typeface="Symbol" charset="2"/>
              </a:rPr>
              <a:t>D</a:t>
            </a:r>
            <a:r>
              <a:rPr lang="en-US" sz="1200" i="1" dirty="0">
                <a:solidFill>
                  <a:srgbClr val="BE0202"/>
                </a:solidFill>
                <a:latin typeface="Symbol" charset="2"/>
                <a:ea typeface="ＭＳ Ｐゴシック" charset="-128"/>
                <a:cs typeface="Symbol" charset="2"/>
              </a:rPr>
              <a:t>r</a:t>
            </a:r>
            <a:endParaRPr lang="en-GB" i="1" dirty="0">
              <a:solidFill>
                <a:srgbClr val="BE0202"/>
              </a:solidFill>
              <a:latin typeface="Symbol" charset="2"/>
              <a:ea typeface="ＭＳ Ｐゴシック" charset="-128"/>
              <a:cs typeface="Symbol" charset="2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10800000">
            <a:off x="4597400" y="5989895"/>
            <a:ext cx="442912" cy="1588"/>
          </a:xfrm>
          <a:prstGeom prst="straightConnector1">
            <a:avLst/>
          </a:prstGeom>
          <a:ln w="12700" cap="flat" cmpd="sng" algn="ctr">
            <a:solidFill>
              <a:srgbClr val="BE0202"/>
            </a:solidFill>
            <a:prstDash val="solid"/>
            <a:round/>
            <a:headEnd type="none" w="med" len="med"/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46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Predictive power of the Standard Model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physics at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-pole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" y="2420888"/>
            <a:ext cx="45552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18579B"/>
                </a:solidFill>
              </a:rPr>
              <a:t>Leading order terms (</a:t>
            </a:r>
            <a:r>
              <a:rPr lang="en-US" sz="1800" i="1" dirty="0">
                <a:solidFill>
                  <a:srgbClr val="18579B"/>
                </a:solidFill>
              </a:rPr>
              <a:t>M</a:t>
            </a:r>
            <a:r>
              <a:rPr lang="en-US" sz="1800" i="1" baseline="-25000" dirty="0">
                <a:solidFill>
                  <a:srgbClr val="18579B"/>
                </a:solidFill>
              </a:rPr>
              <a:t>W</a:t>
            </a:r>
            <a:r>
              <a:rPr lang="en-US" sz="1800" dirty="0">
                <a:solidFill>
                  <a:srgbClr val="18579B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18579B"/>
                </a:solidFill>
                <a:latin typeface="Symbol" charset="2"/>
                <a:cs typeface="Symbol" charset="2"/>
              </a:rPr>
              <a:t>≪</a:t>
            </a:r>
            <a:r>
              <a:rPr lang="en-GB" sz="1800" i="1" dirty="0">
                <a:solidFill>
                  <a:srgbClr val="18579B"/>
                </a:solidFill>
                <a:latin typeface="Symbol" charset="2"/>
                <a:cs typeface="Symbol" charset="2"/>
              </a:rPr>
              <a:t> </a:t>
            </a:r>
            <a:r>
              <a:rPr lang="en-US" sz="1800" i="1" dirty="0">
                <a:solidFill>
                  <a:srgbClr val="18579B"/>
                </a:solidFill>
                <a:latin typeface="Arial"/>
                <a:cs typeface="Arial"/>
              </a:rPr>
              <a:t>M</a:t>
            </a:r>
            <a:r>
              <a:rPr lang="en-US" sz="1800" i="1" baseline="-25000" dirty="0">
                <a:solidFill>
                  <a:srgbClr val="18579B"/>
                </a:solidFill>
                <a:latin typeface="Arial"/>
                <a:cs typeface="Arial"/>
              </a:rPr>
              <a:t>H</a:t>
            </a:r>
            <a:r>
              <a:rPr lang="en-US" sz="1800" dirty="0">
                <a:solidFill>
                  <a:srgbClr val="18579B"/>
                </a:solidFill>
                <a:latin typeface="Arial"/>
                <a:cs typeface="Arial"/>
              </a:rPr>
              <a:t>)</a:t>
            </a:r>
            <a:endParaRPr lang="en-US" sz="1800" dirty="0">
              <a:solidFill>
                <a:srgbClr val="18579B"/>
              </a:solidFill>
              <a:latin typeface="Symbol" charset="2"/>
              <a:cs typeface="Symbol" charset="2"/>
            </a:endParaRP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r</a:t>
            </a:r>
            <a:r>
              <a:rPr lang="en-US" sz="1400" i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U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US" sz="1400" i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can be split into sum of universal contributions from propagator self-energies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:</a:t>
            </a:r>
            <a:endParaRPr lang="en-US" sz="1400" i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0" y="1700808"/>
            <a:ext cx="5419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18579B"/>
                </a:solidFill>
                <a:latin typeface="Trebuchet MS"/>
                <a:cs typeface="Trebuchet MS"/>
              </a:rPr>
              <a:t>Radiative corrections –                             </a:t>
            </a:r>
            <a:r>
              <a:rPr lang="en-US" sz="1800" dirty="0">
                <a:solidFill>
                  <a:srgbClr val="BE0202"/>
                </a:solidFill>
                <a:latin typeface="Trebuchet MS"/>
                <a:cs typeface="Trebuchet MS"/>
              </a:rPr>
              <a:t>modifying propagators and vertices</a:t>
            </a:r>
            <a:endParaRPr lang="en-US" sz="1800" dirty="0">
              <a:solidFill>
                <a:srgbClr val="BE0202"/>
              </a:solidFill>
              <a:latin typeface="Trebuchet MS"/>
              <a:cs typeface="Trebuchet MS"/>
            </a:endParaRPr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5202860" y="1226679"/>
            <a:ext cx="3941139" cy="5350206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4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4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235802"/>
              </p:ext>
            </p:extLst>
          </p:nvPr>
        </p:nvGraphicFramePr>
        <p:xfrm>
          <a:off x="803275" y="3423965"/>
          <a:ext cx="3878263" cy="137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77" name="Equation" r:id="rId9" imgW="3086100" imgH="1092200" progId="Equation.3">
                  <p:embed/>
                </p:oleObj>
              </mc:Choice>
              <mc:Fallback>
                <p:oleObj name="Equation" r:id="rId9" imgW="3086100" imgH="1092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275" y="3423965"/>
                        <a:ext cx="3878263" cy="13731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304800" y="4975125"/>
            <a:ext cx="48387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276225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400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and </a:t>
            </a:r>
            <a:r>
              <a:rPr lang="en-US" sz="1400" dirty="0" err="1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flavour</a:t>
            </a:r>
            <a:r>
              <a:rPr lang="en-US" sz="1400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-specific vertex corrections, which are very small, except for top quarks,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 owing to </a:t>
            </a:r>
            <a:r>
              <a:rPr lang="en-US" sz="1400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large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 mass and |</a:t>
            </a:r>
            <a:r>
              <a:rPr lang="en-US" sz="1400" i="1" dirty="0" err="1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V</a:t>
            </a:r>
            <a:r>
              <a:rPr lang="en-US" sz="1400" i="1" baseline="-25000" dirty="0" err="1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tb</a:t>
            </a:r>
            <a:r>
              <a:rPr lang="en-US" sz="1400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| CKM element</a:t>
            </a:r>
            <a:endParaRPr lang="en-US" sz="1400" i="1" dirty="0">
              <a:solidFill>
                <a:srgbClr val="404040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graphicFrame>
        <p:nvGraphicFramePr>
          <p:cNvPr id="2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9911753"/>
              </p:ext>
            </p:extLst>
          </p:nvPr>
        </p:nvGraphicFramePr>
        <p:xfrm>
          <a:off x="803275" y="5759149"/>
          <a:ext cx="2342681" cy="622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078" name="Equation" r:id="rId11" imgW="1866900" imgH="495300" progId="Equation.3">
                  <p:embed/>
                </p:oleObj>
              </mc:Choice>
              <mc:Fallback>
                <p:oleObj name="Equation" r:id="rId11" imgW="18669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275" y="5759149"/>
                        <a:ext cx="2342681" cy="6221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0157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Predictive power of the Standard Model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physics at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-pole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" y="2420888"/>
            <a:ext cx="45552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8579B"/>
                </a:solidFill>
              </a:rPr>
              <a:t>Leading order terms (</a:t>
            </a:r>
            <a:r>
              <a:rPr lang="en-US" sz="1400" b="1" i="1" dirty="0">
                <a:solidFill>
                  <a:srgbClr val="18579B"/>
                </a:solidFill>
              </a:rPr>
              <a:t>M</a:t>
            </a:r>
            <a:r>
              <a:rPr lang="en-US" sz="1400" b="1" i="1" baseline="-25000" dirty="0">
                <a:solidFill>
                  <a:srgbClr val="18579B"/>
                </a:solidFill>
              </a:rPr>
              <a:t>W</a:t>
            </a:r>
            <a:r>
              <a:rPr lang="en-US" sz="1400" b="1" dirty="0">
                <a:solidFill>
                  <a:srgbClr val="18579B"/>
                </a:solidFill>
                <a:latin typeface="Arial"/>
                <a:cs typeface="Arial"/>
              </a:rPr>
              <a:t> </a:t>
            </a:r>
            <a:r>
              <a:rPr lang="en-GB" sz="1400" b="1" dirty="0">
                <a:solidFill>
                  <a:srgbClr val="18579B"/>
                </a:solidFill>
                <a:latin typeface="Symbol" charset="2"/>
                <a:cs typeface="Symbol" charset="2"/>
              </a:rPr>
              <a:t>≪</a:t>
            </a:r>
            <a:r>
              <a:rPr lang="en-GB" sz="1400" b="1" i="1" dirty="0">
                <a:solidFill>
                  <a:srgbClr val="18579B"/>
                </a:solidFill>
                <a:latin typeface="Symbol" charset="2"/>
                <a:cs typeface="Symbol" charset="2"/>
              </a:rPr>
              <a:t> </a:t>
            </a:r>
            <a:r>
              <a:rPr lang="en-US" sz="1400" b="1" i="1" dirty="0">
                <a:solidFill>
                  <a:srgbClr val="18579B"/>
                </a:solidFill>
                <a:latin typeface="Arial"/>
                <a:cs typeface="Arial"/>
              </a:rPr>
              <a:t>M</a:t>
            </a:r>
            <a:r>
              <a:rPr lang="en-US" sz="1400" b="1" i="1" baseline="-25000" dirty="0">
                <a:solidFill>
                  <a:srgbClr val="18579B"/>
                </a:solidFill>
                <a:latin typeface="Arial"/>
                <a:cs typeface="Arial"/>
              </a:rPr>
              <a:t>H</a:t>
            </a:r>
            <a:r>
              <a:rPr lang="en-US" sz="1400" b="1" dirty="0">
                <a:solidFill>
                  <a:srgbClr val="18579B"/>
                </a:solidFill>
                <a:latin typeface="Arial"/>
                <a:cs typeface="Arial"/>
              </a:rPr>
              <a:t>)</a:t>
            </a:r>
            <a:endParaRPr lang="en-US" sz="1400" b="1" dirty="0">
              <a:solidFill>
                <a:srgbClr val="18579B"/>
              </a:solidFill>
              <a:latin typeface="Symbol" charset="2"/>
              <a:cs typeface="Symbol" charset="2"/>
            </a:endParaRP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r</a:t>
            </a:r>
            <a:r>
              <a:rPr lang="en-US" sz="1400" b="1" i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US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k</a:t>
            </a:r>
            <a:r>
              <a:rPr lang="en-US" sz="1400" b="1" i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can be split into sum of universal contributions from propagator self-energies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:</a:t>
            </a:r>
            <a:endParaRPr lang="en-US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0" y="1700808"/>
            <a:ext cx="5419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18579B"/>
                </a:solidFill>
                <a:latin typeface="Trebuchet MS"/>
                <a:cs typeface="Trebuchet MS"/>
              </a:rPr>
              <a:t>Radiative corrections –                             </a:t>
            </a:r>
            <a:r>
              <a:rPr lang="en-US" sz="1800" dirty="0">
                <a:solidFill>
                  <a:srgbClr val="BE0202"/>
                </a:solidFill>
                <a:latin typeface="Trebuchet MS"/>
                <a:cs typeface="Trebuchet MS"/>
              </a:rPr>
              <a:t>modifying propagators and vertices</a:t>
            </a:r>
            <a:endParaRPr lang="en-US" sz="1800" dirty="0">
              <a:solidFill>
                <a:srgbClr val="BE0202"/>
              </a:solidFill>
              <a:latin typeface="Trebuchet MS"/>
              <a:cs typeface="Trebuchet MS"/>
            </a:endParaRPr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5202860" y="1226679"/>
            <a:ext cx="3941139" cy="5350206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>
              <a:defRPr/>
            </a:pPr>
            <a:endParaRPr lang="en-GB" kern="0">
              <a:solidFill>
                <a:sysClr val="windowText" lastClr="000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/>
          <a:srcRect t="7963"/>
          <a:stretch>
            <a:fillRect/>
          </a:stretch>
        </p:blipFill>
        <p:spPr bwMode="auto">
          <a:xfrm>
            <a:off x="5275135" y="1384722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4"/>
          <a:srcRect b="6848"/>
          <a:stretch>
            <a:fillRect/>
          </a:stretch>
        </p:blipFill>
        <p:spPr bwMode="auto">
          <a:xfrm>
            <a:off x="5257800" y="2622431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7654" y="2364204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8523" y="1336040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44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96278" y="3727451"/>
            <a:ext cx="1906003" cy="13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77194" y="5048243"/>
            <a:ext cx="1973969" cy="127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477553"/>
              </p:ext>
            </p:extLst>
          </p:nvPr>
        </p:nvGraphicFramePr>
        <p:xfrm>
          <a:off x="803275" y="3503613"/>
          <a:ext cx="3878263" cy="137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93" name="Equation" r:id="rId9" imgW="3086100" imgH="1092200" progId="Equation.3">
                  <p:embed/>
                </p:oleObj>
              </mc:Choice>
              <mc:Fallback>
                <p:oleObj name="Equation" r:id="rId9" imgW="3086100" imgH="1092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275" y="3503613"/>
                        <a:ext cx="3878263" cy="13731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/>
          <p:cNvSpPr/>
          <p:nvPr/>
        </p:nvSpPr>
        <p:spPr>
          <a:xfrm>
            <a:off x="304800" y="4975125"/>
            <a:ext cx="48387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276225" fontAlgn="base">
              <a:spcBef>
                <a:spcPts val="1200"/>
              </a:spcBef>
              <a:spcAft>
                <a:spcPct val="0"/>
              </a:spcAft>
              <a:buFont typeface="Arial"/>
              <a:buChar char="•"/>
            </a:pPr>
            <a:r>
              <a:rPr lang="en-US" sz="1400" b="1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and </a:t>
            </a:r>
            <a:r>
              <a:rPr lang="en-US" sz="1400" b="1" dirty="0" err="1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flavour</a:t>
            </a:r>
            <a:r>
              <a:rPr lang="en-US" sz="1400" b="1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-specific vertex corrections, which are very small, except for top quarks,</a:t>
            </a:r>
            <a:r>
              <a:rPr lang="en-US" sz="1400" b="1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 owing to </a:t>
            </a:r>
            <a:r>
              <a:rPr lang="en-US" sz="1400" b="1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large</a:t>
            </a:r>
            <a:r>
              <a:rPr lang="en-US" sz="1400" b="1" dirty="0" smtClean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 mass and |</a:t>
            </a:r>
            <a:r>
              <a:rPr lang="en-US" sz="1400" b="1" i="1" dirty="0" err="1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V</a:t>
            </a:r>
            <a:r>
              <a:rPr lang="en-US" sz="1400" b="1" i="1" baseline="-25000" dirty="0" err="1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tb</a:t>
            </a:r>
            <a:r>
              <a:rPr lang="en-US" sz="1400" b="1" dirty="0">
                <a:solidFill>
                  <a:srgbClr val="404040"/>
                </a:solidFill>
                <a:latin typeface="Trebuchet MS"/>
                <a:ea typeface="ＭＳ Ｐゴシック" charset="-128"/>
                <a:cs typeface="Trebuchet MS"/>
              </a:rPr>
              <a:t>| CKM element</a:t>
            </a:r>
            <a:endParaRPr lang="en-US" sz="1400" b="1" i="1" dirty="0">
              <a:solidFill>
                <a:srgbClr val="404040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graphicFrame>
        <p:nvGraphicFramePr>
          <p:cNvPr id="2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3476910"/>
              </p:ext>
            </p:extLst>
          </p:nvPr>
        </p:nvGraphicFramePr>
        <p:xfrm>
          <a:off x="803275" y="5759149"/>
          <a:ext cx="2342681" cy="622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94" name="Equation" r:id="rId11" imgW="1866900" imgH="495300" progId="Equation.3">
                  <p:embed/>
                </p:oleObj>
              </mc:Choice>
              <mc:Fallback>
                <p:oleObj name="Equation" r:id="rId11" imgW="18669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275" y="5759149"/>
                        <a:ext cx="2342681" cy="6221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97694" y="2330560"/>
            <a:ext cx="4903789" cy="4176310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txBody>
          <a:bodyPr wrap="square" tIns="795600" bIns="13896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srgbClr val="BE0202"/>
                </a:solidFill>
                <a:effectLst>
                  <a:glow rad="101600">
                    <a:prstClr val="white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Radiative corrections allow us to test the SM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srgbClr val="BE0202"/>
                </a:solidFill>
                <a:effectLst>
                  <a:glow rad="101600">
                    <a:prstClr val="white">
                      <a:alpha val="75000"/>
                    </a:prstClr>
                  </a:glow>
                </a:effectLst>
                <a:latin typeface="Trebuchet MS"/>
                <a:ea typeface="ＭＳ Ｐゴシック" charset="-128"/>
                <a:cs typeface="Trebuchet MS"/>
              </a:rPr>
              <a:t>and to constrain unknown SM parameters</a:t>
            </a:r>
          </a:p>
        </p:txBody>
      </p:sp>
    </p:spTree>
    <p:extLst>
      <p:ext uri="{BB962C8B-B14F-4D97-AF65-F5344CB8AC3E}">
        <p14:creationId xmlns:p14="http://schemas.microsoft.com/office/powerpoint/2010/main" val="260210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Predictive power of the Standard Model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physics at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-pole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8652" y="2370775"/>
            <a:ext cx="4555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18579B"/>
                </a:solidFill>
              </a:rPr>
              <a:t>Asymmetries:</a:t>
            </a:r>
            <a:endParaRPr lang="en-US" sz="1800" dirty="0">
              <a:solidFill>
                <a:srgbClr val="18579B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0" y="1700808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Observables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computed using </a:t>
            </a:r>
            <a:r>
              <a:rPr lang="en-US" sz="1800" b="1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r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800" b="1" i="1" baseline="30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, </a:t>
            </a:r>
            <a:r>
              <a:rPr lang="en-US" sz="1800" b="1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k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800" b="1" i="1" baseline="30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,</a:t>
            </a:r>
            <a:r>
              <a:rPr lang="en-US" sz="1800" b="1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 </a:t>
            </a:r>
            <a:r>
              <a:rPr lang="en-US" sz="1800" b="1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D</a:t>
            </a:r>
            <a:r>
              <a:rPr lang="en-US" sz="18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800" b="1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and QED/QCD </a:t>
            </a:r>
            <a:r>
              <a:rPr lang="en-US" sz="18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radiator functions </a:t>
            </a:r>
            <a:r>
              <a:rPr lang="en-US" sz="18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A</a:t>
            </a:r>
            <a:r>
              <a:rPr lang="en-US" sz="1800" b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,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, </a:t>
            </a:r>
            <a:r>
              <a:rPr lang="en-US" sz="18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V,f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  </a:t>
            </a:r>
            <a:endParaRPr lang="en-US" sz="1800" dirty="0">
              <a:solidFill>
                <a:srgbClr val="BE0202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08570"/>
              </p:ext>
            </p:extLst>
          </p:nvPr>
        </p:nvGraphicFramePr>
        <p:xfrm>
          <a:off x="2044352" y="2211961"/>
          <a:ext cx="5511636" cy="87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407" name="Equation" r:id="rId3" imgW="3848100" imgH="635000" progId="Equation.3">
                  <p:embed/>
                </p:oleObj>
              </mc:Choice>
              <mc:Fallback>
                <p:oleObj name="Equation" r:id="rId3" imgW="3848100" imgH="63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352" y="2211961"/>
                        <a:ext cx="5511636" cy="87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907704" y="3193812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138" lvl="0">
              <a:spcBef>
                <a:spcPts val="1200"/>
              </a:spcBef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Measured asymmetries (forward-backward, left-right [+ FB] (SLD), tau polarisation) can be expressed as functions of different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</a:t>
            </a:r>
            <a:r>
              <a:rPr lang="en-US" sz="14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</a:t>
            </a:r>
            <a:endParaRPr lang="en-US" sz="1400" i="1" baseline="-25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8652" y="4005064"/>
            <a:ext cx="4555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18579B"/>
                </a:solidFill>
              </a:rPr>
              <a:t>Partial widths:</a:t>
            </a:r>
            <a:endParaRPr lang="en-US" sz="1800" dirty="0">
              <a:solidFill>
                <a:srgbClr val="18579B"/>
              </a:solidFill>
              <a:latin typeface="Symbol" charset="2"/>
              <a:cs typeface="Symbol" charset="2"/>
            </a:endParaRPr>
          </a:p>
        </p:txBody>
      </p:sp>
      <p:graphicFrame>
        <p:nvGraphicFramePr>
          <p:cNvPr id="2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8405229"/>
              </p:ext>
            </p:extLst>
          </p:nvPr>
        </p:nvGraphicFramePr>
        <p:xfrm>
          <a:off x="2051068" y="3846513"/>
          <a:ext cx="4957763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408" name="Equation" r:id="rId5" imgW="3352800" imgH="571500" progId="Equation.3">
                  <p:embed/>
                </p:oleObj>
              </mc:Choice>
              <mc:Fallback>
                <p:oleObj name="Equation" r:id="rId5" imgW="3352800" imgH="571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68" y="3846513"/>
                        <a:ext cx="4957763" cy="8143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/>
          <p:cNvSpPr/>
          <p:nvPr/>
        </p:nvSpPr>
        <p:spPr>
          <a:xfrm>
            <a:off x="1907704" y="4705980"/>
            <a:ext cx="7236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138" lvl="0">
              <a:spcBef>
                <a:spcPts val="1200"/>
              </a:spcBef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Radiator functions for leptonic (hadronic) width involve QED (EW+QCD) corrections;    </a:t>
            </a:r>
            <a:r>
              <a:rPr lang="en-US" sz="1400" dirty="0" smtClean="0">
                <a:solidFill>
                  <a:srgbClr val="BE0202"/>
                </a:solidFill>
                <a:latin typeface="Trebuchet MS"/>
                <a:cs typeface="Trebuchet MS"/>
                <a:sym typeface="Wingdings"/>
              </a:rPr>
              <a:t> </a:t>
            </a:r>
            <a:r>
              <a:rPr lang="en-US" sz="1400" dirty="0" smtClean="0">
                <a:solidFill>
                  <a:srgbClr val="BE0202"/>
                </a:solidFill>
                <a:latin typeface="Trebuchet MS"/>
                <a:cs typeface="Trebuchet MS"/>
              </a:rPr>
              <a:t>dependence on </a:t>
            </a:r>
            <a:r>
              <a:rPr lang="en-US" sz="1400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a</a:t>
            </a:r>
            <a:r>
              <a:rPr lang="en-US" sz="1400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QED</a:t>
            </a:r>
            <a:r>
              <a:rPr lang="en-US" sz="1400" dirty="0" smtClean="0">
                <a:solidFill>
                  <a:srgbClr val="BE0202"/>
                </a:solidFill>
                <a:latin typeface="Trebuchet MS"/>
                <a:cs typeface="Trebuchet MS"/>
              </a:rPr>
              <a:t>(</a:t>
            </a:r>
            <a:r>
              <a:rPr lang="en-US" sz="1400" i="1" dirty="0" smtClean="0">
                <a:solidFill>
                  <a:srgbClr val="BE0202"/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 smtClean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400" dirty="0" smtClean="0">
                <a:solidFill>
                  <a:srgbClr val="BE0202"/>
                </a:solidFill>
                <a:latin typeface="Trebuchet MS"/>
                <a:cs typeface="Trebuchet MS"/>
              </a:rPr>
              <a:t>) and </a:t>
            </a:r>
            <a:r>
              <a:rPr lang="en-US" sz="1400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a</a:t>
            </a:r>
            <a:r>
              <a:rPr lang="en-US" sz="1400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S</a:t>
            </a:r>
            <a:r>
              <a:rPr lang="en-US" sz="1400" dirty="0" smtClean="0">
                <a:solidFill>
                  <a:srgbClr val="BE0202"/>
                </a:solidFill>
                <a:latin typeface="Trebuchet MS"/>
                <a:cs typeface="Trebuchet MS"/>
              </a:rPr>
              <a:t>(</a:t>
            </a:r>
            <a:r>
              <a:rPr lang="en-US" sz="1400" i="1" dirty="0" smtClean="0">
                <a:solidFill>
                  <a:srgbClr val="BE0202"/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 smtClean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400" dirty="0" smtClean="0">
                <a:solidFill>
                  <a:srgbClr val="BE0202"/>
                </a:solidFill>
                <a:latin typeface="Trebuchet MS"/>
                <a:cs typeface="Trebuchet MS"/>
              </a:rPr>
              <a:t>)  </a:t>
            </a:r>
            <a:endParaRPr lang="en-US" sz="1400" i="1" baseline="-25000" dirty="0">
              <a:solidFill>
                <a:srgbClr val="BE0202"/>
              </a:solidFill>
              <a:latin typeface="Trebuchet MS"/>
              <a:cs typeface="Trebuchet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5531" y="5374061"/>
            <a:ext cx="17395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18579B"/>
                </a:solidFill>
              </a:rPr>
              <a:t>Partial widths are highly correlated set of parameters. </a:t>
            </a:r>
            <a:r>
              <a:rPr lang="en-US" sz="1400" b="1" dirty="0" smtClean="0">
                <a:solidFill>
                  <a:srgbClr val="18579B"/>
                </a:solidFill>
              </a:rPr>
              <a:t>For EW fit, use</a:t>
            </a:r>
            <a:r>
              <a:rPr lang="en-US" sz="1400" dirty="0" smtClean="0">
                <a:solidFill>
                  <a:srgbClr val="18579B"/>
                </a:solidFill>
              </a:rPr>
              <a:t>:  </a:t>
            </a:r>
            <a:endParaRPr lang="en-US" sz="1400" dirty="0">
              <a:solidFill>
                <a:srgbClr val="18579B"/>
              </a:solidFill>
              <a:latin typeface="Symbol" charset="2"/>
              <a:cs typeface="Symbol" charset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7704" y="5373216"/>
            <a:ext cx="4572000" cy="10695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3525" indent="-179388">
              <a:spcBef>
                <a:spcPts val="600"/>
              </a:spcBef>
              <a:buFont typeface="Arial"/>
              <a:buChar char="•"/>
            </a:pPr>
            <a:r>
              <a:rPr lang="en-US" sz="14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Z</a:t>
            </a:r>
            <a:r>
              <a:rPr lang="en-US" sz="1400" dirty="0" smtClean="0">
                <a:solidFill>
                  <a:srgbClr val="18579B"/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rgbClr val="18579B"/>
                </a:solidFill>
                <a:latin typeface="Trebuchet MS"/>
                <a:cs typeface="Trebuchet MS"/>
              </a:rPr>
              <a:t>mass and width:  </a:t>
            </a:r>
            <a:r>
              <a:rPr lang="en-US" sz="1400" i="1" dirty="0">
                <a:solidFill>
                  <a:srgbClr val="BE0202"/>
                </a:solidFill>
                <a:latin typeface="Trebuchet MS"/>
                <a:cs typeface="Trebuchet MS"/>
              </a:rPr>
              <a:t>M</a:t>
            </a:r>
            <a:r>
              <a:rPr lang="en-US" sz="1400" i="1" baseline="-25000" dirty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400" dirty="0">
                <a:solidFill>
                  <a:srgbClr val="18579B"/>
                </a:solidFill>
                <a:latin typeface="Trebuchet MS"/>
                <a:cs typeface="Trebuchet MS"/>
              </a:rPr>
              <a:t> </a:t>
            </a:r>
            <a:r>
              <a:rPr lang="en-US" sz="1100" dirty="0">
                <a:solidFill>
                  <a:srgbClr val="7F7F7F"/>
                </a:solidFill>
                <a:latin typeface="Trebuchet MS"/>
                <a:cs typeface="Trebuchet MS"/>
              </a:rPr>
              <a:t>(2×10</a:t>
            </a:r>
            <a:r>
              <a:rPr lang="en-US" sz="1100" baseline="30000" dirty="0">
                <a:solidFill>
                  <a:srgbClr val="7F7F7F"/>
                </a:solidFill>
                <a:latin typeface="Symbol" charset="2"/>
                <a:cs typeface="Symbol" charset="2"/>
              </a:rPr>
              <a:t>–</a:t>
            </a:r>
            <a:r>
              <a:rPr lang="en-US" sz="1100" baseline="30000" dirty="0">
                <a:solidFill>
                  <a:srgbClr val="7F7F7F"/>
                </a:solidFill>
                <a:latin typeface="Trebuchet MS"/>
                <a:cs typeface="Trebuchet MS"/>
              </a:rPr>
              <a:t>5</a:t>
            </a:r>
            <a:r>
              <a:rPr lang="en-US" sz="11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accuracy!</a:t>
            </a:r>
            <a:r>
              <a:rPr lang="en-US" sz="1100" dirty="0">
                <a:solidFill>
                  <a:srgbClr val="7F7F7F"/>
                </a:solidFill>
                <a:latin typeface="Trebuchet MS"/>
                <a:cs typeface="Trebuchet MS"/>
              </a:rPr>
              <a:t>)</a:t>
            </a:r>
            <a:r>
              <a:rPr lang="en-US" sz="1400" dirty="0">
                <a:solidFill>
                  <a:srgbClr val="18579B"/>
                </a:solidFill>
                <a:latin typeface="Trebuchet MS"/>
                <a:cs typeface="Trebuchet MS"/>
              </a:rPr>
              <a:t>, </a:t>
            </a:r>
            <a:r>
              <a:rPr lang="en-US" sz="1400" dirty="0">
                <a:solidFill>
                  <a:srgbClr val="BE0202"/>
                </a:solidFill>
                <a:latin typeface="Symbol" charset="2"/>
                <a:cs typeface="Symbol" charset="2"/>
              </a:rPr>
              <a:t>G</a:t>
            </a:r>
            <a:r>
              <a:rPr lang="en-US" sz="1400" i="1" baseline="-25000" dirty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</a:p>
          <a:p>
            <a:pPr marL="263525" indent="-179388">
              <a:spcBef>
                <a:spcPts val="300"/>
              </a:spcBef>
              <a:buFont typeface="Arial"/>
              <a:buChar char="•"/>
            </a:pPr>
            <a:r>
              <a:rPr lang="en-US" sz="1400" dirty="0">
                <a:solidFill>
                  <a:srgbClr val="18579B"/>
                </a:solidFill>
                <a:latin typeface="Trebuchet MS"/>
                <a:cs typeface="Trebuchet MS"/>
              </a:rPr>
              <a:t>Hadronic pole cross section:</a:t>
            </a:r>
            <a:r>
              <a:rPr lang="en-US" sz="1400" dirty="0">
                <a:solidFill>
                  <a:srgbClr val="BE0202"/>
                </a:solidFill>
                <a:latin typeface="Trebuchet MS"/>
                <a:cs typeface="Trebuchet MS"/>
              </a:rPr>
              <a:t>  </a:t>
            </a:r>
            <a:r>
              <a:rPr lang="en-US" sz="1400" i="1" dirty="0" smtClean="0">
                <a:solidFill>
                  <a:srgbClr val="BE0202"/>
                </a:solidFill>
                <a:latin typeface="Symbol" charset="2"/>
                <a:cs typeface="Symbol" charset="2"/>
              </a:rPr>
              <a:t>s</a:t>
            </a:r>
            <a:r>
              <a:rPr lang="en-US" sz="1400" baseline="30000" dirty="0" smtClean="0">
                <a:solidFill>
                  <a:srgbClr val="BE0202"/>
                </a:solidFill>
                <a:latin typeface="Trebuchet MS"/>
                <a:cs typeface="Trebuchet MS"/>
              </a:rPr>
              <a:t>0</a:t>
            </a:r>
            <a:r>
              <a:rPr lang="en-US" sz="1400" baseline="-25000" dirty="0" smtClean="0">
                <a:solidFill>
                  <a:srgbClr val="BE0202"/>
                </a:solidFill>
                <a:latin typeface="Trebuchet MS"/>
                <a:cs typeface="Trebuchet MS"/>
              </a:rPr>
              <a:t>had</a:t>
            </a:r>
            <a:endParaRPr lang="en-US" sz="1400" i="1" baseline="-25000" dirty="0">
              <a:solidFill>
                <a:srgbClr val="BE0202"/>
              </a:solidFill>
              <a:latin typeface="Trebuchet MS"/>
              <a:cs typeface="Trebuchet MS"/>
            </a:endParaRPr>
          </a:p>
          <a:p>
            <a:pPr marL="263525" indent="-179388">
              <a:spcBef>
                <a:spcPts val="300"/>
              </a:spcBef>
              <a:buFont typeface="Arial"/>
              <a:buChar char="•"/>
            </a:pPr>
            <a:r>
              <a:rPr lang="en-US" sz="1400" dirty="0">
                <a:solidFill>
                  <a:srgbClr val="18579B"/>
                </a:solidFill>
                <a:latin typeface="Trebuchet MS"/>
                <a:cs typeface="Trebuchet MS"/>
              </a:rPr>
              <a:t>Three leptonic ratios (use lepton-</a:t>
            </a:r>
            <a:r>
              <a:rPr lang="en-US" sz="1400" dirty="0" err="1">
                <a:solidFill>
                  <a:srgbClr val="18579B"/>
                </a:solidFill>
                <a:latin typeface="Trebuchet MS"/>
                <a:cs typeface="Trebuchet MS"/>
              </a:rPr>
              <a:t>univ.</a:t>
            </a:r>
            <a:r>
              <a:rPr lang="en-US" sz="1400" dirty="0">
                <a:solidFill>
                  <a:srgbClr val="18579B"/>
                </a:solidFill>
                <a:latin typeface="Trebuchet MS"/>
                <a:cs typeface="Trebuchet MS"/>
              </a:rPr>
              <a:t>)</a:t>
            </a:r>
            <a:r>
              <a:rPr lang="en-US" sz="1400" dirty="0" smtClean="0">
                <a:solidFill>
                  <a:srgbClr val="18579B"/>
                </a:solidFill>
                <a:latin typeface="Trebuchet MS"/>
                <a:cs typeface="Trebuchet MS"/>
              </a:rPr>
              <a:t>: </a:t>
            </a:r>
            <a:endParaRPr lang="en-US" sz="1400" dirty="0">
              <a:solidFill>
                <a:srgbClr val="18579B"/>
              </a:solidFill>
              <a:latin typeface="Trebuchet MS"/>
              <a:cs typeface="Trebuchet MS"/>
            </a:endParaRPr>
          </a:p>
          <a:p>
            <a:pPr marL="263525" indent="-179388">
              <a:spcBef>
                <a:spcPts val="300"/>
              </a:spcBef>
              <a:buFont typeface="Arial"/>
              <a:buChar char="•"/>
            </a:pPr>
            <a:r>
              <a:rPr lang="en-US" sz="1400" dirty="0">
                <a:solidFill>
                  <a:srgbClr val="18579B"/>
                </a:solidFill>
                <a:latin typeface="Trebuchet MS"/>
                <a:cs typeface="Trebuchet MS"/>
              </a:rPr>
              <a:t>Hadronic width </a:t>
            </a:r>
            <a:r>
              <a:rPr lang="en-US" sz="1400" dirty="0" smtClean="0">
                <a:solidFill>
                  <a:srgbClr val="18579B"/>
                </a:solidFill>
                <a:latin typeface="Trebuchet MS"/>
                <a:cs typeface="Trebuchet MS"/>
              </a:rPr>
              <a:t>ratios: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2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32464"/>
              </p:ext>
            </p:extLst>
          </p:nvPr>
        </p:nvGraphicFramePr>
        <p:xfrm>
          <a:off x="5508104" y="5871179"/>
          <a:ext cx="2184777" cy="336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409" name="Equation" r:id="rId7" imgW="1752600" imgH="279400" progId="Equation.3">
                  <p:embed/>
                </p:oleObj>
              </mc:Choice>
              <mc:Fallback>
                <p:oleObj name="Equation" r:id="rId7" imgW="1752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5871179"/>
                        <a:ext cx="2184777" cy="3365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215222"/>
              </p:ext>
            </p:extLst>
          </p:nvPr>
        </p:nvGraphicFramePr>
        <p:xfrm>
          <a:off x="4108991" y="6137189"/>
          <a:ext cx="1440302" cy="313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0410" name="Equation" r:id="rId9" imgW="1181100" imgH="266700" progId="Equation.3">
                  <p:embed/>
                </p:oleObj>
              </mc:Choice>
              <mc:Fallback>
                <p:oleObj name="Equation" r:id="rId9" imgW="11811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991" y="6137189"/>
                        <a:ext cx="1440302" cy="313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7476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3999"/>
            <a:ext cx="9144000" cy="5052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Predictive power of the Standard Model</a:t>
            </a:r>
            <a:endParaRPr lang="en-US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physics at the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-pole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4800" y="1700808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Observables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computed using </a:t>
            </a:r>
            <a:r>
              <a:rPr lang="en-US" sz="1800" b="1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r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800" b="1" i="1" baseline="30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, </a:t>
            </a:r>
            <a:r>
              <a:rPr lang="en-US" sz="1800" b="1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k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800" b="1" i="1" baseline="30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,</a:t>
            </a:r>
            <a:r>
              <a:rPr lang="en-US" sz="1800" b="1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 </a:t>
            </a:r>
            <a:r>
              <a:rPr lang="en-US" sz="1800" b="1" dirty="0" err="1" smtClean="0">
                <a:solidFill>
                  <a:srgbClr val="BE0202"/>
                </a:solidFill>
                <a:latin typeface="Symbol" charset="2"/>
                <a:cs typeface="Symbol" charset="2"/>
              </a:rPr>
              <a:t>D</a:t>
            </a:r>
            <a:r>
              <a:rPr lang="en-US" sz="18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800" b="1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 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and QED/QCD </a:t>
            </a:r>
            <a:r>
              <a:rPr lang="en-US" sz="18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radiator functions </a:t>
            </a:r>
            <a:r>
              <a:rPr lang="en-US" sz="18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A</a:t>
            </a:r>
            <a:r>
              <a:rPr lang="en-US" sz="1800" b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,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, </a:t>
            </a:r>
            <a:r>
              <a:rPr lang="en-US" sz="18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8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V,f</a:t>
            </a:r>
            <a:r>
              <a:rPr lang="en-US" sz="1800" b="1" dirty="0" smtClean="0">
                <a:solidFill>
                  <a:srgbClr val="18579B"/>
                </a:solidFill>
                <a:latin typeface="Trebuchet MS"/>
                <a:cs typeface="Trebuchet MS"/>
              </a:rPr>
              <a:t>  </a:t>
            </a:r>
            <a:endParaRPr lang="en-US" sz="1800" dirty="0">
              <a:solidFill>
                <a:srgbClr val="BE0202"/>
              </a:solidFill>
              <a:latin typeface="Trebuchet MS"/>
              <a:cs typeface="Trebuchet M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04800" y="2215892"/>
            <a:ext cx="60674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Latest calculations for observables used</a:t>
            </a:r>
          </a:p>
          <a:p>
            <a:pPr marL="285750" indent="-285750" defTabSz="523875">
              <a:spcBef>
                <a:spcPts val="1200"/>
              </a:spcBef>
              <a:buFont typeface="Arial"/>
              <a:buChar char="•"/>
            </a:pPr>
            <a:r>
              <a:rPr lang="en-US" sz="1600" b="1" i="1" dirty="0" smtClean="0">
                <a:solidFill>
                  <a:srgbClr val="BE0202"/>
                </a:solidFill>
                <a:latin typeface="Trebuchet MS"/>
                <a:cs typeface="Trebuchet MS"/>
              </a:rPr>
              <a:t>M</a:t>
            </a:r>
            <a:r>
              <a:rPr lang="en-US" sz="1600" b="1" i="1" baseline="-25000" dirty="0" smtClean="0">
                <a:solidFill>
                  <a:srgbClr val="BE0202"/>
                </a:solidFill>
                <a:latin typeface="Trebuchet MS"/>
                <a:cs typeface="Trebuchet MS"/>
              </a:rPr>
              <a:t>W</a:t>
            </a:r>
            <a:r>
              <a:rPr lang="en-US" sz="16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 	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mass of the </a:t>
            </a:r>
            <a:r>
              <a:rPr lang="en-US" sz="16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W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boson</a:t>
            </a:r>
          </a:p>
          <a:p>
            <a:pPr defTabSz="523875"/>
            <a:r>
              <a:rPr lang="en-US" sz="14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		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O(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), O(</a:t>
            </a:r>
            <a:r>
              <a:rPr lang="en-US" sz="12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), O(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</a:t>
            </a:r>
            <a:r>
              <a:rPr lang="en-US" sz="12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), O(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</a:t>
            </a:r>
            <a:r>
              <a:rPr lang="en-US" sz="1200" i="1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</a:t>
            </a:r>
            <a:r>
              <a:rPr lang="en-US" sz="12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4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), O(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</a:t>
            </a:r>
            <a:r>
              <a:rPr lang="en-US" sz="1200" i="1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3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6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</a:p>
          <a:p>
            <a:pPr defTabSz="523875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	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d</a:t>
            </a:r>
            <a:r>
              <a:rPr lang="en-US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theo</a:t>
            </a:r>
            <a:r>
              <a:rPr lang="en-US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= 4 MeV</a:t>
            </a:r>
            <a:endParaRPr lang="en-US" sz="14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285750" indent="-285750" defTabSz="523875">
              <a:spcBef>
                <a:spcPts val="1200"/>
              </a:spcBef>
              <a:buFont typeface="Arial"/>
              <a:buChar char="•"/>
            </a:pPr>
            <a:r>
              <a:rPr lang="en-US" sz="1600" b="1" dirty="0" smtClean="0">
                <a:solidFill>
                  <a:srgbClr val="BE0202"/>
                </a:solidFill>
                <a:latin typeface="Trebuchet MS"/>
                <a:cs typeface="Trebuchet MS"/>
              </a:rPr>
              <a:t>sin</a:t>
            </a:r>
            <a:r>
              <a:rPr lang="en-US" sz="1600" b="1" baseline="30000" dirty="0" smtClean="0">
                <a:solidFill>
                  <a:srgbClr val="BE0202"/>
                </a:solidFill>
                <a:latin typeface="Trebuchet MS"/>
                <a:cs typeface="Trebuchet MS"/>
              </a:rPr>
              <a:t>2</a:t>
            </a:r>
            <a:r>
              <a:rPr lang="en-US" sz="1600" b="1" i="1" dirty="0" smtClean="0">
                <a:solidFill>
                  <a:srgbClr val="BE0202"/>
                </a:solidFill>
                <a:latin typeface="Trebuchet MS"/>
                <a:cs typeface="Trebuchet MS"/>
              </a:rPr>
              <a:t>θ</a:t>
            </a:r>
            <a:r>
              <a:rPr lang="en-US" sz="1600" b="1" baseline="30000" dirty="0" smtClean="0">
                <a:solidFill>
                  <a:srgbClr val="BE0202"/>
                </a:solidFill>
                <a:latin typeface="Trebuchet MS"/>
                <a:cs typeface="Trebuchet MS"/>
              </a:rPr>
              <a:t>l</a:t>
            </a:r>
            <a:r>
              <a:rPr lang="en-US" sz="1600" b="1" baseline="-25000" dirty="0" smtClean="0">
                <a:solidFill>
                  <a:srgbClr val="BE0202"/>
                </a:solidFill>
                <a:latin typeface="Trebuchet MS"/>
                <a:cs typeface="Trebuchet MS"/>
              </a:rPr>
              <a:t>eff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	effective weak mixing angle</a:t>
            </a:r>
            <a:endParaRPr lang="en-US" sz="1800" b="1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523875"/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		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O(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), O(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</a:t>
            </a:r>
            <a:r>
              <a:rPr lang="en-US" sz="1200" i="1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</a:t>
            </a:r>
            <a:r>
              <a:rPr lang="en-US" sz="12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4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), O(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</a:t>
            </a:r>
            <a:r>
              <a:rPr lang="en-US" sz="1200" i="1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3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6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</a:p>
          <a:p>
            <a:pPr defTabSz="523875"/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		</a:t>
            </a:r>
            <a:r>
              <a:rPr lang="en-US" sz="12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d</a:t>
            </a:r>
            <a:r>
              <a:rPr lang="en-US" sz="1200" baseline="-25000" dirty="0" smtClean="0">
                <a:solidFill>
                  <a:srgbClr val="7F7F7F"/>
                </a:solidFill>
                <a:latin typeface="Trebuchet MS"/>
                <a:cs typeface="Trebuchet MS"/>
              </a:rPr>
              <a:t>theo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sin</a:t>
            </a:r>
            <a:r>
              <a:rPr lang="en-US" sz="1200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2</a:t>
            </a:r>
            <a:r>
              <a:rPr lang="en-US" sz="12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θ</a:t>
            </a:r>
            <a:r>
              <a:rPr lang="en-US" sz="1200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l</a:t>
            </a:r>
            <a:r>
              <a:rPr lang="en-US" sz="1200" baseline="-25000" dirty="0" smtClean="0">
                <a:solidFill>
                  <a:srgbClr val="7F7F7F"/>
                </a:solidFill>
                <a:latin typeface="Trebuchet MS"/>
                <a:cs typeface="Trebuchet MS"/>
              </a:rPr>
              <a:t>eff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 = 4.7</a:t>
            </a:r>
            <a:r>
              <a:rPr lang="en-US" sz="1200" dirty="0" smtClean="0">
                <a:solidFill>
                  <a:srgbClr val="7F7F7F"/>
                </a:solidFill>
                <a:latin typeface="ＭＳ ゴシック"/>
                <a:ea typeface="ＭＳ ゴシック"/>
                <a:cs typeface="ＭＳ ゴシック"/>
                <a:sym typeface="Zapf Dingbats"/>
              </a:rPr>
              <a:t>×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10</a:t>
            </a:r>
            <a:r>
              <a:rPr lang="en-US" sz="1200" baseline="30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-</a:t>
            </a:r>
            <a:r>
              <a:rPr lang="en-US" sz="1200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5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endParaRPr lang="en-US" sz="14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285750" indent="-285750" defTabSz="523875">
              <a:spcBef>
                <a:spcPts val="1200"/>
              </a:spcBef>
              <a:buFont typeface="Arial"/>
              <a:buChar char="•"/>
            </a:pPr>
            <a:r>
              <a:rPr lang="en-US" sz="1600" b="1" dirty="0" smtClean="0">
                <a:solidFill>
                  <a:srgbClr val="BE0202"/>
                </a:solidFill>
                <a:latin typeface="Symbol" charset="2"/>
                <a:cs typeface="Symbol" charset="2"/>
              </a:rPr>
              <a:t>G</a:t>
            </a:r>
            <a:r>
              <a:rPr lang="en-US" sz="1600" b="1" i="1" baseline="-25000" dirty="0" smtClean="0">
                <a:solidFill>
                  <a:srgbClr val="BE0202"/>
                </a:solidFill>
                <a:latin typeface="Trebuchet MS"/>
                <a:cs typeface="Trebuchet MS"/>
              </a:rPr>
              <a:t>Z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, </a:t>
            </a:r>
            <a:r>
              <a:rPr lang="en-US" sz="1600" b="1" dirty="0" smtClean="0">
                <a:solidFill>
                  <a:srgbClr val="BE0202"/>
                </a:solidFill>
                <a:latin typeface="Symbol" charset="2"/>
                <a:cs typeface="Symbol" charset="2"/>
              </a:rPr>
              <a:t>G</a:t>
            </a:r>
            <a:r>
              <a:rPr lang="en-US" sz="1600" b="1" i="1" baseline="-25000" dirty="0" smtClean="0">
                <a:solidFill>
                  <a:srgbClr val="BE0202"/>
                </a:solidFill>
                <a:latin typeface="Trebuchet MS"/>
                <a:cs typeface="Trebuchet MS"/>
              </a:rPr>
              <a:t>W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	Total widths of </a:t>
            </a:r>
            <a:r>
              <a:rPr lang="en-US" sz="16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Z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and </a:t>
            </a:r>
            <a:r>
              <a:rPr lang="en-US" sz="16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W</a:t>
            </a:r>
            <a:endParaRPr lang="en-US" sz="1600" b="1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285750" indent="-285750" defTabSz="523875">
              <a:spcBef>
                <a:spcPts val="1200"/>
              </a:spcBef>
              <a:buFont typeface="Arial"/>
              <a:buChar char="•"/>
            </a:pPr>
            <a:r>
              <a:rPr lang="en-US" sz="16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6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l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		leptonic width ratio</a:t>
            </a:r>
          </a:p>
          <a:p>
            <a:pPr defTabSz="523875">
              <a:spcBef>
                <a:spcPts val="0"/>
              </a:spcBef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		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QCD Adler functions at 3NLO</a:t>
            </a:r>
          </a:p>
          <a:p>
            <a:pPr defTabSz="523875">
              <a:spcBef>
                <a:spcPts val="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	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a</a:t>
            </a:r>
            <a:r>
              <a:rPr lang="en-US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QED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from newest hadronic data</a:t>
            </a:r>
            <a:endParaRPr 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pPr marL="285750" indent="-285750" defTabSz="523875">
              <a:spcBef>
                <a:spcPts val="1200"/>
              </a:spcBef>
              <a:buFont typeface="Arial"/>
              <a:buChar char="•"/>
            </a:pPr>
            <a:r>
              <a:rPr lang="en-US" sz="1600" b="1" i="1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R</a:t>
            </a:r>
            <a:r>
              <a:rPr lang="en-US" sz="1600" b="1" i="1" baseline="-25000" dirty="0" err="1" smtClean="0">
                <a:solidFill>
                  <a:srgbClr val="BE0202"/>
                </a:solidFill>
                <a:latin typeface="Trebuchet MS"/>
                <a:cs typeface="Trebuchet MS"/>
              </a:rPr>
              <a:t>b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	</a:t>
            </a:r>
            <a:r>
              <a:rPr lang="en-US" sz="1600" b="1" i="1" u="sng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Z</a:t>
            </a:r>
            <a:r>
              <a:rPr lang="en-US" sz="1600" b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®</a:t>
            </a:r>
            <a:r>
              <a:rPr lang="en-US" sz="1600" b="1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bb</a:t>
            </a:r>
            <a:r>
              <a:rPr lang="en-US" sz="16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600" b="1" dirty="0">
                <a:solidFill>
                  <a:srgbClr val="404040"/>
                </a:solidFill>
                <a:latin typeface="Trebuchet MS"/>
                <a:cs typeface="Trebuchet MS"/>
              </a:rPr>
              <a:t>width </a:t>
            </a:r>
            <a:r>
              <a:rPr lang="en-US" sz="16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ratio</a:t>
            </a:r>
            <a:endParaRPr lang="en-US" sz="2000" b="1" dirty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523875">
              <a:spcBef>
                <a:spcPts val="0"/>
              </a:spcBef>
            </a:pPr>
            <a:r>
              <a:rPr lang="en-US" sz="1600" dirty="0">
                <a:solidFill>
                  <a:srgbClr val="404040"/>
                </a:solidFill>
                <a:latin typeface="Trebuchet MS"/>
                <a:cs typeface="Trebuchet MS"/>
              </a:rPr>
              <a:t>		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Full two-loop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fermionic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correction (sizable: </a:t>
            </a:r>
          </a:p>
          <a:p>
            <a:pPr defTabSz="523875">
              <a:spcBef>
                <a:spcPts val="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theoretical uncertainties larger than expected?)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76056" y="2924944"/>
            <a:ext cx="2893717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</a:t>
            </a:r>
            <a:r>
              <a:rPr lang="pl-PL" sz="10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Awramik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pl-PL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et 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al, PRD 69</a:t>
            </a:r>
            <a:r>
              <a:rPr lang="pl-PL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053006 (2004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)* ]</a:t>
            </a:r>
            <a:endParaRPr lang="pl-PL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76056" y="4372737"/>
            <a:ext cx="2893717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</a:t>
            </a:r>
            <a:r>
              <a:rPr lang="pl-PL" sz="10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Cho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et </a:t>
            </a:r>
            <a:r>
              <a:rPr lang="pl-PL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al, arXiv: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1104* ]</a:t>
            </a:r>
            <a:endParaRPr lang="pl-PL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6057" y="3725269"/>
            <a:ext cx="3456384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</a:t>
            </a:r>
            <a:r>
              <a:rPr lang="pl-PL" sz="10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Awramik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pl-PL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et 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al, </a:t>
            </a:r>
            <a:r>
              <a:rPr lang="pl-PL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JHEP 11, 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048, NP 813, 174 </a:t>
            </a:r>
            <a:r>
              <a:rPr lang="pl-PL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(2009</a:t>
            </a:r>
            <a:r>
              <a:rPr lang="pl-PL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)* ]</a:t>
            </a:r>
            <a:endParaRPr lang="pl-PL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76056" y="4992397"/>
            <a:ext cx="2893717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hu-HU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Baikov </a:t>
            </a:r>
            <a:r>
              <a:rPr lang="hu-HU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et al., </a:t>
            </a:r>
            <a:r>
              <a:rPr lang="hu-HU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PRL </a:t>
            </a:r>
            <a:r>
              <a:rPr lang="hu-HU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108, 222003 (</a:t>
            </a:r>
            <a:r>
              <a:rPr lang="hu-HU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2012)* ]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hu-HU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Davier et al.</a:t>
            </a:r>
            <a:r>
              <a:rPr lang="hu-HU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EPJ.C71, 1515 (2011) </a:t>
            </a:r>
            <a:r>
              <a:rPr lang="hu-HU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] </a:t>
            </a:r>
            <a:endParaRPr lang="pl-PL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83163" y="5802639"/>
            <a:ext cx="2893717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fr-FR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</a:t>
            </a:r>
            <a:r>
              <a:rPr lang="fr-FR" sz="10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Freitas</a:t>
            </a:r>
            <a:r>
              <a:rPr lang="fr-FR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fr-FR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et </a:t>
            </a:r>
            <a:r>
              <a:rPr lang="fr-FR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al, JHEP 08</a:t>
            </a:r>
            <a:r>
              <a:rPr lang="fr-FR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050 (2012</a:t>
            </a:r>
            <a:r>
              <a:rPr lang="fr-FR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)* ]</a:t>
            </a:r>
            <a:endParaRPr lang="fr-FR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4008" y="6161387"/>
            <a:ext cx="449999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*References only those used directly by 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Gfitter</a:t>
            </a:r>
            <a:r>
              <a:rPr lang="en-U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.                                            Full list of theoretical calculations referenced given in 0811.0009.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val="1639507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50000"/>
            <a:lumOff val="50000"/>
          </a:schemeClr>
        </a:solidFill>
      </a:spPr>
      <a:bodyPr rtlCol="0" anchor="ctr">
        <a:spAutoFit/>
      </a:bodyPr>
      <a:lstStyle>
        <a:defPPr algn="ctr">
          <a:defRPr sz="1600" dirty="0"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203937</TotalTime>
  <Words>1916</Words>
  <Application>Microsoft Macintosh PowerPoint</Application>
  <PresentationFormat>Overhead</PresentationFormat>
  <Paragraphs>294</Paragraphs>
  <Slides>35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Office Theme</vt:lpstr>
      <vt:lpstr>Microsoft Equation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 Hoecker</cp:lastModifiedBy>
  <cp:revision>2527</cp:revision>
  <cp:lastPrinted>2013-05-29T07:45:00Z</cp:lastPrinted>
  <dcterms:created xsi:type="dcterms:W3CDTF">2012-12-04T17:31:16Z</dcterms:created>
  <dcterms:modified xsi:type="dcterms:W3CDTF">2013-05-29T15:51:15Z</dcterms:modified>
  <cp:category/>
</cp:coreProperties>
</file>