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g" ContentType="image/jpeg"/>
  <Default Extension="jpe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gif" ContentType="image/gif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embeddings/oleObject14.bin" ContentType="application/vnd.openxmlformats-officedocument.oleObject"/>
  <Override PartName="/ppt/embeddings/oleObject15.bin" ContentType="application/vnd.openxmlformats-officedocument.oleObject"/>
  <Override PartName="/ppt/embeddings/oleObject16.bin" ContentType="application/vnd.openxmlformats-officedocument.oleObject"/>
  <Override PartName="/ppt/embeddings/oleObject17.bin" ContentType="application/vnd.openxmlformats-officedocument.oleObject"/>
  <Override PartName="/ppt/embeddings/oleObject18.bin" ContentType="application/vnd.openxmlformats-officedocument.oleObject"/>
  <Override PartName="/ppt/embeddings/oleObject19.bin" ContentType="application/vnd.openxmlformats-officedocument.oleObject"/>
  <Override PartName="/ppt/embeddings/oleObject20.bin" ContentType="application/vnd.openxmlformats-officedocument.oleObject"/>
  <Override PartName="/ppt/embeddings/oleObject21.bin" ContentType="application/vnd.openxmlformats-officedocument.oleObject"/>
  <Override PartName="/ppt/embeddings/oleObject22.bin" ContentType="application/vnd.openxmlformats-officedocument.oleObject"/>
  <Override PartName="/ppt/embeddings/oleObject23.bin" ContentType="application/vnd.openxmlformats-officedocument.oleObject"/>
  <Override PartName="/ppt/embeddings/oleObject24.bin" ContentType="application/vnd.openxmlformats-officedocument.oleObject"/>
  <Override PartName="/ppt/embeddings/oleObject25.bin" ContentType="application/vnd.openxmlformats-officedocument.oleObject"/>
  <Override PartName="/ppt/embeddings/oleObject26.bin" ContentType="application/vnd.openxmlformats-officedocument.oleObject"/>
  <Override PartName="/ppt/embeddings/oleObject27.bin" ContentType="application/vnd.openxmlformats-officedocument.oleObject"/>
  <Override PartName="/ppt/embeddings/oleObject28.bin" ContentType="application/vnd.openxmlformats-officedocument.oleObject"/>
  <Override PartName="/ppt/embeddings/oleObject29.bin" ContentType="application/vnd.openxmlformats-officedocument.oleObject"/>
  <Override PartName="/ppt/embeddings/oleObject30.bin" ContentType="application/vnd.openxmlformats-officedocument.oleObject"/>
  <Override PartName="/ppt/embeddings/oleObject31.bin" ContentType="application/vnd.openxmlformats-officedocument.oleObject"/>
  <Override PartName="/ppt/embeddings/oleObject32.bin" ContentType="application/vnd.openxmlformats-officedocument.oleObject"/>
  <Override PartName="/ppt/embeddings/oleObject33.bin" ContentType="application/vnd.openxmlformats-officedocument.oleObject"/>
  <Override PartName="/ppt/embeddings/oleObject34.bin" ContentType="application/vnd.openxmlformats-officedocument.oleObject"/>
  <Override PartName="/ppt/embeddings/oleObject35.bin" ContentType="application/vnd.openxmlformats-officedocument.oleObject"/>
  <Override PartName="/ppt/embeddings/oleObject36.bin" ContentType="application/vnd.openxmlformats-officedocument.oleObject"/>
  <Override PartName="/ppt/embeddings/oleObject37.bin" ContentType="application/vnd.openxmlformats-officedocument.oleObject"/>
  <Override PartName="/ppt/embeddings/oleObject38.bin" ContentType="application/vnd.openxmlformats-officedocument.oleObject"/>
  <Override PartName="/ppt/embeddings/oleObject39.bin" ContentType="application/vnd.openxmlformats-officedocument.oleObject"/>
  <Override PartName="/ppt/embeddings/oleObject40.bin" ContentType="application/vnd.openxmlformats-officedocument.oleObject"/>
  <Override PartName="/ppt/embeddings/oleObject41.bin" ContentType="application/vnd.openxmlformats-officedocument.oleObject"/>
  <Override PartName="/ppt/embeddings/oleObject42.bin" ContentType="application/vnd.openxmlformats-officedocument.oleObject"/>
  <Override PartName="/ppt/embeddings/oleObject43.bin" ContentType="application/vnd.openxmlformats-officedocument.oleObject"/>
  <Override PartName="/ppt/embeddings/oleObject44.bin" ContentType="application/vnd.openxmlformats-officedocument.oleObject"/>
  <Override PartName="/ppt/embeddings/oleObject45.bin" ContentType="application/vnd.openxmlformats-officedocument.oleObject"/>
  <Override PartName="/ppt/embeddings/oleObject46.bin" ContentType="application/vnd.openxmlformats-officedocument.oleObject"/>
  <Override PartName="/ppt/embeddings/oleObject47.bin" ContentType="application/vnd.openxmlformats-officedocument.oleObject"/>
  <Override PartName="/ppt/embeddings/oleObject48.bin" ContentType="application/vnd.openxmlformats-officedocument.oleObject"/>
  <Override PartName="/ppt/embeddings/oleObject49.bin" ContentType="application/vnd.openxmlformats-officedocument.oleObject"/>
  <Override PartName="/ppt/embeddings/oleObject50.bin" ContentType="application/vnd.openxmlformats-officedocument.oleObject"/>
  <Override PartName="/ppt/embeddings/oleObject51.bin" ContentType="application/vnd.openxmlformats-officedocument.oleObject"/>
  <Override PartName="/ppt/embeddings/oleObject52.bin" ContentType="application/vnd.openxmlformats-officedocument.oleObject"/>
  <Override PartName="/ppt/embeddings/oleObject53.bin" ContentType="application/vnd.openxmlformats-officedocument.oleObject"/>
  <Override PartName="/ppt/embeddings/oleObject54.bin" ContentType="application/vnd.openxmlformats-officedocument.oleObject"/>
  <Override PartName="/ppt/embeddings/oleObject55.bin" ContentType="application/vnd.openxmlformats-officedocument.oleObject"/>
  <Override PartName="/ppt/embeddings/oleObject56.bin" ContentType="application/vnd.openxmlformats-officedocument.oleObject"/>
  <Override PartName="/ppt/embeddings/oleObject57.bin" ContentType="application/vnd.openxmlformats-officedocument.oleObject"/>
  <Override PartName="/ppt/embeddings/oleObject58.bin" ContentType="application/vnd.openxmlformats-officedocument.oleObject"/>
  <Override PartName="/ppt/embeddings/oleObject59.bin" ContentType="application/vnd.openxmlformats-officedocument.oleObject"/>
  <Override PartName="/ppt/embeddings/oleObject60.bin" ContentType="application/vnd.openxmlformats-officedocument.oleObject"/>
  <Override PartName="/ppt/embeddings/oleObject61.bin" ContentType="application/vnd.openxmlformats-officedocument.oleObject"/>
  <Override PartName="/ppt/embeddings/oleObject62.bin" ContentType="application/vnd.openxmlformats-officedocument.oleObject"/>
  <Override PartName="/ppt/embeddings/oleObject63.bin" ContentType="application/vnd.openxmlformats-officedocument.oleObject"/>
  <Override PartName="/ppt/embeddings/oleObject64.bin" ContentType="application/vnd.openxmlformats-officedocument.oleObject"/>
  <Override PartName="/ppt/embeddings/oleObject65.bin" ContentType="application/vnd.openxmlformats-officedocument.oleObject"/>
  <Override PartName="/ppt/embeddings/oleObject66.bin" ContentType="application/vnd.openxmlformats-officedocument.oleObject"/>
  <Override PartName="/ppt/embeddings/oleObject67.bin" ContentType="application/vnd.openxmlformats-officedocument.oleObject"/>
  <Override PartName="/ppt/embeddings/oleObject68.bin" ContentType="application/vnd.openxmlformats-officedocument.oleObject"/>
  <Override PartName="/ppt/embeddings/oleObject69.bin" ContentType="application/vnd.openxmlformats-officedocument.oleObject"/>
  <Override PartName="/ppt/embeddings/oleObject70.bin" ContentType="application/vnd.openxmlformats-officedocument.oleObject"/>
  <Override PartName="/ppt/embeddings/oleObject71.bin" ContentType="application/vnd.openxmlformats-officedocument.oleObject"/>
  <Override PartName="/ppt/embeddings/oleObject72.bin" ContentType="application/vnd.openxmlformats-officedocument.oleObject"/>
  <Override PartName="/ppt/embeddings/oleObject73.bin" ContentType="application/vnd.openxmlformats-officedocument.oleObject"/>
  <Override PartName="/ppt/embeddings/oleObject74.bin" ContentType="application/vnd.openxmlformats-officedocument.oleObject"/>
  <Override PartName="/ppt/embeddings/oleObject75.bin" ContentType="application/vnd.openxmlformats-officedocument.oleObject"/>
  <Override PartName="/ppt/embeddings/oleObject76.bin" ContentType="application/vnd.openxmlformats-officedocument.oleObject"/>
  <Override PartName="/ppt/embeddings/oleObject77.bin" ContentType="application/vnd.openxmlformats-officedocument.oleObject"/>
  <Override PartName="/ppt/embeddings/oleObject78.bin" ContentType="application/vnd.openxmlformats-officedocument.oleObject"/>
  <Override PartName="/ppt/embeddings/oleObject79.bin" ContentType="application/vnd.openxmlformats-officedocument.oleObject"/>
  <Override PartName="/ppt/embeddings/oleObject80.bin" ContentType="application/vnd.openxmlformats-officedocument.oleObject"/>
  <Override PartName="/ppt/embeddings/oleObject81.bin" ContentType="application/vnd.openxmlformats-officedocument.oleObject"/>
  <Override PartName="/ppt/embeddings/oleObject82.bin" ContentType="application/vnd.openxmlformats-officedocument.oleObject"/>
  <Override PartName="/ppt/embeddings/oleObject83.bin" ContentType="application/vnd.openxmlformats-officedocument.oleObject"/>
  <Override PartName="/ppt/embeddings/oleObject84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66"/>
  </p:notesMasterIdLst>
  <p:handoutMasterIdLst>
    <p:handoutMasterId r:id="rId67"/>
  </p:handoutMasterIdLst>
  <p:sldIdLst>
    <p:sldId id="416" r:id="rId2"/>
    <p:sldId id="476" r:id="rId3"/>
    <p:sldId id="477" r:id="rId4"/>
    <p:sldId id="528" r:id="rId5"/>
    <p:sldId id="480" r:id="rId6"/>
    <p:sldId id="481" r:id="rId7"/>
    <p:sldId id="515" r:id="rId8"/>
    <p:sldId id="430" r:id="rId9"/>
    <p:sldId id="448" r:id="rId10"/>
    <p:sldId id="441" r:id="rId11"/>
    <p:sldId id="456" r:id="rId12"/>
    <p:sldId id="450" r:id="rId13"/>
    <p:sldId id="449" r:id="rId14"/>
    <p:sldId id="463" r:id="rId15"/>
    <p:sldId id="451" r:id="rId16"/>
    <p:sldId id="444" r:id="rId17"/>
    <p:sldId id="453" r:id="rId18"/>
    <p:sldId id="459" r:id="rId19"/>
    <p:sldId id="520" r:id="rId20"/>
    <p:sldId id="516" r:id="rId21"/>
    <p:sldId id="517" r:id="rId22"/>
    <p:sldId id="518" r:id="rId23"/>
    <p:sldId id="519" r:id="rId24"/>
    <p:sldId id="514" r:id="rId25"/>
    <p:sldId id="452" r:id="rId26"/>
    <p:sldId id="457" r:id="rId27"/>
    <p:sldId id="458" r:id="rId28"/>
    <p:sldId id="460" r:id="rId29"/>
    <p:sldId id="475" r:id="rId30"/>
    <p:sldId id="464" r:id="rId31"/>
    <p:sldId id="483" r:id="rId32"/>
    <p:sldId id="482" r:id="rId33"/>
    <p:sldId id="485" r:id="rId34"/>
    <p:sldId id="486" r:id="rId35"/>
    <p:sldId id="468" r:id="rId36"/>
    <p:sldId id="495" r:id="rId37"/>
    <p:sldId id="487" r:id="rId38"/>
    <p:sldId id="466" r:id="rId39"/>
    <p:sldId id="490" r:id="rId40"/>
    <p:sldId id="469" r:id="rId41"/>
    <p:sldId id="492" r:id="rId42"/>
    <p:sldId id="472" r:id="rId43"/>
    <p:sldId id="496" r:id="rId44"/>
    <p:sldId id="498" r:id="rId45"/>
    <p:sldId id="524" r:id="rId46"/>
    <p:sldId id="521" r:id="rId47"/>
    <p:sldId id="522" r:id="rId48"/>
    <p:sldId id="523" r:id="rId49"/>
    <p:sldId id="525" r:id="rId50"/>
    <p:sldId id="499" r:id="rId51"/>
    <p:sldId id="500" r:id="rId52"/>
    <p:sldId id="501" r:id="rId53"/>
    <p:sldId id="502" r:id="rId54"/>
    <p:sldId id="505" r:id="rId55"/>
    <p:sldId id="497" r:id="rId56"/>
    <p:sldId id="507" r:id="rId57"/>
    <p:sldId id="508" r:id="rId58"/>
    <p:sldId id="510" r:id="rId59"/>
    <p:sldId id="509" r:id="rId60"/>
    <p:sldId id="488" r:id="rId61"/>
    <p:sldId id="513" r:id="rId62"/>
    <p:sldId id="479" r:id="rId63"/>
    <p:sldId id="526" r:id="rId64"/>
    <p:sldId id="527" r:id="rId65"/>
  </p:sldIdLst>
  <p:sldSz cx="9144000" cy="6858000" type="overhead"/>
  <p:notesSz cx="6858000" cy="9144000"/>
  <p:defaultTextStyle>
    <a:defPPr>
      <a:defRPr lang="en-GB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CB620B"/>
    <a:srgbClr val="EDEDED"/>
    <a:srgbClr val="FFFFBD"/>
    <a:srgbClr val="D09D04"/>
    <a:srgbClr val="BE9002"/>
    <a:srgbClr val="003399"/>
    <a:srgbClr val="2E6DD8"/>
    <a:srgbClr val="D80017"/>
    <a:srgbClr val="3B659A"/>
    <a:srgbClr val="FFC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Objects="1">
      <p:cViewPr>
        <p:scale>
          <a:sx n="110" d="100"/>
          <a:sy n="110" d="100"/>
        </p:scale>
        <p:origin x="-352" y="-2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notesMaster" Target="notesMasters/notesMaster1.xml"/><Relationship Id="rId67" Type="http://schemas.openxmlformats.org/officeDocument/2006/relationships/handoutMaster" Target="handoutMasters/handoutMaster1.xml"/><Relationship Id="rId68" Type="http://schemas.openxmlformats.org/officeDocument/2006/relationships/printerSettings" Target="printerSettings/printerSettings1.bin"/><Relationship Id="rId69" Type="http://schemas.openxmlformats.org/officeDocument/2006/relationships/presProps" Target="presProp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70" Type="http://schemas.openxmlformats.org/officeDocument/2006/relationships/viewProps" Target="viewProps.xml"/><Relationship Id="rId71" Type="http://schemas.openxmlformats.org/officeDocument/2006/relationships/theme" Target="theme/theme1.xml"/><Relationship Id="rId72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78.wmf"/><Relationship Id="rId4" Type="http://schemas.openxmlformats.org/officeDocument/2006/relationships/image" Target="../media/image79.emf"/><Relationship Id="rId5" Type="http://schemas.openxmlformats.org/officeDocument/2006/relationships/image" Target="../media/image80.emf"/><Relationship Id="rId6" Type="http://schemas.openxmlformats.org/officeDocument/2006/relationships/image" Target="../media/image58.wmf"/><Relationship Id="rId7" Type="http://schemas.openxmlformats.org/officeDocument/2006/relationships/image" Target="../media/image81.emf"/><Relationship Id="rId1" Type="http://schemas.openxmlformats.org/officeDocument/2006/relationships/image" Target="../media/image76.wmf"/><Relationship Id="rId2" Type="http://schemas.openxmlformats.org/officeDocument/2006/relationships/image" Target="../media/image77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8.wmf"/><Relationship Id="rId4" Type="http://schemas.openxmlformats.org/officeDocument/2006/relationships/image" Target="../media/image79.emf"/><Relationship Id="rId5" Type="http://schemas.openxmlformats.org/officeDocument/2006/relationships/image" Target="../media/image80.emf"/><Relationship Id="rId6" Type="http://schemas.openxmlformats.org/officeDocument/2006/relationships/image" Target="../media/image58.wmf"/><Relationship Id="rId7" Type="http://schemas.openxmlformats.org/officeDocument/2006/relationships/image" Target="../media/image81.emf"/><Relationship Id="rId1" Type="http://schemas.openxmlformats.org/officeDocument/2006/relationships/image" Target="../media/image76.wmf"/><Relationship Id="rId2" Type="http://schemas.openxmlformats.org/officeDocument/2006/relationships/image" Target="../media/image77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4.emf"/><Relationship Id="rId4" Type="http://schemas.openxmlformats.org/officeDocument/2006/relationships/image" Target="../media/image85.emf"/><Relationship Id="rId5" Type="http://schemas.openxmlformats.org/officeDocument/2006/relationships/image" Target="../media/image86.emf"/><Relationship Id="rId6" Type="http://schemas.openxmlformats.org/officeDocument/2006/relationships/image" Target="../media/image87.emf"/><Relationship Id="rId7" Type="http://schemas.openxmlformats.org/officeDocument/2006/relationships/image" Target="../media/image88.emf"/><Relationship Id="rId8" Type="http://schemas.openxmlformats.org/officeDocument/2006/relationships/image" Target="../media/image89.emf"/><Relationship Id="rId9" Type="http://schemas.openxmlformats.org/officeDocument/2006/relationships/image" Target="../media/image58.wmf"/><Relationship Id="rId1" Type="http://schemas.openxmlformats.org/officeDocument/2006/relationships/image" Target="../media/image76.wmf"/><Relationship Id="rId2" Type="http://schemas.openxmlformats.org/officeDocument/2006/relationships/image" Target="../media/image77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0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0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6.emf"/><Relationship Id="rId2" Type="http://schemas.openxmlformats.org/officeDocument/2006/relationships/image" Target="../media/image147.emf"/><Relationship Id="rId3" Type="http://schemas.openxmlformats.org/officeDocument/2006/relationships/image" Target="../media/image148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6.emf"/><Relationship Id="rId2" Type="http://schemas.openxmlformats.org/officeDocument/2006/relationships/image" Target="../media/image14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Relationship Id="rId2" Type="http://schemas.openxmlformats.org/officeDocument/2006/relationships/image" Target="../media/image4.emf"/><Relationship Id="rId3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4" Type="http://schemas.openxmlformats.org/officeDocument/2006/relationships/image" Target="../media/image12.emf"/><Relationship Id="rId5" Type="http://schemas.openxmlformats.org/officeDocument/2006/relationships/image" Target="../media/image13.wmf"/><Relationship Id="rId6" Type="http://schemas.openxmlformats.org/officeDocument/2006/relationships/image" Target="../media/image14.wmf"/><Relationship Id="rId7" Type="http://schemas.openxmlformats.org/officeDocument/2006/relationships/image" Target="../media/image15.emf"/><Relationship Id="rId8" Type="http://schemas.openxmlformats.org/officeDocument/2006/relationships/image" Target="../media/image16.emf"/><Relationship Id="rId9" Type="http://schemas.openxmlformats.org/officeDocument/2006/relationships/image" Target="../media/image17.emf"/><Relationship Id="rId10" Type="http://schemas.openxmlformats.org/officeDocument/2006/relationships/image" Target="../media/image18.emf"/><Relationship Id="rId1" Type="http://schemas.openxmlformats.org/officeDocument/2006/relationships/image" Target="../media/image9.wmf"/><Relationship Id="rId2" Type="http://schemas.openxmlformats.org/officeDocument/2006/relationships/image" Target="../media/image10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6.vml.rels><?xml version="1.0" encoding="UTF-8" standalone="yes"?>
<Relationships xmlns="http://schemas.openxmlformats.org/package/2006/relationships"><Relationship Id="rId11" Type="http://schemas.openxmlformats.org/officeDocument/2006/relationships/image" Target="../media/image34.wmf"/><Relationship Id="rId12" Type="http://schemas.openxmlformats.org/officeDocument/2006/relationships/image" Target="../media/image35.wmf"/><Relationship Id="rId13" Type="http://schemas.openxmlformats.org/officeDocument/2006/relationships/image" Target="../media/image36.wmf"/><Relationship Id="rId14" Type="http://schemas.openxmlformats.org/officeDocument/2006/relationships/image" Target="../media/image37.wmf"/><Relationship Id="rId15" Type="http://schemas.openxmlformats.org/officeDocument/2006/relationships/image" Target="../media/image38.wmf"/><Relationship Id="rId16" Type="http://schemas.openxmlformats.org/officeDocument/2006/relationships/image" Target="../media/image39.wmf"/><Relationship Id="rId17" Type="http://schemas.openxmlformats.org/officeDocument/2006/relationships/image" Target="../media/image40.wmf"/><Relationship Id="rId18" Type="http://schemas.openxmlformats.org/officeDocument/2006/relationships/image" Target="../media/image41.wmf"/><Relationship Id="rId1" Type="http://schemas.openxmlformats.org/officeDocument/2006/relationships/image" Target="../media/image24.wmf"/><Relationship Id="rId2" Type="http://schemas.openxmlformats.org/officeDocument/2006/relationships/image" Target="../media/image25.wmf"/><Relationship Id="rId3" Type="http://schemas.openxmlformats.org/officeDocument/2006/relationships/image" Target="../media/image26.wmf"/><Relationship Id="rId4" Type="http://schemas.openxmlformats.org/officeDocument/2006/relationships/image" Target="../media/image27.wmf"/><Relationship Id="rId5" Type="http://schemas.openxmlformats.org/officeDocument/2006/relationships/image" Target="../media/image28.wmf"/><Relationship Id="rId6" Type="http://schemas.openxmlformats.org/officeDocument/2006/relationships/image" Target="../media/image29.wmf"/><Relationship Id="rId7" Type="http://schemas.openxmlformats.org/officeDocument/2006/relationships/image" Target="../media/image30.wmf"/><Relationship Id="rId8" Type="http://schemas.openxmlformats.org/officeDocument/2006/relationships/image" Target="../media/image31.wmf"/><Relationship Id="rId9" Type="http://schemas.openxmlformats.org/officeDocument/2006/relationships/image" Target="../media/image32.wmf"/><Relationship Id="rId10" Type="http://schemas.openxmlformats.org/officeDocument/2006/relationships/image" Target="../media/image33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0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4" Type="http://schemas.openxmlformats.org/officeDocument/2006/relationships/image" Target="../media/image56.emf"/><Relationship Id="rId5" Type="http://schemas.openxmlformats.org/officeDocument/2006/relationships/image" Target="../media/image57.emf"/><Relationship Id="rId6" Type="http://schemas.openxmlformats.org/officeDocument/2006/relationships/image" Target="../media/image58.wmf"/><Relationship Id="rId7" Type="http://schemas.openxmlformats.org/officeDocument/2006/relationships/image" Target="../media/image59.emf"/><Relationship Id="rId1" Type="http://schemas.openxmlformats.org/officeDocument/2006/relationships/image" Target="../media/image53.emf"/><Relationship Id="rId2" Type="http://schemas.openxmlformats.org/officeDocument/2006/relationships/image" Target="../media/image54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63.wmf"/><Relationship Id="rId4" Type="http://schemas.openxmlformats.org/officeDocument/2006/relationships/image" Target="../media/image64.wmf"/><Relationship Id="rId5" Type="http://schemas.openxmlformats.org/officeDocument/2006/relationships/image" Target="../media/image65.wmf"/><Relationship Id="rId6" Type="http://schemas.openxmlformats.org/officeDocument/2006/relationships/image" Target="../media/image66.wmf"/><Relationship Id="rId7" Type="http://schemas.openxmlformats.org/officeDocument/2006/relationships/image" Target="../media/image67.wmf"/><Relationship Id="rId8" Type="http://schemas.openxmlformats.org/officeDocument/2006/relationships/image" Target="../media/image68.wmf"/><Relationship Id="rId1" Type="http://schemas.openxmlformats.org/officeDocument/2006/relationships/image" Target="../media/image61.wmf"/><Relationship Id="rId2" Type="http://schemas.openxmlformats.org/officeDocument/2006/relationships/image" Target="../media/image6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67AFB27-EAEB-A944-BC0B-D8A4637F3AD5}" type="datetime1">
              <a:rPr lang="en-GB" smtClean="0"/>
              <a:t>21/06/2014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42EA9DA-54F7-4391-9852-B45C8B26155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541839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99ABF12-F375-664B-BF48-4775E2759FE8}" type="datetime1">
              <a:rPr lang="en-GB" smtClean="0"/>
              <a:t>21/06/2014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109B7DA-19EB-4A1E-A2FE-0309E8617A9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218575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 userDrawn="1"/>
        </p:nvSpPr>
        <p:spPr>
          <a:xfrm>
            <a:off x="0" y="5975740"/>
            <a:ext cx="9144000" cy="890556"/>
          </a:xfrm>
          <a:prstGeom prst="rect">
            <a:avLst/>
          </a:prstGeom>
          <a:solidFill>
            <a:schemeClr val="bg1">
              <a:lumMod val="85000"/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 userDrawn="1"/>
        </p:nvSpPr>
        <p:spPr>
          <a:xfrm flipV="1">
            <a:off x="0" y="0"/>
            <a:ext cx="9144000" cy="13407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" name="Rectangle 20"/>
          <p:cNvSpPr/>
          <p:nvPr userDrawn="1"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2" name="TextBox 21"/>
          <p:cNvSpPr txBox="1"/>
          <p:nvPr userDrawn="1"/>
        </p:nvSpPr>
        <p:spPr>
          <a:xfrm>
            <a:off x="19726" y="6572690"/>
            <a:ext cx="432075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1100" i="1" dirty="0" smtClean="0">
                <a:solidFill>
                  <a:schemeClr val="bg1">
                    <a:lumMod val="50000"/>
                  </a:schemeClr>
                </a:solidFill>
                <a:latin typeface="Calibri"/>
                <a:cs typeface="Calibri"/>
              </a:rPr>
              <a:t>Flavour</a:t>
            </a:r>
            <a:r>
              <a:rPr lang="en-GB" sz="1100" i="1" baseline="0" dirty="0" smtClean="0">
                <a:solidFill>
                  <a:schemeClr val="bg1">
                    <a:lumMod val="50000"/>
                  </a:schemeClr>
                </a:solidFill>
                <a:latin typeface="Calibri"/>
                <a:cs typeface="Calibri"/>
              </a:rPr>
              <a:t> of Higgs — Experimental introduction, A. Hoecker, 23 June 2014</a:t>
            </a:r>
            <a:endParaRPr lang="en-GB" sz="1100" i="1" dirty="0" smtClean="0">
              <a:solidFill>
                <a:schemeClr val="bg1">
                  <a:lumMod val="50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23" name="Rectangle 22"/>
          <p:cNvSpPr/>
          <p:nvPr userDrawn="1"/>
        </p:nvSpPr>
        <p:spPr>
          <a:xfrm>
            <a:off x="0" y="1226678"/>
            <a:ext cx="9144000" cy="532207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1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cs typeface="Calibri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cxnSp>
        <p:nvCxnSpPr>
          <p:cNvPr id="25" name="Straight Connector 24"/>
          <p:cNvCxnSpPr/>
          <p:nvPr userDrawn="1"/>
        </p:nvCxnSpPr>
        <p:spPr>
          <a:xfrm>
            <a:off x="0" y="1226678"/>
            <a:ext cx="9144000" cy="0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 userDrawn="1"/>
        </p:nvCxnSpPr>
        <p:spPr>
          <a:xfrm>
            <a:off x="19726" y="6545795"/>
            <a:ext cx="9144000" cy="0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</p:sldLayoutIdLst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oleObject" Target="../embeddings/oleObject16.bin"/><Relationship Id="rId5" Type="http://schemas.openxmlformats.org/officeDocument/2006/relationships/image" Target="../media/image19.emf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4" Type="http://schemas.openxmlformats.org/officeDocument/2006/relationships/image" Target="../media/image23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.emf"/></Relationships>
</file>

<file path=ppt/slides/_rels/slide12.xml.rels><?xml version="1.0" encoding="UTF-8" standalone="yes"?>
<Relationships xmlns="http://schemas.openxmlformats.org/package/2006/relationships"><Relationship Id="rId20" Type="http://schemas.openxmlformats.org/officeDocument/2006/relationships/image" Target="../media/image31.wmf"/><Relationship Id="rId21" Type="http://schemas.openxmlformats.org/officeDocument/2006/relationships/oleObject" Target="../embeddings/oleObject25.bin"/><Relationship Id="rId22" Type="http://schemas.openxmlformats.org/officeDocument/2006/relationships/image" Target="../media/image32.wmf"/><Relationship Id="rId23" Type="http://schemas.openxmlformats.org/officeDocument/2006/relationships/oleObject" Target="../embeddings/oleObject26.bin"/><Relationship Id="rId24" Type="http://schemas.openxmlformats.org/officeDocument/2006/relationships/image" Target="../media/image33.wmf"/><Relationship Id="rId25" Type="http://schemas.openxmlformats.org/officeDocument/2006/relationships/image" Target="../media/image44.png"/><Relationship Id="rId26" Type="http://schemas.openxmlformats.org/officeDocument/2006/relationships/oleObject" Target="../embeddings/oleObject27.bin"/><Relationship Id="rId27" Type="http://schemas.openxmlformats.org/officeDocument/2006/relationships/image" Target="../media/image34.wmf"/><Relationship Id="rId28" Type="http://schemas.openxmlformats.org/officeDocument/2006/relationships/oleObject" Target="../embeddings/oleObject28.bin"/><Relationship Id="rId29" Type="http://schemas.openxmlformats.org/officeDocument/2006/relationships/image" Target="../media/image35.wmf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1.xml"/><Relationship Id="rId3" Type="http://schemas.openxmlformats.org/officeDocument/2006/relationships/image" Target="../media/image42.emf"/><Relationship Id="rId4" Type="http://schemas.openxmlformats.org/officeDocument/2006/relationships/image" Target="../media/image43.png"/><Relationship Id="rId5" Type="http://schemas.openxmlformats.org/officeDocument/2006/relationships/oleObject" Target="../embeddings/oleObject17.bin"/><Relationship Id="rId30" Type="http://schemas.openxmlformats.org/officeDocument/2006/relationships/oleObject" Target="../embeddings/oleObject29.bin"/><Relationship Id="rId31" Type="http://schemas.openxmlformats.org/officeDocument/2006/relationships/image" Target="../media/image36.wmf"/><Relationship Id="rId32" Type="http://schemas.openxmlformats.org/officeDocument/2006/relationships/oleObject" Target="../embeddings/oleObject30.bin"/><Relationship Id="rId9" Type="http://schemas.openxmlformats.org/officeDocument/2006/relationships/oleObject" Target="../embeddings/oleObject19.bin"/><Relationship Id="rId6" Type="http://schemas.openxmlformats.org/officeDocument/2006/relationships/image" Target="../media/image24.wmf"/><Relationship Id="rId7" Type="http://schemas.openxmlformats.org/officeDocument/2006/relationships/oleObject" Target="../embeddings/oleObject18.bin"/><Relationship Id="rId8" Type="http://schemas.openxmlformats.org/officeDocument/2006/relationships/image" Target="../media/image25.wmf"/><Relationship Id="rId33" Type="http://schemas.openxmlformats.org/officeDocument/2006/relationships/image" Target="../media/image37.wmf"/><Relationship Id="rId34" Type="http://schemas.openxmlformats.org/officeDocument/2006/relationships/oleObject" Target="../embeddings/oleObject31.bin"/><Relationship Id="rId35" Type="http://schemas.openxmlformats.org/officeDocument/2006/relationships/image" Target="../media/image38.wmf"/><Relationship Id="rId36" Type="http://schemas.openxmlformats.org/officeDocument/2006/relationships/oleObject" Target="../embeddings/oleObject32.bin"/><Relationship Id="rId10" Type="http://schemas.openxmlformats.org/officeDocument/2006/relationships/image" Target="../media/image26.wmf"/><Relationship Id="rId11" Type="http://schemas.openxmlformats.org/officeDocument/2006/relationships/oleObject" Target="../embeddings/oleObject20.bin"/><Relationship Id="rId12" Type="http://schemas.openxmlformats.org/officeDocument/2006/relationships/image" Target="../media/image27.wmf"/><Relationship Id="rId13" Type="http://schemas.openxmlformats.org/officeDocument/2006/relationships/oleObject" Target="../embeddings/oleObject21.bin"/><Relationship Id="rId14" Type="http://schemas.openxmlformats.org/officeDocument/2006/relationships/image" Target="../media/image28.wmf"/><Relationship Id="rId15" Type="http://schemas.openxmlformats.org/officeDocument/2006/relationships/oleObject" Target="../embeddings/oleObject22.bin"/><Relationship Id="rId16" Type="http://schemas.openxmlformats.org/officeDocument/2006/relationships/image" Target="../media/image29.wmf"/><Relationship Id="rId17" Type="http://schemas.openxmlformats.org/officeDocument/2006/relationships/oleObject" Target="../embeddings/oleObject23.bin"/><Relationship Id="rId18" Type="http://schemas.openxmlformats.org/officeDocument/2006/relationships/image" Target="../media/image30.wmf"/><Relationship Id="rId19" Type="http://schemas.openxmlformats.org/officeDocument/2006/relationships/oleObject" Target="../embeddings/oleObject24.bin"/><Relationship Id="rId37" Type="http://schemas.openxmlformats.org/officeDocument/2006/relationships/oleObject" Target="../embeddings/oleObject33.bin"/><Relationship Id="rId38" Type="http://schemas.openxmlformats.org/officeDocument/2006/relationships/oleObject" Target="../embeddings/oleObject34.bin"/><Relationship Id="rId39" Type="http://schemas.openxmlformats.org/officeDocument/2006/relationships/image" Target="../media/image39.wmf"/><Relationship Id="rId40" Type="http://schemas.openxmlformats.org/officeDocument/2006/relationships/oleObject" Target="../embeddings/oleObject35.bin"/><Relationship Id="rId41" Type="http://schemas.openxmlformats.org/officeDocument/2006/relationships/image" Target="../media/image40.wmf"/><Relationship Id="rId42" Type="http://schemas.openxmlformats.org/officeDocument/2006/relationships/oleObject" Target="../embeddings/oleObject36.bin"/><Relationship Id="rId43" Type="http://schemas.openxmlformats.org/officeDocument/2006/relationships/image" Target="../media/image41.wmf"/><Relationship Id="rId44" Type="http://schemas.openxmlformats.org/officeDocument/2006/relationships/oleObject" Target="../embeddings/oleObject37.bin"/><Relationship Id="rId45" Type="http://schemas.openxmlformats.org/officeDocument/2006/relationships/oleObject" Target="../embeddings/oleObject38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4" Type="http://schemas.openxmlformats.org/officeDocument/2006/relationships/image" Target="../media/image47.emf"/><Relationship Id="rId5" Type="http://schemas.openxmlformats.org/officeDocument/2006/relationships/image" Target="../media/image48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5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9.emf"/><Relationship Id="rId3" Type="http://schemas.openxmlformats.org/officeDocument/2006/relationships/image" Target="../media/image46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4" Type="http://schemas.openxmlformats.org/officeDocument/2006/relationships/oleObject" Target="../embeddings/oleObject39.bin"/><Relationship Id="rId5" Type="http://schemas.openxmlformats.org/officeDocument/2006/relationships/image" Target="../media/image50.emf"/><Relationship Id="rId6" Type="http://schemas.openxmlformats.org/officeDocument/2006/relationships/image" Target="../media/image52.emf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1" Type="http://schemas.openxmlformats.org/officeDocument/2006/relationships/image" Target="../media/image56.emf"/><Relationship Id="rId12" Type="http://schemas.openxmlformats.org/officeDocument/2006/relationships/oleObject" Target="../embeddings/oleObject44.bin"/><Relationship Id="rId13" Type="http://schemas.openxmlformats.org/officeDocument/2006/relationships/image" Target="../media/image57.emf"/><Relationship Id="rId14" Type="http://schemas.openxmlformats.org/officeDocument/2006/relationships/oleObject" Target="../embeddings/oleObject45.bin"/><Relationship Id="rId15" Type="http://schemas.openxmlformats.org/officeDocument/2006/relationships/image" Target="../media/image58.wmf"/><Relationship Id="rId16" Type="http://schemas.openxmlformats.org/officeDocument/2006/relationships/oleObject" Target="../embeddings/oleObject46.bin"/><Relationship Id="rId17" Type="http://schemas.openxmlformats.org/officeDocument/2006/relationships/image" Target="../media/image59.emf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1.xml"/><Relationship Id="rId3" Type="http://schemas.openxmlformats.org/officeDocument/2006/relationships/image" Target="../media/image60.emf"/><Relationship Id="rId4" Type="http://schemas.openxmlformats.org/officeDocument/2006/relationships/oleObject" Target="../embeddings/oleObject40.bin"/><Relationship Id="rId5" Type="http://schemas.openxmlformats.org/officeDocument/2006/relationships/image" Target="../media/image53.emf"/><Relationship Id="rId6" Type="http://schemas.openxmlformats.org/officeDocument/2006/relationships/oleObject" Target="../embeddings/oleObject41.bin"/><Relationship Id="rId7" Type="http://schemas.openxmlformats.org/officeDocument/2006/relationships/image" Target="../media/image54.emf"/><Relationship Id="rId8" Type="http://schemas.openxmlformats.org/officeDocument/2006/relationships/oleObject" Target="../embeddings/oleObject42.bin"/><Relationship Id="rId9" Type="http://schemas.openxmlformats.org/officeDocument/2006/relationships/image" Target="../media/image55.emf"/><Relationship Id="rId10" Type="http://schemas.openxmlformats.org/officeDocument/2006/relationships/oleObject" Target="../embeddings/oleObject43.bin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image" Target="../media/image63.wmf"/><Relationship Id="rId20" Type="http://schemas.openxmlformats.org/officeDocument/2006/relationships/image" Target="../media/image72.png"/><Relationship Id="rId21" Type="http://schemas.openxmlformats.org/officeDocument/2006/relationships/oleObject" Target="../embeddings/oleObject54.bin"/><Relationship Id="rId22" Type="http://schemas.openxmlformats.org/officeDocument/2006/relationships/image" Target="../media/image68.wmf"/><Relationship Id="rId23" Type="http://schemas.openxmlformats.org/officeDocument/2006/relationships/image" Target="../media/image73.emf"/><Relationship Id="rId24" Type="http://schemas.openxmlformats.org/officeDocument/2006/relationships/image" Target="../media/image74.emf"/><Relationship Id="rId10" Type="http://schemas.openxmlformats.org/officeDocument/2006/relationships/image" Target="../media/image70.png"/><Relationship Id="rId11" Type="http://schemas.openxmlformats.org/officeDocument/2006/relationships/oleObject" Target="../embeddings/oleObject50.bin"/><Relationship Id="rId12" Type="http://schemas.openxmlformats.org/officeDocument/2006/relationships/image" Target="../media/image64.wmf"/><Relationship Id="rId13" Type="http://schemas.openxmlformats.org/officeDocument/2006/relationships/oleObject" Target="../embeddings/oleObject51.bin"/><Relationship Id="rId14" Type="http://schemas.openxmlformats.org/officeDocument/2006/relationships/image" Target="../media/image65.wmf"/><Relationship Id="rId15" Type="http://schemas.openxmlformats.org/officeDocument/2006/relationships/image" Target="../media/image71.png"/><Relationship Id="rId16" Type="http://schemas.openxmlformats.org/officeDocument/2006/relationships/oleObject" Target="../embeddings/oleObject52.bin"/><Relationship Id="rId17" Type="http://schemas.openxmlformats.org/officeDocument/2006/relationships/image" Target="../media/image66.wmf"/><Relationship Id="rId18" Type="http://schemas.openxmlformats.org/officeDocument/2006/relationships/oleObject" Target="../embeddings/oleObject53.bin"/><Relationship Id="rId19" Type="http://schemas.openxmlformats.org/officeDocument/2006/relationships/image" Target="../media/image67.wmf"/><Relationship Id="rId1" Type="http://schemas.openxmlformats.org/officeDocument/2006/relationships/vmlDrawing" Target="../drawings/vmlDrawing9.vml"/><Relationship Id="rId2" Type="http://schemas.openxmlformats.org/officeDocument/2006/relationships/slideLayout" Target="../slideLayouts/slideLayout1.xml"/><Relationship Id="rId3" Type="http://schemas.openxmlformats.org/officeDocument/2006/relationships/image" Target="../media/image69.png"/><Relationship Id="rId4" Type="http://schemas.openxmlformats.org/officeDocument/2006/relationships/oleObject" Target="../embeddings/oleObject47.bin"/><Relationship Id="rId5" Type="http://schemas.openxmlformats.org/officeDocument/2006/relationships/image" Target="../media/image61.wmf"/><Relationship Id="rId6" Type="http://schemas.openxmlformats.org/officeDocument/2006/relationships/oleObject" Target="../embeddings/oleObject48.bin"/><Relationship Id="rId7" Type="http://schemas.openxmlformats.org/officeDocument/2006/relationships/image" Target="../media/image62.wmf"/><Relationship Id="rId8" Type="http://schemas.openxmlformats.org/officeDocument/2006/relationships/oleObject" Target="../embeddings/oleObject49.bin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5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1" Type="http://schemas.openxmlformats.org/officeDocument/2006/relationships/image" Target="../media/image79.emf"/><Relationship Id="rId12" Type="http://schemas.openxmlformats.org/officeDocument/2006/relationships/oleObject" Target="../embeddings/oleObject59.bin"/><Relationship Id="rId13" Type="http://schemas.openxmlformats.org/officeDocument/2006/relationships/image" Target="../media/image80.emf"/><Relationship Id="rId14" Type="http://schemas.openxmlformats.org/officeDocument/2006/relationships/oleObject" Target="../embeddings/oleObject60.bin"/><Relationship Id="rId15" Type="http://schemas.openxmlformats.org/officeDocument/2006/relationships/image" Target="../media/image58.wmf"/><Relationship Id="rId16" Type="http://schemas.openxmlformats.org/officeDocument/2006/relationships/oleObject" Target="../embeddings/oleObject61.bin"/><Relationship Id="rId17" Type="http://schemas.openxmlformats.org/officeDocument/2006/relationships/image" Target="../media/image81.emf"/><Relationship Id="rId1" Type="http://schemas.openxmlformats.org/officeDocument/2006/relationships/vmlDrawing" Target="../drawings/vmlDrawing10.vml"/><Relationship Id="rId2" Type="http://schemas.openxmlformats.org/officeDocument/2006/relationships/slideLayout" Target="../slideLayouts/slideLayout1.xml"/><Relationship Id="rId3" Type="http://schemas.openxmlformats.org/officeDocument/2006/relationships/image" Target="../media/image82.emf"/><Relationship Id="rId4" Type="http://schemas.openxmlformats.org/officeDocument/2006/relationships/oleObject" Target="../embeddings/oleObject55.bin"/><Relationship Id="rId5" Type="http://schemas.openxmlformats.org/officeDocument/2006/relationships/image" Target="../media/image76.wmf"/><Relationship Id="rId6" Type="http://schemas.openxmlformats.org/officeDocument/2006/relationships/oleObject" Target="../embeddings/oleObject56.bin"/><Relationship Id="rId7" Type="http://schemas.openxmlformats.org/officeDocument/2006/relationships/image" Target="../media/image77.wmf"/><Relationship Id="rId8" Type="http://schemas.openxmlformats.org/officeDocument/2006/relationships/oleObject" Target="../embeddings/oleObject57.bin"/><Relationship Id="rId9" Type="http://schemas.openxmlformats.org/officeDocument/2006/relationships/image" Target="../media/image78.wmf"/><Relationship Id="rId10" Type="http://schemas.openxmlformats.org/officeDocument/2006/relationships/oleObject" Target="../embeddings/oleObject58.bin"/></Relationships>
</file>

<file path=ppt/slides/_rels/slide21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66.bin"/><Relationship Id="rId12" Type="http://schemas.openxmlformats.org/officeDocument/2006/relationships/image" Target="../media/image80.emf"/><Relationship Id="rId13" Type="http://schemas.openxmlformats.org/officeDocument/2006/relationships/oleObject" Target="../embeddings/oleObject67.bin"/><Relationship Id="rId14" Type="http://schemas.openxmlformats.org/officeDocument/2006/relationships/image" Target="../media/image58.wmf"/><Relationship Id="rId15" Type="http://schemas.openxmlformats.org/officeDocument/2006/relationships/oleObject" Target="../embeddings/oleObject68.bin"/><Relationship Id="rId16" Type="http://schemas.openxmlformats.org/officeDocument/2006/relationships/image" Target="../media/image81.emf"/><Relationship Id="rId17" Type="http://schemas.openxmlformats.org/officeDocument/2006/relationships/image" Target="../media/image83.emf"/><Relationship Id="rId1" Type="http://schemas.openxmlformats.org/officeDocument/2006/relationships/vmlDrawing" Target="../drawings/vmlDrawing11.vml"/><Relationship Id="rId2" Type="http://schemas.openxmlformats.org/officeDocument/2006/relationships/slideLayout" Target="../slideLayouts/slideLayout1.xml"/><Relationship Id="rId3" Type="http://schemas.openxmlformats.org/officeDocument/2006/relationships/oleObject" Target="../embeddings/oleObject62.bin"/><Relationship Id="rId4" Type="http://schemas.openxmlformats.org/officeDocument/2006/relationships/image" Target="../media/image76.wmf"/><Relationship Id="rId5" Type="http://schemas.openxmlformats.org/officeDocument/2006/relationships/oleObject" Target="../embeddings/oleObject63.bin"/><Relationship Id="rId6" Type="http://schemas.openxmlformats.org/officeDocument/2006/relationships/image" Target="../media/image77.wmf"/><Relationship Id="rId7" Type="http://schemas.openxmlformats.org/officeDocument/2006/relationships/oleObject" Target="../embeddings/oleObject64.bin"/><Relationship Id="rId8" Type="http://schemas.openxmlformats.org/officeDocument/2006/relationships/image" Target="../media/image78.wmf"/><Relationship Id="rId9" Type="http://schemas.openxmlformats.org/officeDocument/2006/relationships/oleObject" Target="../embeddings/oleObject65.bin"/><Relationship Id="rId10" Type="http://schemas.openxmlformats.org/officeDocument/2006/relationships/image" Target="../media/image79.emf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oleObject" Target="../embeddings/oleObject72.bin"/><Relationship Id="rId20" Type="http://schemas.openxmlformats.org/officeDocument/2006/relationships/image" Target="../media/image58.wmf"/><Relationship Id="rId10" Type="http://schemas.openxmlformats.org/officeDocument/2006/relationships/image" Target="../media/image85.emf"/><Relationship Id="rId11" Type="http://schemas.openxmlformats.org/officeDocument/2006/relationships/oleObject" Target="../embeddings/oleObject73.bin"/><Relationship Id="rId12" Type="http://schemas.openxmlformats.org/officeDocument/2006/relationships/image" Target="../media/image86.emf"/><Relationship Id="rId13" Type="http://schemas.openxmlformats.org/officeDocument/2006/relationships/oleObject" Target="../embeddings/oleObject74.bin"/><Relationship Id="rId14" Type="http://schemas.openxmlformats.org/officeDocument/2006/relationships/image" Target="../media/image87.emf"/><Relationship Id="rId15" Type="http://schemas.openxmlformats.org/officeDocument/2006/relationships/oleObject" Target="../embeddings/oleObject75.bin"/><Relationship Id="rId16" Type="http://schemas.openxmlformats.org/officeDocument/2006/relationships/image" Target="../media/image88.emf"/><Relationship Id="rId17" Type="http://schemas.openxmlformats.org/officeDocument/2006/relationships/oleObject" Target="../embeddings/oleObject76.bin"/><Relationship Id="rId18" Type="http://schemas.openxmlformats.org/officeDocument/2006/relationships/image" Target="../media/image89.emf"/><Relationship Id="rId19" Type="http://schemas.openxmlformats.org/officeDocument/2006/relationships/oleObject" Target="../embeddings/oleObject77.bin"/><Relationship Id="rId1" Type="http://schemas.openxmlformats.org/officeDocument/2006/relationships/vmlDrawing" Target="../drawings/vmlDrawing12.vml"/><Relationship Id="rId2" Type="http://schemas.openxmlformats.org/officeDocument/2006/relationships/slideLayout" Target="../slideLayouts/slideLayout1.xml"/><Relationship Id="rId3" Type="http://schemas.openxmlformats.org/officeDocument/2006/relationships/oleObject" Target="../embeddings/oleObject69.bin"/><Relationship Id="rId4" Type="http://schemas.openxmlformats.org/officeDocument/2006/relationships/image" Target="../media/image76.wmf"/><Relationship Id="rId5" Type="http://schemas.openxmlformats.org/officeDocument/2006/relationships/oleObject" Target="../embeddings/oleObject70.bin"/><Relationship Id="rId6" Type="http://schemas.openxmlformats.org/officeDocument/2006/relationships/image" Target="../media/image77.wmf"/><Relationship Id="rId7" Type="http://schemas.openxmlformats.org/officeDocument/2006/relationships/oleObject" Target="../embeddings/oleObject71.bin"/><Relationship Id="rId8" Type="http://schemas.openxmlformats.org/officeDocument/2006/relationships/image" Target="../media/image84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0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1.emf"/><Relationship Id="rId3" Type="http://schemas.openxmlformats.org/officeDocument/2006/relationships/image" Target="../media/image92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emf"/><Relationship Id="rId4" Type="http://schemas.openxmlformats.org/officeDocument/2006/relationships/image" Target="../media/image95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3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emf"/><Relationship Id="rId4" Type="http://schemas.openxmlformats.org/officeDocument/2006/relationships/image" Target="../media/image97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3.e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8.emf"/><Relationship Id="rId3" Type="http://schemas.openxmlformats.org/officeDocument/2006/relationships/image" Target="../media/image99.e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2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1.em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2.emf"/><Relationship Id="rId3" Type="http://schemas.openxmlformats.org/officeDocument/2006/relationships/image" Target="../media/image103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emf"/><Relationship Id="rId4" Type="http://schemas.openxmlformats.org/officeDocument/2006/relationships/image" Target="../media/image106.emf"/><Relationship Id="rId5" Type="http://schemas.openxmlformats.org/officeDocument/2006/relationships/image" Target="../media/image107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4.em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8.emf"/><Relationship Id="rId3" Type="http://schemas.openxmlformats.org/officeDocument/2006/relationships/image" Target="../media/image109.em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0.emf"/><Relationship Id="rId3" Type="http://schemas.openxmlformats.org/officeDocument/2006/relationships/image" Target="../media/image111.emf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2.emf"/><Relationship Id="rId3" Type="http://schemas.openxmlformats.org/officeDocument/2006/relationships/image" Target="../media/image113.emf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emf"/><Relationship Id="rId4" Type="http://schemas.openxmlformats.org/officeDocument/2006/relationships/image" Target="../media/image116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4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emf"/><Relationship Id="rId4" Type="http://schemas.openxmlformats.org/officeDocument/2006/relationships/image" Target="../media/image119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7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emf"/><Relationship Id="rId4" Type="http://schemas.openxmlformats.org/officeDocument/2006/relationships/image" Target="../media/image119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0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image" Target="../media/image2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2.png"/><Relationship Id="rId3" Type="http://schemas.openxmlformats.org/officeDocument/2006/relationships/image" Target="../media/image123.emf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4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emf"/><Relationship Id="rId4" Type="http://schemas.openxmlformats.org/officeDocument/2006/relationships/image" Target="../media/image127.emf"/><Relationship Id="rId5" Type="http://schemas.openxmlformats.org/officeDocument/2006/relationships/image" Target="../media/image128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5.emf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9.emf"/><Relationship Id="rId3" Type="http://schemas.openxmlformats.org/officeDocument/2006/relationships/image" Target="../media/image130.emf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132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1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3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4.e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emf"/><Relationship Id="rId4" Type="http://schemas.openxmlformats.org/officeDocument/2006/relationships/image" Target="../media/image137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5.emf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8.emf"/><Relationship Id="rId3" Type="http://schemas.openxmlformats.org/officeDocument/2006/relationships/image" Target="../media/image139.emf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4" Type="http://schemas.openxmlformats.org/officeDocument/2006/relationships/image" Target="../media/image3.emf"/><Relationship Id="rId5" Type="http://schemas.openxmlformats.org/officeDocument/2006/relationships/oleObject" Target="../embeddings/oleObject4.bin"/><Relationship Id="rId6" Type="http://schemas.openxmlformats.org/officeDocument/2006/relationships/image" Target="../media/image4.emf"/><Relationship Id="rId7" Type="http://schemas.openxmlformats.org/officeDocument/2006/relationships/oleObject" Target="../embeddings/oleObject5.bin"/><Relationship Id="rId8" Type="http://schemas.openxmlformats.org/officeDocument/2006/relationships/image" Target="../media/image5.e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emf"/><Relationship Id="rId4" Type="http://schemas.openxmlformats.org/officeDocument/2006/relationships/image" Target="../media/image142.emf"/><Relationship Id="rId5" Type="http://schemas.openxmlformats.org/officeDocument/2006/relationships/oleObject" Target="../embeddings/oleObject78.bin"/><Relationship Id="rId6" Type="http://schemas.openxmlformats.org/officeDocument/2006/relationships/image" Target="../media/image140.emf"/><Relationship Id="rId1" Type="http://schemas.openxmlformats.org/officeDocument/2006/relationships/vmlDrawing" Target="../drawings/vmlDrawing13.vml"/><Relationship Id="rId2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emf"/><Relationship Id="rId4" Type="http://schemas.openxmlformats.org/officeDocument/2006/relationships/image" Target="../media/image144.emf"/><Relationship Id="rId5" Type="http://schemas.openxmlformats.org/officeDocument/2006/relationships/image" Target="../media/image145.emf"/><Relationship Id="rId6" Type="http://schemas.openxmlformats.org/officeDocument/2006/relationships/oleObject" Target="../embeddings/oleObject79.bin"/><Relationship Id="rId7" Type="http://schemas.openxmlformats.org/officeDocument/2006/relationships/image" Target="../media/image140.emf"/><Relationship Id="rId1" Type="http://schemas.openxmlformats.org/officeDocument/2006/relationships/vmlDrawing" Target="../drawings/vmlDrawing14.vml"/><Relationship Id="rId2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0.bin"/><Relationship Id="rId4" Type="http://schemas.openxmlformats.org/officeDocument/2006/relationships/image" Target="../media/image146.emf"/><Relationship Id="rId5" Type="http://schemas.openxmlformats.org/officeDocument/2006/relationships/oleObject" Target="../embeddings/oleObject81.bin"/><Relationship Id="rId6" Type="http://schemas.openxmlformats.org/officeDocument/2006/relationships/image" Target="../media/image147.emf"/><Relationship Id="rId7" Type="http://schemas.openxmlformats.org/officeDocument/2006/relationships/oleObject" Target="../embeddings/oleObject82.bin"/><Relationship Id="rId8" Type="http://schemas.openxmlformats.org/officeDocument/2006/relationships/image" Target="../media/image148.emf"/><Relationship Id="rId1" Type="http://schemas.openxmlformats.org/officeDocument/2006/relationships/vmlDrawing" Target="../drawings/vmlDrawing15.vml"/><Relationship Id="rId2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3.bin"/><Relationship Id="rId4" Type="http://schemas.openxmlformats.org/officeDocument/2006/relationships/image" Target="../media/image146.emf"/><Relationship Id="rId5" Type="http://schemas.openxmlformats.org/officeDocument/2006/relationships/oleObject" Target="../embeddings/oleObject84.bin"/><Relationship Id="rId6" Type="http://schemas.openxmlformats.org/officeDocument/2006/relationships/image" Target="../media/image147.emf"/><Relationship Id="rId7" Type="http://schemas.openxmlformats.org/officeDocument/2006/relationships/image" Target="../media/image149.emf"/><Relationship Id="rId1" Type="http://schemas.openxmlformats.org/officeDocument/2006/relationships/vmlDrawing" Target="../drawings/vmlDrawing16.vml"/><Relationship Id="rId2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0.jpg"/><Relationship Id="rId3" Type="http://schemas.openxmlformats.org/officeDocument/2006/relationships/image" Target="../media/image151.emf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emf"/><Relationship Id="rId4" Type="http://schemas.openxmlformats.org/officeDocument/2006/relationships/image" Target="../media/image154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2.emf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emf"/><Relationship Id="rId4" Type="http://schemas.openxmlformats.org/officeDocument/2006/relationships/image" Target="../media/image157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5.emf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5.emf"/><Relationship Id="rId3" Type="http://schemas.openxmlformats.org/officeDocument/2006/relationships/image" Target="../media/image156.emf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8.png"/><Relationship Id="rId3" Type="http://schemas.openxmlformats.org/officeDocument/2006/relationships/image" Target="../media/image159.emf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0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jpg"/><Relationship Id="rId3" Type="http://schemas.openxmlformats.org/officeDocument/2006/relationships/image" Target="../media/image7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gif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1.emf"/><Relationship Id="rId3" Type="http://schemas.openxmlformats.org/officeDocument/2006/relationships/image" Target="../media/image162.emf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3.emf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4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oleObject" Target="../embeddings/oleObject9.bin"/><Relationship Id="rId20" Type="http://schemas.openxmlformats.org/officeDocument/2006/relationships/image" Target="../media/image17.emf"/><Relationship Id="rId21" Type="http://schemas.openxmlformats.org/officeDocument/2006/relationships/oleObject" Target="../embeddings/oleObject15.bin"/><Relationship Id="rId22" Type="http://schemas.openxmlformats.org/officeDocument/2006/relationships/image" Target="../media/image18.emf"/><Relationship Id="rId10" Type="http://schemas.openxmlformats.org/officeDocument/2006/relationships/image" Target="../media/image12.emf"/><Relationship Id="rId11" Type="http://schemas.openxmlformats.org/officeDocument/2006/relationships/oleObject" Target="../embeddings/oleObject10.bin"/><Relationship Id="rId12" Type="http://schemas.openxmlformats.org/officeDocument/2006/relationships/image" Target="../media/image13.wmf"/><Relationship Id="rId13" Type="http://schemas.openxmlformats.org/officeDocument/2006/relationships/oleObject" Target="../embeddings/oleObject11.bin"/><Relationship Id="rId14" Type="http://schemas.openxmlformats.org/officeDocument/2006/relationships/image" Target="../media/image14.wmf"/><Relationship Id="rId15" Type="http://schemas.openxmlformats.org/officeDocument/2006/relationships/oleObject" Target="../embeddings/oleObject12.bin"/><Relationship Id="rId16" Type="http://schemas.openxmlformats.org/officeDocument/2006/relationships/image" Target="../media/image15.emf"/><Relationship Id="rId17" Type="http://schemas.openxmlformats.org/officeDocument/2006/relationships/oleObject" Target="../embeddings/oleObject13.bin"/><Relationship Id="rId18" Type="http://schemas.openxmlformats.org/officeDocument/2006/relationships/image" Target="../media/image16.emf"/><Relationship Id="rId19" Type="http://schemas.openxmlformats.org/officeDocument/2006/relationships/oleObject" Target="../embeddings/oleObject14.bin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1.xml"/><Relationship Id="rId3" Type="http://schemas.openxmlformats.org/officeDocument/2006/relationships/oleObject" Target="../embeddings/oleObject6.bin"/><Relationship Id="rId4" Type="http://schemas.openxmlformats.org/officeDocument/2006/relationships/image" Target="../media/image9.wmf"/><Relationship Id="rId5" Type="http://schemas.openxmlformats.org/officeDocument/2006/relationships/oleObject" Target="../embeddings/oleObject7.bin"/><Relationship Id="rId6" Type="http://schemas.openxmlformats.org/officeDocument/2006/relationships/image" Target="../media/image10.emf"/><Relationship Id="rId7" Type="http://schemas.openxmlformats.org/officeDocument/2006/relationships/oleObject" Target="../embeddings/oleObject8.bin"/><Relationship Id="rId8" Type="http://schemas.openxmlformats.org/officeDocument/2006/relationships/image" Target="../media/image1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sp>
        <p:nvSpPr>
          <p:cNvPr id="9" name="TextBox 32"/>
          <p:cNvSpPr txBox="1">
            <a:spLocks noChangeArrowheads="1"/>
          </p:cNvSpPr>
          <p:nvPr/>
        </p:nvSpPr>
        <p:spPr bwMode="auto">
          <a:xfrm>
            <a:off x="0" y="3933056"/>
            <a:ext cx="9144000" cy="1561905"/>
          </a:xfrm>
          <a:prstGeom prst="rect">
            <a:avLst/>
          </a:prstGeom>
          <a:solidFill>
            <a:srgbClr val="EDEDED"/>
          </a:solidFill>
          <a:ln w="9525">
            <a:noFill/>
            <a:miter lim="800000"/>
            <a:headEnd/>
            <a:tailEnd/>
          </a:ln>
        </p:spPr>
        <p:txBody>
          <a:bodyPr wrap="square" tIns="140400" rIns="324000" bIns="187200">
            <a:prstTxWarp prst="textNoShape">
              <a:avLst/>
            </a:prstTxWarp>
            <a:spAutoFit/>
          </a:bodyPr>
          <a:lstStyle/>
          <a:p>
            <a:pPr lvl="0" algn="r">
              <a:spcBef>
                <a:spcPts val="600"/>
              </a:spcBef>
            </a:pPr>
            <a:r>
              <a:rPr lang="en-US" sz="2800" dirty="0" smtClean="0">
                <a:latin typeface="Trebuchet MS"/>
                <a:ea typeface="Trebuchet MS" pitchFamily="-84" charset="0"/>
                <a:cs typeface="Trebuchet MS"/>
              </a:rPr>
              <a:t>The </a:t>
            </a:r>
            <a:r>
              <a:rPr lang="en-US" sz="2800" dirty="0" err="1" smtClean="0">
                <a:latin typeface="Trebuchet MS"/>
                <a:ea typeface="Trebuchet MS" pitchFamily="-84" charset="0"/>
                <a:cs typeface="Trebuchet MS"/>
              </a:rPr>
              <a:t>Flavour</a:t>
            </a:r>
            <a:r>
              <a:rPr lang="en-US" sz="2800" dirty="0" smtClean="0">
                <a:latin typeface="Trebuchet MS"/>
                <a:ea typeface="Trebuchet MS" pitchFamily="-84" charset="0"/>
                <a:cs typeface="Trebuchet MS"/>
              </a:rPr>
              <a:t> of Higgs </a:t>
            </a:r>
            <a:r>
              <a:rPr lang="en-US" sz="28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ea typeface="Trebuchet MS" pitchFamily="-84" charset="0"/>
                <a:cs typeface="Trebuchet MS"/>
              </a:rPr>
              <a:t>— </a:t>
            </a:r>
            <a:r>
              <a:rPr lang="en-US" sz="28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ea typeface="Trebuchet MS" pitchFamily="-84" charset="0"/>
                <a:cs typeface="Trebuchet MS"/>
              </a:rPr>
              <a:t>E</a:t>
            </a:r>
            <a:r>
              <a:rPr lang="en-US" sz="24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ea typeface="Trebuchet MS" pitchFamily="-84" charset="0"/>
                <a:cs typeface="Trebuchet MS"/>
              </a:rPr>
              <a:t>XPERIMENTAL</a:t>
            </a:r>
            <a:r>
              <a:rPr lang="en-US" sz="28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ea typeface="Trebuchet MS" pitchFamily="-84" charset="0"/>
                <a:cs typeface="Trebuchet MS"/>
              </a:rPr>
              <a:t> </a:t>
            </a:r>
            <a:r>
              <a:rPr lang="en-US" sz="28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ea typeface="Trebuchet MS" pitchFamily="-84" charset="0"/>
                <a:cs typeface="Trebuchet MS"/>
              </a:rPr>
              <a:t>I</a:t>
            </a:r>
            <a:r>
              <a:rPr lang="en-US" sz="24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ea typeface="Trebuchet MS" pitchFamily="-84" charset="0"/>
                <a:cs typeface="Trebuchet MS"/>
              </a:rPr>
              <a:t>NTRODUCTION</a:t>
            </a:r>
            <a:endParaRPr lang="en-US" sz="2000" b="1" dirty="0" smtClean="0">
              <a:solidFill>
                <a:prstClr val="black">
                  <a:lumMod val="65000"/>
                  <a:lumOff val="35000"/>
                </a:prstClr>
              </a:solidFill>
              <a:latin typeface="Trebuchet MS"/>
              <a:ea typeface="Trebuchet MS" pitchFamily="-84" charset="0"/>
              <a:cs typeface="Trebuchet MS"/>
            </a:endParaRPr>
          </a:p>
          <a:p>
            <a:pPr algn="r">
              <a:spcBef>
                <a:spcPts val="1800"/>
              </a:spcBef>
            </a:pP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A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NDREAS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 H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OECKER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,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CERN</a:t>
            </a:r>
          </a:p>
          <a:p>
            <a:pPr lvl="0" algn="r">
              <a:spcBef>
                <a:spcPts val="600"/>
              </a:spcBef>
            </a:pPr>
            <a:r>
              <a:rPr lang="en-US" sz="16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ea typeface="Trebuchet MS" pitchFamily="-84" charset="0"/>
                <a:cs typeface="Trebuchet MS"/>
              </a:rPr>
              <a:t>W</a:t>
            </a:r>
            <a:r>
              <a:rPr lang="en-US" sz="1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ea typeface="Trebuchet MS" pitchFamily="-84" charset="0"/>
                <a:cs typeface="Trebuchet MS"/>
              </a:rPr>
              <a:t>EIZMANN</a:t>
            </a:r>
            <a:r>
              <a:rPr lang="en-US" sz="16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ea typeface="Trebuchet MS" pitchFamily="-84" charset="0"/>
                <a:cs typeface="Trebuchet MS"/>
              </a:rPr>
              <a:t>, </a:t>
            </a:r>
            <a:r>
              <a:rPr lang="en-US" sz="1600" dirty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ea typeface="Trebuchet MS" pitchFamily="-84" charset="0"/>
                <a:cs typeface="Trebuchet MS"/>
              </a:rPr>
              <a:t>23 </a:t>
            </a:r>
            <a:r>
              <a:rPr lang="en-US" sz="16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ea typeface="Trebuchet MS" pitchFamily="-84" charset="0"/>
                <a:cs typeface="Trebuchet MS"/>
              </a:rPr>
              <a:t>J</a:t>
            </a:r>
            <a:r>
              <a:rPr lang="en-US" sz="1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ea typeface="Trebuchet MS" pitchFamily="-84" charset="0"/>
                <a:cs typeface="Trebuchet MS"/>
              </a:rPr>
              <a:t>UNE</a:t>
            </a:r>
            <a:r>
              <a:rPr lang="en-US" sz="16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ea typeface="Trebuchet MS" pitchFamily="-84" charset="0"/>
                <a:cs typeface="Trebuchet MS"/>
              </a:rPr>
              <a:t> 2014</a:t>
            </a:r>
            <a:endParaRPr lang="en-US" sz="2400" dirty="0" smtClean="0">
              <a:latin typeface="Trebuchet MS"/>
              <a:ea typeface="Trebuchet MS" pitchFamily="-84" charset="0"/>
              <a:cs typeface="Trebuchet MS"/>
            </a:endParaRPr>
          </a:p>
        </p:txBody>
      </p:sp>
      <p:pic>
        <p:nvPicPr>
          <p:cNvPr id="3" name="Picture 2" descr="brain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340" y="620688"/>
            <a:ext cx="2518804" cy="273630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5733256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Flavour in the SM 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— Charged 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lepton 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and 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quark 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flavour — Top flavour — Higgs flavour — Higgs FV — Outlook</a:t>
            </a:r>
            <a:endParaRPr lang="en-GB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6932375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32"/>
          <p:cNvSpPr txBox="1">
            <a:spLocks noChangeArrowheads="1"/>
          </p:cNvSpPr>
          <p:nvPr/>
        </p:nvSpPr>
        <p:spPr bwMode="auto">
          <a:xfrm>
            <a:off x="179512" y="188640"/>
            <a:ext cx="8964488" cy="846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800" dirty="0" smtClean="0">
                <a:latin typeface="Trebuchet MS"/>
                <a:ea typeface="Trebuchet MS" pitchFamily="-84" charset="0"/>
                <a:cs typeface="Trebuchet MS"/>
              </a:rPr>
              <a:t>Quark </a:t>
            </a:r>
            <a:r>
              <a:rPr lang="en-US" sz="2800" dirty="0" err="1" smtClean="0">
                <a:latin typeface="Trebuchet MS"/>
                <a:ea typeface="Trebuchet MS" pitchFamily="-84" charset="0"/>
                <a:cs typeface="Trebuchet MS"/>
              </a:rPr>
              <a:t>Flavour</a:t>
            </a:r>
            <a:r>
              <a:rPr lang="en-US" sz="2800" dirty="0" smtClean="0">
                <a:latin typeface="Trebuchet MS"/>
                <a:ea typeface="Trebuchet MS" pitchFamily="-84" charset="0"/>
                <a:cs typeface="Trebuchet MS"/>
              </a:rPr>
              <a:t> </a:t>
            </a:r>
            <a:r>
              <a:rPr lang="en-US" sz="2800" dirty="0" smtClean="0">
                <a:latin typeface="Trebuchet MS"/>
                <a:ea typeface="Trebuchet MS" pitchFamily="-84" charset="0"/>
                <a:cs typeface="Trebuchet MS"/>
              </a:rPr>
              <a:t>Physics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ea typeface="Trebuchet MS" pitchFamily="-84" charset="0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Came a long way since the discovery of strange particles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by Rochester, 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Butler in 1946/47 </a:t>
            </a: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Trebuchet MS" pitchFamily="-84" charset="0"/>
              <a:cs typeface="Trebuchet M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3528" y="1412776"/>
            <a:ext cx="8712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Unitary 3-generation quark mixing matrix </a:t>
            </a:r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— small CPV, top has </a:t>
            </a:r>
            <a:r>
              <a:rPr lang="en-GB" sz="1400" dirty="0" smtClean="0">
                <a:solidFill>
                  <a:srgbClr val="D80017"/>
                </a:solidFill>
                <a:latin typeface="Symbol" charset="2"/>
                <a:cs typeface="Symbol" charset="2"/>
              </a:rPr>
              <a:t>~</a:t>
            </a:r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unity Yukawa coupling </a:t>
            </a:r>
            <a:endParaRPr lang="en-GB" sz="1400" b="1" dirty="0" smtClean="0">
              <a:solidFill>
                <a:srgbClr val="D80017"/>
              </a:solidFill>
              <a:latin typeface="Trebuchet MS"/>
              <a:cs typeface="Trebuchet MS"/>
            </a:endParaRPr>
          </a:p>
        </p:txBody>
      </p:sp>
      <p:sp>
        <p:nvSpPr>
          <p:cNvPr id="1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10</a:t>
            </a:fld>
            <a:endParaRPr lang="en-GB" dirty="0"/>
          </a:p>
        </p:txBody>
      </p:sp>
      <p:sp>
        <p:nvSpPr>
          <p:cNvPr id="19" name="Rectangle 49"/>
          <p:cNvSpPr>
            <a:spLocks noChangeArrowheads="1"/>
          </p:cNvSpPr>
          <p:nvPr/>
        </p:nvSpPr>
        <p:spPr bwMode="auto">
          <a:xfrm>
            <a:off x="415106" y="1916832"/>
            <a:ext cx="5221287" cy="4545013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en-GB"/>
          </a:p>
        </p:txBody>
      </p:sp>
      <p:sp>
        <p:nvSpPr>
          <p:cNvPr id="20" name="Rectangle 50"/>
          <p:cNvSpPr>
            <a:spLocks noChangeArrowheads="1"/>
          </p:cNvSpPr>
          <p:nvPr/>
        </p:nvSpPr>
        <p:spPr bwMode="auto">
          <a:xfrm>
            <a:off x="1585093" y="5307732"/>
            <a:ext cx="3781425" cy="765175"/>
          </a:xfrm>
          <a:prstGeom prst="rect">
            <a:avLst/>
          </a:prstGeom>
          <a:solidFill>
            <a:srgbClr val="97E200"/>
          </a:solidFill>
          <a:ln w="317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en-GB"/>
          </a:p>
        </p:txBody>
      </p:sp>
      <p:sp>
        <p:nvSpPr>
          <p:cNvPr id="21" name="Rectangle 51"/>
          <p:cNvSpPr>
            <a:spLocks noChangeArrowheads="1"/>
          </p:cNvSpPr>
          <p:nvPr/>
        </p:nvSpPr>
        <p:spPr bwMode="auto">
          <a:xfrm>
            <a:off x="1585093" y="4228232"/>
            <a:ext cx="3781425" cy="1079500"/>
          </a:xfrm>
          <a:prstGeom prst="rect">
            <a:avLst/>
          </a:prstGeom>
          <a:solidFill>
            <a:srgbClr val="CAFF61"/>
          </a:solidFill>
          <a:ln w="317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en-GB"/>
          </a:p>
        </p:txBody>
      </p:sp>
      <p:sp>
        <p:nvSpPr>
          <p:cNvPr id="22" name="Rectangle 52"/>
          <p:cNvSpPr>
            <a:spLocks noChangeArrowheads="1"/>
          </p:cNvSpPr>
          <p:nvPr/>
        </p:nvSpPr>
        <p:spPr bwMode="auto">
          <a:xfrm>
            <a:off x="1585093" y="2923307"/>
            <a:ext cx="3781425" cy="1304925"/>
          </a:xfrm>
          <a:prstGeom prst="rect">
            <a:avLst/>
          </a:prstGeom>
          <a:solidFill>
            <a:srgbClr val="E7FFB7"/>
          </a:solidFill>
          <a:ln w="317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en-GB"/>
          </a:p>
        </p:txBody>
      </p:sp>
      <p:grpSp>
        <p:nvGrpSpPr>
          <p:cNvPr id="23" name="Group 53"/>
          <p:cNvGrpSpPr>
            <a:grpSpLocks/>
          </p:cNvGrpSpPr>
          <p:nvPr/>
        </p:nvGrpSpPr>
        <p:grpSpPr bwMode="auto">
          <a:xfrm>
            <a:off x="2872556" y="3118570"/>
            <a:ext cx="1228725" cy="2662237"/>
            <a:chOff x="2019" y="1727"/>
            <a:chExt cx="753" cy="1677"/>
          </a:xfrm>
        </p:grpSpPr>
        <p:sp>
          <p:nvSpPr>
            <p:cNvPr id="24" name="Line 54"/>
            <p:cNvSpPr>
              <a:spLocks noChangeShapeType="1"/>
            </p:cNvSpPr>
            <p:nvPr/>
          </p:nvSpPr>
          <p:spPr bwMode="auto">
            <a:xfrm flipV="1">
              <a:off x="2039" y="3276"/>
              <a:ext cx="721" cy="128"/>
            </a:xfrm>
            <a:prstGeom prst="line">
              <a:avLst/>
            </a:prstGeom>
            <a:noFill/>
            <a:ln w="76200">
              <a:solidFill>
                <a:srgbClr val="29292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en-GB"/>
            </a:p>
          </p:txBody>
        </p:sp>
        <p:sp>
          <p:nvSpPr>
            <p:cNvPr id="25" name="Line 55"/>
            <p:cNvSpPr>
              <a:spLocks noChangeShapeType="1"/>
            </p:cNvSpPr>
            <p:nvPr/>
          </p:nvSpPr>
          <p:spPr bwMode="auto">
            <a:xfrm>
              <a:off x="2019" y="2503"/>
              <a:ext cx="736" cy="441"/>
            </a:xfrm>
            <a:prstGeom prst="line">
              <a:avLst/>
            </a:prstGeom>
            <a:noFill/>
            <a:ln w="76200">
              <a:solidFill>
                <a:srgbClr val="29292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en-GB"/>
            </a:p>
          </p:txBody>
        </p:sp>
        <p:sp>
          <p:nvSpPr>
            <p:cNvPr id="26" name="Line 56"/>
            <p:cNvSpPr>
              <a:spLocks noChangeShapeType="1"/>
            </p:cNvSpPr>
            <p:nvPr/>
          </p:nvSpPr>
          <p:spPr bwMode="auto">
            <a:xfrm>
              <a:off x="2043" y="1727"/>
              <a:ext cx="729" cy="611"/>
            </a:xfrm>
            <a:prstGeom prst="line">
              <a:avLst/>
            </a:prstGeom>
            <a:noFill/>
            <a:ln w="76200">
              <a:solidFill>
                <a:srgbClr val="29292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en-GB"/>
            </a:p>
          </p:txBody>
        </p:sp>
      </p:grpSp>
      <p:sp>
        <p:nvSpPr>
          <p:cNvPr id="27" name="Line 57"/>
          <p:cNvSpPr>
            <a:spLocks noChangeShapeType="1"/>
          </p:cNvSpPr>
          <p:nvPr/>
        </p:nvSpPr>
        <p:spPr bwMode="auto">
          <a:xfrm>
            <a:off x="2904306" y="3112220"/>
            <a:ext cx="1155700" cy="1970087"/>
          </a:xfrm>
          <a:prstGeom prst="line">
            <a:avLst/>
          </a:prstGeom>
          <a:noFill/>
          <a:ln w="25400">
            <a:solidFill>
              <a:srgbClr val="77777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en-GB"/>
          </a:p>
        </p:txBody>
      </p:sp>
      <p:sp>
        <p:nvSpPr>
          <p:cNvPr id="28" name="Line 58"/>
          <p:cNvSpPr>
            <a:spLocks noChangeShapeType="1"/>
          </p:cNvSpPr>
          <p:nvPr/>
        </p:nvSpPr>
        <p:spPr bwMode="auto">
          <a:xfrm flipH="1">
            <a:off x="2850331" y="4058370"/>
            <a:ext cx="1220787" cy="333375"/>
          </a:xfrm>
          <a:prstGeom prst="line">
            <a:avLst/>
          </a:prstGeom>
          <a:noFill/>
          <a:ln w="25400">
            <a:solidFill>
              <a:srgbClr val="77777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en-GB"/>
          </a:p>
        </p:txBody>
      </p:sp>
      <p:grpSp>
        <p:nvGrpSpPr>
          <p:cNvPr id="29" name="Group 59"/>
          <p:cNvGrpSpPr>
            <a:grpSpLocks/>
          </p:cNvGrpSpPr>
          <p:nvPr/>
        </p:nvGrpSpPr>
        <p:grpSpPr bwMode="auto">
          <a:xfrm>
            <a:off x="2890018" y="4363170"/>
            <a:ext cx="1203325" cy="1417637"/>
            <a:chOff x="2030" y="2511"/>
            <a:chExt cx="758" cy="893"/>
          </a:xfrm>
        </p:grpSpPr>
        <p:sp>
          <p:nvSpPr>
            <p:cNvPr id="30" name="Line 60"/>
            <p:cNvSpPr>
              <a:spLocks noChangeShapeType="1"/>
            </p:cNvSpPr>
            <p:nvPr/>
          </p:nvSpPr>
          <p:spPr bwMode="auto">
            <a:xfrm flipV="1">
              <a:off x="2030" y="2936"/>
              <a:ext cx="737" cy="468"/>
            </a:xfrm>
            <a:prstGeom prst="line">
              <a:avLst/>
            </a:prstGeom>
            <a:noFill/>
            <a:ln w="50800">
              <a:solidFill>
                <a:srgbClr val="5F5F5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en-GB"/>
            </a:p>
          </p:txBody>
        </p:sp>
        <p:sp>
          <p:nvSpPr>
            <p:cNvPr id="31" name="Line 61"/>
            <p:cNvSpPr>
              <a:spLocks noChangeShapeType="1"/>
            </p:cNvSpPr>
            <p:nvPr/>
          </p:nvSpPr>
          <p:spPr bwMode="auto">
            <a:xfrm>
              <a:off x="2030" y="2511"/>
              <a:ext cx="758" cy="799"/>
            </a:xfrm>
            <a:prstGeom prst="line">
              <a:avLst/>
            </a:prstGeom>
            <a:noFill/>
            <a:ln w="50800">
              <a:solidFill>
                <a:srgbClr val="5F5F5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en-GB"/>
            </a:p>
          </p:txBody>
        </p:sp>
      </p:grpSp>
      <p:grpSp>
        <p:nvGrpSpPr>
          <p:cNvPr id="32" name="Group 62"/>
          <p:cNvGrpSpPr>
            <a:grpSpLocks/>
          </p:cNvGrpSpPr>
          <p:nvPr/>
        </p:nvGrpSpPr>
        <p:grpSpPr bwMode="auto">
          <a:xfrm>
            <a:off x="2890018" y="3147145"/>
            <a:ext cx="1169988" cy="2655887"/>
            <a:chOff x="2030" y="1745"/>
            <a:chExt cx="737" cy="1673"/>
          </a:xfrm>
        </p:grpSpPr>
        <p:sp>
          <p:nvSpPr>
            <p:cNvPr id="33" name="Line 63"/>
            <p:cNvSpPr>
              <a:spLocks noChangeShapeType="1"/>
            </p:cNvSpPr>
            <p:nvPr/>
          </p:nvSpPr>
          <p:spPr bwMode="auto">
            <a:xfrm>
              <a:off x="2059" y="1745"/>
              <a:ext cx="708" cy="156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en-GB"/>
            </a:p>
          </p:txBody>
        </p:sp>
        <p:sp>
          <p:nvSpPr>
            <p:cNvPr id="34" name="Line 64"/>
            <p:cNvSpPr>
              <a:spLocks noChangeShapeType="1"/>
            </p:cNvSpPr>
            <p:nvPr/>
          </p:nvSpPr>
          <p:spPr bwMode="auto">
            <a:xfrm flipV="1">
              <a:off x="2030" y="2312"/>
              <a:ext cx="737" cy="1106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en-GB"/>
            </a:p>
          </p:txBody>
        </p:sp>
      </p:grpSp>
      <p:pic>
        <p:nvPicPr>
          <p:cNvPr id="35" name="Picture 65" descr="quarksca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012" b="4114"/>
          <a:stretch>
            <a:fillRect/>
          </a:stretch>
        </p:blipFill>
        <p:spPr bwMode="auto">
          <a:xfrm>
            <a:off x="1045343" y="2067645"/>
            <a:ext cx="474663" cy="425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Text Box 66"/>
          <p:cNvSpPr txBox="1">
            <a:spLocks noChangeArrowheads="1"/>
          </p:cNvSpPr>
          <p:nvPr/>
        </p:nvSpPr>
        <p:spPr bwMode="auto">
          <a:xfrm rot="16200000">
            <a:off x="-519932" y="3023320"/>
            <a:ext cx="240188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buFontTx/>
              <a:buNone/>
            </a:pPr>
            <a:r>
              <a:rPr lang="en-US" sz="1800"/>
              <a:t>log</a:t>
            </a:r>
            <a:r>
              <a:rPr lang="en-US" sz="1800" baseline="-25000"/>
              <a:t>10</a:t>
            </a:r>
            <a:r>
              <a:rPr lang="en-US" sz="1800"/>
              <a:t>( mass [MeV/c</a:t>
            </a:r>
            <a:r>
              <a:rPr lang="en-US" sz="1800" baseline="30000"/>
              <a:t>2</a:t>
            </a:r>
            <a:r>
              <a:rPr lang="en-US" sz="1800"/>
              <a:t>] )</a:t>
            </a:r>
            <a:endParaRPr lang="fr-FR" sz="1800"/>
          </a:p>
        </p:txBody>
      </p:sp>
      <p:sp>
        <p:nvSpPr>
          <p:cNvPr id="37" name="Text Box 67"/>
          <p:cNvSpPr txBox="1">
            <a:spLocks noChangeArrowheads="1"/>
          </p:cNvSpPr>
          <p:nvPr/>
        </p:nvSpPr>
        <p:spPr bwMode="auto">
          <a:xfrm>
            <a:off x="1740668" y="3009322"/>
            <a:ext cx="1193800" cy="251795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000" tIns="0" rIns="90000" bIns="36000">
            <a:spAutoFit/>
          </a:bodyPr>
          <a:lstStyle/>
          <a:p>
            <a:pPr>
              <a:buFontTx/>
              <a:buNone/>
            </a:pPr>
            <a:r>
              <a:rPr lang="en-US" sz="1400" b="1">
                <a:solidFill>
                  <a:schemeClr val="bg1"/>
                </a:solidFill>
              </a:rPr>
              <a:t>top</a:t>
            </a:r>
            <a:endParaRPr lang="fr-FR" sz="1400" b="1">
              <a:solidFill>
                <a:schemeClr val="bg1"/>
              </a:solidFill>
            </a:endParaRPr>
          </a:p>
        </p:txBody>
      </p:sp>
      <p:sp>
        <p:nvSpPr>
          <p:cNvPr id="38" name="Text Box 68"/>
          <p:cNvSpPr txBox="1">
            <a:spLocks noChangeArrowheads="1"/>
          </p:cNvSpPr>
          <p:nvPr/>
        </p:nvSpPr>
        <p:spPr bwMode="auto">
          <a:xfrm>
            <a:off x="1740668" y="4250747"/>
            <a:ext cx="1193800" cy="251795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000" tIns="0" rIns="90000" bIns="36000">
            <a:spAutoFit/>
          </a:bodyPr>
          <a:lstStyle/>
          <a:p>
            <a:pPr>
              <a:buFontTx/>
              <a:buNone/>
            </a:pPr>
            <a:r>
              <a:rPr lang="en-US" sz="1400" b="1">
                <a:solidFill>
                  <a:schemeClr val="bg1"/>
                </a:solidFill>
              </a:rPr>
              <a:t>charm</a:t>
            </a:r>
            <a:endParaRPr lang="fr-FR" sz="1400" b="1">
              <a:solidFill>
                <a:schemeClr val="bg1"/>
              </a:solidFill>
            </a:endParaRPr>
          </a:p>
        </p:txBody>
      </p:sp>
      <p:sp>
        <p:nvSpPr>
          <p:cNvPr id="39" name="Text Box 69"/>
          <p:cNvSpPr txBox="1">
            <a:spLocks noChangeArrowheads="1"/>
          </p:cNvSpPr>
          <p:nvPr/>
        </p:nvSpPr>
        <p:spPr bwMode="auto">
          <a:xfrm>
            <a:off x="1740668" y="5646160"/>
            <a:ext cx="1193800" cy="251795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000" tIns="0" rIns="90000" bIns="36000">
            <a:spAutoFit/>
          </a:bodyPr>
          <a:lstStyle/>
          <a:p>
            <a:pPr>
              <a:buFontTx/>
              <a:buNone/>
            </a:pPr>
            <a:r>
              <a:rPr lang="en-US" sz="1400" b="1">
                <a:solidFill>
                  <a:schemeClr val="bg1"/>
                </a:solidFill>
              </a:rPr>
              <a:t>up</a:t>
            </a:r>
            <a:endParaRPr lang="fr-FR" sz="1400" b="1">
              <a:solidFill>
                <a:schemeClr val="bg1"/>
              </a:solidFill>
            </a:endParaRPr>
          </a:p>
        </p:txBody>
      </p:sp>
      <p:sp>
        <p:nvSpPr>
          <p:cNvPr id="40" name="Text Box 70"/>
          <p:cNvSpPr txBox="1">
            <a:spLocks noChangeArrowheads="1"/>
          </p:cNvSpPr>
          <p:nvPr/>
        </p:nvSpPr>
        <p:spPr bwMode="auto">
          <a:xfrm>
            <a:off x="4036193" y="5454072"/>
            <a:ext cx="1193800" cy="251795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000" tIns="0" rIns="90000" bIns="36000">
            <a:spAutoFit/>
          </a:bodyPr>
          <a:lstStyle/>
          <a:p>
            <a:pPr>
              <a:buFontTx/>
              <a:buNone/>
            </a:pPr>
            <a:r>
              <a:rPr lang="en-US" sz="1400" b="1">
                <a:solidFill>
                  <a:schemeClr val="bg1"/>
                </a:solidFill>
              </a:rPr>
              <a:t>down</a:t>
            </a:r>
            <a:endParaRPr lang="fr-FR" sz="1400" b="1">
              <a:solidFill>
                <a:schemeClr val="bg1"/>
              </a:solidFill>
            </a:endParaRPr>
          </a:p>
        </p:txBody>
      </p:sp>
      <p:sp>
        <p:nvSpPr>
          <p:cNvPr id="41" name="Text Box 71"/>
          <p:cNvSpPr txBox="1">
            <a:spLocks noChangeArrowheads="1"/>
          </p:cNvSpPr>
          <p:nvPr/>
        </p:nvSpPr>
        <p:spPr bwMode="auto">
          <a:xfrm>
            <a:off x="4036193" y="4912735"/>
            <a:ext cx="1193800" cy="251795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000" tIns="0" rIns="90000" bIns="36000">
            <a:spAutoFit/>
          </a:bodyPr>
          <a:lstStyle/>
          <a:p>
            <a:pPr>
              <a:buFontTx/>
              <a:buNone/>
            </a:pPr>
            <a:r>
              <a:rPr lang="en-US" sz="1400" b="1" dirty="0">
                <a:solidFill>
                  <a:schemeClr val="bg1"/>
                </a:solidFill>
              </a:rPr>
              <a:t>strange</a:t>
            </a:r>
            <a:endParaRPr lang="fr-FR" sz="1400" b="1" dirty="0">
              <a:solidFill>
                <a:schemeClr val="bg1"/>
              </a:solidFill>
            </a:endParaRPr>
          </a:p>
        </p:txBody>
      </p:sp>
      <p:sp>
        <p:nvSpPr>
          <p:cNvPr id="42" name="Text Box 72"/>
          <p:cNvSpPr txBox="1">
            <a:spLocks noChangeArrowheads="1"/>
          </p:cNvSpPr>
          <p:nvPr/>
        </p:nvSpPr>
        <p:spPr bwMode="auto">
          <a:xfrm>
            <a:off x="4036193" y="3934835"/>
            <a:ext cx="1193800" cy="251795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000" tIns="0" rIns="90000" bIns="36000">
            <a:spAutoFit/>
          </a:bodyPr>
          <a:lstStyle/>
          <a:p>
            <a:pPr>
              <a:buFontTx/>
              <a:buNone/>
            </a:pPr>
            <a:r>
              <a:rPr lang="en-US" sz="1400" b="1" dirty="0">
                <a:solidFill>
                  <a:schemeClr val="bg1"/>
                </a:solidFill>
              </a:rPr>
              <a:t>bottom</a:t>
            </a:r>
            <a:endParaRPr lang="fr-FR" sz="1400" b="1" dirty="0">
              <a:solidFill>
                <a:schemeClr val="bg1"/>
              </a:solidFill>
            </a:endParaRPr>
          </a:p>
        </p:txBody>
      </p:sp>
      <p:sp>
        <p:nvSpPr>
          <p:cNvPr id="43" name="Text Box 73"/>
          <p:cNvSpPr txBox="1">
            <a:spLocks noChangeArrowheads="1"/>
          </p:cNvSpPr>
          <p:nvPr/>
        </p:nvSpPr>
        <p:spPr bwMode="auto">
          <a:xfrm>
            <a:off x="1712093" y="2343870"/>
            <a:ext cx="1212850" cy="307975"/>
          </a:xfrm>
          <a:prstGeom prst="rect">
            <a:avLst/>
          </a:prstGeom>
          <a:noFill/>
          <a:ln w="3175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buFontTx/>
              <a:buNone/>
            </a:pPr>
            <a:r>
              <a:rPr lang="en-US" sz="1400"/>
              <a:t>Charge: +2/3</a:t>
            </a:r>
            <a:endParaRPr lang="fr-FR" sz="1400"/>
          </a:p>
        </p:txBody>
      </p:sp>
      <p:sp>
        <p:nvSpPr>
          <p:cNvPr id="44" name="Text Box 74"/>
          <p:cNvSpPr txBox="1">
            <a:spLocks noChangeArrowheads="1"/>
          </p:cNvSpPr>
          <p:nvPr/>
        </p:nvSpPr>
        <p:spPr bwMode="auto">
          <a:xfrm>
            <a:off x="4026668" y="2340695"/>
            <a:ext cx="1206500" cy="307975"/>
          </a:xfrm>
          <a:prstGeom prst="rect">
            <a:avLst/>
          </a:prstGeom>
          <a:noFill/>
          <a:ln w="3175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buFontTx/>
              <a:buNone/>
            </a:pPr>
            <a:r>
              <a:rPr lang="en-US" sz="1400"/>
              <a:t>Charge: </a:t>
            </a:r>
            <a:r>
              <a:rPr lang="en-US" sz="1400">
                <a:sym typeface="Symbol" charset="0"/>
              </a:rPr>
              <a:t></a:t>
            </a:r>
            <a:r>
              <a:rPr lang="en-US" sz="1400"/>
              <a:t>1/3</a:t>
            </a:r>
            <a:endParaRPr lang="fr-FR" sz="1400"/>
          </a:p>
        </p:txBody>
      </p:sp>
      <p:grpSp>
        <p:nvGrpSpPr>
          <p:cNvPr id="45" name="Group 76"/>
          <p:cNvGrpSpPr>
            <a:grpSpLocks/>
          </p:cNvGrpSpPr>
          <p:nvPr/>
        </p:nvGrpSpPr>
        <p:grpSpPr bwMode="auto">
          <a:xfrm>
            <a:off x="3474219" y="3420199"/>
            <a:ext cx="5656263" cy="1095376"/>
            <a:chOff x="2398" y="1917"/>
            <a:chExt cx="3563" cy="690"/>
          </a:xfrm>
        </p:grpSpPr>
        <p:sp>
          <p:nvSpPr>
            <p:cNvPr id="46" name="Text Box 77"/>
            <p:cNvSpPr txBox="1">
              <a:spLocks noChangeArrowheads="1"/>
            </p:cNvSpPr>
            <p:nvPr/>
          </p:nvSpPr>
          <p:spPr bwMode="auto">
            <a:xfrm>
              <a:off x="3957" y="1917"/>
              <a:ext cx="2004" cy="6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 lIns="90000" tIns="46800" rIns="90000" bIns="46800">
              <a:spAutoFit/>
            </a:bodyPr>
            <a:lstStyle/>
            <a:p>
              <a:pPr algn="l">
                <a:buFontTx/>
                <a:buNone/>
              </a:pPr>
              <a:r>
                <a:rPr lang="en-US" sz="1600" dirty="0" err="1">
                  <a:latin typeface="Trebuchet MS"/>
                  <a:cs typeface="Trebuchet MS"/>
                </a:rPr>
                <a:t>Flavour</a:t>
              </a:r>
              <a:r>
                <a:rPr lang="en-US" sz="1600" dirty="0">
                  <a:latin typeface="Trebuchet MS"/>
                  <a:cs typeface="Trebuchet MS"/>
                </a:rPr>
                <a:t>-changing transition </a:t>
              </a:r>
              <a:r>
                <a:rPr lang="en-US" sz="1600" dirty="0" smtClean="0">
                  <a:latin typeface="Trebuchet MS"/>
                  <a:cs typeface="Trebuchet MS"/>
                </a:rPr>
                <a:t>      by </a:t>
              </a:r>
              <a:r>
                <a:rPr lang="en-US" sz="1600" dirty="0">
                  <a:latin typeface="Trebuchet MS"/>
                  <a:cs typeface="Trebuchet MS"/>
                </a:rPr>
                <a:t>charged weak current</a:t>
              </a:r>
              <a:r>
                <a:rPr lang="en-US" sz="1200" dirty="0">
                  <a:latin typeface="Trebuchet MS"/>
                  <a:cs typeface="Trebuchet MS"/>
                </a:rPr>
                <a:t> </a:t>
              </a:r>
              <a:endParaRPr lang="en-US" sz="1200" dirty="0" smtClean="0">
                <a:latin typeface="Trebuchet MS"/>
                <a:cs typeface="Trebuchet MS"/>
              </a:endParaRPr>
            </a:p>
            <a:p>
              <a:pPr algn="l">
                <a:spcBef>
                  <a:spcPts val="600"/>
                </a:spcBef>
                <a:buFontTx/>
                <a:buNone/>
              </a:pPr>
              <a:r>
                <a:rPr lang="en-US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rPr>
                <a:t>(</a:t>
              </a:r>
              <a:r>
                <a:rPr lang="en-US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rPr>
                <a:t>boldness indicates transition probability </a:t>
              </a:r>
              <a:r>
                <a:rPr lang="en-US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  <a:sym typeface="Symbol" charset="0"/>
                </a:rPr>
                <a:t> |</a:t>
              </a:r>
              <a:r>
                <a:rPr lang="en-US" sz="1400" i="1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  <a:sym typeface="Symbol" charset="0"/>
                </a:rPr>
                <a:t>V</a:t>
              </a:r>
              <a:r>
                <a:rPr lang="en-US" sz="1400" i="1" baseline="-250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  <a:sym typeface="Symbol" charset="0"/>
                </a:rPr>
                <a:t>ij</a:t>
              </a:r>
              <a:r>
                <a:rPr lang="en-US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  <a:sym typeface="Symbol" charset="0"/>
                </a:rPr>
                <a:t>|</a:t>
              </a:r>
              <a:r>
                <a:rPr lang="en-US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rPr>
                <a:t>)</a:t>
              </a:r>
              <a:endParaRPr lang="fr-F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endParaRPr>
            </a:p>
          </p:txBody>
        </p:sp>
        <p:cxnSp>
          <p:nvCxnSpPr>
            <p:cNvPr id="47" name="AutoShape 78"/>
            <p:cNvCxnSpPr>
              <a:cxnSpLocks noChangeShapeType="1"/>
            </p:cNvCxnSpPr>
            <p:nvPr/>
          </p:nvCxnSpPr>
          <p:spPr bwMode="auto">
            <a:xfrm rot="10800000">
              <a:off x="2398" y="1962"/>
              <a:ext cx="1559" cy="142"/>
            </a:xfrm>
            <a:prstGeom prst="curvedConnector3">
              <a:avLst>
                <a:gd name="adj1" fmla="val 50000"/>
              </a:avLst>
            </a:prstGeom>
            <a:noFill/>
            <a:ln w="3175" cmpd="sng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sp>
        <p:nvSpPr>
          <p:cNvPr id="48" name="Rectangle 79"/>
          <p:cNvSpPr>
            <a:spLocks noChangeArrowheads="1"/>
          </p:cNvSpPr>
          <p:nvPr/>
        </p:nvSpPr>
        <p:spPr bwMode="auto">
          <a:xfrm>
            <a:off x="3429768" y="3491632"/>
            <a:ext cx="90488" cy="90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en-GB"/>
          </a:p>
        </p:txBody>
      </p:sp>
      <p:cxnSp>
        <p:nvCxnSpPr>
          <p:cNvPr id="50" name="AutoShape 81"/>
          <p:cNvCxnSpPr>
            <a:cxnSpLocks noChangeShapeType="1"/>
            <a:stCxn id="51" idx="0"/>
            <a:endCxn id="52" idx="3"/>
          </p:cNvCxnSpPr>
          <p:nvPr/>
        </p:nvCxnSpPr>
        <p:spPr bwMode="auto">
          <a:xfrm rot="16200000" flipV="1">
            <a:off x="5341284" y="2958669"/>
            <a:ext cx="674836" cy="3722210"/>
          </a:xfrm>
          <a:prstGeom prst="curvedConnector2">
            <a:avLst/>
          </a:prstGeom>
          <a:noFill/>
          <a:ln w="3175" cmpd="sng">
            <a:solidFill>
              <a:srgbClr val="D80017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51" name="Text Box 82"/>
          <p:cNvSpPr txBox="1">
            <a:spLocks noChangeArrowheads="1"/>
          </p:cNvSpPr>
          <p:nvPr/>
        </p:nvSpPr>
        <p:spPr bwMode="auto">
          <a:xfrm>
            <a:off x="5949131" y="5157192"/>
            <a:ext cx="3181351" cy="1094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/>
          <a:p>
            <a:r>
              <a:rPr lang="en-US" sz="1600" dirty="0">
                <a:latin typeface="Trebuchet MS"/>
                <a:cs typeface="Trebuchet MS"/>
              </a:rPr>
              <a:t>Smallest couplings are complex </a:t>
            </a:r>
            <a:r>
              <a:rPr lang="en-US" sz="1600" dirty="0">
                <a:latin typeface="Trebuchet MS"/>
                <a:cs typeface="Trebuchet MS"/>
                <a:sym typeface="Wingdings" charset="0"/>
              </a:rPr>
              <a:t> </a:t>
            </a:r>
            <a:r>
              <a:rPr lang="en-US" sz="1600" b="1" i="1" dirty="0">
                <a:solidFill>
                  <a:srgbClr val="D80017"/>
                </a:solidFill>
                <a:latin typeface="Trebuchet MS"/>
                <a:cs typeface="Trebuchet MS"/>
                <a:sym typeface="Wingdings" charset="0"/>
              </a:rPr>
              <a:t>CP</a:t>
            </a:r>
            <a:r>
              <a:rPr lang="en-US" sz="1600" b="1" dirty="0">
                <a:solidFill>
                  <a:srgbClr val="D80017"/>
                </a:solidFill>
                <a:latin typeface="Trebuchet MS"/>
                <a:cs typeface="Trebuchet MS"/>
                <a:sym typeface="Wingdings" charset="0"/>
              </a:rPr>
              <a:t> </a:t>
            </a:r>
            <a:r>
              <a:rPr lang="en-US" sz="1600" b="1" dirty="0" smtClean="0">
                <a:solidFill>
                  <a:srgbClr val="D80017"/>
                </a:solidFill>
                <a:latin typeface="Trebuchet MS"/>
                <a:cs typeface="Trebuchet MS"/>
                <a:sym typeface="Wingdings" charset="0"/>
              </a:rPr>
              <a:t>violation</a:t>
            </a:r>
          </a:p>
          <a:p>
            <a:pPr algn="l">
              <a:spcBef>
                <a:spcPts val="600"/>
              </a:spcBef>
              <a:buFontTx/>
              <a:buNone/>
            </a:pP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  <a:sym typeface="Wingdings" charset="0"/>
              </a:rPr>
              <a:t>(phase </a:t>
            </a: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cs typeface="Symbol" charset="2"/>
                <a:sym typeface="Wingdings" charset="0"/>
              </a:rPr>
              <a:t>d ~ </a:t>
            </a: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  <a:sym typeface="Wingdings" charset="0"/>
              </a:rPr>
              <a:t>70 degrees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  <a:sym typeface="Wingdings" charset="0"/>
              </a:rPr>
              <a:t>;</a:t>
            </a: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  <a:sym typeface="Wingdings" charset="0"/>
              </a:rPr>
              <a:t> accident            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  <a:sym typeface="Wingdings" charset="0"/>
              </a:rPr>
              <a:t>a</a:t>
            </a: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  <a:sym typeface="Wingdings" charset="0"/>
              </a:rPr>
              <a:t>s not responsible for </a:t>
            </a:r>
            <a:r>
              <a:rPr lang="en-US" sz="14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  <a:sym typeface="Wingdings" charset="0"/>
              </a:rPr>
              <a:t>baryogenesis</a:t>
            </a: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  <a:sym typeface="Wingdings" charset="0"/>
              </a:rPr>
              <a:t>?)</a:t>
            </a:r>
            <a:endParaRPr lang="fr-FR" sz="1100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52" name="Rectangle 83"/>
          <p:cNvSpPr>
            <a:spLocks noChangeArrowheads="1"/>
          </p:cNvSpPr>
          <p:nvPr/>
        </p:nvSpPr>
        <p:spPr bwMode="auto">
          <a:xfrm>
            <a:off x="3727110" y="4437112"/>
            <a:ext cx="90487" cy="90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en-GB"/>
          </a:p>
        </p:txBody>
      </p:sp>
      <p:graphicFrame>
        <p:nvGraphicFramePr>
          <p:cNvPr id="5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9537494"/>
              </p:ext>
            </p:extLst>
          </p:nvPr>
        </p:nvGraphicFramePr>
        <p:xfrm>
          <a:off x="6001900" y="1893948"/>
          <a:ext cx="3034596" cy="14226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97" name="Equation" r:id="rId4" imgW="1905000" imgH="876300" progId="Equation.3">
                  <p:embed/>
                </p:oleObj>
              </mc:Choice>
              <mc:Fallback>
                <p:oleObj name="Equation" r:id="rId4" imgW="1905000" imgH="876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1900" y="1893948"/>
                        <a:ext cx="3034596" cy="14226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" name="Oval 65"/>
          <p:cNvSpPr/>
          <p:nvPr/>
        </p:nvSpPr>
        <p:spPr>
          <a:xfrm>
            <a:off x="7836011" y="1945435"/>
            <a:ext cx="491950" cy="487204"/>
          </a:xfrm>
          <a:prstGeom prst="ellipse">
            <a:avLst/>
          </a:prstGeom>
          <a:ln w="28575" cmpd="sng">
            <a:solidFill>
              <a:srgbClr val="D80017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sp>
        <p:nvSpPr>
          <p:cNvPr id="67" name="Oval 66"/>
          <p:cNvSpPr/>
          <p:nvPr/>
        </p:nvSpPr>
        <p:spPr>
          <a:xfrm>
            <a:off x="6796011" y="2775150"/>
            <a:ext cx="478780" cy="486415"/>
          </a:xfrm>
          <a:prstGeom prst="ellipse">
            <a:avLst/>
          </a:prstGeom>
          <a:ln w="28575" cmpd="sng">
            <a:solidFill>
              <a:srgbClr val="D80017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 flipH="1">
            <a:off x="1979712" y="3256682"/>
            <a:ext cx="2184" cy="1028700"/>
          </a:xfrm>
          <a:prstGeom prst="line">
            <a:avLst/>
          </a:prstGeom>
          <a:ln>
            <a:solidFill>
              <a:srgbClr val="0000FF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1984519" y="3398030"/>
            <a:ext cx="9334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0000FF"/>
                </a:solidFill>
                <a:latin typeface="Trebuchet MS"/>
                <a:cs typeface="Trebuchet MS"/>
              </a:rPr>
              <a:t>FCNC suppressed</a:t>
            </a:r>
          </a:p>
          <a:p>
            <a:r>
              <a:rPr lang="en-US" sz="1200" dirty="0" smtClean="0">
                <a:solidFill>
                  <a:srgbClr val="0000FF"/>
                </a:solidFill>
                <a:latin typeface="Trebuchet MS"/>
                <a:cs typeface="Trebuchet MS"/>
              </a:rPr>
              <a:t>In SM</a:t>
            </a:r>
            <a:endParaRPr lang="en-GB" sz="12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72128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32"/>
          <p:cNvSpPr txBox="1">
            <a:spLocks noChangeArrowheads="1"/>
          </p:cNvSpPr>
          <p:nvPr/>
        </p:nvSpPr>
        <p:spPr bwMode="auto">
          <a:xfrm>
            <a:off x="179512" y="188640"/>
            <a:ext cx="8964488" cy="846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800" dirty="0" smtClean="0">
                <a:latin typeface="Trebuchet MS"/>
                <a:ea typeface="Trebuchet MS" pitchFamily="-84" charset="0"/>
                <a:cs typeface="Trebuchet MS"/>
              </a:rPr>
              <a:t>Quark </a:t>
            </a:r>
            <a:r>
              <a:rPr lang="en-US" sz="2800" dirty="0" err="1" smtClean="0">
                <a:latin typeface="Trebuchet MS"/>
                <a:ea typeface="Trebuchet MS" pitchFamily="-84" charset="0"/>
                <a:cs typeface="Trebuchet MS"/>
              </a:rPr>
              <a:t>Flavour</a:t>
            </a:r>
            <a:r>
              <a:rPr lang="en-US" sz="2800" dirty="0" smtClean="0">
                <a:latin typeface="Trebuchet MS"/>
                <a:ea typeface="Trebuchet MS" pitchFamily="-84" charset="0"/>
                <a:cs typeface="Trebuchet MS"/>
              </a:rPr>
              <a:t> </a:t>
            </a:r>
            <a:r>
              <a:rPr lang="en-US" sz="2800" dirty="0" smtClean="0">
                <a:latin typeface="Trebuchet MS"/>
                <a:ea typeface="Trebuchet MS" pitchFamily="-84" charset="0"/>
                <a:cs typeface="Trebuchet MS"/>
              </a:rPr>
              <a:t>Physics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ea typeface="Trebuchet MS" pitchFamily="-84" charset="0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Came a long way since the discovery of strange particles by Rochester, Butler in 1946/47 </a:t>
            </a: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Trebuchet MS" pitchFamily="-84" charset="0"/>
              <a:cs typeface="Trebuchet M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3528" y="1412776"/>
            <a:ext cx="8712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Quark mixing matrix consistent with </a:t>
            </a:r>
            <a:r>
              <a:rPr lang="en-GB" b="1" dirty="0" smtClean="0">
                <a:solidFill>
                  <a:srgbClr val="D80017"/>
                </a:solidFill>
                <a:latin typeface="Trebuchet MS"/>
                <a:cs typeface="Trebuchet MS"/>
              </a:rPr>
              <a:t>three-generation unitarity</a:t>
            </a:r>
          </a:p>
        </p:txBody>
      </p:sp>
      <p:pic>
        <p:nvPicPr>
          <p:cNvPr id="12" name="Picture 11" descr="rhoeta_large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844824"/>
            <a:ext cx="3232369" cy="3226668"/>
          </a:xfrm>
          <a:prstGeom prst="rect">
            <a:avLst/>
          </a:prstGeom>
        </p:spPr>
      </p:pic>
      <p:pic>
        <p:nvPicPr>
          <p:cNvPr id="5" name="Picture 4" descr="rhoeta_large_global_Summer200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1844824"/>
            <a:ext cx="3232369" cy="3226668"/>
          </a:xfrm>
          <a:prstGeom prst="rect">
            <a:avLst/>
          </a:prstGeom>
        </p:spPr>
      </p:pic>
      <p:pic>
        <p:nvPicPr>
          <p:cNvPr id="4" name="Picture 3" descr="rhoeta_large_global_1995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7" y="1844824"/>
            <a:ext cx="3232369" cy="322666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67544" y="1865775"/>
            <a:ext cx="17173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solidFill>
                  <a:srgbClr val="7F7F7F"/>
                </a:solidFill>
                <a:latin typeface="Calibri"/>
                <a:cs typeface="Calibri"/>
              </a:rPr>
              <a:t>1995 (top measured)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347864" y="1865775"/>
            <a:ext cx="20489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solidFill>
                  <a:srgbClr val="7F7F7F"/>
                </a:solidFill>
                <a:latin typeface="Calibri"/>
                <a:cs typeface="Calibri"/>
              </a:rPr>
              <a:t>2001 (</a:t>
            </a:r>
            <a:r>
              <a:rPr lang="en-GB" sz="1400" i="1" dirty="0" smtClean="0">
                <a:solidFill>
                  <a:srgbClr val="7F7F7F"/>
                </a:solidFill>
                <a:latin typeface="Calibri"/>
                <a:cs typeface="Calibri"/>
              </a:rPr>
              <a:t>B</a:t>
            </a:r>
            <a:r>
              <a:rPr lang="en-GB" sz="1400" dirty="0" smtClean="0">
                <a:solidFill>
                  <a:srgbClr val="7F7F7F"/>
                </a:solidFill>
                <a:latin typeface="Calibri"/>
                <a:cs typeface="Calibri"/>
              </a:rPr>
              <a:t>-factories started)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28184" y="1865775"/>
            <a:ext cx="20335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solidFill>
                  <a:srgbClr val="7F7F7F"/>
                </a:solidFill>
                <a:latin typeface="Calibri"/>
                <a:cs typeface="Calibri"/>
              </a:rPr>
              <a:t>2013 (</a:t>
            </a:r>
            <a:r>
              <a:rPr lang="en-GB" sz="1400" i="1" dirty="0" smtClean="0">
                <a:solidFill>
                  <a:srgbClr val="7F7F7F"/>
                </a:solidFill>
                <a:latin typeface="Calibri"/>
                <a:cs typeface="Calibri"/>
              </a:rPr>
              <a:t>B</a:t>
            </a:r>
            <a:r>
              <a:rPr lang="en-GB" sz="1400" dirty="0" smtClean="0">
                <a:solidFill>
                  <a:srgbClr val="7F7F7F"/>
                </a:solidFill>
                <a:latin typeface="Calibri"/>
                <a:cs typeface="Calibri"/>
              </a:rPr>
              <a:t>-factories</a:t>
            </a:r>
            <a:r>
              <a:rPr lang="en-GB" sz="140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lang="en-GB" sz="1400" dirty="0" smtClean="0">
                <a:solidFill>
                  <a:srgbClr val="7F7F7F"/>
                </a:solidFill>
                <a:latin typeface="Calibri"/>
                <a:cs typeface="Calibri"/>
              </a:rPr>
              <a:t>+ LHCb)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67543" y="5085184"/>
            <a:ext cx="8560961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indent="-265113">
              <a:buFont typeface="Arial"/>
              <a:buChar char="•"/>
            </a:pPr>
            <a:r>
              <a:rPr lang="en-GB" sz="1600" dirty="0" smtClean="0">
                <a:latin typeface="Trebuchet MS"/>
                <a:cs typeface="Trebuchet MS"/>
              </a:rPr>
              <a:t>Several anomalies appeared and disappeared or became implausible                             </a:t>
            </a:r>
            <a:r>
              <a:rPr lang="en-GB" sz="1200" dirty="0" smtClean="0">
                <a:latin typeface="Trebuchet MS"/>
                <a:cs typeface="Trebuchet MS"/>
              </a:rPr>
              <a:t>(</a:t>
            </a:r>
            <a:r>
              <a:rPr lang="en-GB" sz="1200" dirty="0" err="1" smtClean="0">
                <a:latin typeface="Trebuchet MS"/>
                <a:cs typeface="Trebuchet MS"/>
              </a:rPr>
              <a:t>eg</a:t>
            </a:r>
            <a:r>
              <a:rPr lang="en-GB" sz="1200" dirty="0" smtClean="0">
                <a:latin typeface="Trebuchet MS"/>
                <a:cs typeface="Trebuchet MS"/>
              </a:rPr>
              <a:t>, CPV in “penguin” decays, </a:t>
            </a:r>
            <a:r>
              <a:rPr lang="en-GB" sz="1200" i="1" dirty="0" smtClean="0">
                <a:latin typeface="Trebuchet MS"/>
                <a:cs typeface="Trebuchet MS"/>
              </a:rPr>
              <a:t>B </a:t>
            </a:r>
            <a:r>
              <a:rPr lang="en-GB" sz="1200" dirty="0" smtClean="0">
                <a:latin typeface="Symbol" charset="2"/>
                <a:cs typeface="Symbol" charset="2"/>
              </a:rPr>
              <a:t>®</a:t>
            </a:r>
            <a:r>
              <a:rPr lang="en-GB" sz="1200" dirty="0" smtClean="0">
                <a:latin typeface="Trebuchet MS"/>
                <a:cs typeface="Trebuchet MS"/>
              </a:rPr>
              <a:t> </a:t>
            </a:r>
            <a:r>
              <a:rPr lang="en-GB" sz="1200" i="1" dirty="0" err="1" smtClean="0">
                <a:latin typeface="Symbol" charset="2"/>
                <a:cs typeface="Symbol" charset="2"/>
              </a:rPr>
              <a:t>tn</a:t>
            </a:r>
            <a:r>
              <a:rPr lang="en-GB" sz="1200" dirty="0" smtClean="0">
                <a:latin typeface="Trebuchet MS"/>
                <a:cs typeface="Trebuchet MS"/>
              </a:rPr>
              <a:t>, di-muon asymmetry</a:t>
            </a:r>
            <a:r>
              <a:rPr lang="en-GB" sz="1200" i="1" dirty="0" smtClean="0">
                <a:latin typeface="Trebuchet MS"/>
                <a:cs typeface="Trebuchet MS"/>
              </a:rPr>
              <a:t> </a:t>
            </a:r>
            <a:r>
              <a:rPr lang="en-GB" sz="1200" i="1" dirty="0" err="1" smtClean="0">
                <a:latin typeface="Trebuchet MS"/>
                <a:cs typeface="Trebuchet MS"/>
              </a:rPr>
              <a:t>A</a:t>
            </a:r>
            <a:r>
              <a:rPr lang="en-GB" sz="1200" i="1" baseline="30000" dirty="0" err="1" smtClean="0">
                <a:latin typeface="Trebuchet MS"/>
                <a:cs typeface="Trebuchet MS"/>
              </a:rPr>
              <a:t>s</a:t>
            </a:r>
            <a:r>
              <a:rPr lang="en-GB" sz="1200" baseline="-25000" dirty="0" err="1" smtClean="0">
                <a:latin typeface="Trebuchet MS"/>
                <a:cs typeface="Trebuchet MS"/>
              </a:rPr>
              <a:t>SL</a:t>
            </a:r>
            <a:r>
              <a:rPr lang="en-GB" sz="1200" dirty="0" smtClean="0">
                <a:latin typeface="Trebuchet MS"/>
                <a:cs typeface="Trebuchet MS"/>
              </a:rPr>
              <a:t>, |</a:t>
            </a:r>
            <a:r>
              <a:rPr lang="en-GB" sz="1200" i="1" dirty="0" smtClean="0">
                <a:latin typeface="Trebuchet MS"/>
                <a:cs typeface="Trebuchet MS"/>
              </a:rPr>
              <a:t>V</a:t>
            </a:r>
            <a:r>
              <a:rPr lang="en-GB" sz="1200" baseline="-25000" dirty="0" smtClean="0">
                <a:latin typeface="Trebuchet MS"/>
                <a:cs typeface="Trebuchet MS"/>
              </a:rPr>
              <a:t>ub</a:t>
            </a:r>
            <a:r>
              <a:rPr lang="en-GB" sz="1200" dirty="0" smtClean="0">
                <a:latin typeface="Trebuchet MS"/>
                <a:cs typeface="Trebuchet MS"/>
              </a:rPr>
              <a:t>| discrepancy?) </a:t>
            </a:r>
            <a:endParaRPr lang="en-GB" sz="1400" dirty="0" smtClean="0">
              <a:latin typeface="Trebuchet MS"/>
              <a:cs typeface="Trebuchet MS"/>
            </a:endParaRPr>
          </a:p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GB" sz="1600" dirty="0" smtClean="0">
                <a:effectLst/>
                <a:latin typeface="Trebuchet MS"/>
                <a:cs typeface="Trebuchet MS"/>
              </a:rPr>
              <a:t>Precision constraints led to Minimal Flavour Violation (MFV) paradigm for new </a:t>
            </a:r>
            <a:r>
              <a:rPr lang="en-GB" sz="1600" dirty="0">
                <a:latin typeface="Trebuchet MS"/>
                <a:cs typeface="Trebuchet MS"/>
              </a:rPr>
              <a:t>p</a:t>
            </a:r>
            <a:r>
              <a:rPr lang="en-GB" sz="1600" dirty="0" smtClean="0">
                <a:effectLst/>
                <a:latin typeface="Trebuchet MS"/>
                <a:cs typeface="Trebuchet MS"/>
              </a:rPr>
              <a:t>hysics</a:t>
            </a:r>
          </a:p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GB" sz="1600" dirty="0" smtClean="0">
                <a:effectLst/>
                <a:latin typeface="Trebuchet MS"/>
                <a:cs typeface="Trebuchet MS"/>
              </a:rPr>
              <a:t>Many more measurements available in quark-flavour sector…</a:t>
            </a:r>
            <a:endParaRPr lang="en-GB" sz="1600" dirty="0">
              <a:effectLst/>
              <a:latin typeface="Trebuchet MS"/>
              <a:cs typeface="Trebuchet MS"/>
            </a:endParaRPr>
          </a:p>
        </p:txBody>
      </p:sp>
      <p:sp>
        <p:nvSpPr>
          <p:cNvPr id="1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11</a:t>
            </a:fld>
            <a:endParaRPr lang="en-GB" dirty="0"/>
          </a:p>
        </p:txBody>
      </p:sp>
      <p:sp>
        <p:nvSpPr>
          <p:cNvPr id="18" name="Rectangle 17"/>
          <p:cNvSpPr/>
          <p:nvPr/>
        </p:nvSpPr>
        <p:spPr>
          <a:xfrm>
            <a:off x="7840559" y="1268760"/>
            <a:ext cx="126794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[ ckmfitter.in2p3.fr ]</a:t>
            </a:r>
            <a:endParaRPr lang="en-GB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0475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32"/>
          <p:cNvSpPr txBox="1">
            <a:spLocks noChangeArrowheads="1"/>
          </p:cNvSpPr>
          <p:nvPr/>
        </p:nvSpPr>
        <p:spPr bwMode="auto">
          <a:xfrm>
            <a:off x="179512" y="188640"/>
            <a:ext cx="8964488" cy="846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lvl="0"/>
            <a:r>
              <a:rPr lang="en-US" sz="2800" dirty="0">
                <a:latin typeface="Trebuchet MS"/>
                <a:ea typeface="Trebuchet MS" pitchFamily="-84" charset="0"/>
                <a:cs typeface="Trebuchet MS"/>
              </a:rPr>
              <a:t>Quark </a:t>
            </a:r>
            <a:r>
              <a:rPr lang="en-US" sz="2800" dirty="0" err="1">
                <a:latin typeface="Trebuchet MS"/>
                <a:ea typeface="Trebuchet MS" pitchFamily="-84" charset="0"/>
                <a:cs typeface="Trebuchet MS"/>
              </a:rPr>
              <a:t>Flavour</a:t>
            </a:r>
            <a:r>
              <a:rPr lang="en-US" sz="2800" dirty="0">
                <a:latin typeface="Trebuchet MS"/>
                <a:ea typeface="Trebuchet MS" pitchFamily="-84" charset="0"/>
                <a:cs typeface="Trebuchet MS"/>
              </a:rPr>
              <a:t> </a:t>
            </a:r>
            <a:r>
              <a:rPr lang="en-US" sz="2800" dirty="0" smtClean="0">
                <a:latin typeface="Trebuchet MS"/>
                <a:ea typeface="Trebuchet MS" pitchFamily="-84" charset="0"/>
                <a:cs typeface="Trebuchet MS"/>
              </a:rPr>
              <a:t>Physics</a:t>
            </a:r>
            <a:endParaRPr lang="en-US" sz="2000" dirty="0">
              <a:latin typeface="Trebuchet MS"/>
              <a:ea typeface="Trebuchet MS" pitchFamily="-84" charset="0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Some hope to find hints for new physics in “Penguin modes” </a:t>
            </a: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Trebuchet MS" pitchFamily="-84" charset="0"/>
              <a:cs typeface="Trebuchet M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3529" y="1412776"/>
            <a:ext cx="3960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Sensitive to same (or similar) CKM angle as </a:t>
            </a:r>
            <a:r>
              <a:rPr lang="en-GB" i="1" dirty="0" smtClean="0">
                <a:solidFill>
                  <a:srgbClr val="D80017"/>
                </a:solidFill>
                <a:latin typeface="Trebuchet MS"/>
                <a:cs typeface="Trebuchet MS"/>
              </a:rPr>
              <a:t>B</a:t>
            </a:r>
            <a:r>
              <a:rPr lang="en-GB" baseline="30000" dirty="0" smtClean="0">
                <a:solidFill>
                  <a:srgbClr val="D80017"/>
                </a:solidFill>
                <a:latin typeface="Trebuchet MS"/>
                <a:cs typeface="Trebuchet MS"/>
              </a:rPr>
              <a:t>0</a:t>
            </a:r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 </a:t>
            </a:r>
            <a:r>
              <a:rPr lang="en-GB" dirty="0" smtClean="0">
                <a:solidFill>
                  <a:srgbClr val="D80017"/>
                </a:solidFill>
                <a:latin typeface="Symbol" charset="2"/>
                <a:cs typeface="Symbol" charset="2"/>
              </a:rPr>
              <a:t>®</a:t>
            </a:r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 J/</a:t>
            </a:r>
            <a:r>
              <a:rPr lang="en-GB" i="1" dirty="0" smtClean="0">
                <a:solidFill>
                  <a:srgbClr val="D80017"/>
                </a:solidFill>
                <a:latin typeface="Symbol" charset="2"/>
                <a:cs typeface="Symbol" charset="2"/>
              </a:rPr>
              <a:t>y</a:t>
            </a:r>
            <a:r>
              <a:rPr lang="en-GB" dirty="0">
                <a:solidFill>
                  <a:srgbClr val="D80017"/>
                </a:solidFill>
                <a:latin typeface="Trebuchet MS"/>
                <a:cs typeface="Trebuchet MS"/>
              </a:rPr>
              <a:t> </a:t>
            </a:r>
            <a:r>
              <a:rPr lang="en-GB" i="1" dirty="0" smtClean="0">
                <a:solidFill>
                  <a:srgbClr val="D80017"/>
                </a:solidFill>
                <a:latin typeface="Trebuchet MS"/>
                <a:cs typeface="Trebuchet MS"/>
              </a:rPr>
              <a:t>K</a:t>
            </a:r>
            <a:r>
              <a:rPr lang="en-GB" i="1" baseline="-25000" dirty="0" smtClean="0">
                <a:solidFill>
                  <a:srgbClr val="D80017"/>
                </a:solidFill>
                <a:latin typeface="Trebuchet MS"/>
                <a:cs typeface="Trebuchet MS"/>
              </a:rPr>
              <a:t>s</a:t>
            </a:r>
            <a:endParaRPr lang="en-GB" b="1" i="1" baseline="-25000" dirty="0" smtClean="0">
              <a:solidFill>
                <a:srgbClr val="D80017"/>
              </a:solidFill>
              <a:latin typeface="Trebuchet MS"/>
              <a:cs typeface="Trebuchet MS"/>
            </a:endParaRPr>
          </a:p>
        </p:txBody>
      </p:sp>
      <p:pic>
        <p:nvPicPr>
          <p:cNvPr id="2" name="Picture 1" descr="blapdf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53"/>
          <a:stretch/>
        </p:blipFill>
        <p:spPr>
          <a:xfrm>
            <a:off x="4559013" y="1500908"/>
            <a:ext cx="4584987" cy="4853035"/>
          </a:xfrm>
          <a:prstGeom prst="rect">
            <a:avLst/>
          </a:prstGeom>
        </p:spPr>
      </p:pic>
      <p:pic>
        <p:nvPicPr>
          <p:cNvPr id="17" name="Picture 16" descr="blapdf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79" t="5968" r="3539" b="84366"/>
          <a:stretch/>
        </p:blipFill>
        <p:spPr>
          <a:xfrm>
            <a:off x="8370191" y="1039090"/>
            <a:ext cx="679661" cy="44690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444208" y="6058661"/>
            <a:ext cx="90872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 dirty="0">
                <a:latin typeface="Calibri"/>
                <a:cs typeface="Calibri"/>
              </a:rPr>
              <a:t>sin(</a:t>
            </a:r>
            <a:r>
              <a:rPr lang="en-GB" sz="1600" dirty="0" smtClean="0">
                <a:latin typeface="Calibri"/>
                <a:cs typeface="Calibri"/>
              </a:rPr>
              <a:t>2</a:t>
            </a:r>
            <a:r>
              <a:rPr lang="en-GB" sz="1600" i="1" dirty="0" smtClean="0">
                <a:latin typeface="Symbol" charset="2"/>
                <a:cs typeface="Symbol" charset="2"/>
              </a:rPr>
              <a:t>b</a:t>
            </a:r>
            <a:r>
              <a:rPr lang="en-GB" sz="1600" baseline="-25000" dirty="0" smtClean="0">
                <a:latin typeface="Calibri"/>
                <a:cs typeface="Calibri"/>
              </a:rPr>
              <a:t>eff</a:t>
            </a:r>
            <a:r>
              <a:rPr lang="en-GB" sz="1600" dirty="0" smtClean="0">
                <a:latin typeface="Calibri"/>
                <a:cs typeface="Calibri"/>
              </a:rPr>
              <a:t>)</a:t>
            </a:r>
            <a:endParaRPr lang="en-GB" sz="1600" dirty="0"/>
          </a:p>
        </p:txBody>
      </p:sp>
      <p:sp>
        <p:nvSpPr>
          <p:cNvPr id="18" name="Rectangle 3"/>
          <p:cNvSpPr>
            <a:spLocks noChangeArrowheads="1"/>
          </p:cNvSpPr>
          <p:nvPr/>
        </p:nvSpPr>
        <p:spPr bwMode="auto">
          <a:xfrm>
            <a:off x="467543" y="2828432"/>
            <a:ext cx="3456435" cy="1225550"/>
          </a:xfrm>
          <a:prstGeom prst="rect">
            <a:avLst/>
          </a:prstGeom>
          <a:solidFill>
            <a:schemeClr val="bg1"/>
          </a:solidFill>
          <a:ln w="317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90000" tIns="46800" rIns="90000" bIns="46800" anchor="ctr">
            <a:spAutoFit/>
          </a:bodyPr>
          <a:lstStyle/>
          <a:p>
            <a:endParaRPr lang="en-GB"/>
          </a:p>
        </p:txBody>
      </p:sp>
      <p:pic>
        <p:nvPicPr>
          <p:cNvPr id="19" name="Picture 2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428" y="3033219"/>
            <a:ext cx="1744663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graphicFrame>
        <p:nvGraphicFramePr>
          <p:cNvPr id="20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6808065"/>
              </p:ext>
            </p:extLst>
          </p:nvPr>
        </p:nvGraphicFramePr>
        <p:xfrm>
          <a:off x="885503" y="2972894"/>
          <a:ext cx="177800" cy="247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960" name="Equation" r:id="rId5" imgW="126720" imgH="177480" progId="Equation.DSMT4">
                  <p:embed/>
                </p:oleObj>
              </mc:Choice>
              <mc:Fallback>
                <p:oleObj name="Equation" r:id="rId5" imgW="126720" imgH="177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5503" y="2972894"/>
                        <a:ext cx="177800" cy="247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4487788"/>
              </p:ext>
            </p:extLst>
          </p:nvPr>
        </p:nvGraphicFramePr>
        <p:xfrm>
          <a:off x="888678" y="3226894"/>
          <a:ext cx="212725" cy="284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961" name="Equation" r:id="rId7" imgW="152280" imgH="203040" progId="Equation.DSMT4">
                  <p:embed/>
                </p:oleObj>
              </mc:Choice>
              <mc:Fallback>
                <p:oleObj name="Equation" r:id="rId7" imgW="152280" imgH="203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8678" y="3226894"/>
                        <a:ext cx="212725" cy="284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AutoShape 29"/>
          <p:cNvSpPr>
            <a:spLocks noChangeAspect="1"/>
          </p:cNvSpPr>
          <p:nvPr/>
        </p:nvSpPr>
        <p:spPr bwMode="auto">
          <a:xfrm>
            <a:off x="783903" y="3003057"/>
            <a:ext cx="106363" cy="473075"/>
          </a:xfrm>
          <a:prstGeom prst="leftBrace">
            <a:avLst>
              <a:gd name="adj1" fmla="val 37065"/>
              <a:gd name="adj2" fmla="val 50000"/>
            </a:avLst>
          </a:prstGeom>
          <a:noFill/>
          <a:ln w="127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23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8985584"/>
              </p:ext>
            </p:extLst>
          </p:nvPr>
        </p:nvGraphicFramePr>
        <p:xfrm>
          <a:off x="323528" y="3074494"/>
          <a:ext cx="407988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962" name="Equation" r:id="rId9" imgW="253800" imgH="228600" progId="Equation.DSMT4">
                  <p:embed/>
                </p:oleObj>
              </mc:Choice>
              <mc:Fallback>
                <p:oleObj name="Equation" r:id="rId9" imgW="25380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3074494"/>
                        <a:ext cx="407988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folHlink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9793157"/>
              </p:ext>
            </p:extLst>
          </p:nvPr>
        </p:nvGraphicFramePr>
        <p:xfrm>
          <a:off x="2771453" y="3626944"/>
          <a:ext cx="212725" cy="284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963" name="Equation" r:id="rId11" imgW="152280" imgH="203040" progId="Equation.DSMT4">
                  <p:embed/>
                </p:oleObj>
              </mc:Choice>
              <mc:Fallback>
                <p:oleObj name="Equation" r:id="rId11" imgW="152280" imgH="203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453" y="3626944"/>
                        <a:ext cx="212725" cy="284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6257988"/>
              </p:ext>
            </p:extLst>
          </p:nvPr>
        </p:nvGraphicFramePr>
        <p:xfrm>
          <a:off x="2771453" y="3166569"/>
          <a:ext cx="195263" cy="247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964" name="Equation" r:id="rId13" imgW="139680" imgH="177480" progId="Equation.DSMT4">
                  <p:embed/>
                </p:oleObj>
              </mc:Choice>
              <mc:Fallback>
                <p:oleObj name="Equation" r:id="rId13" imgW="139680" imgH="177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453" y="3166569"/>
                        <a:ext cx="195263" cy="247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6276246"/>
              </p:ext>
            </p:extLst>
          </p:nvPr>
        </p:nvGraphicFramePr>
        <p:xfrm>
          <a:off x="3173091" y="3047507"/>
          <a:ext cx="461962" cy="28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965" name="Equation" r:id="rId15" imgW="330120" imgH="203040" progId="Equation.DSMT4">
                  <p:embed/>
                </p:oleObj>
              </mc:Choice>
              <mc:Fallback>
                <p:oleObj name="Equation" r:id="rId15" imgW="330120" imgH="203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3091" y="3047507"/>
                        <a:ext cx="461962" cy="285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AutoShape 34"/>
          <p:cNvSpPr>
            <a:spLocks noChangeAspect="1"/>
          </p:cNvSpPr>
          <p:nvPr/>
        </p:nvSpPr>
        <p:spPr bwMode="auto">
          <a:xfrm>
            <a:off x="2960366" y="2982419"/>
            <a:ext cx="125412" cy="395288"/>
          </a:xfrm>
          <a:prstGeom prst="rightBrace">
            <a:avLst>
              <a:gd name="adj1" fmla="val 26266"/>
              <a:gd name="adj2" fmla="val 50000"/>
            </a:avLst>
          </a:prstGeom>
          <a:noFill/>
          <a:ln w="127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28" name="Object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0088438"/>
              </p:ext>
            </p:extLst>
          </p:nvPr>
        </p:nvGraphicFramePr>
        <p:xfrm>
          <a:off x="2771453" y="2972894"/>
          <a:ext cx="176213" cy="212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966" name="Equation" r:id="rId17" imgW="126720" imgH="152280" progId="Equation.DSMT4">
                  <p:embed/>
                </p:oleObj>
              </mc:Choice>
              <mc:Fallback>
                <p:oleObj name="Equation" r:id="rId17" imgW="126720" imgH="1522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453" y="2972894"/>
                        <a:ext cx="176213" cy="212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5350148"/>
              </p:ext>
            </p:extLst>
          </p:nvPr>
        </p:nvGraphicFramePr>
        <p:xfrm>
          <a:off x="3188966" y="3512644"/>
          <a:ext cx="301625" cy="265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967" name="Equation" r:id="rId19" imgW="215640" imgH="190440" progId="Equation.DSMT4">
                  <p:embed/>
                </p:oleObj>
              </mc:Choice>
              <mc:Fallback>
                <p:oleObj name="Equation" r:id="rId19" imgW="215640" imgH="1904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8966" y="3512644"/>
                        <a:ext cx="301625" cy="265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0163654"/>
              </p:ext>
            </p:extLst>
          </p:nvPr>
        </p:nvGraphicFramePr>
        <p:xfrm>
          <a:off x="1541141" y="3155457"/>
          <a:ext cx="373062" cy="26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968" name="Equation" r:id="rId21" imgW="266400" imgH="190440" progId="Equation.DSMT4">
                  <p:embed/>
                </p:oleObj>
              </mc:Choice>
              <mc:Fallback>
                <p:oleObj name="Equation" r:id="rId21" imgW="266400" imgH="1904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1141" y="3155457"/>
                        <a:ext cx="373062" cy="266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Oval 38"/>
          <p:cNvSpPr>
            <a:spLocks noChangeArrowheads="1"/>
          </p:cNvSpPr>
          <p:nvPr/>
        </p:nvSpPr>
        <p:spPr bwMode="auto">
          <a:xfrm>
            <a:off x="2102826" y="3282889"/>
            <a:ext cx="76200" cy="76200"/>
          </a:xfrm>
          <a:prstGeom prst="ellipse">
            <a:avLst/>
          </a:prstGeom>
          <a:solidFill>
            <a:srgbClr val="0000FF"/>
          </a:solidFill>
          <a:ln w="12700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en-GB"/>
          </a:p>
        </p:txBody>
      </p:sp>
      <p:sp>
        <p:nvSpPr>
          <p:cNvPr id="32" name="Oval 39"/>
          <p:cNvSpPr>
            <a:spLocks noChangeArrowheads="1"/>
          </p:cNvSpPr>
          <p:nvPr/>
        </p:nvSpPr>
        <p:spPr bwMode="auto">
          <a:xfrm>
            <a:off x="1722548" y="3077669"/>
            <a:ext cx="76200" cy="76200"/>
          </a:xfrm>
          <a:prstGeom prst="ellipse">
            <a:avLst/>
          </a:prstGeom>
          <a:solidFill>
            <a:srgbClr val="0000FF"/>
          </a:solidFill>
          <a:ln w="12700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en-GB"/>
          </a:p>
        </p:txBody>
      </p:sp>
      <p:sp>
        <p:nvSpPr>
          <p:cNvPr id="33" name="AutoShape 40"/>
          <p:cNvSpPr>
            <a:spLocks noChangeAspect="1"/>
          </p:cNvSpPr>
          <p:nvPr/>
        </p:nvSpPr>
        <p:spPr bwMode="auto">
          <a:xfrm>
            <a:off x="2971478" y="3476132"/>
            <a:ext cx="125413" cy="395287"/>
          </a:xfrm>
          <a:prstGeom prst="rightBrace">
            <a:avLst>
              <a:gd name="adj1" fmla="val 26266"/>
              <a:gd name="adj2" fmla="val 50000"/>
            </a:avLst>
          </a:prstGeom>
          <a:noFill/>
          <a:ln w="127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34" name="Object 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7279688"/>
              </p:ext>
            </p:extLst>
          </p:nvPr>
        </p:nvGraphicFramePr>
        <p:xfrm>
          <a:off x="2779391" y="3409457"/>
          <a:ext cx="177800" cy="212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969" name="Equation" r:id="rId23" imgW="126720" imgH="152280" progId="Equation.DSMT4">
                  <p:embed/>
                </p:oleObj>
              </mc:Choice>
              <mc:Fallback>
                <p:oleObj name="Equation" r:id="rId23" imgW="126720" imgH="1522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9391" y="3409457"/>
                        <a:ext cx="177800" cy="212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Rectangle 2"/>
          <p:cNvSpPr>
            <a:spLocks noChangeArrowheads="1"/>
          </p:cNvSpPr>
          <p:nvPr/>
        </p:nvSpPr>
        <p:spPr bwMode="auto">
          <a:xfrm>
            <a:off x="467542" y="4556624"/>
            <a:ext cx="3456435" cy="1225550"/>
          </a:xfrm>
          <a:prstGeom prst="rect">
            <a:avLst/>
          </a:prstGeom>
          <a:solidFill>
            <a:schemeClr val="bg1"/>
          </a:solidFill>
          <a:ln w="317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90000" tIns="46800" rIns="90000" bIns="46800" anchor="ctr">
            <a:spAutoFit/>
          </a:bodyPr>
          <a:lstStyle/>
          <a:p>
            <a:endParaRPr lang="en-GB"/>
          </a:p>
        </p:txBody>
      </p:sp>
      <p:sp>
        <p:nvSpPr>
          <p:cNvPr id="36" name="Rectangle 7"/>
          <p:cNvSpPr>
            <a:spLocks noChangeArrowheads="1"/>
          </p:cNvSpPr>
          <p:nvPr/>
        </p:nvSpPr>
        <p:spPr bwMode="auto">
          <a:xfrm>
            <a:off x="2284092" y="5299574"/>
            <a:ext cx="555625" cy="3079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en-GB"/>
          </a:p>
        </p:txBody>
      </p:sp>
      <p:pic>
        <p:nvPicPr>
          <p:cNvPr id="37" name="Picture 8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"/>
          <a:stretch>
            <a:fillRect/>
          </a:stretch>
        </p:blipFill>
        <p:spPr bwMode="auto">
          <a:xfrm>
            <a:off x="974404" y="4612186"/>
            <a:ext cx="1868488" cy="992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graphicFrame>
        <p:nvGraphicFramePr>
          <p:cNvPr id="38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4773588"/>
              </p:ext>
            </p:extLst>
          </p:nvPr>
        </p:nvGraphicFramePr>
        <p:xfrm>
          <a:off x="937892" y="4850311"/>
          <a:ext cx="177800" cy="247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970" name="Equation" r:id="rId26" imgW="126720" imgH="177480" progId="Equation.DSMT4">
                  <p:embed/>
                </p:oleObj>
              </mc:Choice>
              <mc:Fallback>
                <p:oleObj name="Equation" r:id="rId26" imgW="126720" imgH="177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7892" y="4850311"/>
                        <a:ext cx="177800" cy="247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0715918"/>
              </p:ext>
            </p:extLst>
          </p:nvPr>
        </p:nvGraphicFramePr>
        <p:xfrm>
          <a:off x="928367" y="5220199"/>
          <a:ext cx="212725" cy="284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971" name="Equation" r:id="rId28" imgW="152280" imgH="203040" progId="Equation.DSMT4">
                  <p:embed/>
                </p:oleObj>
              </mc:Choice>
              <mc:Fallback>
                <p:oleObj name="Equation" r:id="rId28" imgW="152280" imgH="203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8367" y="5220199"/>
                        <a:ext cx="212725" cy="284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7709653"/>
              </p:ext>
            </p:extLst>
          </p:nvPr>
        </p:nvGraphicFramePr>
        <p:xfrm>
          <a:off x="1260154" y="4582024"/>
          <a:ext cx="373063" cy="26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972" name="Equation" r:id="rId30" imgW="266400" imgH="190440" progId="Equation.DSMT4">
                  <p:embed/>
                </p:oleObj>
              </mc:Choice>
              <mc:Fallback>
                <p:oleObj name="Equation" r:id="rId30" imgW="266400" imgH="1904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0154" y="4582024"/>
                        <a:ext cx="373063" cy="266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6142230"/>
              </p:ext>
            </p:extLst>
          </p:nvPr>
        </p:nvGraphicFramePr>
        <p:xfrm>
          <a:off x="1750692" y="5088436"/>
          <a:ext cx="198437" cy="250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973" name="Equation" r:id="rId32" imgW="139680" imgH="177480" progId="Equation.DSMT4">
                  <p:embed/>
                </p:oleObj>
              </mc:Choice>
              <mc:Fallback>
                <p:oleObj name="Equation" r:id="rId32" imgW="139680" imgH="177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0692" y="5088436"/>
                        <a:ext cx="198437" cy="250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9949213"/>
              </p:ext>
            </p:extLst>
          </p:nvPr>
        </p:nvGraphicFramePr>
        <p:xfrm>
          <a:off x="1660204" y="4705849"/>
          <a:ext cx="496888" cy="26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974" name="Equation" r:id="rId34" imgW="355320" imgH="190440" progId="Equation.DSMT4">
                  <p:embed/>
                </p:oleObj>
              </mc:Choice>
              <mc:Fallback>
                <p:oleObj name="Equation" r:id="rId34" imgW="355320" imgH="1904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0204" y="4705849"/>
                        <a:ext cx="496888" cy="266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8267605"/>
              </p:ext>
            </p:extLst>
          </p:nvPr>
        </p:nvGraphicFramePr>
        <p:xfrm>
          <a:off x="364804" y="4975724"/>
          <a:ext cx="407988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975" name="Equation" r:id="rId36" imgW="253800" imgH="228600" progId="Equation.DSMT4">
                  <p:embed/>
                </p:oleObj>
              </mc:Choice>
              <mc:Fallback>
                <p:oleObj name="Equation" r:id="rId36" imgW="25380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804" y="4975724"/>
                        <a:ext cx="407988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folHlink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" name="AutoShape 15"/>
          <p:cNvSpPr>
            <a:spLocks noChangeAspect="1"/>
          </p:cNvSpPr>
          <p:nvPr/>
        </p:nvSpPr>
        <p:spPr bwMode="auto">
          <a:xfrm>
            <a:off x="791842" y="4916986"/>
            <a:ext cx="117475" cy="523875"/>
          </a:xfrm>
          <a:prstGeom prst="leftBrace">
            <a:avLst>
              <a:gd name="adj1" fmla="val 37162"/>
              <a:gd name="adj2" fmla="val 50000"/>
            </a:avLst>
          </a:prstGeom>
          <a:noFill/>
          <a:ln w="127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5" name="Oval 16"/>
          <p:cNvSpPr>
            <a:spLocks noChangeArrowheads="1"/>
          </p:cNvSpPr>
          <p:nvPr/>
        </p:nvSpPr>
        <p:spPr bwMode="auto">
          <a:xfrm>
            <a:off x="1628887" y="4945994"/>
            <a:ext cx="76200" cy="76200"/>
          </a:xfrm>
          <a:prstGeom prst="ellipse">
            <a:avLst/>
          </a:prstGeom>
          <a:solidFill>
            <a:srgbClr val="0000FF"/>
          </a:solidFill>
          <a:ln w="12700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en-GB"/>
          </a:p>
        </p:txBody>
      </p:sp>
      <p:sp>
        <p:nvSpPr>
          <p:cNvPr id="46" name="Oval 17"/>
          <p:cNvSpPr>
            <a:spLocks noChangeArrowheads="1"/>
          </p:cNvSpPr>
          <p:nvPr/>
        </p:nvSpPr>
        <p:spPr bwMode="auto">
          <a:xfrm>
            <a:off x="2117404" y="4948014"/>
            <a:ext cx="76200" cy="76200"/>
          </a:xfrm>
          <a:prstGeom prst="ellipse">
            <a:avLst/>
          </a:prstGeom>
          <a:solidFill>
            <a:srgbClr val="0000FF"/>
          </a:solidFill>
          <a:ln w="12700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en-GB"/>
          </a:p>
        </p:txBody>
      </p:sp>
      <p:graphicFrame>
        <p:nvGraphicFramePr>
          <p:cNvPr id="47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1719126"/>
              </p:ext>
            </p:extLst>
          </p:nvPr>
        </p:nvGraphicFramePr>
        <p:xfrm>
          <a:off x="2700017" y="5424986"/>
          <a:ext cx="212725" cy="284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976" name="Equation" r:id="rId37" imgW="152280" imgH="203040" progId="Equation.DSMT4">
                  <p:embed/>
                </p:oleObj>
              </mc:Choice>
              <mc:Fallback>
                <p:oleObj name="Equation" r:id="rId37" imgW="152280" imgH="203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0017" y="5424986"/>
                        <a:ext cx="212725" cy="284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50105659"/>
              </p:ext>
            </p:extLst>
          </p:nvPr>
        </p:nvGraphicFramePr>
        <p:xfrm>
          <a:off x="2700017" y="4993186"/>
          <a:ext cx="195262" cy="247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977" name="Equation" r:id="rId38" imgW="139680" imgH="177480" progId="Equation.DSMT4">
                  <p:embed/>
                </p:oleObj>
              </mc:Choice>
              <mc:Fallback>
                <p:oleObj name="Equation" r:id="rId38" imgW="139680" imgH="177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0017" y="4993186"/>
                        <a:ext cx="195262" cy="247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5154795"/>
              </p:ext>
            </p:extLst>
          </p:nvPr>
        </p:nvGraphicFramePr>
        <p:xfrm>
          <a:off x="3130229" y="4874124"/>
          <a:ext cx="177800" cy="28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978" name="Equation" r:id="rId40" imgW="126720" imgH="203040" progId="Equation.DSMT4">
                  <p:embed/>
                </p:oleObj>
              </mc:Choice>
              <mc:Fallback>
                <p:oleObj name="Equation" r:id="rId40" imgW="126720" imgH="203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0229" y="4874124"/>
                        <a:ext cx="177800" cy="285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" name="AutoShape 21"/>
          <p:cNvSpPr>
            <a:spLocks noChangeAspect="1"/>
          </p:cNvSpPr>
          <p:nvPr/>
        </p:nvSpPr>
        <p:spPr bwMode="auto">
          <a:xfrm>
            <a:off x="2888929" y="4809036"/>
            <a:ext cx="125413" cy="395288"/>
          </a:xfrm>
          <a:prstGeom prst="rightBrace">
            <a:avLst>
              <a:gd name="adj1" fmla="val 26266"/>
              <a:gd name="adj2" fmla="val 50000"/>
            </a:avLst>
          </a:prstGeom>
          <a:noFill/>
          <a:ln w="127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51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1207625"/>
              </p:ext>
            </p:extLst>
          </p:nvPr>
        </p:nvGraphicFramePr>
        <p:xfrm>
          <a:off x="2700017" y="4799511"/>
          <a:ext cx="176212" cy="212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979" name="Equation" r:id="rId42" imgW="126720" imgH="152280" progId="Equation.DSMT4">
                  <p:embed/>
                </p:oleObj>
              </mc:Choice>
              <mc:Fallback>
                <p:oleObj name="Equation" r:id="rId42" imgW="126720" imgH="1522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0017" y="4799511"/>
                        <a:ext cx="176212" cy="212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7733397"/>
              </p:ext>
            </p:extLst>
          </p:nvPr>
        </p:nvGraphicFramePr>
        <p:xfrm>
          <a:off x="3117529" y="5339261"/>
          <a:ext cx="301625" cy="265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980" name="Equation" r:id="rId44" imgW="215640" imgH="190440" progId="Equation.DSMT4">
                  <p:embed/>
                </p:oleObj>
              </mc:Choice>
              <mc:Fallback>
                <p:oleObj name="Equation" r:id="rId44" imgW="215640" imgH="1904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7529" y="5339261"/>
                        <a:ext cx="301625" cy="265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" name="AutoShape 24"/>
          <p:cNvSpPr>
            <a:spLocks noChangeAspect="1"/>
          </p:cNvSpPr>
          <p:nvPr/>
        </p:nvSpPr>
        <p:spPr bwMode="auto">
          <a:xfrm>
            <a:off x="2900042" y="5269411"/>
            <a:ext cx="125412" cy="395288"/>
          </a:xfrm>
          <a:prstGeom prst="rightBrace">
            <a:avLst>
              <a:gd name="adj1" fmla="val 26266"/>
              <a:gd name="adj2" fmla="val 50000"/>
            </a:avLst>
          </a:prstGeom>
          <a:noFill/>
          <a:ln w="127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54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0486151"/>
              </p:ext>
            </p:extLst>
          </p:nvPr>
        </p:nvGraphicFramePr>
        <p:xfrm>
          <a:off x="2707954" y="5236074"/>
          <a:ext cx="177800" cy="212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981" name="Equation" r:id="rId45" imgW="126720" imgH="152280" progId="Equation.DSMT4">
                  <p:embed/>
                </p:oleObj>
              </mc:Choice>
              <mc:Fallback>
                <p:oleObj name="Equation" r:id="rId45" imgW="126720" imgH="1522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7954" y="5236074"/>
                        <a:ext cx="177800" cy="212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" name="TextBox 54"/>
          <p:cNvSpPr txBox="1"/>
          <p:nvPr/>
        </p:nvSpPr>
        <p:spPr>
          <a:xfrm>
            <a:off x="323528" y="2503929"/>
            <a:ext cx="14288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solidFill>
                  <a:srgbClr val="000000"/>
                </a:solidFill>
                <a:latin typeface="Trebuchet MS"/>
                <a:cs typeface="Trebuchet MS"/>
              </a:rPr>
              <a:t>Tree </a:t>
            </a:r>
            <a:r>
              <a:rPr lang="en-GB" sz="1400" dirty="0" smtClean="0">
                <a:solidFill>
                  <a:srgbClr val="000000"/>
                </a:solidFill>
                <a:latin typeface="Trebuchet MS"/>
                <a:cs typeface="Trebuchet MS"/>
              </a:rPr>
              <a:t>transition:</a:t>
            </a:r>
            <a:endParaRPr lang="en-GB" sz="1400" dirty="0" smtClean="0">
              <a:solidFill>
                <a:srgbClr val="000000"/>
              </a:solidFill>
              <a:latin typeface="Trebuchet MS"/>
              <a:cs typeface="Trebuchet MS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19778" y="4160113"/>
            <a:ext cx="18922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solidFill>
                  <a:srgbClr val="000000"/>
                </a:solidFill>
                <a:latin typeface="Trebuchet MS"/>
                <a:cs typeface="Trebuchet MS"/>
              </a:rPr>
              <a:t>“Penguin” </a:t>
            </a:r>
            <a:r>
              <a:rPr lang="en-GB" sz="1400" dirty="0" smtClean="0">
                <a:solidFill>
                  <a:srgbClr val="000000"/>
                </a:solidFill>
                <a:latin typeface="Trebuchet MS"/>
                <a:cs typeface="Trebuchet MS"/>
              </a:rPr>
              <a:t>transition:</a:t>
            </a:r>
            <a:endParaRPr lang="en-GB" sz="1400" dirty="0" smtClean="0">
              <a:solidFill>
                <a:srgbClr val="000000"/>
              </a:solidFill>
              <a:latin typeface="Trebuchet MS"/>
              <a:cs typeface="Trebuchet MS"/>
            </a:endParaRPr>
          </a:p>
        </p:txBody>
      </p:sp>
      <p:sp>
        <p:nvSpPr>
          <p:cNvPr id="5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12</a:t>
            </a:fld>
            <a:endParaRPr lang="en-GB" dirty="0"/>
          </a:p>
        </p:txBody>
      </p:sp>
      <p:sp>
        <p:nvSpPr>
          <p:cNvPr id="58" name="Rectangle 57"/>
          <p:cNvSpPr/>
          <p:nvPr/>
        </p:nvSpPr>
        <p:spPr>
          <a:xfrm>
            <a:off x="4572000" y="1289665"/>
            <a:ext cx="218053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[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www.slac.stanford.edu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/</a:t>
            </a:r>
            <a:r>
              <a:rPr lang="en-US" sz="1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xorg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/</a:t>
            </a:r>
            <a:r>
              <a:rPr lang="en-US" sz="1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hfag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hu-HU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]</a:t>
            </a:r>
            <a:endParaRPr lang="en-GB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8908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32"/>
          <p:cNvSpPr txBox="1">
            <a:spLocks noChangeArrowheads="1"/>
          </p:cNvSpPr>
          <p:nvPr/>
        </p:nvSpPr>
        <p:spPr bwMode="auto">
          <a:xfrm>
            <a:off x="179512" y="188640"/>
            <a:ext cx="8964488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latin typeface="Trebuchet MS"/>
                <a:ea typeface="Trebuchet MS" pitchFamily="-84" charset="0"/>
                <a:cs typeface="Trebuchet MS"/>
              </a:rPr>
              <a:t>Quark </a:t>
            </a:r>
            <a:r>
              <a:rPr lang="en-US" sz="2800" dirty="0" err="1">
                <a:latin typeface="Trebuchet MS"/>
                <a:ea typeface="Trebuchet MS" pitchFamily="-84" charset="0"/>
                <a:cs typeface="Trebuchet MS"/>
              </a:rPr>
              <a:t>Flavour</a:t>
            </a:r>
            <a:r>
              <a:rPr lang="en-US" sz="2800" dirty="0">
                <a:latin typeface="Trebuchet MS"/>
                <a:ea typeface="Trebuchet MS" pitchFamily="-84" charset="0"/>
                <a:cs typeface="Trebuchet MS"/>
              </a:rPr>
              <a:t> </a:t>
            </a:r>
            <a:r>
              <a:rPr lang="en-US" sz="2800" dirty="0" smtClean="0">
                <a:latin typeface="Trebuchet MS"/>
                <a:ea typeface="Trebuchet MS" pitchFamily="-84" charset="0"/>
                <a:cs typeface="Trebuchet MS"/>
              </a:rPr>
              <a:t>Physics</a:t>
            </a:r>
            <a:endParaRPr lang="en-US" sz="1600" dirty="0" smtClean="0">
              <a:latin typeface="Trebuchet MS"/>
              <a:ea typeface="Trebuchet MS" pitchFamily="-84" charset="0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LHC enters the game: </a:t>
            </a:r>
            <a:r>
              <a:rPr lang="en-US" sz="16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B</a:t>
            </a:r>
            <a:r>
              <a:rPr lang="en-US" sz="1600" i="1" baseline="-25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s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 physics — </a:t>
            </a:r>
            <a:r>
              <a:rPr lang="en-US" sz="16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CP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 violation and rare decays  </a:t>
            </a: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Trebuchet MS" pitchFamily="-84" charset="0"/>
              <a:cs typeface="Trebuchet M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3528" y="1412776"/>
            <a:ext cx="8712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The most expected flavour measurements at LHC: phase </a:t>
            </a:r>
            <a:r>
              <a:rPr lang="en-GB" i="1" dirty="0" err="1" smtClean="0">
                <a:solidFill>
                  <a:srgbClr val="D80017"/>
                </a:solidFill>
                <a:latin typeface="Symbol" charset="2"/>
                <a:cs typeface="Symbol" charset="2"/>
              </a:rPr>
              <a:t>f</a:t>
            </a:r>
            <a:r>
              <a:rPr lang="en-GB" i="1" baseline="-25000" dirty="0" err="1" smtClean="0">
                <a:solidFill>
                  <a:srgbClr val="D80017"/>
                </a:solidFill>
                <a:latin typeface="Trebuchet MS"/>
                <a:cs typeface="Trebuchet MS"/>
              </a:rPr>
              <a:t>s</a:t>
            </a:r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 and </a:t>
            </a:r>
            <a:r>
              <a:rPr lang="en-GB" i="1" dirty="0" err="1" smtClean="0">
                <a:solidFill>
                  <a:srgbClr val="D80017"/>
                </a:solidFill>
                <a:latin typeface="Trebuchet MS"/>
                <a:cs typeface="Trebuchet MS"/>
              </a:rPr>
              <a:t>B</a:t>
            </a:r>
            <a:r>
              <a:rPr lang="en-GB" i="1" baseline="-25000" dirty="0" err="1" smtClean="0">
                <a:solidFill>
                  <a:srgbClr val="D80017"/>
                </a:solidFill>
                <a:latin typeface="Trebuchet MS"/>
                <a:cs typeface="Trebuchet MS"/>
              </a:rPr>
              <a:t>s</a:t>
            </a:r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 </a:t>
            </a:r>
            <a:r>
              <a:rPr lang="en-GB" dirty="0" smtClean="0">
                <a:solidFill>
                  <a:srgbClr val="D80017"/>
                </a:solidFill>
                <a:latin typeface="Symbol" charset="2"/>
                <a:cs typeface="Symbol" charset="2"/>
              </a:rPr>
              <a:t>®</a:t>
            </a:r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 </a:t>
            </a:r>
            <a:r>
              <a:rPr lang="en-GB" i="1" dirty="0" smtClean="0">
                <a:solidFill>
                  <a:srgbClr val="D80017"/>
                </a:solidFill>
                <a:latin typeface="Trebuchet MS"/>
                <a:cs typeface="Trebuchet MS"/>
              </a:rPr>
              <a:t>µµ</a:t>
            </a:r>
            <a:endParaRPr lang="en-GB" b="1" i="1" dirty="0" smtClean="0">
              <a:solidFill>
                <a:srgbClr val="D80017"/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796136" y="5733256"/>
            <a:ext cx="2787171" cy="112474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67544" y="5085184"/>
            <a:ext cx="4752528" cy="1007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indent="-265113">
              <a:buFont typeface="Arial"/>
              <a:buChar char="•"/>
            </a:pPr>
            <a:r>
              <a:rPr lang="en-GB" i="1" dirty="0" err="1">
                <a:latin typeface="Symbol" charset="2"/>
                <a:cs typeface="Symbol" charset="2"/>
              </a:rPr>
              <a:t>f</a:t>
            </a:r>
            <a:r>
              <a:rPr lang="en-GB" baseline="-25000" dirty="0" err="1" smtClean="0">
                <a:latin typeface="Calibri"/>
                <a:cs typeface="Calibri"/>
              </a:rPr>
              <a:t>s</a:t>
            </a:r>
            <a:r>
              <a:rPr lang="en-GB" dirty="0" smtClean="0">
                <a:latin typeface="Calibri"/>
                <a:cs typeface="Calibri"/>
              </a:rPr>
              <a:t> </a:t>
            </a:r>
            <a:r>
              <a:rPr lang="en-GB" dirty="0" smtClean="0">
                <a:latin typeface="Trebuchet MS"/>
                <a:cs typeface="Trebuchet MS"/>
              </a:rPr>
              <a:t>=</a:t>
            </a:r>
            <a:r>
              <a:rPr lang="en-GB" dirty="0" smtClean="0">
                <a:latin typeface="Calibri"/>
                <a:cs typeface="Calibri"/>
              </a:rPr>
              <a:t> –2</a:t>
            </a:r>
            <a:r>
              <a:rPr lang="en-GB" i="1" dirty="0" smtClean="0">
                <a:latin typeface="Symbol" charset="2"/>
                <a:cs typeface="Symbol" charset="2"/>
              </a:rPr>
              <a:t>b</a:t>
            </a:r>
            <a:r>
              <a:rPr lang="en-GB" i="1" baseline="-25000" dirty="0" smtClean="0">
                <a:latin typeface="Calibri"/>
                <a:cs typeface="Calibri"/>
              </a:rPr>
              <a:t>s</a:t>
            </a:r>
            <a:r>
              <a:rPr lang="en-GB" dirty="0" smtClean="0">
                <a:latin typeface="Calibri"/>
                <a:cs typeface="Calibri"/>
              </a:rPr>
              <a:t> </a:t>
            </a:r>
            <a:r>
              <a:rPr lang="en-GB" sz="1600" dirty="0" smtClean="0">
                <a:latin typeface="Trebuchet MS"/>
                <a:cs typeface="Trebuchet MS"/>
              </a:rPr>
              <a:t>= </a:t>
            </a:r>
            <a:r>
              <a:rPr lang="en-GB" sz="1600" dirty="0" smtClean="0">
                <a:latin typeface="Trebuchet MS"/>
                <a:cs typeface="Trebuchet MS"/>
              </a:rPr>
              <a:t>0.00 </a:t>
            </a:r>
            <a:r>
              <a:rPr lang="en-GB" sz="1600" dirty="0" smtClean="0">
                <a:latin typeface="Trebuchet MS"/>
                <a:cs typeface="Trebuchet MS"/>
              </a:rPr>
              <a:t>± </a:t>
            </a:r>
            <a:r>
              <a:rPr lang="en-GB" sz="1600" dirty="0" smtClean="0">
                <a:latin typeface="Trebuchet MS"/>
                <a:cs typeface="Trebuchet MS"/>
              </a:rPr>
              <a:t>0.07 </a:t>
            </a:r>
            <a:r>
              <a:rPr lang="en-GB" sz="1200" dirty="0" smtClean="0">
                <a:latin typeface="Trebuchet MS"/>
                <a:cs typeface="Trebuchet MS"/>
              </a:rPr>
              <a:t>[ HFAG, SM</a:t>
            </a:r>
            <a:r>
              <a:rPr lang="en-GB" sz="1200" dirty="0" smtClean="0">
                <a:latin typeface="Trebuchet MS"/>
                <a:cs typeface="Trebuchet MS"/>
              </a:rPr>
              <a:t>: </a:t>
            </a:r>
            <a:r>
              <a:rPr lang="en-GB" sz="1200" dirty="0" smtClean="0">
                <a:latin typeface="Symbol" charset="2"/>
                <a:cs typeface="Symbol" charset="2"/>
              </a:rPr>
              <a:t>–</a:t>
            </a:r>
            <a:r>
              <a:rPr lang="en-GB" sz="1200" dirty="0" smtClean="0">
                <a:latin typeface="Trebuchet MS"/>
                <a:cs typeface="Trebuchet MS"/>
              </a:rPr>
              <a:t>0.036 </a:t>
            </a:r>
            <a:r>
              <a:rPr lang="en-GB" sz="1200" dirty="0">
                <a:latin typeface="Trebuchet MS"/>
                <a:cs typeface="Trebuchet MS"/>
              </a:rPr>
              <a:t>±</a:t>
            </a:r>
            <a:r>
              <a:rPr lang="en-GB" sz="1200" dirty="0" smtClean="0">
                <a:latin typeface="Trebuchet MS"/>
                <a:cs typeface="Trebuchet MS"/>
              </a:rPr>
              <a:t> </a:t>
            </a:r>
            <a:r>
              <a:rPr lang="en-GB" sz="1200" dirty="0" smtClean="0">
                <a:latin typeface="Trebuchet MS"/>
                <a:cs typeface="Trebuchet MS"/>
              </a:rPr>
              <a:t>0.0</a:t>
            </a:r>
            <a:r>
              <a:rPr lang="en-GB" sz="1100" dirty="0" smtClean="0">
                <a:latin typeface="Trebuchet MS"/>
                <a:cs typeface="Trebuchet MS"/>
              </a:rPr>
              <a:t>02 ]</a:t>
            </a:r>
            <a:endParaRPr lang="en-GB" sz="1100" dirty="0" smtClean="0">
              <a:latin typeface="Trebuchet MS"/>
              <a:cs typeface="Trebuchet MS"/>
            </a:endParaRPr>
          </a:p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GB" sz="1600" dirty="0" smtClean="0">
                <a:latin typeface="Trebuchet MS"/>
                <a:cs typeface="Trebuchet MS"/>
              </a:rPr>
              <a:t>BTW: LHCb also </a:t>
            </a:r>
            <a:r>
              <a:rPr lang="en-GB" sz="1600" dirty="0">
                <a:latin typeface="Trebuchet MS"/>
                <a:cs typeface="Trebuchet MS"/>
              </a:rPr>
              <a:t>measured sin(</a:t>
            </a:r>
            <a:r>
              <a:rPr lang="en-GB" sz="1600" dirty="0" smtClean="0">
                <a:latin typeface="Trebuchet MS"/>
                <a:cs typeface="Trebuchet MS"/>
              </a:rPr>
              <a:t>2</a:t>
            </a:r>
            <a:r>
              <a:rPr lang="en-GB" i="1" dirty="0" smtClean="0">
                <a:latin typeface="Symbol" charset="2"/>
                <a:cs typeface="Symbol" charset="2"/>
              </a:rPr>
              <a:t>b</a:t>
            </a:r>
            <a:r>
              <a:rPr lang="en-GB" i="1" baseline="-25000" dirty="0" smtClean="0">
                <a:latin typeface="Symbol" charset="2"/>
                <a:cs typeface="Symbol" charset="2"/>
              </a:rPr>
              <a:t>y</a:t>
            </a:r>
            <a:r>
              <a:rPr lang="en-GB" i="1" baseline="-25000" dirty="0" smtClean="0">
                <a:latin typeface="Calibri"/>
                <a:cs typeface="Calibri"/>
              </a:rPr>
              <a:t>Ks</a:t>
            </a:r>
            <a:r>
              <a:rPr lang="en-GB" sz="1600" dirty="0" smtClean="0">
                <a:latin typeface="Trebuchet MS"/>
                <a:cs typeface="Trebuchet MS"/>
              </a:rPr>
              <a:t>)</a:t>
            </a:r>
            <a:r>
              <a:rPr lang="en-GB" sz="1600" dirty="0">
                <a:latin typeface="Trebuchet MS"/>
                <a:cs typeface="Trebuchet MS"/>
              </a:rPr>
              <a:t>:</a:t>
            </a:r>
            <a:r>
              <a:rPr lang="en-GB" dirty="0">
                <a:latin typeface="Calibri"/>
                <a:cs typeface="Calibri"/>
              </a:rPr>
              <a:t> </a:t>
            </a:r>
            <a:r>
              <a:rPr lang="en-GB" dirty="0" smtClean="0">
                <a:latin typeface="Calibri"/>
                <a:cs typeface="Calibri"/>
              </a:rPr>
              <a:t>                      </a:t>
            </a:r>
            <a:r>
              <a:rPr lang="en-GB" sz="1600" dirty="0" smtClean="0">
                <a:latin typeface="Trebuchet MS"/>
                <a:cs typeface="Trebuchet MS"/>
              </a:rPr>
              <a:t>0.73 ± 0.07 ± 0.04 </a:t>
            </a:r>
            <a:r>
              <a:rPr lang="en-GB" sz="1200" dirty="0" smtClean="0">
                <a:latin typeface="Trebuchet MS"/>
                <a:cs typeface="Trebuchet MS"/>
              </a:rPr>
              <a:t>[</a:t>
            </a:r>
            <a:r>
              <a:rPr lang="en-GB" sz="1200" i="1" dirty="0" smtClean="0">
                <a:latin typeface="Trebuchet MS"/>
                <a:cs typeface="Trebuchet MS"/>
              </a:rPr>
              <a:t>B</a:t>
            </a:r>
            <a:r>
              <a:rPr lang="en-GB" sz="1200" dirty="0" smtClean="0">
                <a:latin typeface="Trebuchet MS"/>
                <a:cs typeface="Trebuchet MS"/>
              </a:rPr>
              <a:t>-factories WA: 0.665 </a:t>
            </a:r>
            <a:r>
              <a:rPr lang="en-GB" sz="1200" dirty="0">
                <a:latin typeface="Trebuchet MS"/>
                <a:cs typeface="Trebuchet MS"/>
              </a:rPr>
              <a:t>± </a:t>
            </a:r>
            <a:r>
              <a:rPr lang="en-GB" sz="1200" dirty="0" smtClean="0">
                <a:latin typeface="Trebuchet MS"/>
                <a:cs typeface="Trebuchet MS"/>
              </a:rPr>
              <a:t>0.024] </a:t>
            </a:r>
            <a:endParaRPr lang="en-GB" sz="1200" dirty="0">
              <a:effectLst/>
              <a:latin typeface="Trebuchet MS"/>
              <a:cs typeface="Trebuchet MS"/>
            </a:endParaRPr>
          </a:p>
        </p:txBody>
      </p:sp>
      <p:pic>
        <p:nvPicPr>
          <p:cNvPr id="2" name="Picture 1" descr="Figure_001-a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591" y="1979548"/>
            <a:ext cx="4948913" cy="2880320"/>
          </a:xfrm>
          <a:prstGeom prst="rect">
            <a:avLst/>
          </a:prstGeom>
        </p:spPr>
      </p:pic>
      <p:pic>
        <p:nvPicPr>
          <p:cNvPr id="6" name="Picture 5" descr="bla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949"/>
          <a:stretch/>
        </p:blipFill>
        <p:spPr>
          <a:xfrm>
            <a:off x="5292080" y="4866422"/>
            <a:ext cx="3291227" cy="126456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924407" y="6165304"/>
            <a:ext cx="2650053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Penguin SM diagram, adds to box</a:t>
            </a:r>
          </a:p>
          <a:p>
            <a:r>
              <a:rPr lang="en-GB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Helicity-suppressed in SM </a:t>
            </a:r>
          </a:p>
          <a:p>
            <a:r>
              <a:rPr lang="en-GB" sz="1100" b="1" dirty="0" smtClean="0">
                <a:solidFill>
                  <a:srgbClr val="D80017"/>
                </a:solidFill>
                <a:latin typeface="Trebuchet MS"/>
                <a:cs typeface="Trebuchet MS"/>
              </a:rPr>
              <a:t>Flavour probe of EW and Higgs sector  </a:t>
            </a:r>
          </a:p>
        </p:txBody>
      </p:sp>
      <p:sp>
        <p:nvSpPr>
          <p:cNvPr id="8" name="Oval 7"/>
          <p:cNvSpPr/>
          <p:nvPr/>
        </p:nvSpPr>
        <p:spPr>
          <a:xfrm>
            <a:off x="6974092" y="5059356"/>
            <a:ext cx="576064" cy="576064"/>
          </a:xfrm>
          <a:prstGeom prst="ellipse">
            <a:avLst/>
          </a:prstGeom>
          <a:ln w="28575" cmpd="sng">
            <a:solidFill>
              <a:srgbClr val="D80017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GB" sz="2000" dirty="0">
              <a:latin typeface="Calibri"/>
              <a:cs typeface="Calibri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853166" y="5623875"/>
            <a:ext cx="97910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 i="1" dirty="0" smtClean="0">
                <a:solidFill>
                  <a:srgbClr val="D80017"/>
                </a:solidFill>
                <a:latin typeface="Trebuchet MS"/>
                <a:cs typeface="Trebuchet MS"/>
              </a:rPr>
              <a:t>h</a:t>
            </a:r>
            <a:r>
              <a:rPr lang="en-GB" sz="1600" dirty="0" smtClean="0">
                <a:solidFill>
                  <a:srgbClr val="D80017"/>
                </a:solidFill>
                <a:latin typeface="Trebuchet MS"/>
                <a:cs typeface="Trebuchet MS"/>
              </a:rPr>
              <a:t>, </a:t>
            </a:r>
            <a:r>
              <a:rPr lang="en-GB" sz="1600" i="1" dirty="0" smtClean="0">
                <a:solidFill>
                  <a:srgbClr val="D80017"/>
                </a:solidFill>
                <a:latin typeface="Trebuchet MS"/>
                <a:cs typeface="Trebuchet MS"/>
              </a:rPr>
              <a:t>H</a:t>
            </a:r>
            <a:r>
              <a:rPr lang="en-GB" sz="1600" dirty="0" smtClean="0">
                <a:solidFill>
                  <a:srgbClr val="D80017"/>
                </a:solidFill>
                <a:latin typeface="Trebuchet MS"/>
                <a:cs typeface="Trebuchet MS"/>
              </a:rPr>
              <a:t>, </a:t>
            </a:r>
            <a:r>
              <a:rPr lang="en-GB" sz="1600" i="1" dirty="0" smtClean="0">
                <a:solidFill>
                  <a:srgbClr val="D80017"/>
                </a:solidFill>
                <a:latin typeface="Trebuchet MS"/>
                <a:cs typeface="Trebuchet MS"/>
              </a:rPr>
              <a:t>A</a:t>
            </a:r>
            <a:r>
              <a:rPr lang="en-GB" sz="1600" dirty="0" smtClean="0">
                <a:solidFill>
                  <a:srgbClr val="D80017"/>
                </a:solidFill>
                <a:latin typeface="Trebuchet MS"/>
                <a:cs typeface="Trebuchet MS"/>
              </a:rPr>
              <a:t> ?</a:t>
            </a:r>
            <a:endParaRPr lang="en-GB" sz="1600" dirty="0">
              <a:solidFill>
                <a:srgbClr val="D80017"/>
              </a:solidFill>
              <a:latin typeface="Trebuchet MS"/>
              <a:cs typeface="Trebuchet MS"/>
            </a:endParaRPr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13</a:t>
            </a:fld>
            <a:endParaRPr lang="en-GB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5796136" y="6545795"/>
            <a:ext cx="0" cy="312205"/>
          </a:xfrm>
          <a:prstGeom prst="line">
            <a:avLst/>
          </a:prstGeom>
          <a:ln w="12700" cmpd="sng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8583308" y="6545795"/>
            <a:ext cx="0" cy="312205"/>
          </a:xfrm>
          <a:prstGeom prst="line">
            <a:avLst/>
          </a:prstGeom>
          <a:ln w="12700" cmpd="sng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8" name="Picture 47" descr="CMS-bsmumu.pdf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21" t="54209" r="51852" b="21212"/>
          <a:stretch/>
        </p:blipFill>
        <p:spPr>
          <a:xfrm>
            <a:off x="7367125" y="2605451"/>
            <a:ext cx="1778907" cy="1675616"/>
          </a:xfrm>
          <a:prstGeom prst="rect">
            <a:avLst/>
          </a:prstGeom>
        </p:spPr>
      </p:pic>
      <p:pic>
        <p:nvPicPr>
          <p:cNvPr id="49" name="Picture 48" descr="Figure_001-a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331" t="24347" r="14704" b="62826"/>
          <a:stretch/>
        </p:blipFill>
        <p:spPr>
          <a:xfrm>
            <a:off x="8172400" y="2201361"/>
            <a:ext cx="542637" cy="369454"/>
          </a:xfrm>
          <a:prstGeom prst="rect">
            <a:avLst/>
          </a:prstGeom>
        </p:spPr>
      </p:pic>
      <p:pic>
        <p:nvPicPr>
          <p:cNvPr id="50" name="Picture 49" descr="hfag_spr2014_DGsphis_comb.pdf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2" t="19950" r="14055" b="16335"/>
          <a:stretch/>
        </p:blipFill>
        <p:spPr>
          <a:xfrm>
            <a:off x="207304" y="1893278"/>
            <a:ext cx="4508712" cy="3010267"/>
          </a:xfrm>
          <a:prstGeom prst="rect">
            <a:avLst/>
          </a:prstGeom>
        </p:spPr>
      </p:pic>
      <p:sp>
        <p:nvSpPr>
          <p:cNvPr id="52" name="Freeform 51"/>
          <p:cNvSpPr/>
          <p:nvPr/>
        </p:nvSpPr>
        <p:spPr>
          <a:xfrm>
            <a:off x="2490242" y="3268771"/>
            <a:ext cx="238837" cy="352981"/>
          </a:xfrm>
          <a:custGeom>
            <a:avLst/>
            <a:gdLst>
              <a:gd name="connsiteX0" fmla="*/ 107113 w 238837"/>
              <a:gd name="connsiteY0" fmla="*/ 455 h 352981"/>
              <a:gd name="connsiteX1" fmla="*/ 189048 w 238837"/>
              <a:gd name="connsiteY1" fmla="*/ 33229 h 352981"/>
              <a:gd name="connsiteX2" fmla="*/ 213629 w 238837"/>
              <a:gd name="connsiteY2" fmla="*/ 74197 h 352981"/>
              <a:gd name="connsiteX3" fmla="*/ 238210 w 238837"/>
              <a:gd name="connsiteY3" fmla="*/ 156132 h 352981"/>
              <a:gd name="connsiteX4" fmla="*/ 230016 w 238837"/>
              <a:gd name="connsiteY4" fmla="*/ 229874 h 352981"/>
              <a:gd name="connsiteX5" fmla="*/ 213629 w 238837"/>
              <a:gd name="connsiteY5" fmla="*/ 295423 h 352981"/>
              <a:gd name="connsiteX6" fmla="*/ 172661 w 238837"/>
              <a:gd name="connsiteY6" fmla="*/ 328197 h 352981"/>
              <a:gd name="connsiteX7" fmla="*/ 131693 w 238837"/>
              <a:gd name="connsiteY7" fmla="*/ 352777 h 352981"/>
              <a:gd name="connsiteX8" fmla="*/ 74339 w 238837"/>
              <a:gd name="connsiteY8" fmla="*/ 336390 h 352981"/>
              <a:gd name="connsiteX9" fmla="*/ 16984 w 238837"/>
              <a:gd name="connsiteY9" fmla="*/ 279035 h 352981"/>
              <a:gd name="connsiteX10" fmla="*/ 597 w 238837"/>
              <a:gd name="connsiteY10" fmla="*/ 156132 h 352981"/>
              <a:gd name="connsiteX11" fmla="*/ 33371 w 238837"/>
              <a:gd name="connsiteY11" fmla="*/ 57810 h 352981"/>
              <a:gd name="connsiteX12" fmla="*/ 107113 w 238837"/>
              <a:gd name="connsiteY12" fmla="*/ 455 h 352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38837" h="352981">
                <a:moveTo>
                  <a:pt x="107113" y="455"/>
                </a:moveTo>
                <a:cubicBezTo>
                  <a:pt x="133059" y="-3642"/>
                  <a:pt x="171295" y="20939"/>
                  <a:pt x="189048" y="33229"/>
                </a:cubicBezTo>
                <a:cubicBezTo>
                  <a:pt x="206801" y="45519"/>
                  <a:pt x="205435" y="53713"/>
                  <a:pt x="213629" y="74197"/>
                </a:cubicBezTo>
                <a:cubicBezTo>
                  <a:pt x="221823" y="94681"/>
                  <a:pt x="235479" y="130186"/>
                  <a:pt x="238210" y="156132"/>
                </a:cubicBezTo>
                <a:cubicBezTo>
                  <a:pt x="240941" y="182078"/>
                  <a:pt x="234113" y="206659"/>
                  <a:pt x="230016" y="229874"/>
                </a:cubicBezTo>
                <a:cubicBezTo>
                  <a:pt x="225919" y="253089"/>
                  <a:pt x="223188" y="279036"/>
                  <a:pt x="213629" y="295423"/>
                </a:cubicBezTo>
                <a:cubicBezTo>
                  <a:pt x="204070" y="311810"/>
                  <a:pt x="186317" y="318638"/>
                  <a:pt x="172661" y="328197"/>
                </a:cubicBezTo>
                <a:cubicBezTo>
                  <a:pt x="159005" y="337756"/>
                  <a:pt x="148080" y="351412"/>
                  <a:pt x="131693" y="352777"/>
                </a:cubicBezTo>
                <a:cubicBezTo>
                  <a:pt x="115306" y="354142"/>
                  <a:pt x="93457" y="348680"/>
                  <a:pt x="74339" y="336390"/>
                </a:cubicBezTo>
                <a:cubicBezTo>
                  <a:pt x="55221" y="324100"/>
                  <a:pt x="29274" y="309078"/>
                  <a:pt x="16984" y="279035"/>
                </a:cubicBezTo>
                <a:cubicBezTo>
                  <a:pt x="4694" y="248992"/>
                  <a:pt x="-2134" y="193003"/>
                  <a:pt x="597" y="156132"/>
                </a:cubicBezTo>
                <a:cubicBezTo>
                  <a:pt x="3328" y="119261"/>
                  <a:pt x="12887" y="83756"/>
                  <a:pt x="33371" y="57810"/>
                </a:cubicBezTo>
                <a:cubicBezTo>
                  <a:pt x="53855" y="31864"/>
                  <a:pt x="81167" y="4552"/>
                  <a:pt x="107113" y="455"/>
                </a:cubicBezTo>
                <a:close/>
              </a:path>
            </a:pathLst>
          </a:custGeom>
          <a:solidFill>
            <a:srgbClr val="008000">
              <a:alpha val="21000"/>
            </a:srgbClr>
          </a:solidFill>
          <a:ln w="28575" cmpd="sng">
            <a:solidFill>
              <a:srgbClr val="008000"/>
            </a:solidFill>
          </a:ln>
        </p:spPr>
        <p:txBody>
          <a:bodyPr wrap="non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912803" y="1856437"/>
            <a:ext cx="304014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hu-HU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[ CMS</a:t>
            </a:r>
            <a:r>
              <a:rPr lang="hu-HU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-PAS-BPH-13-007, LHCb-CONF-2013-</a:t>
            </a:r>
            <a:r>
              <a:rPr lang="hu-HU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012 ]</a:t>
            </a:r>
            <a:endParaRPr lang="en-GB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707520" y="3717032"/>
            <a:ext cx="125229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50" dirty="0">
                <a:latin typeface="Trebuchet MS"/>
                <a:cs typeface="Trebuchet MS"/>
              </a:rPr>
              <a:t>(2.9 ± 0.7) × 10</a:t>
            </a:r>
            <a:r>
              <a:rPr lang="en-GB" sz="1050" baseline="30000" dirty="0">
                <a:latin typeface="Trebuchet MS"/>
                <a:cs typeface="Trebuchet MS"/>
              </a:rPr>
              <a:t>−9</a:t>
            </a:r>
          </a:p>
        </p:txBody>
      </p:sp>
      <p:cxnSp>
        <p:nvCxnSpPr>
          <p:cNvPr id="23" name="Straight Connector 22"/>
          <p:cNvCxnSpPr/>
          <p:nvPr/>
        </p:nvCxnSpPr>
        <p:spPr>
          <a:xfrm flipV="1">
            <a:off x="6517455" y="5078220"/>
            <a:ext cx="260965" cy="260361"/>
          </a:xfrm>
          <a:prstGeom prst="line">
            <a:avLst/>
          </a:prstGeom>
          <a:ln>
            <a:solidFill>
              <a:srgbClr val="D8001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6431992" y="4746630"/>
            <a:ext cx="51627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 i="1" dirty="0" smtClean="0">
                <a:solidFill>
                  <a:srgbClr val="D80017"/>
                </a:solidFill>
                <a:latin typeface="Trebuchet MS"/>
                <a:cs typeface="Trebuchet MS"/>
              </a:rPr>
              <a:t>H</a:t>
            </a:r>
            <a:r>
              <a:rPr lang="en-GB" sz="1600" baseline="30000" dirty="0" smtClean="0">
                <a:solidFill>
                  <a:srgbClr val="D80017"/>
                </a:solidFill>
                <a:latin typeface="Trebuchet MS"/>
                <a:cs typeface="Trebuchet MS"/>
              </a:rPr>
              <a:t>+ </a:t>
            </a:r>
            <a:r>
              <a:rPr lang="en-GB" sz="1600" dirty="0" smtClean="0">
                <a:solidFill>
                  <a:srgbClr val="D80017"/>
                </a:solidFill>
                <a:latin typeface="Trebuchet MS"/>
                <a:cs typeface="Trebuchet MS"/>
              </a:rPr>
              <a:t>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53547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3541051"/>
            <a:ext cx="9144000" cy="33169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539552" y="1441236"/>
            <a:ext cx="8048745" cy="5257800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rtlCol="0" anchor="ctr">
            <a:spAutoFit/>
          </a:bodyPr>
          <a:lstStyle/>
          <a:p>
            <a:pPr algn="ctr"/>
            <a:endParaRPr lang="en-GB" sz="1800" dirty="0" smtClean="0">
              <a:solidFill>
                <a:srgbClr val="262626"/>
              </a:solidFill>
              <a:latin typeface="Trebuchet MS"/>
              <a:cs typeface="Trebuchet MS"/>
            </a:endParaRPr>
          </a:p>
        </p:txBody>
      </p:sp>
      <p:sp>
        <p:nvSpPr>
          <p:cNvPr id="32" name="TextBox 32"/>
          <p:cNvSpPr txBox="1">
            <a:spLocks noChangeArrowheads="1"/>
          </p:cNvSpPr>
          <p:nvPr/>
        </p:nvSpPr>
        <p:spPr bwMode="auto">
          <a:xfrm>
            <a:off x="179512" y="188640"/>
            <a:ext cx="8964488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latin typeface="Trebuchet MS"/>
                <a:ea typeface="Trebuchet MS" pitchFamily="-84" charset="0"/>
                <a:cs typeface="Trebuchet MS"/>
              </a:rPr>
              <a:t>Quark </a:t>
            </a:r>
            <a:r>
              <a:rPr lang="en-US" sz="2800" dirty="0" err="1">
                <a:latin typeface="Trebuchet MS"/>
                <a:ea typeface="Trebuchet MS" pitchFamily="-84" charset="0"/>
                <a:cs typeface="Trebuchet MS"/>
              </a:rPr>
              <a:t>Flavour</a:t>
            </a:r>
            <a:r>
              <a:rPr lang="en-US" sz="2800" dirty="0">
                <a:latin typeface="Trebuchet MS"/>
                <a:ea typeface="Trebuchet MS" pitchFamily="-84" charset="0"/>
                <a:cs typeface="Trebuchet MS"/>
              </a:rPr>
              <a:t> Physics </a:t>
            </a:r>
            <a:endParaRPr lang="en-US" sz="1600" dirty="0">
              <a:latin typeface="Trebuchet MS"/>
              <a:ea typeface="Trebuchet MS" pitchFamily="-84" charset="0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16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B</a:t>
            </a:r>
            <a:r>
              <a:rPr lang="en-US" sz="1600" i="1" baseline="-25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s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 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mbol" charset="2"/>
                <a:ea typeface="Trebuchet MS" pitchFamily="-84" charset="0"/>
                <a:cs typeface="Symbol" charset="2"/>
              </a:rPr>
              <a:t>®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 </a:t>
            </a:r>
            <a:r>
              <a:rPr lang="en-US" sz="16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µµ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 history</a:t>
            </a: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Trebuchet MS" pitchFamily="-84" charset="0"/>
              <a:cs typeface="Trebuchet MS"/>
            </a:endParaRPr>
          </a:p>
        </p:txBody>
      </p:sp>
      <p:pic>
        <p:nvPicPr>
          <p:cNvPr id="8" name="Picture 7" descr="b2ll-history_withInset-new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09380" y="186407"/>
            <a:ext cx="5125113" cy="78327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722550" y="1557194"/>
            <a:ext cx="4572000" cy="253916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[ https</a:t>
            </a:r>
            <a:r>
              <a:rPr lang="en-GB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://</a:t>
            </a:r>
            <a:r>
              <a:rPr lang="en-GB" sz="1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twiki.cern.ch</a:t>
            </a:r>
            <a:r>
              <a:rPr lang="en-GB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/</a:t>
            </a:r>
            <a:r>
              <a:rPr lang="en-GB" sz="1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twiki</a:t>
            </a:r>
            <a:r>
              <a:rPr lang="en-GB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/bin/view/</a:t>
            </a:r>
            <a:r>
              <a:rPr lang="en-GB" sz="1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CMSPublic</a:t>
            </a:r>
            <a:r>
              <a:rPr lang="en-GB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/</a:t>
            </a:r>
            <a:r>
              <a:rPr lang="en-GB" sz="1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PhysicsResultsCombined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]</a:t>
            </a:r>
            <a:endParaRPr lang="en-GB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37" name="Picture 36" descr="bla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949"/>
          <a:stretch/>
        </p:blipFill>
        <p:spPr>
          <a:xfrm>
            <a:off x="6122821" y="144145"/>
            <a:ext cx="2470082" cy="949064"/>
          </a:xfrm>
          <a:prstGeom prst="rect">
            <a:avLst/>
          </a:prstGeom>
          <a:ln w="3175" cmpd="sng">
            <a:solidFill>
              <a:schemeClr val="bg1">
                <a:lumMod val="75000"/>
              </a:schemeClr>
            </a:solidFill>
          </a:ln>
        </p:spPr>
      </p:pic>
      <p:sp>
        <p:nvSpPr>
          <p:cNvPr id="10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44210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5prime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95335" y="1748079"/>
            <a:ext cx="2985706" cy="4408583"/>
          </a:xfrm>
          <a:prstGeom prst="rect">
            <a:avLst/>
          </a:prstGeom>
        </p:spPr>
      </p:pic>
      <p:sp>
        <p:nvSpPr>
          <p:cNvPr id="9" name="TextBox 32"/>
          <p:cNvSpPr txBox="1">
            <a:spLocks noChangeArrowheads="1"/>
          </p:cNvSpPr>
          <p:nvPr/>
        </p:nvSpPr>
        <p:spPr bwMode="auto">
          <a:xfrm>
            <a:off x="179512" y="188640"/>
            <a:ext cx="8964488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800" dirty="0" smtClean="0">
                <a:latin typeface="Trebuchet MS"/>
                <a:ea typeface="Trebuchet MS" pitchFamily="-84" charset="0"/>
                <a:cs typeface="Trebuchet MS"/>
              </a:rPr>
              <a:t>Quark </a:t>
            </a:r>
            <a:r>
              <a:rPr lang="en-US" sz="2800" dirty="0" err="1" smtClean="0">
                <a:latin typeface="Trebuchet MS"/>
                <a:ea typeface="Trebuchet MS" pitchFamily="-84" charset="0"/>
                <a:cs typeface="Trebuchet MS"/>
              </a:rPr>
              <a:t>Flavour</a:t>
            </a:r>
            <a:r>
              <a:rPr lang="en-US" sz="2800" dirty="0" smtClean="0">
                <a:latin typeface="Trebuchet MS"/>
                <a:ea typeface="Trebuchet MS" pitchFamily="-84" charset="0"/>
                <a:cs typeface="Trebuchet MS"/>
              </a:rPr>
              <a:t> Physics </a:t>
            </a:r>
            <a:endParaRPr lang="en-US" sz="1600" dirty="0">
              <a:latin typeface="Trebuchet MS"/>
              <a:ea typeface="Trebuchet MS" pitchFamily="-84" charset="0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Electroweak penguin decays (FCNC)</a:t>
            </a: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Trebuchet MS" pitchFamily="-84" charset="0"/>
              <a:cs typeface="Trebuchet M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3528" y="1412776"/>
            <a:ext cx="8712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D80017"/>
                </a:solidFill>
                <a:latin typeface="Trebuchet MS"/>
                <a:cs typeface="Trebuchet MS"/>
              </a:rPr>
              <a:t>A</a:t>
            </a:r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nomaly in LHCb </a:t>
            </a:r>
            <a:r>
              <a:rPr lang="en-GB" i="1" dirty="0" smtClean="0">
                <a:solidFill>
                  <a:srgbClr val="D80017"/>
                </a:solidFill>
                <a:latin typeface="Trebuchet MS"/>
                <a:cs typeface="Trebuchet MS"/>
              </a:rPr>
              <a:t>B</a:t>
            </a:r>
            <a:r>
              <a:rPr lang="en-GB" baseline="30000" dirty="0" smtClean="0">
                <a:solidFill>
                  <a:srgbClr val="D80017"/>
                </a:solidFill>
                <a:latin typeface="Trebuchet MS"/>
                <a:cs typeface="Trebuchet MS"/>
              </a:rPr>
              <a:t>0</a:t>
            </a:r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 </a:t>
            </a:r>
            <a:r>
              <a:rPr lang="en-GB" dirty="0" smtClean="0">
                <a:solidFill>
                  <a:srgbClr val="D80017"/>
                </a:solidFill>
                <a:latin typeface="Symbol" charset="2"/>
                <a:cs typeface="Symbol" charset="2"/>
              </a:rPr>
              <a:t>®</a:t>
            </a:r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 </a:t>
            </a:r>
            <a:r>
              <a:rPr lang="en-GB" i="1" dirty="0" smtClean="0">
                <a:solidFill>
                  <a:srgbClr val="D80017"/>
                </a:solidFill>
                <a:latin typeface="Trebuchet MS"/>
                <a:cs typeface="Trebuchet MS"/>
              </a:rPr>
              <a:t>K</a:t>
            </a:r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*</a:t>
            </a:r>
            <a:r>
              <a:rPr lang="en-GB" baseline="30000" dirty="0" smtClean="0">
                <a:solidFill>
                  <a:srgbClr val="D80017"/>
                </a:solidFill>
                <a:latin typeface="Trebuchet MS"/>
                <a:cs typeface="Trebuchet MS"/>
              </a:rPr>
              <a:t>0</a:t>
            </a:r>
            <a:r>
              <a:rPr lang="en-GB" i="1" dirty="0" smtClean="0">
                <a:solidFill>
                  <a:srgbClr val="D80017"/>
                </a:solidFill>
                <a:latin typeface="Trebuchet MS"/>
                <a:cs typeface="Trebuchet MS"/>
              </a:rPr>
              <a:t>µ</a:t>
            </a:r>
            <a:r>
              <a:rPr lang="en-GB" baseline="30000" dirty="0" smtClean="0">
                <a:solidFill>
                  <a:srgbClr val="D80017"/>
                </a:solidFill>
                <a:latin typeface="Trebuchet MS"/>
                <a:cs typeface="Trebuchet MS"/>
              </a:rPr>
              <a:t>+</a:t>
            </a:r>
            <a:r>
              <a:rPr lang="en-GB" i="1" dirty="0" smtClean="0">
                <a:solidFill>
                  <a:srgbClr val="D80017"/>
                </a:solidFill>
                <a:latin typeface="Trebuchet MS"/>
                <a:cs typeface="Trebuchet MS"/>
              </a:rPr>
              <a:t>µ</a:t>
            </a:r>
            <a:r>
              <a:rPr lang="en-GB" baseline="30000" dirty="0" smtClean="0">
                <a:solidFill>
                  <a:srgbClr val="D80017"/>
                </a:solidFill>
                <a:latin typeface="Trebuchet MS"/>
                <a:cs typeface="Trebuchet MS"/>
              </a:rPr>
              <a:t>–</a:t>
            </a:r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 angular </a:t>
            </a:r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analysis</a:t>
            </a:r>
            <a:endParaRPr lang="en-GB" b="1" i="1" dirty="0" smtClean="0">
              <a:solidFill>
                <a:srgbClr val="D80017"/>
              </a:solidFill>
              <a:latin typeface="Trebuchet MS"/>
              <a:cs typeface="Trebuchet M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67544" y="5589240"/>
            <a:ext cx="8676456" cy="700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GB" sz="1600" dirty="0" smtClean="0">
                <a:latin typeface="Trebuchet MS"/>
                <a:cs typeface="Trebuchet MS"/>
              </a:rPr>
              <a:t>Fluctuation </a:t>
            </a:r>
            <a:r>
              <a:rPr lang="en-GB" sz="1600" dirty="0" smtClean="0">
                <a:latin typeface="Trebuchet MS"/>
                <a:cs typeface="Trebuchet MS"/>
              </a:rPr>
              <a:t>in </a:t>
            </a:r>
            <a:r>
              <a:rPr lang="en-GB" sz="1600" i="1" dirty="0" smtClean="0">
                <a:latin typeface="Trebuchet MS"/>
                <a:cs typeface="Trebuchet MS"/>
              </a:rPr>
              <a:t>P</a:t>
            </a:r>
            <a:r>
              <a:rPr lang="en-GB" sz="1600" baseline="-25000" dirty="0" smtClean="0">
                <a:latin typeface="Trebuchet MS"/>
                <a:cs typeface="Trebuchet MS"/>
              </a:rPr>
              <a:t>5</a:t>
            </a:r>
            <a:r>
              <a:rPr lang="en-GB" sz="1600" dirty="0" smtClean="0">
                <a:latin typeface="Trebuchet MS"/>
                <a:cs typeface="Trebuchet MS"/>
              </a:rPr>
              <a:t>’ (</a:t>
            </a:r>
            <a:r>
              <a:rPr lang="en-GB" sz="1600" dirty="0" smtClean="0">
                <a:latin typeface="Trebuchet MS"/>
                <a:cs typeface="Trebuchet MS"/>
              </a:rPr>
              <a:t>local 3.7</a:t>
            </a:r>
            <a:r>
              <a:rPr lang="en-GB" sz="1600" dirty="0" smtClean="0">
                <a:latin typeface="Symbol" charset="2"/>
                <a:cs typeface="Symbol" charset="2"/>
              </a:rPr>
              <a:t>s</a:t>
            </a:r>
            <a:r>
              <a:rPr lang="en-GB" sz="1600" dirty="0" smtClean="0">
                <a:latin typeface="Trebuchet MS"/>
                <a:cs typeface="Trebuchet MS"/>
              </a:rPr>
              <a:t>, global 2.8</a:t>
            </a:r>
            <a:r>
              <a:rPr lang="en-GB" sz="1600" dirty="0" smtClean="0">
                <a:latin typeface="Symbol" charset="2"/>
                <a:cs typeface="Symbol" charset="2"/>
              </a:rPr>
              <a:t>s</a:t>
            </a:r>
            <a:r>
              <a:rPr lang="en-GB" sz="1600" dirty="0" smtClean="0">
                <a:latin typeface="Trebuchet MS"/>
                <a:cs typeface="Trebuchet MS"/>
              </a:rPr>
              <a:t>)? Non-perturbative effect (</a:t>
            </a:r>
            <a:r>
              <a:rPr lang="en-GB" sz="1600" dirty="0" smtClean="0">
                <a:latin typeface="Symbol" charset="2"/>
                <a:cs typeface="Symbol" charset="2"/>
              </a:rPr>
              <a:t>L</a:t>
            </a:r>
            <a:r>
              <a:rPr lang="en-GB" sz="1600" dirty="0" smtClean="0">
                <a:latin typeface="Trebuchet MS"/>
                <a:cs typeface="Trebuchet MS"/>
              </a:rPr>
              <a:t>/</a:t>
            </a:r>
            <a:r>
              <a:rPr lang="en-GB" sz="1600" i="1" dirty="0" err="1" smtClean="0">
                <a:latin typeface="Trebuchet MS"/>
                <a:cs typeface="Trebuchet MS"/>
              </a:rPr>
              <a:t>m</a:t>
            </a:r>
            <a:r>
              <a:rPr lang="en-GB" sz="1600" i="1" baseline="-25000" dirty="0" err="1" smtClean="0">
                <a:latin typeface="Trebuchet MS"/>
                <a:cs typeface="Trebuchet MS"/>
              </a:rPr>
              <a:t>b</a:t>
            </a:r>
            <a:r>
              <a:rPr lang="en-GB" sz="1600" dirty="0" smtClean="0">
                <a:latin typeface="Trebuchet MS"/>
                <a:cs typeface="Trebuchet MS"/>
              </a:rPr>
              <a:t>)? </a:t>
            </a:r>
          </a:p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GB" sz="1600" dirty="0" smtClean="0">
                <a:latin typeface="Trebuchet MS"/>
                <a:cs typeface="Trebuchet MS"/>
              </a:rPr>
              <a:t>New physics in </a:t>
            </a:r>
            <a:r>
              <a:rPr lang="en-GB" sz="1600" i="1" dirty="0" smtClean="0">
                <a:latin typeface="Trebuchet MS"/>
                <a:cs typeface="Trebuchet MS"/>
              </a:rPr>
              <a:t>C</a:t>
            </a:r>
            <a:r>
              <a:rPr lang="en-GB" sz="1600" baseline="-25000" dirty="0" smtClean="0">
                <a:latin typeface="Trebuchet MS"/>
                <a:cs typeface="Trebuchet MS"/>
              </a:rPr>
              <a:t>9</a:t>
            </a:r>
            <a:r>
              <a:rPr lang="en-GB" sz="1600" dirty="0" smtClean="0">
                <a:latin typeface="Trebuchet MS"/>
                <a:cs typeface="Trebuchet MS"/>
              </a:rPr>
              <a:t> Wilson coefficient (NNLO)? [ </a:t>
            </a:r>
            <a:r>
              <a:rPr lang="en-GB" sz="1600" i="1" dirty="0" smtClean="0">
                <a:latin typeface="Trebuchet MS"/>
                <a:cs typeface="Trebuchet MS"/>
              </a:rPr>
              <a:t>C</a:t>
            </a:r>
            <a:r>
              <a:rPr lang="en-GB" sz="1600" baseline="-25000" dirty="0" smtClean="0">
                <a:latin typeface="Trebuchet MS"/>
                <a:cs typeface="Trebuchet MS"/>
              </a:rPr>
              <a:t>7</a:t>
            </a:r>
            <a:r>
              <a:rPr lang="en-GB" sz="1600" dirty="0" smtClean="0">
                <a:latin typeface="Trebuchet MS"/>
                <a:cs typeface="Trebuchet MS"/>
              </a:rPr>
              <a:t>: </a:t>
            </a:r>
            <a:r>
              <a:rPr lang="en-GB" sz="1600" i="1" dirty="0">
                <a:latin typeface="Trebuchet MS"/>
                <a:cs typeface="Trebuchet MS"/>
              </a:rPr>
              <a:t>b</a:t>
            </a:r>
            <a:r>
              <a:rPr lang="en-GB" sz="1600" dirty="0" smtClean="0">
                <a:latin typeface="Trebuchet MS"/>
                <a:cs typeface="Trebuchet MS"/>
              </a:rPr>
              <a:t> </a:t>
            </a:r>
            <a:r>
              <a:rPr lang="en-GB" sz="1600" dirty="0" smtClean="0">
                <a:latin typeface="Symbol" charset="2"/>
                <a:cs typeface="Symbol" charset="2"/>
              </a:rPr>
              <a:t>®</a:t>
            </a:r>
            <a:r>
              <a:rPr lang="en-GB" sz="1600" dirty="0" smtClean="0">
                <a:latin typeface="Trebuchet MS"/>
                <a:cs typeface="Trebuchet MS"/>
              </a:rPr>
              <a:t> </a:t>
            </a:r>
            <a:r>
              <a:rPr lang="en-GB" sz="1600" i="1" dirty="0" err="1" smtClean="0">
                <a:latin typeface="Trebuchet MS"/>
                <a:cs typeface="Trebuchet MS"/>
              </a:rPr>
              <a:t>s</a:t>
            </a:r>
            <a:r>
              <a:rPr lang="en-GB" sz="1600" i="1" dirty="0" err="1" smtClean="0">
                <a:latin typeface="Symbol" charset="2"/>
                <a:cs typeface="Symbol" charset="2"/>
              </a:rPr>
              <a:t>g</a:t>
            </a:r>
            <a:r>
              <a:rPr lang="en-GB" sz="1600" dirty="0" smtClean="0">
                <a:latin typeface="Trebuchet MS"/>
                <a:cs typeface="Trebuchet MS"/>
              </a:rPr>
              <a:t>, </a:t>
            </a:r>
            <a:r>
              <a:rPr lang="en-GB" sz="1600" i="1" dirty="0" smtClean="0">
                <a:latin typeface="Trebuchet MS"/>
                <a:cs typeface="Trebuchet MS"/>
              </a:rPr>
              <a:t>C</a:t>
            </a:r>
            <a:r>
              <a:rPr lang="en-GB" sz="1600" baseline="-25000" dirty="0" smtClean="0">
                <a:latin typeface="Trebuchet MS"/>
                <a:cs typeface="Trebuchet MS"/>
              </a:rPr>
              <a:t>10</a:t>
            </a:r>
            <a:r>
              <a:rPr lang="en-GB" sz="1600" dirty="0" smtClean="0">
                <a:latin typeface="Trebuchet MS"/>
                <a:cs typeface="Trebuchet MS"/>
              </a:rPr>
              <a:t>: </a:t>
            </a:r>
            <a:r>
              <a:rPr lang="en-GB" sz="1600" i="1" dirty="0" smtClean="0">
                <a:latin typeface="Trebuchet MS"/>
                <a:cs typeface="Trebuchet MS"/>
              </a:rPr>
              <a:t>B</a:t>
            </a:r>
            <a:r>
              <a:rPr lang="en-GB" sz="1600" dirty="0" smtClean="0">
                <a:latin typeface="Trebuchet MS"/>
                <a:cs typeface="Trebuchet MS"/>
              </a:rPr>
              <a:t> </a:t>
            </a:r>
            <a:r>
              <a:rPr lang="en-GB" sz="1600" dirty="0" smtClean="0">
                <a:latin typeface="Symbol" charset="2"/>
                <a:cs typeface="Symbol" charset="2"/>
              </a:rPr>
              <a:t>®</a:t>
            </a:r>
            <a:r>
              <a:rPr lang="en-GB" sz="1600" dirty="0" smtClean="0">
                <a:latin typeface="Trebuchet MS"/>
                <a:cs typeface="Trebuchet MS"/>
              </a:rPr>
              <a:t> </a:t>
            </a:r>
            <a:r>
              <a:rPr lang="en-GB" sz="1600" i="1" dirty="0" smtClean="0">
                <a:latin typeface="Trebuchet MS"/>
                <a:cs typeface="Trebuchet MS"/>
              </a:rPr>
              <a:t>µµ</a:t>
            </a:r>
            <a:r>
              <a:rPr lang="en-GB" sz="1600" dirty="0" smtClean="0">
                <a:latin typeface="Trebuchet MS"/>
                <a:cs typeface="Trebuchet MS"/>
              </a:rPr>
              <a:t> </a:t>
            </a: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are constrained ]</a:t>
            </a:r>
            <a:endParaRPr lang="en-GB" sz="1200" i="1" dirty="0">
              <a:effectLst/>
              <a:latin typeface="Trebuchet MS"/>
              <a:cs typeface="Trebuchet MS"/>
            </a:endParaRPr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15</a:t>
            </a:fld>
            <a:endParaRPr lang="en-GB" dirty="0"/>
          </a:p>
        </p:txBody>
      </p:sp>
      <p:sp>
        <p:nvSpPr>
          <p:cNvPr id="18" name="TextBox 17"/>
          <p:cNvSpPr txBox="1"/>
          <p:nvPr/>
        </p:nvSpPr>
        <p:spPr>
          <a:xfrm>
            <a:off x="323528" y="1783849"/>
            <a:ext cx="88072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i="1" dirty="0" smtClean="0">
                <a:latin typeface="Trebuchet MS"/>
                <a:cs typeface="Trebuchet MS"/>
              </a:rPr>
              <a:t>P</a:t>
            </a:r>
            <a:r>
              <a:rPr lang="en-GB" sz="1400" i="1" baseline="-25000" dirty="0" smtClean="0">
                <a:latin typeface="Trebuchet MS"/>
                <a:cs typeface="Trebuchet MS"/>
              </a:rPr>
              <a:t>4/</a:t>
            </a:r>
            <a:r>
              <a:rPr lang="en-GB" sz="1400" baseline="-25000" dirty="0" smtClean="0">
                <a:latin typeface="Trebuchet MS"/>
                <a:cs typeface="Trebuchet MS"/>
              </a:rPr>
              <a:t>5</a:t>
            </a:r>
            <a:r>
              <a:rPr lang="en-GB" sz="1400" dirty="0" smtClean="0">
                <a:latin typeface="Trebuchet MS"/>
                <a:cs typeface="Trebuchet MS"/>
              </a:rPr>
              <a:t>’ : form-factor independent </a:t>
            </a:r>
            <a:r>
              <a:rPr lang="en-GB" sz="1400" dirty="0">
                <a:latin typeface="Trebuchet MS"/>
                <a:cs typeface="Trebuchet MS"/>
              </a:rPr>
              <a:t>angular </a:t>
            </a:r>
            <a:r>
              <a:rPr lang="en-GB" sz="1400" dirty="0" smtClean="0">
                <a:latin typeface="Trebuchet MS"/>
                <a:cs typeface="Trebuchet MS"/>
              </a:rPr>
              <a:t>observable, theoretically </a:t>
            </a:r>
            <a:r>
              <a:rPr lang="en-GB" sz="1400" dirty="0" smtClean="0">
                <a:latin typeface="Trebuchet MS"/>
                <a:cs typeface="Trebuchet MS"/>
              </a:rPr>
              <a:t>clean at large </a:t>
            </a:r>
            <a:r>
              <a:rPr lang="en-GB" sz="1400" dirty="0" smtClean="0">
                <a:latin typeface="Trebuchet MS"/>
                <a:cs typeface="Trebuchet MS"/>
              </a:rPr>
              <a:t>recoil (low </a:t>
            </a:r>
            <a:r>
              <a:rPr lang="en-GB" sz="1400" i="1" dirty="0" smtClean="0">
                <a:latin typeface="Trebuchet MS"/>
                <a:cs typeface="Trebuchet MS"/>
              </a:rPr>
              <a:t>q</a:t>
            </a:r>
            <a:r>
              <a:rPr lang="en-GB" sz="1400" baseline="30000" dirty="0" smtClean="0">
                <a:latin typeface="Trebuchet MS"/>
                <a:cs typeface="Trebuchet MS"/>
              </a:rPr>
              <a:t>2</a:t>
            </a:r>
            <a:r>
              <a:rPr lang="en-GB" sz="1400" dirty="0" smtClean="0">
                <a:latin typeface="Trebuchet MS"/>
                <a:cs typeface="Trebuchet MS"/>
              </a:rPr>
              <a:t> = </a:t>
            </a:r>
            <a:r>
              <a:rPr lang="en-GB" sz="1400" i="1" dirty="0" smtClean="0">
                <a:latin typeface="Trebuchet MS"/>
                <a:cs typeface="Trebuchet MS"/>
              </a:rPr>
              <a:t>m</a:t>
            </a:r>
            <a:r>
              <a:rPr lang="en-GB" sz="1400" baseline="30000" dirty="0" smtClean="0">
                <a:latin typeface="Trebuchet MS"/>
                <a:cs typeface="Trebuchet MS"/>
              </a:rPr>
              <a:t>2</a:t>
            </a:r>
            <a:r>
              <a:rPr lang="en-GB" sz="1400" i="1" baseline="-25000" dirty="0" smtClean="0">
                <a:latin typeface="Trebuchet MS"/>
                <a:cs typeface="Trebuchet MS"/>
              </a:rPr>
              <a:t>µµ</a:t>
            </a:r>
            <a:r>
              <a:rPr lang="en-GB" sz="1400" dirty="0" smtClean="0">
                <a:latin typeface="Trebuchet MS"/>
                <a:cs typeface="Trebuchet MS"/>
              </a:rPr>
              <a:t>)</a:t>
            </a:r>
            <a:endParaRPr lang="en-GB" sz="1400" dirty="0" smtClean="0">
              <a:latin typeface="Trebuchet MS"/>
              <a:cs typeface="Trebuchet MS"/>
            </a:endParaRPr>
          </a:p>
        </p:txBody>
      </p:sp>
      <p:graphicFrame>
        <p:nvGraphicFramePr>
          <p:cNvPr id="10" name="Object 20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6324002"/>
              </p:ext>
            </p:extLst>
          </p:nvPr>
        </p:nvGraphicFramePr>
        <p:xfrm>
          <a:off x="611560" y="4694027"/>
          <a:ext cx="3762147" cy="5351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5" name="Equation" r:id="rId4" imgW="3225800" imgH="457200" progId="Equation.3">
                  <p:embed/>
                </p:oleObj>
              </mc:Choice>
              <mc:Fallback>
                <p:oleObj name="Equation" r:id="rId4" imgW="32258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4694027"/>
                        <a:ext cx="3762147" cy="5351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5"/>
          <p:cNvSpPr/>
          <p:nvPr/>
        </p:nvSpPr>
        <p:spPr>
          <a:xfrm>
            <a:off x="5624479" y="2204864"/>
            <a:ext cx="31359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[ LHCb: 1308.1707, 3 fb</a:t>
            </a:r>
            <a:r>
              <a:rPr lang="en-GB" sz="10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cs typeface="Symbol" charset="2"/>
              </a:rPr>
              <a:t>-</a:t>
            </a:r>
            <a:r>
              <a:rPr lang="en-GB" sz="10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1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announced to come 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soon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GB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SM: </a:t>
            </a:r>
            <a:r>
              <a:rPr lang="en-GB" sz="1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D</a:t>
            </a:r>
            <a:r>
              <a:rPr lang="en-GB" sz="1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é</a:t>
            </a:r>
            <a:r>
              <a:rPr lang="en-GB" sz="1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scotes</a:t>
            </a:r>
            <a:r>
              <a:rPr lang="en-GB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-</a:t>
            </a:r>
            <a:r>
              <a:rPr lang="en-GB" sz="1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Genon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et al.1303.5794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]</a:t>
            </a:r>
            <a:endParaRPr lang="en-GB" sz="1000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  <p:pic>
        <p:nvPicPr>
          <p:cNvPr id="6" name="Picture 5" descr="52200003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382601"/>
            <a:ext cx="2982901" cy="2311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4256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2"/>
          <p:cNvSpPr txBox="1">
            <a:spLocks noChangeArrowheads="1"/>
          </p:cNvSpPr>
          <p:nvPr/>
        </p:nvSpPr>
        <p:spPr bwMode="auto">
          <a:xfrm>
            <a:off x="179512" y="188640"/>
            <a:ext cx="8964488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lvl="0"/>
            <a:r>
              <a:rPr lang="en-US" sz="2800" dirty="0">
                <a:latin typeface="Trebuchet MS"/>
                <a:ea typeface="Trebuchet MS" pitchFamily="-84" charset="0"/>
                <a:cs typeface="Trebuchet MS"/>
              </a:rPr>
              <a:t>Quark </a:t>
            </a:r>
            <a:r>
              <a:rPr lang="en-US" sz="2800" dirty="0" err="1">
                <a:latin typeface="Trebuchet MS"/>
                <a:ea typeface="Trebuchet MS" pitchFamily="-84" charset="0"/>
                <a:cs typeface="Trebuchet MS"/>
              </a:rPr>
              <a:t>Flavour</a:t>
            </a:r>
            <a:r>
              <a:rPr lang="en-US" sz="2800" dirty="0">
                <a:latin typeface="Trebuchet MS"/>
                <a:ea typeface="Trebuchet MS" pitchFamily="-84" charset="0"/>
                <a:cs typeface="Trebuchet MS"/>
              </a:rPr>
              <a:t> Physics </a:t>
            </a:r>
          </a:p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Rare charm decays </a:t>
            </a: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Trebuchet MS" pitchFamily="-84" charset="0"/>
              <a:cs typeface="Trebuchet M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1412776"/>
            <a:ext cx="87129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Very rare FCNC decay </a:t>
            </a:r>
            <a:r>
              <a:rPr lang="en-GB" i="1" dirty="0" smtClean="0">
                <a:solidFill>
                  <a:srgbClr val="D80017"/>
                </a:solidFill>
                <a:latin typeface="Trebuchet MS"/>
                <a:cs typeface="Trebuchet MS"/>
              </a:rPr>
              <a:t>D</a:t>
            </a:r>
            <a:r>
              <a:rPr lang="en-GB" baseline="30000" dirty="0" smtClean="0">
                <a:solidFill>
                  <a:srgbClr val="D80017"/>
                </a:solidFill>
                <a:latin typeface="Trebuchet MS"/>
                <a:cs typeface="Trebuchet MS"/>
              </a:rPr>
              <a:t>0</a:t>
            </a:r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 </a:t>
            </a:r>
            <a:r>
              <a:rPr lang="en-GB" dirty="0">
                <a:solidFill>
                  <a:srgbClr val="D80017"/>
                </a:solidFill>
                <a:latin typeface="Symbol" charset="2"/>
                <a:cs typeface="Symbol" charset="2"/>
              </a:rPr>
              <a:t>®</a:t>
            </a:r>
            <a:r>
              <a:rPr lang="en-GB" dirty="0">
                <a:solidFill>
                  <a:srgbClr val="D80017"/>
                </a:solidFill>
                <a:latin typeface="Trebuchet MS"/>
                <a:cs typeface="Trebuchet MS"/>
              </a:rPr>
              <a:t> </a:t>
            </a:r>
            <a:r>
              <a:rPr lang="en-GB" i="1" dirty="0" smtClean="0">
                <a:solidFill>
                  <a:srgbClr val="D80017"/>
                </a:solidFill>
                <a:latin typeface="Trebuchet MS"/>
                <a:cs typeface="Trebuchet MS"/>
              </a:rPr>
              <a:t>µµ </a:t>
            </a:r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also searched for </a:t>
            </a:r>
            <a:endParaRPr lang="en-GB" dirty="0" smtClean="0">
              <a:solidFill>
                <a:srgbClr val="D80017"/>
              </a:solidFill>
              <a:latin typeface="Trebuchet MS"/>
              <a:cs typeface="Trebuchet MS"/>
            </a:endParaRPr>
          </a:p>
          <a:p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(Short distance: BR</a:t>
            </a:r>
            <a:r>
              <a:rPr lang="en-GB" sz="1400" baseline="-25000" dirty="0" smtClean="0">
                <a:solidFill>
                  <a:srgbClr val="D80017"/>
                </a:solidFill>
                <a:latin typeface="Trebuchet MS"/>
                <a:cs typeface="Trebuchet MS"/>
              </a:rPr>
              <a:t>SM</a:t>
            </a:r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 </a:t>
            </a:r>
            <a:r>
              <a:rPr lang="en-GB" sz="1400" dirty="0" smtClean="0">
                <a:solidFill>
                  <a:srgbClr val="D80017"/>
                </a:solidFill>
                <a:latin typeface="Symbol" charset="2"/>
                <a:cs typeface="Symbol" charset="2"/>
              </a:rPr>
              <a:t>~</a:t>
            </a:r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 10</a:t>
            </a:r>
            <a:r>
              <a:rPr lang="en-GB" sz="1400" baseline="30000" dirty="0" smtClean="0">
                <a:solidFill>
                  <a:srgbClr val="D80017"/>
                </a:solidFill>
                <a:latin typeface="Symbol" charset="2"/>
                <a:cs typeface="Symbol" charset="2"/>
              </a:rPr>
              <a:t>–</a:t>
            </a:r>
            <a:r>
              <a:rPr lang="en-GB" sz="1400" baseline="30000" dirty="0" smtClean="0">
                <a:solidFill>
                  <a:srgbClr val="D80017"/>
                </a:solidFill>
                <a:latin typeface="Trebuchet MS"/>
                <a:cs typeface="Trebuchet MS"/>
              </a:rPr>
              <a:t>18</a:t>
            </a:r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, GIM &amp; helicity </a:t>
            </a:r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suppressed, possible long-distance enhancement)</a:t>
            </a:r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 </a:t>
            </a:r>
            <a:endParaRPr lang="en-GB" b="1" i="1" dirty="0">
              <a:solidFill>
                <a:srgbClr val="D80017"/>
              </a:solidFill>
              <a:latin typeface="Trebuchet MS"/>
              <a:cs typeface="Trebuchet MS"/>
            </a:endParaRPr>
          </a:p>
        </p:txBody>
      </p:sp>
      <p:pic>
        <p:nvPicPr>
          <p:cNvPr id="25" name="Picture 24" descr="plb.725.15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05" t="45719" r="7369" b="35764"/>
          <a:stretch/>
        </p:blipFill>
        <p:spPr>
          <a:xfrm>
            <a:off x="323528" y="2406288"/>
            <a:ext cx="5339769" cy="338968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67544" y="5795972"/>
            <a:ext cx="47525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indent="-265113">
              <a:buFont typeface="Arial"/>
              <a:buChar char="•"/>
            </a:pPr>
            <a:r>
              <a:rPr lang="en-GB" dirty="0" smtClean="0">
                <a:latin typeface="Trebuchet MS"/>
                <a:cs typeface="Trebuchet MS"/>
              </a:rPr>
              <a:t>BR(</a:t>
            </a:r>
            <a:r>
              <a:rPr lang="en-GB" i="1" dirty="0">
                <a:latin typeface="Trebuchet MS"/>
                <a:cs typeface="Trebuchet MS"/>
              </a:rPr>
              <a:t>D</a:t>
            </a:r>
            <a:r>
              <a:rPr lang="en-GB" baseline="30000" dirty="0">
                <a:latin typeface="Trebuchet MS"/>
                <a:cs typeface="Trebuchet MS"/>
              </a:rPr>
              <a:t>0</a:t>
            </a:r>
            <a:r>
              <a:rPr lang="en-GB" dirty="0">
                <a:latin typeface="Trebuchet MS"/>
                <a:cs typeface="Trebuchet MS"/>
              </a:rPr>
              <a:t> </a:t>
            </a:r>
            <a:r>
              <a:rPr lang="en-GB" dirty="0">
                <a:latin typeface="Symbol" charset="2"/>
                <a:cs typeface="Symbol" charset="2"/>
              </a:rPr>
              <a:t>®</a:t>
            </a:r>
            <a:r>
              <a:rPr lang="en-GB" dirty="0">
                <a:latin typeface="Trebuchet MS"/>
                <a:cs typeface="Trebuchet MS"/>
              </a:rPr>
              <a:t> </a:t>
            </a:r>
            <a:r>
              <a:rPr lang="en-GB" i="1" dirty="0" smtClean="0">
                <a:latin typeface="Trebuchet MS"/>
                <a:cs typeface="Trebuchet MS"/>
              </a:rPr>
              <a:t>µµ</a:t>
            </a:r>
            <a:r>
              <a:rPr lang="en-GB" dirty="0" smtClean="0">
                <a:latin typeface="Trebuchet MS"/>
                <a:cs typeface="Trebuchet MS"/>
              </a:rPr>
              <a:t>) &lt; 6.2 · 10</a:t>
            </a:r>
            <a:r>
              <a:rPr lang="en-GB" baseline="30000" dirty="0" smtClean="0">
                <a:latin typeface="Symbol" charset="2"/>
                <a:cs typeface="Symbol" charset="2"/>
              </a:rPr>
              <a:t>–</a:t>
            </a:r>
            <a:r>
              <a:rPr lang="en-GB" baseline="30000" dirty="0" smtClean="0">
                <a:latin typeface="Trebuchet MS"/>
                <a:cs typeface="Trebuchet MS"/>
              </a:rPr>
              <a:t>9</a:t>
            </a:r>
          </a:p>
        </p:txBody>
      </p:sp>
      <p:sp>
        <p:nvSpPr>
          <p:cNvPr id="4" name="Rectangle 3"/>
          <p:cNvSpPr/>
          <p:nvPr/>
        </p:nvSpPr>
        <p:spPr>
          <a:xfrm>
            <a:off x="948510" y="2348880"/>
            <a:ext cx="453650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hu-HU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[ Phys</a:t>
            </a:r>
            <a:r>
              <a:rPr lang="hu-HU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 Lett. B725 (2013) </a:t>
            </a:r>
            <a:r>
              <a:rPr lang="hu-HU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15, theory: </a:t>
            </a:r>
            <a:r>
              <a:rPr lang="en-US" sz="1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Burdman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et al. </a:t>
            </a:r>
            <a:r>
              <a:rPr lang="hu-HU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hep</a:t>
            </a:r>
            <a:r>
              <a:rPr lang="hu-HU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-ph/0112235 </a:t>
            </a:r>
            <a:r>
              <a:rPr lang="hu-HU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]</a:t>
            </a:r>
            <a:endParaRPr lang="en-GB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58594" y="4797152"/>
            <a:ext cx="91404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 i="1" dirty="0">
                <a:solidFill>
                  <a:srgbClr val="008000"/>
                </a:solidFill>
                <a:latin typeface="Calibri"/>
                <a:cs typeface="Calibri"/>
              </a:rPr>
              <a:t>D</a:t>
            </a:r>
            <a:r>
              <a:rPr lang="en-GB" sz="1600" baseline="30000" dirty="0">
                <a:solidFill>
                  <a:srgbClr val="008000"/>
                </a:solidFill>
                <a:latin typeface="Calibri"/>
                <a:cs typeface="Calibri"/>
              </a:rPr>
              <a:t>0</a:t>
            </a:r>
            <a:r>
              <a:rPr lang="en-GB" sz="1600" dirty="0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lang="en-GB" sz="1600" dirty="0">
                <a:solidFill>
                  <a:srgbClr val="008000"/>
                </a:solidFill>
                <a:latin typeface="Symbol" charset="2"/>
                <a:cs typeface="Symbol" charset="2"/>
              </a:rPr>
              <a:t>® </a:t>
            </a:r>
            <a:r>
              <a:rPr lang="en-GB" sz="1600" i="1" dirty="0">
                <a:solidFill>
                  <a:srgbClr val="008000"/>
                </a:solidFill>
                <a:latin typeface="Calibri"/>
                <a:cs typeface="Calibri"/>
              </a:rPr>
              <a:t>µµ</a:t>
            </a:r>
            <a:endParaRPr lang="en-GB" sz="1600" dirty="0">
              <a:solidFill>
                <a:srgbClr val="008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841604" y="4581128"/>
            <a:ext cx="198074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 i="1" dirty="0" smtClean="0">
                <a:solidFill>
                  <a:srgbClr val="D80017"/>
                </a:solidFill>
                <a:latin typeface="Calibri"/>
                <a:cs typeface="Calibri"/>
              </a:rPr>
              <a:t>D</a:t>
            </a:r>
            <a:r>
              <a:rPr lang="en-GB" sz="1600" dirty="0" smtClean="0">
                <a:solidFill>
                  <a:srgbClr val="D80017"/>
                </a:solidFill>
                <a:latin typeface="Calibri"/>
                <a:cs typeface="Calibri"/>
              </a:rPr>
              <a:t>*</a:t>
            </a:r>
            <a:r>
              <a:rPr lang="en-GB" sz="1600" baseline="30000" dirty="0" smtClean="0">
                <a:solidFill>
                  <a:srgbClr val="D80017"/>
                </a:solidFill>
                <a:latin typeface="Calibri"/>
                <a:cs typeface="Calibri"/>
              </a:rPr>
              <a:t>+</a:t>
            </a:r>
            <a:r>
              <a:rPr lang="en-GB" sz="1600" i="1" dirty="0" smtClean="0">
                <a:solidFill>
                  <a:srgbClr val="D80017"/>
                </a:solidFill>
                <a:latin typeface="Calibri"/>
                <a:cs typeface="Calibri"/>
              </a:rPr>
              <a:t> </a:t>
            </a:r>
            <a:r>
              <a:rPr lang="en-GB" sz="1600" dirty="0" smtClean="0">
                <a:solidFill>
                  <a:srgbClr val="D80017"/>
                </a:solidFill>
                <a:latin typeface="Symbol" charset="2"/>
                <a:cs typeface="Symbol" charset="2"/>
              </a:rPr>
              <a:t>® </a:t>
            </a:r>
            <a:r>
              <a:rPr lang="en-GB" sz="1600" i="1" dirty="0" smtClean="0">
                <a:solidFill>
                  <a:srgbClr val="D80017"/>
                </a:solidFill>
                <a:latin typeface="Calibri"/>
                <a:cs typeface="Calibri"/>
              </a:rPr>
              <a:t>D</a:t>
            </a:r>
            <a:r>
              <a:rPr lang="en-GB" sz="1600" baseline="30000" dirty="0" smtClean="0">
                <a:solidFill>
                  <a:srgbClr val="D80017"/>
                </a:solidFill>
                <a:latin typeface="Calibri"/>
                <a:cs typeface="Calibri"/>
              </a:rPr>
              <a:t>0</a:t>
            </a:r>
            <a:r>
              <a:rPr lang="en-GB" sz="1600" dirty="0" smtClean="0">
                <a:solidFill>
                  <a:srgbClr val="D80017"/>
                </a:solidFill>
                <a:latin typeface="Calibri"/>
                <a:cs typeface="Calibri"/>
              </a:rPr>
              <a:t>(</a:t>
            </a:r>
            <a:r>
              <a:rPr lang="en-GB" sz="1600" dirty="0" smtClean="0">
                <a:solidFill>
                  <a:srgbClr val="D80017"/>
                </a:solidFill>
                <a:latin typeface="Symbol" charset="2"/>
                <a:cs typeface="Symbol" charset="2"/>
              </a:rPr>
              <a:t>® </a:t>
            </a:r>
            <a:r>
              <a:rPr lang="en-GB" sz="1600" i="1" dirty="0" smtClean="0">
                <a:solidFill>
                  <a:srgbClr val="D80017"/>
                </a:solidFill>
                <a:latin typeface="Calibri"/>
                <a:cs typeface="Calibri"/>
              </a:rPr>
              <a:t>π</a:t>
            </a:r>
            <a:r>
              <a:rPr lang="en-GB" sz="1600" baseline="30000" dirty="0" smtClean="0">
                <a:solidFill>
                  <a:srgbClr val="D80017"/>
                </a:solidFill>
                <a:latin typeface="Calibri"/>
                <a:cs typeface="Calibri"/>
              </a:rPr>
              <a:t>+</a:t>
            </a:r>
            <a:r>
              <a:rPr lang="en-GB" sz="1600" i="1" dirty="0" smtClean="0">
                <a:solidFill>
                  <a:srgbClr val="D80017"/>
                </a:solidFill>
                <a:latin typeface="Calibri"/>
                <a:cs typeface="Calibri"/>
              </a:rPr>
              <a:t>π</a:t>
            </a:r>
            <a:r>
              <a:rPr lang="en-GB" sz="1600" baseline="30000" dirty="0" smtClean="0">
                <a:solidFill>
                  <a:srgbClr val="D80017"/>
                </a:solidFill>
                <a:latin typeface="Calibri"/>
                <a:cs typeface="Calibri"/>
              </a:rPr>
              <a:t>–</a:t>
            </a:r>
            <a:r>
              <a:rPr lang="en-GB" sz="1600" dirty="0" smtClean="0">
                <a:solidFill>
                  <a:srgbClr val="D80017"/>
                </a:solidFill>
                <a:latin typeface="Calibri"/>
                <a:cs typeface="Calibri"/>
              </a:rPr>
              <a:t>)</a:t>
            </a:r>
            <a:r>
              <a:rPr lang="en-GB" sz="1600" i="1" dirty="0" smtClean="0">
                <a:solidFill>
                  <a:srgbClr val="D80017"/>
                </a:solidFill>
                <a:latin typeface="Calibri"/>
                <a:cs typeface="Calibri"/>
              </a:rPr>
              <a:t>π</a:t>
            </a:r>
            <a:r>
              <a:rPr lang="en-GB" sz="1600" baseline="30000" dirty="0" smtClean="0">
                <a:solidFill>
                  <a:srgbClr val="D80017"/>
                </a:solidFill>
                <a:latin typeface="Calibri"/>
                <a:cs typeface="Calibri"/>
              </a:rPr>
              <a:t>+</a:t>
            </a:r>
            <a:endParaRPr lang="en-GB" sz="1600" baseline="30000" dirty="0">
              <a:solidFill>
                <a:srgbClr val="D80017"/>
              </a:solidFill>
            </a:endParaRP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16</a:t>
            </a:fld>
            <a:endParaRPr lang="en-GB" dirty="0"/>
          </a:p>
        </p:txBody>
      </p:sp>
      <p:sp>
        <p:nvSpPr>
          <p:cNvPr id="11" name="Line 84"/>
          <p:cNvSpPr>
            <a:spLocks noChangeShapeType="1"/>
          </p:cNvSpPr>
          <p:nvPr/>
        </p:nvSpPr>
        <p:spPr bwMode="auto">
          <a:xfrm flipV="1">
            <a:off x="6663861" y="4035797"/>
            <a:ext cx="115411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none" w="sm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2" name="Line 63"/>
          <p:cNvSpPr>
            <a:spLocks noChangeShapeType="1"/>
          </p:cNvSpPr>
          <p:nvPr/>
        </p:nvSpPr>
        <p:spPr bwMode="auto">
          <a:xfrm flipV="1">
            <a:off x="5868523" y="4042147"/>
            <a:ext cx="793750" cy="15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none" w="sm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3" name="Line 64"/>
          <p:cNvSpPr>
            <a:spLocks noChangeShapeType="1"/>
          </p:cNvSpPr>
          <p:nvPr/>
        </p:nvSpPr>
        <p:spPr bwMode="auto">
          <a:xfrm flipV="1">
            <a:off x="7810036" y="4035797"/>
            <a:ext cx="865187" cy="15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none" w="sm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14" name="Object 6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6605979"/>
              </p:ext>
            </p:extLst>
          </p:nvPr>
        </p:nvGraphicFramePr>
        <p:xfrm>
          <a:off x="5868144" y="3806627"/>
          <a:ext cx="163512" cy="198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190" name="Equation" r:id="rId4" imgW="127000" imgH="152400" progId="Equation.3">
                  <p:embed/>
                </p:oleObj>
              </mc:Choice>
              <mc:Fallback>
                <p:oleObj name="Equation" r:id="rId4" imgW="127000" imgH="15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8144" y="3806627"/>
                        <a:ext cx="163512" cy="198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Line 66"/>
          <p:cNvSpPr>
            <a:spLocks noChangeShapeType="1"/>
          </p:cNvSpPr>
          <p:nvPr/>
        </p:nvSpPr>
        <p:spPr bwMode="auto">
          <a:xfrm>
            <a:off x="6084423" y="4043735"/>
            <a:ext cx="2889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6" name="Line 67"/>
          <p:cNvSpPr>
            <a:spLocks noChangeShapeType="1"/>
          </p:cNvSpPr>
          <p:nvPr/>
        </p:nvSpPr>
        <p:spPr bwMode="auto">
          <a:xfrm>
            <a:off x="7051211" y="4034210"/>
            <a:ext cx="288925" cy="0"/>
          </a:xfrm>
          <a:prstGeom prst="line">
            <a:avLst/>
          </a:prstGeom>
          <a:noFill/>
          <a:ln w="0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7" name="Line 69"/>
          <p:cNvSpPr>
            <a:spLocks noChangeShapeType="1"/>
          </p:cNvSpPr>
          <p:nvPr/>
        </p:nvSpPr>
        <p:spPr bwMode="auto">
          <a:xfrm>
            <a:off x="8029111" y="4035797"/>
            <a:ext cx="288925" cy="0"/>
          </a:xfrm>
          <a:prstGeom prst="line">
            <a:avLst/>
          </a:prstGeom>
          <a:noFill/>
          <a:ln w="0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18" name="Object 7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9651691"/>
              </p:ext>
            </p:extLst>
          </p:nvPr>
        </p:nvGraphicFramePr>
        <p:xfrm>
          <a:off x="8532440" y="3789040"/>
          <a:ext cx="165100" cy="198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191" name="Equation" r:id="rId6" imgW="127000" imgH="152400" progId="Equation.3">
                  <p:embed/>
                </p:oleObj>
              </mc:Choice>
              <mc:Fallback>
                <p:oleObj name="Equation" r:id="rId6" imgW="127000" imgH="15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32440" y="3789040"/>
                        <a:ext cx="165100" cy="198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Arc 74"/>
          <p:cNvSpPr>
            <a:spLocks/>
          </p:cNvSpPr>
          <p:nvPr/>
        </p:nvSpPr>
        <p:spPr bwMode="auto">
          <a:xfrm rot="16200000">
            <a:off x="6666242" y="3468266"/>
            <a:ext cx="563562" cy="57785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0" name="Arc 75"/>
          <p:cNvSpPr>
            <a:spLocks/>
          </p:cNvSpPr>
          <p:nvPr/>
        </p:nvSpPr>
        <p:spPr bwMode="auto">
          <a:xfrm rot="5400000" flipH="1">
            <a:off x="7242504" y="3469854"/>
            <a:ext cx="561975" cy="573088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22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pSp>
        <p:nvGrpSpPr>
          <p:cNvPr id="21" name="Group 85"/>
          <p:cNvGrpSpPr>
            <a:grpSpLocks/>
          </p:cNvGrpSpPr>
          <p:nvPr/>
        </p:nvGrpSpPr>
        <p:grpSpPr bwMode="auto">
          <a:xfrm rot="1295268">
            <a:off x="7464832" y="3342122"/>
            <a:ext cx="1004888" cy="398463"/>
            <a:chOff x="3977" y="1458"/>
            <a:chExt cx="633" cy="251"/>
          </a:xfrm>
        </p:grpSpPr>
        <p:sp>
          <p:nvSpPr>
            <p:cNvPr id="22" name="Freeform 76"/>
            <p:cNvSpPr>
              <a:spLocks/>
            </p:cNvSpPr>
            <p:nvPr/>
          </p:nvSpPr>
          <p:spPr bwMode="auto">
            <a:xfrm rot="19573028" flipH="1">
              <a:off x="3977" y="1458"/>
              <a:ext cx="633" cy="44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3" name="Oval 77"/>
            <p:cNvSpPr>
              <a:spLocks noChangeArrowheads="1"/>
            </p:cNvSpPr>
            <p:nvPr/>
          </p:nvSpPr>
          <p:spPr bwMode="auto">
            <a:xfrm>
              <a:off x="4018" y="1664"/>
              <a:ext cx="45" cy="45"/>
            </a:xfrm>
            <a:prstGeom prst="ellipse">
              <a:avLst/>
            </a:prstGeom>
            <a:solidFill>
              <a:srgbClr val="D20202"/>
            </a:solidFill>
            <a:ln w="31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</p:grpSp>
      <p:graphicFrame>
        <p:nvGraphicFramePr>
          <p:cNvPr id="24" name="Object 7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7622778"/>
              </p:ext>
            </p:extLst>
          </p:nvPr>
        </p:nvGraphicFramePr>
        <p:xfrm>
          <a:off x="8551614" y="3140968"/>
          <a:ext cx="196850" cy="214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192" name="Equation" r:id="rId8" imgW="152400" imgH="165100" progId="Equation.3">
                  <p:embed/>
                </p:oleObj>
              </mc:Choice>
              <mc:Fallback>
                <p:oleObj name="Equation" r:id="rId8" imgW="152400" imgH="165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51614" y="3140968"/>
                        <a:ext cx="196850" cy="214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7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3395959"/>
              </p:ext>
            </p:extLst>
          </p:nvPr>
        </p:nvGraphicFramePr>
        <p:xfrm>
          <a:off x="6503293" y="3573016"/>
          <a:ext cx="165100" cy="247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193" name="Equation" r:id="rId10" imgW="127000" imgH="190500" progId="Equation.3">
                  <p:embed/>
                </p:oleObj>
              </mc:Choice>
              <mc:Fallback>
                <p:oleObj name="Equation" r:id="rId10" imgW="127000" imgH="190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3293" y="3573016"/>
                        <a:ext cx="165100" cy="247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Oval 80"/>
          <p:cNvSpPr>
            <a:spLocks noChangeArrowheads="1"/>
          </p:cNvSpPr>
          <p:nvPr/>
        </p:nvSpPr>
        <p:spPr bwMode="auto">
          <a:xfrm>
            <a:off x="7771936" y="4005635"/>
            <a:ext cx="71437" cy="71437"/>
          </a:xfrm>
          <a:prstGeom prst="ellipse">
            <a:avLst/>
          </a:prstGeom>
          <a:solidFill>
            <a:srgbClr val="D20202"/>
          </a:soli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8" name="Oval 81"/>
          <p:cNvSpPr>
            <a:spLocks noChangeArrowheads="1"/>
          </p:cNvSpPr>
          <p:nvPr/>
        </p:nvSpPr>
        <p:spPr bwMode="auto">
          <a:xfrm>
            <a:off x="6622586" y="4002460"/>
            <a:ext cx="71437" cy="71437"/>
          </a:xfrm>
          <a:prstGeom prst="ellipse">
            <a:avLst/>
          </a:prstGeom>
          <a:solidFill>
            <a:srgbClr val="C0504D"/>
          </a:soli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29" name="Object 8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9881743"/>
              </p:ext>
            </p:extLst>
          </p:nvPr>
        </p:nvGraphicFramePr>
        <p:xfrm>
          <a:off x="7830443" y="3590801"/>
          <a:ext cx="165100" cy="246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194" name="Equation" r:id="rId12" imgW="127000" imgH="190500" progId="Equation.3">
                  <p:embed/>
                </p:oleObj>
              </mc:Choice>
              <mc:Fallback>
                <p:oleObj name="Equation" r:id="rId12" imgW="127000" imgH="190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30443" y="3590801"/>
                        <a:ext cx="165100" cy="246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10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308330"/>
              </p:ext>
            </p:extLst>
          </p:nvPr>
        </p:nvGraphicFramePr>
        <p:xfrm>
          <a:off x="7114711" y="3342060"/>
          <a:ext cx="265112" cy="261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195" name="Equation" r:id="rId14" imgW="126720" imgH="126720" progId="Equation.DSMT4">
                  <p:embed/>
                </p:oleObj>
              </mc:Choice>
              <mc:Fallback>
                <p:oleObj name="Equation" r:id="rId14" imgW="126720" imgH="126720" progId="Equation.DSMT4">
                  <p:embed/>
                  <p:pic>
                    <p:nvPicPr>
                      <p:cNvPr id="0" name="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14711" y="3342060"/>
                        <a:ext cx="265112" cy="261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905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7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1998375"/>
              </p:ext>
            </p:extLst>
          </p:nvPr>
        </p:nvGraphicFramePr>
        <p:xfrm>
          <a:off x="7189093" y="3670176"/>
          <a:ext cx="179388" cy="277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196" name="Equation" r:id="rId16" imgW="139700" imgH="215900" progId="Equation.3">
                  <p:embed/>
                </p:oleObj>
              </mc:Choice>
              <mc:Fallback>
                <p:oleObj name="Equation" r:id="rId16" imgW="139700" imgH="215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89093" y="3670176"/>
                        <a:ext cx="179388" cy="277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TextBox 31"/>
          <p:cNvSpPr txBox="1"/>
          <p:nvPr/>
        </p:nvSpPr>
        <p:spPr>
          <a:xfrm>
            <a:off x="5985587" y="4273351"/>
            <a:ext cx="2619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FCNC </a:t>
            </a:r>
            <a:r>
              <a:rPr lang="en-GB" sz="14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c</a:t>
            </a:r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mbol" charset="2"/>
                <a:cs typeface="Symbol" charset="2"/>
              </a:rPr>
              <a:t>®</a:t>
            </a:r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GB" sz="14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u</a:t>
            </a:r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 transition in SUSY</a:t>
            </a:r>
            <a:endParaRPr lang="en-GB" sz="1400" dirty="0" smtClean="0">
              <a:solidFill>
                <a:schemeClr val="tx1">
                  <a:lumMod val="65000"/>
                  <a:lumOff val="35000"/>
                </a:schemeClr>
              </a:solidFill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7358006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2"/>
          <p:cNvSpPr txBox="1">
            <a:spLocks noChangeArrowheads="1"/>
          </p:cNvSpPr>
          <p:nvPr/>
        </p:nvSpPr>
        <p:spPr bwMode="auto">
          <a:xfrm>
            <a:off x="179512" y="188640"/>
            <a:ext cx="8964488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lvl="0"/>
            <a:r>
              <a:rPr lang="en-US" sz="2800" dirty="0">
                <a:latin typeface="Trebuchet MS"/>
                <a:ea typeface="Trebuchet MS" pitchFamily="-84" charset="0"/>
                <a:cs typeface="Trebuchet MS"/>
              </a:rPr>
              <a:t>Quark </a:t>
            </a:r>
            <a:r>
              <a:rPr lang="en-US" sz="2800" dirty="0" err="1">
                <a:latin typeface="Trebuchet MS"/>
                <a:ea typeface="Trebuchet MS" pitchFamily="-84" charset="0"/>
                <a:cs typeface="Trebuchet MS"/>
              </a:rPr>
              <a:t>Flavour</a:t>
            </a:r>
            <a:r>
              <a:rPr lang="en-US" sz="2800" dirty="0">
                <a:latin typeface="Trebuchet MS"/>
                <a:ea typeface="Trebuchet MS" pitchFamily="-84" charset="0"/>
                <a:cs typeface="Trebuchet MS"/>
              </a:rPr>
              <a:t> Physics </a:t>
            </a:r>
          </a:p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Charm mixing</a:t>
            </a: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Trebuchet MS" pitchFamily="-84" charset="0"/>
              <a:cs typeface="Trebuchet M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1412776"/>
            <a:ext cx="8712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Neutral charm mesons mix much slower than neutral </a:t>
            </a:r>
            <a:r>
              <a:rPr lang="en-GB" i="1" dirty="0" smtClean="0">
                <a:solidFill>
                  <a:srgbClr val="D80017"/>
                </a:solidFill>
                <a:latin typeface="Trebuchet MS"/>
                <a:cs typeface="Trebuchet MS"/>
              </a:rPr>
              <a:t>K</a:t>
            </a:r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 and </a:t>
            </a:r>
            <a:r>
              <a:rPr lang="en-GB" i="1" dirty="0" smtClean="0">
                <a:solidFill>
                  <a:srgbClr val="D80017"/>
                </a:solidFill>
                <a:latin typeface="Trebuchet MS"/>
                <a:cs typeface="Trebuchet MS"/>
              </a:rPr>
              <a:t>B</a:t>
            </a:r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 mesons </a:t>
            </a:r>
            <a:endParaRPr lang="en-GB" b="1" i="1" dirty="0" smtClean="0">
              <a:solidFill>
                <a:srgbClr val="D80017"/>
              </a:solidFill>
              <a:latin typeface="Trebuchet MS"/>
              <a:cs typeface="Trebuchet MS"/>
            </a:endParaRPr>
          </a:p>
        </p:txBody>
      </p:sp>
      <p:grpSp>
        <p:nvGrpSpPr>
          <p:cNvPr id="4" name="Group 145"/>
          <p:cNvGrpSpPr>
            <a:grpSpLocks/>
          </p:cNvGrpSpPr>
          <p:nvPr/>
        </p:nvGrpSpPr>
        <p:grpSpPr bwMode="auto">
          <a:xfrm>
            <a:off x="107504" y="2039737"/>
            <a:ext cx="2201049" cy="2163803"/>
            <a:chOff x="1778" y="2001"/>
            <a:chExt cx="2145" cy="1973"/>
          </a:xfrm>
        </p:grpSpPr>
        <p:pic>
          <p:nvPicPr>
            <p:cNvPr id="5" name="Picture 146"/>
            <p:cNvPicPr preferRelativeResize="0"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78" y="2001"/>
              <a:ext cx="2145" cy="19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rgbClr val="FFF200"/>
                      </a:gs>
                      <a:gs pos="45000">
                        <a:srgbClr val="FF7A00"/>
                      </a:gs>
                      <a:gs pos="70000">
                        <a:srgbClr val="FF0300"/>
                      </a:gs>
                      <a:gs pos="100000">
                        <a:srgbClr val="4D0808"/>
                      </a:gs>
                    </a:gsLst>
                    <a:lin ang="0" scaled="1"/>
                  </a:gra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graphicFrame>
          <p:nvGraphicFramePr>
            <p:cNvPr id="6" name="Object 147"/>
            <p:cNvGraphicFramePr>
              <a:graphicFrameLocks noChangeAspect="1"/>
            </p:cNvGraphicFramePr>
            <p:nvPr/>
          </p:nvGraphicFramePr>
          <p:xfrm>
            <a:off x="2234" y="2673"/>
            <a:ext cx="1022" cy="1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6998" name="Equation" r:id="rId4" imgW="1143000" imgH="203040" progId="Equation.DSMT4">
                    <p:embed/>
                  </p:oleObj>
                </mc:Choice>
                <mc:Fallback>
                  <p:oleObj name="Equation" r:id="rId4" imgW="1143000" imgH="2030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34" y="2673"/>
                          <a:ext cx="1022" cy="17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" name="Object 148"/>
            <p:cNvGraphicFramePr>
              <a:graphicFrameLocks noChangeAspect="1"/>
            </p:cNvGraphicFramePr>
            <p:nvPr/>
          </p:nvGraphicFramePr>
          <p:xfrm>
            <a:off x="3542" y="3203"/>
            <a:ext cx="193" cy="2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6999" name="Equation" r:id="rId6" imgW="215640" imgH="241200" progId="Equation.DSMT4">
                    <p:embed/>
                  </p:oleObj>
                </mc:Choice>
                <mc:Fallback>
                  <p:oleObj name="Equation" r:id="rId6" imgW="215640" imgH="2412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42" y="3203"/>
                          <a:ext cx="193" cy="21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" name="Object 149"/>
            <p:cNvGraphicFramePr>
              <a:graphicFrameLocks noChangeAspect="1"/>
            </p:cNvGraphicFramePr>
            <p:nvPr/>
          </p:nvGraphicFramePr>
          <p:xfrm>
            <a:off x="2293" y="3584"/>
            <a:ext cx="987" cy="18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7000" name="Equation" r:id="rId8" imgW="1104840" imgH="203040" progId="Equation.DSMT4">
                    <p:embed/>
                  </p:oleObj>
                </mc:Choice>
                <mc:Fallback>
                  <p:oleObj name="Equation" r:id="rId8" imgW="1104840" imgH="2030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93" y="3584"/>
                          <a:ext cx="987" cy="18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" name="Group 150"/>
          <p:cNvGrpSpPr>
            <a:grpSpLocks/>
          </p:cNvGrpSpPr>
          <p:nvPr/>
        </p:nvGrpSpPr>
        <p:grpSpPr bwMode="auto">
          <a:xfrm>
            <a:off x="2304681" y="2062828"/>
            <a:ext cx="2207206" cy="2181350"/>
            <a:chOff x="1727" y="2024"/>
            <a:chExt cx="2151" cy="1996"/>
          </a:xfrm>
        </p:grpSpPr>
        <p:pic>
          <p:nvPicPr>
            <p:cNvPr id="10" name="Picture 151"/>
            <p:cNvPicPr preferRelativeResize="0"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7" y="2024"/>
              <a:ext cx="2151" cy="19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rgbClr val="FFF200"/>
                      </a:gs>
                      <a:gs pos="45000">
                        <a:srgbClr val="FF7A00"/>
                      </a:gs>
                      <a:gs pos="70000">
                        <a:srgbClr val="FF0300"/>
                      </a:gs>
                      <a:gs pos="100000">
                        <a:srgbClr val="4D0808"/>
                      </a:gs>
                    </a:gsLst>
                    <a:lin ang="0" scaled="1"/>
                  </a:gra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11" name="Rectangle 152"/>
            <p:cNvSpPr>
              <a:spLocks noChangeArrowheads="1"/>
            </p:cNvSpPr>
            <p:nvPr/>
          </p:nvSpPr>
          <p:spPr bwMode="auto">
            <a:xfrm>
              <a:off x="1775" y="2570"/>
              <a:ext cx="24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en-GB"/>
            </a:p>
          </p:txBody>
        </p:sp>
        <p:graphicFrame>
          <p:nvGraphicFramePr>
            <p:cNvPr id="12" name="Object 153"/>
            <p:cNvGraphicFramePr>
              <a:graphicFrameLocks noChangeAspect="1"/>
            </p:cNvGraphicFramePr>
            <p:nvPr/>
          </p:nvGraphicFramePr>
          <p:xfrm>
            <a:off x="2202" y="2742"/>
            <a:ext cx="533" cy="2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7001" name="Equation" r:id="rId11" imgW="596880" imgH="241200" progId="Equation.DSMT4">
                    <p:embed/>
                  </p:oleObj>
                </mc:Choice>
                <mc:Fallback>
                  <p:oleObj name="Equation" r:id="rId11" imgW="596880" imgH="2412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02" y="2742"/>
                          <a:ext cx="533" cy="2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" name="Rectangle 154"/>
            <p:cNvSpPr>
              <a:spLocks noChangeArrowheads="1"/>
            </p:cNvSpPr>
            <p:nvPr/>
          </p:nvSpPr>
          <p:spPr bwMode="auto">
            <a:xfrm>
              <a:off x="3322" y="3876"/>
              <a:ext cx="240" cy="1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en-GB"/>
            </a:p>
          </p:txBody>
        </p:sp>
        <p:graphicFrame>
          <p:nvGraphicFramePr>
            <p:cNvPr id="14" name="Object 155"/>
            <p:cNvGraphicFramePr>
              <a:graphicFrameLocks noChangeAspect="1"/>
            </p:cNvGraphicFramePr>
            <p:nvPr/>
          </p:nvGraphicFramePr>
          <p:xfrm>
            <a:off x="1818" y="3530"/>
            <a:ext cx="533" cy="2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7002" name="Equation" r:id="rId13" imgW="596880" imgH="241200" progId="Equation.DSMT4">
                    <p:embed/>
                  </p:oleObj>
                </mc:Choice>
                <mc:Fallback>
                  <p:oleObj name="Equation" r:id="rId13" imgW="596880" imgH="2412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18" y="3530"/>
                          <a:ext cx="533" cy="212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5" name="Group 156"/>
          <p:cNvGrpSpPr>
            <a:grpSpLocks/>
          </p:cNvGrpSpPr>
          <p:nvPr/>
        </p:nvGrpSpPr>
        <p:grpSpPr bwMode="auto">
          <a:xfrm>
            <a:off x="4583895" y="2065540"/>
            <a:ext cx="2188735" cy="2149545"/>
            <a:chOff x="1783" y="2047"/>
            <a:chExt cx="2140" cy="1973"/>
          </a:xfrm>
        </p:grpSpPr>
        <p:pic>
          <p:nvPicPr>
            <p:cNvPr id="16" name="Picture 157"/>
            <p:cNvPicPr preferRelativeResize="0"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7" y="2047"/>
              <a:ext cx="2136" cy="19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rgbClr val="FFF200"/>
                      </a:gs>
                      <a:gs pos="45000">
                        <a:srgbClr val="FF7A00"/>
                      </a:gs>
                      <a:gs pos="70000">
                        <a:srgbClr val="FF0300"/>
                      </a:gs>
                      <a:gs pos="100000">
                        <a:srgbClr val="4D0808"/>
                      </a:gs>
                    </a:gsLst>
                    <a:lin ang="0" scaled="1"/>
                  </a:gra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17" name="Text Box 158"/>
            <p:cNvSpPr txBox="1">
              <a:spLocks noChangeArrowheads="1"/>
            </p:cNvSpPr>
            <p:nvPr/>
          </p:nvSpPr>
          <p:spPr bwMode="auto">
            <a:xfrm>
              <a:off x="3039" y="2205"/>
              <a:ext cx="676" cy="597"/>
            </a:xfrm>
            <a:prstGeom prst="rect">
              <a:avLst/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rgbClr val="FFF200"/>
                      </a:gs>
                      <a:gs pos="45000">
                        <a:srgbClr val="FF7A00"/>
                      </a:gs>
                      <a:gs pos="70000">
                        <a:srgbClr val="FF0300"/>
                      </a:gs>
                      <a:gs pos="100000">
                        <a:srgbClr val="4D0808"/>
                      </a:gs>
                    </a:gsLst>
                    <a:lin ang="0" scaled="1"/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l" eaLnBrk="0" hangingPunct="0">
                <a:lnSpc>
                  <a:spcPct val="110000"/>
                </a:lnSpc>
                <a:spcBef>
                  <a:spcPct val="0"/>
                </a:spcBef>
                <a:buFontTx/>
                <a:buNone/>
              </a:pPr>
              <a:r>
                <a:rPr lang="en-US" sz="800" dirty="0"/>
                <a:t>for the plot</a:t>
              </a:r>
            </a:p>
            <a:p>
              <a:pPr algn="l" eaLnBrk="0" hangingPunct="0">
                <a:lnSpc>
                  <a:spcPct val="110000"/>
                </a:lnSpc>
                <a:spcBef>
                  <a:spcPct val="0"/>
                </a:spcBef>
                <a:buFontTx/>
                <a:buNone/>
              </a:pPr>
              <a:r>
                <a:rPr lang="en-US" sz="800" i="1" dirty="0" err="1"/>
                <a:t>x</a:t>
              </a:r>
              <a:r>
                <a:rPr lang="en-US" sz="800" i="1" baseline="-25000" dirty="0" err="1"/>
                <a:t>s</a:t>
              </a:r>
              <a:r>
                <a:rPr lang="en-US" sz="800" dirty="0"/>
                <a:t> = 15</a:t>
              </a:r>
            </a:p>
            <a:p>
              <a:pPr algn="l" eaLnBrk="0" hangingPunct="0">
                <a:lnSpc>
                  <a:spcPct val="110000"/>
                </a:lnSpc>
                <a:spcBef>
                  <a:spcPct val="0"/>
                </a:spcBef>
                <a:buFontTx/>
                <a:buNone/>
              </a:pPr>
              <a:r>
                <a:rPr lang="en-US" sz="800" i="1" dirty="0" err="1"/>
                <a:t>y</a:t>
              </a:r>
              <a:r>
                <a:rPr lang="en-US" sz="800" i="1" baseline="-25000" dirty="0" err="1"/>
                <a:t>s</a:t>
              </a:r>
              <a:r>
                <a:rPr lang="en-US" sz="800" dirty="0"/>
                <a:t> = 0.10</a:t>
              </a:r>
            </a:p>
            <a:p>
              <a:pPr algn="l" eaLnBrk="0" hangingPunct="0">
                <a:lnSpc>
                  <a:spcPct val="110000"/>
                </a:lnSpc>
                <a:spcBef>
                  <a:spcPct val="0"/>
                </a:spcBef>
                <a:buFontTx/>
                <a:buNone/>
              </a:pPr>
              <a:r>
                <a:rPr lang="en-US" sz="800" dirty="0">
                  <a:sym typeface="Symbol" charset="0"/>
                </a:rPr>
                <a:t></a:t>
              </a:r>
              <a:r>
                <a:rPr lang="en-US" sz="800" i="1" baseline="-25000" dirty="0">
                  <a:sym typeface="Symbol" charset="0"/>
                </a:rPr>
                <a:t>s</a:t>
              </a:r>
              <a:r>
                <a:rPr lang="en-US" sz="300" dirty="0">
                  <a:sym typeface="Symbol" charset="0"/>
                </a:rPr>
                <a:t> </a:t>
              </a:r>
              <a:r>
                <a:rPr lang="en-US" sz="100" dirty="0">
                  <a:sym typeface="Symbol" charset="0"/>
                </a:rPr>
                <a:t> </a:t>
              </a:r>
              <a:r>
                <a:rPr lang="en-US" sz="800" dirty="0">
                  <a:sym typeface="Symbol" charset="0"/>
                </a:rPr>
                <a:t>= 0</a:t>
              </a:r>
              <a:endParaRPr lang="en-US" sz="800" dirty="0"/>
            </a:p>
          </p:txBody>
        </p:sp>
        <p:sp>
          <p:nvSpPr>
            <p:cNvPr id="18" name="Rectangle 159"/>
            <p:cNvSpPr>
              <a:spLocks noChangeArrowheads="1"/>
            </p:cNvSpPr>
            <p:nvPr/>
          </p:nvSpPr>
          <p:spPr bwMode="auto">
            <a:xfrm>
              <a:off x="1783" y="2570"/>
              <a:ext cx="240" cy="1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en-GB"/>
            </a:p>
          </p:txBody>
        </p:sp>
        <p:graphicFrame>
          <p:nvGraphicFramePr>
            <p:cNvPr id="19" name="Object 160"/>
            <p:cNvGraphicFramePr>
              <a:graphicFrameLocks noChangeAspect="1"/>
            </p:cNvGraphicFramePr>
            <p:nvPr/>
          </p:nvGraphicFramePr>
          <p:xfrm>
            <a:off x="2195" y="2666"/>
            <a:ext cx="533" cy="2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7003" name="Equation" r:id="rId16" imgW="596880" imgH="241200" progId="Equation.DSMT4">
                    <p:embed/>
                  </p:oleObj>
                </mc:Choice>
                <mc:Fallback>
                  <p:oleObj name="Equation" r:id="rId16" imgW="596880" imgH="2412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95" y="2666"/>
                          <a:ext cx="533" cy="2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" name="Rectangle 161"/>
            <p:cNvSpPr>
              <a:spLocks noChangeArrowheads="1"/>
            </p:cNvSpPr>
            <p:nvPr/>
          </p:nvSpPr>
          <p:spPr bwMode="auto">
            <a:xfrm>
              <a:off x="3330" y="3876"/>
              <a:ext cx="240" cy="1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en-GB"/>
            </a:p>
          </p:txBody>
        </p:sp>
        <p:graphicFrame>
          <p:nvGraphicFramePr>
            <p:cNvPr id="21" name="Object 162"/>
            <p:cNvGraphicFramePr>
              <a:graphicFrameLocks noChangeAspect="1"/>
            </p:cNvGraphicFramePr>
            <p:nvPr/>
          </p:nvGraphicFramePr>
          <p:xfrm>
            <a:off x="2133" y="2387"/>
            <a:ext cx="533" cy="2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7004" name="Equation" r:id="rId18" imgW="596880" imgH="241200" progId="Equation.DSMT4">
                    <p:embed/>
                  </p:oleObj>
                </mc:Choice>
                <mc:Fallback>
                  <p:oleObj name="Equation" r:id="rId18" imgW="596880" imgH="2412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33" y="2387"/>
                          <a:ext cx="533" cy="212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2" name="Group 163"/>
          <p:cNvGrpSpPr>
            <a:grpSpLocks/>
          </p:cNvGrpSpPr>
          <p:nvPr/>
        </p:nvGrpSpPr>
        <p:grpSpPr bwMode="auto">
          <a:xfrm>
            <a:off x="6824767" y="2051376"/>
            <a:ext cx="2223624" cy="2155028"/>
            <a:chOff x="1711" y="2048"/>
            <a:chExt cx="2167" cy="1972"/>
          </a:xfrm>
        </p:grpSpPr>
        <p:pic>
          <p:nvPicPr>
            <p:cNvPr id="23" name="Picture 164"/>
            <p:cNvPicPr preferRelativeResize="0"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1" y="2048"/>
              <a:ext cx="2167" cy="19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rgbClr val="FFF200"/>
                      </a:gs>
                      <a:gs pos="45000">
                        <a:srgbClr val="FF7A00"/>
                      </a:gs>
                      <a:gs pos="70000">
                        <a:srgbClr val="FF0300"/>
                      </a:gs>
                      <a:gs pos="100000">
                        <a:srgbClr val="4D0808"/>
                      </a:gs>
                    </a:gsLst>
                    <a:lin ang="0" scaled="1"/>
                  </a:gra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graphicFrame>
          <p:nvGraphicFramePr>
            <p:cNvPr id="24" name="Object 165"/>
            <p:cNvGraphicFramePr>
              <a:graphicFrameLocks noChangeAspect="1"/>
            </p:cNvGraphicFramePr>
            <p:nvPr/>
          </p:nvGraphicFramePr>
          <p:xfrm>
            <a:off x="2202" y="2714"/>
            <a:ext cx="544" cy="1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7005" name="Equation" r:id="rId21" imgW="609480" imgH="203040" progId="Equation.3">
                    <p:embed/>
                  </p:oleObj>
                </mc:Choice>
                <mc:Fallback>
                  <p:oleObj name="Equation" r:id="rId21" imgW="609480" imgH="2030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02" y="2714"/>
                          <a:ext cx="544" cy="178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9" name="TextBox 28"/>
          <p:cNvSpPr txBox="1"/>
          <p:nvPr/>
        </p:nvSpPr>
        <p:spPr>
          <a:xfrm>
            <a:off x="343766" y="1795906"/>
            <a:ext cx="19987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200" dirty="0" smtClean="0">
                <a:solidFill>
                  <a:srgbClr val="7F7F7F"/>
                </a:solidFill>
                <a:latin typeface="Calibri"/>
                <a:cs typeface="Calibri"/>
              </a:rPr>
              <a:t>Mixing </a:t>
            </a:r>
            <a:r>
              <a:rPr lang="en-GB" sz="1200" dirty="0" smtClean="0">
                <a:solidFill>
                  <a:srgbClr val="7F7F7F"/>
                </a:solidFill>
                <a:latin typeface="Calibri"/>
                <a:cs typeface="Calibri"/>
              </a:rPr>
              <a:t>probability:</a:t>
            </a:r>
            <a:r>
              <a:rPr lang="en-GB" sz="1400" dirty="0" smtClean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lang="en-US" sz="1400" dirty="0" smtClean="0">
                <a:solidFill>
                  <a:srgbClr val="7F7F7F"/>
                </a:solidFill>
                <a:latin typeface="Symbol" charset="2"/>
                <a:cs typeface="Symbol" charset="2"/>
                <a:sym typeface="Symbol" charset="0"/>
              </a:rPr>
              <a:t> ~ </a:t>
            </a:r>
            <a:r>
              <a:rPr lang="en-GB" sz="1400" dirty="0" smtClean="0">
                <a:solidFill>
                  <a:srgbClr val="7F7F7F"/>
                </a:solidFill>
                <a:latin typeface="Calibri"/>
                <a:cs typeface="Calibri"/>
              </a:rPr>
              <a:t>50%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762151" y="1795906"/>
            <a:ext cx="7818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 smtClean="0">
                <a:solidFill>
                  <a:srgbClr val="7F7F7F"/>
                </a:solidFill>
                <a:latin typeface="Symbol" charset="2"/>
                <a:cs typeface="Symbol" charset="2"/>
                <a:sym typeface="Symbol" charset="0"/>
              </a:rPr>
              <a:t> ~ </a:t>
            </a:r>
            <a:r>
              <a:rPr lang="en-GB" sz="1400" dirty="0" smtClean="0">
                <a:solidFill>
                  <a:srgbClr val="7F7F7F"/>
                </a:solidFill>
                <a:latin typeface="Calibri"/>
                <a:cs typeface="Calibri"/>
              </a:rPr>
              <a:t>18%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022413" y="1795906"/>
            <a:ext cx="7818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 smtClean="0">
                <a:solidFill>
                  <a:srgbClr val="7F7F7F"/>
                </a:solidFill>
                <a:latin typeface="Symbol" charset="2"/>
                <a:cs typeface="Symbol" charset="2"/>
                <a:sym typeface="Symbol" charset="0"/>
              </a:rPr>
              <a:t> ~ </a:t>
            </a:r>
            <a:r>
              <a:rPr lang="en-GB" sz="1400" dirty="0" smtClean="0">
                <a:solidFill>
                  <a:srgbClr val="7F7F7F"/>
                </a:solidFill>
                <a:latin typeface="Calibri"/>
                <a:cs typeface="Calibri"/>
              </a:rPr>
              <a:t>50%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262727" y="1795906"/>
            <a:ext cx="7737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 smtClean="0">
                <a:solidFill>
                  <a:srgbClr val="7F7F7F"/>
                </a:solidFill>
                <a:latin typeface="Symbol" charset="2"/>
                <a:cs typeface="Symbol" charset="2"/>
                <a:sym typeface="Symbol" charset="0"/>
              </a:rPr>
              <a:t> ~ </a:t>
            </a:r>
            <a:r>
              <a:rPr lang="en-GB" sz="1400" dirty="0" smtClean="0">
                <a:solidFill>
                  <a:srgbClr val="7F7F7F"/>
                </a:solidFill>
                <a:latin typeface="Calibri"/>
                <a:cs typeface="Calibri"/>
              </a:rPr>
              <a:t>10</a:t>
            </a:r>
            <a:r>
              <a:rPr lang="en-GB" sz="1400" baseline="30000" dirty="0" smtClean="0">
                <a:solidFill>
                  <a:srgbClr val="7F7F7F"/>
                </a:solidFill>
                <a:latin typeface="Calibri"/>
                <a:cs typeface="Calibri"/>
              </a:rPr>
              <a:t>–6</a:t>
            </a:r>
            <a:endParaRPr lang="en-GB" sz="1400" dirty="0" smtClean="0">
              <a:solidFill>
                <a:srgbClr val="7F7F7F"/>
              </a:solidFill>
              <a:latin typeface="Calibri"/>
              <a:cs typeface="Calibri"/>
            </a:endParaRPr>
          </a:p>
        </p:txBody>
      </p:sp>
      <p:pic>
        <p:nvPicPr>
          <p:cNvPr id="34" name="Picture 33" descr="prl.111.e251801.pdf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02" t="62600" r="11866" b="16401"/>
          <a:stretch/>
        </p:blipFill>
        <p:spPr>
          <a:xfrm>
            <a:off x="7123545" y="4350160"/>
            <a:ext cx="2078182" cy="2247192"/>
          </a:xfrm>
          <a:prstGeom prst="rect">
            <a:avLst/>
          </a:prstGeom>
        </p:spPr>
      </p:pic>
      <p:pic>
        <p:nvPicPr>
          <p:cNvPr id="36" name="Picture 35" descr="prl.111.e251801.pdf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9" t="62600" r="81441" b="16401"/>
          <a:stretch/>
        </p:blipFill>
        <p:spPr>
          <a:xfrm>
            <a:off x="6676959" y="4350160"/>
            <a:ext cx="469677" cy="2247192"/>
          </a:xfrm>
          <a:prstGeom prst="rect">
            <a:avLst/>
          </a:prstGeom>
        </p:spPr>
      </p:pic>
      <p:sp>
        <p:nvSpPr>
          <p:cNvPr id="37" name="Rectangle 36"/>
          <p:cNvSpPr/>
          <p:nvPr/>
        </p:nvSpPr>
        <p:spPr>
          <a:xfrm>
            <a:off x="6737995" y="4964258"/>
            <a:ext cx="247642" cy="648072"/>
          </a:xfrm>
          <a:prstGeom prst="rect">
            <a:avLst/>
          </a:prstGeom>
          <a:solidFill>
            <a:srgbClr val="FFFFFF"/>
          </a:solidFill>
        </p:spPr>
        <p:txBody>
          <a:bodyPr wrap="non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467543" y="4365104"/>
            <a:ext cx="6207924" cy="19159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GB" sz="1600" dirty="0" smtClean="0">
                <a:latin typeface="Trebuchet MS"/>
                <a:cs typeface="Trebuchet MS"/>
              </a:rPr>
              <a:t>Charm mixing discovered in 2007 by </a:t>
            </a:r>
            <a:r>
              <a:rPr lang="en-GB" sz="1600" i="1" dirty="0" smtClean="0">
                <a:latin typeface="Trebuchet MS"/>
                <a:cs typeface="Trebuchet MS"/>
              </a:rPr>
              <a:t>B</a:t>
            </a:r>
            <a:r>
              <a:rPr lang="en-GB" sz="1600" dirty="0" smtClean="0">
                <a:latin typeface="Trebuchet MS"/>
                <a:cs typeface="Trebuchet MS"/>
              </a:rPr>
              <a:t>-factories,                                huge statistics &amp; tiny effect </a:t>
            </a:r>
            <a:r>
              <a:rPr lang="en-GB" sz="1600" dirty="0" smtClean="0">
                <a:latin typeface="Symbol" charset="2"/>
                <a:cs typeface="Symbol" charset="2"/>
              </a:rPr>
              <a:t>®</a:t>
            </a:r>
            <a:r>
              <a:rPr lang="en-GB" sz="1600" dirty="0" smtClean="0">
                <a:latin typeface="Trebuchet MS"/>
                <a:cs typeface="Trebuchet MS"/>
              </a:rPr>
              <a:t> high precision measurement </a:t>
            </a:r>
          </a:p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GB" sz="1600" dirty="0" smtClean="0">
                <a:latin typeface="Trebuchet MS"/>
                <a:cs typeface="Trebuchet MS"/>
              </a:rPr>
              <a:t>Confirmed and improved in 2012+2013 by LHCb, CDF</a:t>
            </a:r>
          </a:p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GB" sz="1600" dirty="0" smtClean="0">
                <a:effectLst/>
                <a:latin typeface="Trebuchet MS"/>
                <a:cs typeface="Trebuchet MS"/>
              </a:rPr>
              <a:t>No indication of </a:t>
            </a:r>
            <a:r>
              <a:rPr lang="en-GB" sz="1600" i="1" dirty="0" smtClean="0">
                <a:effectLst/>
                <a:latin typeface="Trebuchet MS"/>
                <a:cs typeface="Trebuchet MS"/>
              </a:rPr>
              <a:t>CP</a:t>
            </a:r>
            <a:r>
              <a:rPr lang="en-GB" sz="1600" dirty="0" smtClean="0">
                <a:effectLst/>
                <a:latin typeface="Trebuchet MS"/>
                <a:cs typeface="Trebuchet MS"/>
              </a:rPr>
              <a:t> violation (in agreement with SM)</a:t>
            </a:r>
          </a:p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GB" sz="1600" dirty="0" smtClean="0">
                <a:solidFill>
                  <a:srgbClr val="D80017"/>
                </a:solidFill>
                <a:latin typeface="Trebuchet MS"/>
                <a:cs typeface="Trebuchet MS"/>
              </a:rPr>
              <a:t>Direct </a:t>
            </a:r>
            <a:r>
              <a:rPr lang="en-GB" sz="1600" i="1" dirty="0" smtClean="0">
                <a:solidFill>
                  <a:srgbClr val="D80017"/>
                </a:solidFill>
                <a:latin typeface="Trebuchet MS"/>
                <a:cs typeface="Trebuchet MS"/>
              </a:rPr>
              <a:t>CPV</a:t>
            </a:r>
            <a:r>
              <a:rPr lang="en-GB" sz="1600" dirty="0" smtClean="0">
                <a:solidFill>
                  <a:srgbClr val="D80017"/>
                </a:solidFill>
                <a:latin typeface="Trebuchet MS"/>
                <a:cs typeface="Trebuchet MS"/>
              </a:rPr>
              <a:t>: </a:t>
            </a:r>
            <a:r>
              <a:rPr lang="en-GB" sz="1600" dirty="0" smtClean="0">
                <a:solidFill>
                  <a:srgbClr val="D80017"/>
                </a:solidFill>
                <a:latin typeface="Symbol" charset="2"/>
                <a:cs typeface="Symbol" charset="2"/>
              </a:rPr>
              <a:t>D</a:t>
            </a:r>
            <a:r>
              <a:rPr lang="en-GB" sz="1600" i="1" dirty="0" smtClean="0">
                <a:solidFill>
                  <a:srgbClr val="D80017"/>
                </a:solidFill>
                <a:latin typeface="Trebuchet MS"/>
                <a:cs typeface="Trebuchet MS"/>
              </a:rPr>
              <a:t>A</a:t>
            </a:r>
            <a:r>
              <a:rPr lang="en-GB" sz="1600" i="1" baseline="-25000" dirty="0" smtClean="0">
                <a:solidFill>
                  <a:srgbClr val="D80017"/>
                </a:solidFill>
                <a:latin typeface="Trebuchet MS"/>
                <a:cs typeface="Trebuchet MS"/>
              </a:rPr>
              <a:t>CP</a:t>
            </a:r>
            <a:r>
              <a:rPr lang="en-GB" sz="1600" dirty="0" smtClean="0">
                <a:solidFill>
                  <a:srgbClr val="D80017"/>
                </a:solidFill>
                <a:latin typeface="Trebuchet MS"/>
                <a:cs typeface="Trebuchet MS"/>
              </a:rPr>
              <a:t>(</a:t>
            </a:r>
            <a:r>
              <a:rPr lang="en-GB" sz="1600" i="1" dirty="0" smtClean="0">
                <a:solidFill>
                  <a:srgbClr val="D80017"/>
                </a:solidFill>
                <a:latin typeface="Trebuchet MS"/>
                <a:cs typeface="Trebuchet MS"/>
              </a:rPr>
              <a:t>D</a:t>
            </a:r>
            <a:r>
              <a:rPr lang="en-GB" sz="1600" baseline="30000" dirty="0" smtClean="0">
                <a:solidFill>
                  <a:srgbClr val="D80017"/>
                </a:solidFill>
                <a:latin typeface="Trebuchet MS"/>
                <a:cs typeface="Trebuchet MS"/>
              </a:rPr>
              <a:t>0</a:t>
            </a:r>
            <a:r>
              <a:rPr lang="en-GB" sz="1600" dirty="0" smtClean="0">
                <a:solidFill>
                  <a:srgbClr val="D80017"/>
                </a:solidFill>
                <a:latin typeface="Symbol" charset="2"/>
                <a:cs typeface="Symbol" charset="2"/>
              </a:rPr>
              <a:t>®</a:t>
            </a:r>
            <a:r>
              <a:rPr lang="en-GB" sz="1600" i="1" dirty="0" smtClean="0">
                <a:solidFill>
                  <a:srgbClr val="D80017"/>
                </a:solidFill>
                <a:latin typeface="Trebuchet MS"/>
                <a:cs typeface="Trebuchet MS"/>
              </a:rPr>
              <a:t>K</a:t>
            </a:r>
            <a:r>
              <a:rPr lang="en-GB" sz="1600" baseline="30000" dirty="0" smtClean="0">
                <a:solidFill>
                  <a:srgbClr val="D80017"/>
                </a:solidFill>
                <a:latin typeface="Trebuchet MS"/>
                <a:cs typeface="Trebuchet MS"/>
              </a:rPr>
              <a:t>+</a:t>
            </a:r>
            <a:r>
              <a:rPr lang="en-GB" sz="1600" i="1" dirty="0" smtClean="0">
                <a:solidFill>
                  <a:srgbClr val="D80017"/>
                </a:solidFill>
                <a:latin typeface="Trebuchet MS"/>
                <a:cs typeface="Trebuchet MS"/>
              </a:rPr>
              <a:t>K</a:t>
            </a:r>
            <a:r>
              <a:rPr lang="en-GB" sz="1600" baseline="30000" dirty="0" smtClean="0">
                <a:solidFill>
                  <a:srgbClr val="D80017"/>
                </a:solidFill>
                <a:latin typeface="Trebuchet MS"/>
                <a:cs typeface="Trebuchet MS"/>
              </a:rPr>
              <a:t>–</a:t>
            </a:r>
            <a:r>
              <a:rPr lang="en-GB" sz="1600" dirty="0" smtClean="0">
                <a:solidFill>
                  <a:srgbClr val="D80017"/>
                </a:solidFill>
                <a:latin typeface="Trebuchet MS"/>
                <a:cs typeface="Trebuchet MS"/>
              </a:rPr>
              <a:t>) — </a:t>
            </a:r>
            <a:r>
              <a:rPr lang="en-GB" sz="1600" dirty="0">
                <a:solidFill>
                  <a:srgbClr val="D80017"/>
                </a:solidFill>
                <a:latin typeface="Symbol" charset="2"/>
                <a:cs typeface="Symbol" charset="2"/>
              </a:rPr>
              <a:t>D</a:t>
            </a:r>
            <a:r>
              <a:rPr lang="en-GB" sz="1600" i="1" dirty="0">
                <a:solidFill>
                  <a:srgbClr val="D80017"/>
                </a:solidFill>
                <a:latin typeface="Trebuchet MS"/>
                <a:cs typeface="Trebuchet MS"/>
              </a:rPr>
              <a:t>A</a:t>
            </a:r>
            <a:r>
              <a:rPr lang="en-GB" sz="1600" i="1" baseline="-25000" dirty="0">
                <a:solidFill>
                  <a:srgbClr val="D80017"/>
                </a:solidFill>
                <a:latin typeface="Trebuchet MS"/>
                <a:cs typeface="Trebuchet MS"/>
              </a:rPr>
              <a:t>CP</a:t>
            </a:r>
            <a:r>
              <a:rPr lang="en-GB" sz="1600" dirty="0" smtClean="0">
                <a:solidFill>
                  <a:srgbClr val="D80017"/>
                </a:solidFill>
                <a:latin typeface="Trebuchet MS"/>
                <a:cs typeface="Trebuchet MS"/>
              </a:rPr>
              <a:t>(</a:t>
            </a:r>
            <a:r>
              <a:rPr lang="en-GB" sz="1600" i="1" dirty="0">
                <a:solidFill>
                  <a:srgbClr val="D80017"/>
                </a:solidFill>
                <a:latin typeface="Trebuchet MS"/>
                <a:cs typeface="Trebuchet MS"/>
              </a:rPr>
              <a:t>D</a:t>
            </a:r>
            <a:r>
              <a:rPr lang="en-GB" sz="1600" baseline="30000" dirty="0">
                <a:solidFill>
                  <a:srgbClr val="D80017"/>
                </a:solidFill>
                <a:latin typeface="Trebuchet MS"/>
                <a:cs typeface="Trebuchet MS"/>
              </a:rPr>
              <a:t>0</a:t>
            </a:r>
            <a:r>
              <a:rPr lang="en-GB" sz="1600" dirty="0">
                <a:solidFill>
                  <a:srgbClr val="D80017"/>
                </a:solidFill>
                <a:latin typeface="Symbol" charset="2"/>
                <a:cs typeface="Symbol" charset="2"/>
              </a:rPr>
              <a:t>®</a:t>
            </a:r>
            <a:r>
              <a:rPr lang="en-GB" sz="1600" i="1" dirty="0" smtClean="0">
                <a:solidFill>
                  <a:srgbClr val="D80017"/>
                </a:solidFill>
                <a:latin typeface="Trebuchet MS"/>
                <a:cs typeface="Trebuchet MS"/>
              </a:rPr>
              <a:t>π</a:t>
            </a:r>
            <a:r>
              <a:rPr lang="en-GB" sz="1600" baseline="30000" dirty="0" smtClean="0">
                <a:solidFill>
                  <a:srgbClr val="D80017"/>
                </a:solidFill>
                <a:latin typeface="Trebuchet MS"/>
                <a:cs typeface="Trebuchet MS"/>
              </a:rPr>
              <a:t>+</a:t>
            </a:r>
            <a:r>
              <a:rPr lang="en-GB" sz="1600" i="1" dirty="0" smtClean="0">
                <a:solidFill>
                  <a:srgbClr val="D80017"/>
                </a:solidFill>
                <a:latin typeface="Trebuchet MS"/>
                <a:cs typeface="Trebuchet MS"/>
              </a:rPr>
              <a:t>π</a:t>
            </a:r>
            <a:r>
              <a:rPr lang="en-GB" sz="1600" baseline="30000" dirty="0" smtClean="0">
                <a:solidFill>
                  <a:srgbClr val="D80017"/>
                </a:solidFill>
                <a:latin typeface="Trebuchet MS"/>
                <a:cs typeface="Trebuchet MS"/>
              </a:rPr>
              <a:t>–</a:t>
            </a:r>
            <a:r>
              <a:rPr lang="en-GB" sz="1600" dirty="0" smtClean="0">
                <a:solidFill>
                  <a:srgbClr val="D80017"/>
                </a:solidFill>
                <a:latin typeface="Trebuchet MS"/>
                <a:cs typeface="Trebuchet MS"/>
              </a:rPr>
              <a:t>)                                            = —0.82 ± 0.21 ± 0.11 % </a:t>
            </a:r>
            <a:r>
              <a:rPr lang="en-GB" sz="1200" dirty="0" smtClean="0">
                <a:solidFill>
                  <a:srgbClr val="D80017"/>
                </a:solidFill>
                <a:latin typeface="Trebuchet MS"/>
                <a:cs typeface="Trebuchet MS"/>
              </a:rPr>
              <a:t>(3.5</a:t>
            </a:r>
            <a:r>
              <a:rPr lang="en-GB" sz="1200" dirty="0" smtClean="0">
                <a:solidFill>
                  <a:srgbClr val="D80017"/>
                </a:solidFill>
                <a:latin typeface="Symbol" charset="2"/>
                <a:cs typeface="Symbol" charset="2"/>
              </a:rPr>
              <a:t>s</a:t>
            </a:r>
            <a:r>
              <a:rPr lang="en-GB" sz="1200" dirty="0" smtClean="0">
                <a:solidFill>
                  <a:srgbClr val="D80017"/>
                </a:solidFill>
                <a:latin typeface="Trebuchet MS"/>
                <a:cs typeface="Trebuchet MS"/>
              </a:rPr>
              <a:t>)  </a:t>
            </a:r>
            <a:r>
              <a:rPr lang="en-GB" sz="1600" dirty="0" smtClean="0">
                <a:solidFill>
                  <a:srgbClr val="D80017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GB" sz="1200" dirty="0" smtClean="0">
                <a:solidFill>
                  <a:srgbClr val="D80017"/>
                </a:solidFill>
                <a:latin typeface="Trebuchet MS"/>
                <a:cs typeface="Trebuchet MS"/>
                <a:sym typeface="Wingdings"/>
              </a:rPr>
              <a:t> </a:t>
            </a:r>
            <a:r>
              <a:rPr lang="en-GB" sz="1600" b="1" dirty="0" smtClean="0">
                <a:solidFill>
                  <a:srgbClr val="D80017"/>
                </a:solidFill>
                <a:latin typeface="Trebuchet MS"/>
                <a:cs typeface="Trebuchet MS"/>
                <a:sym typeface="Wingdings"/>
              </a:rPr>
              <a:t>+</a:t>
            </a:r>
            <a:r>
              <a:rPr lang="en-GB" sz="1600" b="1" dirty="0" smtClean="0">
                <a:solidFill>
                  <a:srgbClr val="D80017"/>
                </a:solidFill>
                <a:latin typeface="Trebuchet MS"/>
                <a:cs typeface="Trebuchet MS"/>
              </a:rPr>
              <a:t>0.14 ± 0.16 ± 0.08 %</a:t>
            </a:r>
            <a:endParaRPr lang="en-GB" sz="900" b="1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372200" y="4448145"/>
            <a:ext cx="6878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y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’ [10</a:t>
            </a:r>
            <a:r>
              <a:rPr lang="en-GB" sz="12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–3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]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263368" y="5862989"/>
            <a:ext cx="7643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x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’</a:t>
            </a:r>
            <a:r>
              <a:rPr lang="en-GB" sz="12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2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 [10</a:t>
            </a:r>
            <a:r>
              <a:rPr lang="en-GB" sz="12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–3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]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309548" y="4725144"/>
            <a:ext cx="5124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LHCb</a:t>
            </a:r>
          </a:p>
        </p:txBody>
      </p:sp>
      <p:sp>
        <p:nvSpPr>
          <p:cNvPr id="41" name="Oval 40"/>
          <p:cNvSpPr/>
          <p:nvPr/>
        </p:nvSpPr>
        <p:spPr>
          <a:xfrm>
            <a:off x="7835175" y="6088919"/>
            <a:ext cx="85005" cy="108253"/>
          </a:xfrm>
          <a:prstGeom prst="ellipse">
            <a:avLst/>
          </a:prstGeom>
          <a:solidFill>
            <a:srgbClr val="D80017"/>
          </a:solidFill>
          <a:ln w="28575" cmpd="sng">
            <a:solidFill>
              <a:srgbClr val="D80017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GB" sz="2000" dirty="0">
              <a:latin typeface="Calibri"/>
              <a:cs typeface="Calibri"/>
            </a:endParaRPr>
          </a:p>
        </p:txBody>
      </p:sp>
      <p:pic>
        <p:nvPicPr>
          <p:cNvPr id="65" name="Picture 64" descr="Untitled.pdf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2723" y="116632"/>
            <a:ext cx="2943773" cy="1062488"/>
          </a:xfrm>
          <a:prstGeom prst="rect">
            <a:avLst/>
          </a:prstGeom>
        </p:spPr>
      </p:pic>
      <p:sp>
        <p:nvSpPr>
          <p:cNvPr id="6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17</a:t>
            </a:fld>
            <a:endParaRPr lang="en-GB" dirty="0"/>
          </a:p>
        </p:txBody>
      </p:sp>
      <p:sp>
        <p:nvSpPr>
          <p:cNvPr id="25" name="Rectangle 24"/>
          <p:cNvSpPr/>
          <p:nvPr/>
        </p:nvSpPr>
        <p:spPr>
          <a:xfrm>
            <a:off x="2955125" y="6202677"/>
            <a:ext cx="318950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900"/>
              </a:spcBef>
            </a:pPr>
            <a:r>
              <a:rPr lang="hu-HU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[ PRL 108,111602 </a:t>
            </a:r>
            <a:r>
              <a:rPr lang="hu-HU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(2012) </a:t>
            </a:r>
            <a:r>
              <a:rPr lang="hu-HU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Symbol" charset="2"/>
                <a:cs typeface="Symbol" charset="2"/>
                <a:sym typeface="Wingdings"/>
              </a:rPr>
              <a:t>®</a:t>
            </a:r>
            <a:r>
              <a:rPr lang="hu-HU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Wingdings"/>
              </a:rPr>
              <a:t> </a:t>
            </a:r>
            <a:r>
              <a:rPr lang="hu-HU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Wingdings"/>
              </a:rPr>
              <a:t>1405.2797, May </a:t>
            </a:r>
            <a:r>
              <a:rPr lang="hu-HU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Wingdings"/>
              </a:rPr>
              <a:t>2014 </a:t>
            </a:r>
            <a:r>
              <a:rPr lang="hu-HU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]</a:t>
            </a:r>
            <a:endParaRPr lang="en-GB" sz="10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5790126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2"/>
          <p:cNvSpPr txBox="1">
            <a:spLocks noChangeArrowheads="1"/>
          </p:cNvSpPr>
          <p:nvPr/>
        </p:nvSpPr>
        <p:spPr bwMode="auto">
          <a:xfrm>
            <a:off x="179512" y="188640"/>
            <a:ext cx="8964488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lvl="0"/>
            <a:r>
              <a:rPr lang="en-US" sz="2800" dirty="0">
                <a:latin typeface="Trebuchet MS"/>
                <a:ea typeface="Trebuchet MS" pitchFamily="-84" charset="0"/>
                <a:cs typeface="Trebuchet MS"/>
              </a:rPr>
              <a:t>Quark </a:t>
            </a:r>
            <a:r>
              <a:rPr lang="en-US" sz="2800" dirty="0" err="1">
                <a:latin typeface="Trebuchet MS"/>
                <a:ea typeface="Trebuchet MS" pitchFamily="-84" charset="0"/>
                <a:cs typeface="Trebuchet MS"/>
              </a:rPr>
              <a:t>Flavour</a:t>
            </a:r>
            <a:r>
              <a:rPr lang="en-US" sz="2800" dirty="0">
                <a:latin typeface="Trebuchet MS"/>
                <a:ea typeface="Trebuchet MS" pitchFamily="-84" charset="0"/>
                <a:cs typeface="Trebuchet MS"/>
              </a:rPr>
              <a:t> Physics </a:t>
            </a:r>
          </a:p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Direct CP violation</a:t>
            </a: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Trebuchet MS" pitchFamily="-84" charset="0"/>
              <a:cs typeface="Trebuchet M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9" y="1412776"/>
            <a:ext cx="849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Direct CPV is expected in the SM, but usually small as it requires interference amplitudes with strong and weak phase difference</a:t>
            </a:r>
            <a:endParaRPr lang="en-GB" b="1" i="1" dirty="0" smtClean="0">
              <a:solidFill>
                <a:srgbClr val="D80017"/>
              </a:solidFill>
              <a:latin typeface="Trebuchet MS"/>
              <a:cs typeface="Trebuchet MS"/>
            </a:endParaRPr>
          </a:p>
        </p:txBody>
      </p:sp>
      <p:sp>
        <p:nvSpPr>
          <p:cNvPr id="6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18</a:t>
            </a:fld>
            <a:endParaRPr lang="en-GB" dirty="0"/>
          </a:p>
        </p:txBody>
      </p:sp>
      <p:sp>
        <p:nvSpPr>
          <p:cNvPr id="42" name="Rectangle 41"/>
          <p:cNvSpPr/>
          <p:nvPr/>
        </p:nvSpPr>
        <p:spPr>
          <a:xfrm>
            <a:off x="323528" y="2266246"/>
            <a:ext cx="3096346" cy="28469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</a:pPr>
            <a:r>
              <a:rPr lang="en-GB" sz="1600" dirty="0" smtClean="0">
                <a:latin typeface="Trebuchet MS"/>
                <a:cs typeface="Trebuchet MS"/>
              </a:rPr>
              <a:t>First observed in </a:t>
            </a:r>
            <a:r>
              <a:rPr lang="en-GB" sz="1600" i="1" dirty="0" smtClean="0">
                <a:latin typeface="Trebuchet MS"/>
                <a:cs typeface="Trebuchet MS"/>
              </a:rPr>
              <a:t>K</a:t>
            </a:r>
            <a:r>
              <a:rPr lang="en-GB" sz="400" i="1" dirty="0" smtClean="0">
                <a:latin typeface="Trebuchet MS"/>
                <a:cs typeface="Trebuchet MS"/>
              </a:rPr>
              <a:t> </a:t>
            </a:r>
            <a:r>
              <a:rPr lang="en-GB" sz="1600" baseline="30000" dirty="0" smtClean="0">
                <a:latin typeface="Trebuchet MS"/>
                <a:cs typeface="Trebuchet MS"/>
              </a:rPr>
              <a:t>0</a:t>
            </a:r>
            <a:r>
              <a:rPr lang="en-GB" sz="1600" dirty="0" smtClean="0">
                <a:latin typeface="Trebuchet MS"/>
                <a:cs typeface="Trebuchet MS"/>
              </a:rPr>
              <a:t> </a:t>
            </a:r>
            <a:r>
              <a:rPr lang="en-GB" sz="1600" dirty="0" smtClean="0">
                <a:latin typeface="Symbol" charset="2"/>
                <a:cs typeface="Symbol" charset="2"/>
              </a:rPr>
              <a:t>®</a:t>
            </a:r>
            <a:r>
              <a:rPr lang="en-GB" sz="1600" dirty="0" smtClean="0">
                <a:latin typeface="Trebuchet MS"/>
                <a:cs typeface="Trebuchet MS"/>
              </a:rPr>
              <a:t> </a:t>
            </a:r>
            <a:r>
              <a:rPr lang="en-GB" sz="1600" i="1" dirty="0" smtClean="0">
                <a:latin typeface="Trebuchet MS"/>
                <a:cs typeface="Trebuchet MS"/>
              </a:rPr>
              <a:t>ππ</a:t>
            </a:r>
            <a:r>
              <a:rPr lang="en-GB" sz="1600" dirty="0" smtClean="0">
                <a:latin typeface="Trebuchet MS"/>
                <a:cs typeface="Trebuchet MS"/>
              </a:rPr>
              <a:t> system (NA48 &amp; </a:t>
            </a:r>
            <a:r>
              <a:rPr lang="en-GB" sz="1600" dirty="0" err="1" smtClean="0">
                <a:latin typeface="Trebuchet MS"/>
                <a:cs typeface="Trebuchet MS"/>
              </a:rPr>
              <a:t>KTeV</a:t>
            </a:r>
            <a:r>
              <a:rPr lang="en-GB" sz="1600" dirty="0" smtClean="0">
                <a:latin typeface="Trebuchet MS"/>
                <a:cs typeface="Trebuchet MS"/>
              </a:rPr>
              <a:t>, 1999)</a:t>
            </a:r>
            <a:r>
              <a:rPr lang="en-GB" sz="1600" dirty="0">
                <a:latin typeface="Trebuchet MS"/>
                <a:cs typeface="Trebuchet MS"/>
              </a:rPr>
              <a:t>: </a:t>
            </a:r>
            <a:r>
              <a:rPr lang="en-GB" sz="1600" dirty="0" smtClean="0">
                <a:latin typeface="Trebuchet MS"/>
                <a:cs typeface="Trebuchet MS"/>
              </a:rPr>
              <a:t>                          Re(</a:t>
            </a:r>
            <a:r>
              <a:rPr lang="en-GB" sz="1600" i="1" dirty="0" smtClean="0">
                <a:latin typeface="Symbol" charset="2"/>
                <a:cs typeface="Symbol" charset="2"/>
              </a:rPr>
              <a:t>e</a:t>
            </a:r>
            <a:r>
              <a:rPr lang="en-GB" sz="1600" dirty="0" smtClean="0">
                <a:latin typeface="Trebuchet MS"/>
                <a:cs typeface="Trebuchet MS"/>
              </a:rPr>
              <a:t>’/</a:t>
            </a:r>
            <a:r>
              <a:rPr lang="en-GB" sz="1600" i="1" dirty="0">
                <a:latin typeface="Symbol" charset="2"/>
                <a:cs typeface="Symbol" charset="2"/>
              </a:rPr>
              <a:t>e</a:t>
            </a:r>
            <a:r>
              <a:rPr lang="en-GB" sz="1600" dirty="0" smtClean="0">
                <a:latin typeface="Trebuchet MS"/>
                <a:cs typeface="Trebuchet MS"/>
              </a:rPr>
              <a:t>) </a:t>
            </a:r>
            <a:r>
              <a:rPr lang="en-GB" sz="1600" dirty="0">
                <a:latin typeface="Trebuchet MS"/>
                <a:cs typeface="Trebuchet MS"/>
              </a:rPr>
              <a:t>= (1.65 ± 0.26</a:t>
            </a:r>
            <a:r>
              <a:rPr lang="en-GB" sz="1600" dirty="0" smtClean="0">
                <a:latin typeface="Trebuchet MS"/>
                <a:cs typeface="Trebuchet MS"/>
              </a:rPr>
              <a:t>) · 10</a:t>
            </a:r>
            <a:r>
              <a:rPr lang="en-GB" sz="1600" baseline="30000" dirty="0">
                <a:latin typeface="Trebuchet MS"/>
                <a:cs typeface="Trebuchet MS"/>
              </a:rPr>
              <a:t>−3</a:t>
            </a:r>
            <a:r>
              <a:rPr lang="en-GB" sz="1600" dirty="0">
                <a:latin typeface="Trebuchet MS"/>
                <a:cs typeface="Trebuchet MS"/>
              </a:rPr>
              <a:t> </a:t>
            </a:r>
            <a:endParaRPr lang="en-GB" sz="1600" dirty="0" smtClean="0">
              <a:latin typeface="Trebuchet MS"/>
              <a:cs typeface="Trebuchet MS"/>
            </a:endParaRPr>
          </a:p>
          <a:p>
            <a:pPr>
              <a:spcBef>
                <a:spcPts val="2100"/>
              </a:spcBef>
            </a:pPr>
            <a:r>
              <a:rPr lang="en-GB" sz="1600" dirty="0" smtClean="0">
                <a:latin typeface="Trebuchet MS"/>
                <a:cs typeface="Trebuchet MS"/>
              </a:rPr>
              <a:t>Later in </a:t>
            </a:r>
            <a:r>
              <a:rPr lang="en-GB" sz="1600" i="1" dirty="0" smtClean="0">
                <a:latin typeface="Trebuchet MS"/>
                <a:cs typeface="Trebuchet MS"/>
              </a:rPr>
              <a:t>B</a:t>
            </a:r>
            <a:r>
              <a:rPr lang="en-GB" sz="500" i="1" dirty="0" smtClean="0">
                <a:latin typeface="Trebuchet MS"/>
                <a:cs typeface="Trebuchet MS"/>
              </a:rPr>
              <a:t> </a:t>
            </a:r>
            <a:r>
              <a:rPr lang="en-GB" sz="1600" baseline="30000" dirty="0" smtClean="0">
                <a:latin typeface="Trebuchet MS"/>
                <a:cs typeface="Trebuchet MS"/>
              </a:rPr>
              <a:t>0</a:t>
            </a:r>
            <a:r>
              <a:rPr lang="en-GB" sz="1600" dirty="0" smtClean="0">
                <a:latin typeface="Trebuchet MS"/>
                <a:cs typeface="Trebuchet MS"/>
              </a:rPr>
              <a:t> </a:t>
            </a:r>
            <a:r>
              <a:rPr lang="en-GB" sz="1600" dirty="0" smtClean="0">
                <a:latin typeface="Symbol" charset="2"/>
                <a:cs typeface="Symbol" charset="2"/>
              </a:rPr>
              <a:t>®</a:t>
            </a:r>
            <a:r>
              <a:rPr lang="en-GB" sz="1600" dirty="0" smtClean="0">
                <a:latin typeface="Trebuchet MS"/>
                <a:cs typeface="Trebuchet MS"/>
              </a:rPr>
              <a:t> </a:t>
            </a:r>
            <a:r>
              <a:rPr lang="en-GB" sz="1600" i="1" dirty="0" smtClean="0">
                <a:latin typeface="Trebuchet MS"/>
                <a:cs typeface="Trebuchet MS"/>
              </a:rPr>
              <a:t>K</a:t>
            </a:r>
            <a:r>
              <a:rPr lang="en-GB" sz="1600" baseline="30000" dirty="0" smtClean="0">
                <a:latin typeface="Trebuchet MS"/>
                <a:cs typeface="Trebuchet MS"/>
              </a:rPr>
              <a:t>+</a:t>
            </a:r>
            <a:r>
              <a:rPr lang="en-GB" sz="1600" i="1" dirty="0" smtClean="0">
                <a:latin typeface="Trebuchet MS"/>
                <a:cs typeface="Trebuchet MS"/>
              </a:rPr>
              <a:t>π</a:t>
            </a:r>
            <a:r>
              <a:rPr lang="en-GB" sz="1600" baseline="30000" dirty="0" smtClean="0">
                <a:latin typeface="Trebuchet MS"/>
                <a:cs typeface="Trebuchet MS"/>
              </a:rPr>
              <a:t>—</a:t>
            </a:r>
            <a:r>
              <a:rPr lang="en-GB" sz="1600" dirty="0" smtClean="0">
                <a:latin typeface="Trebuchet MS"/>
                <a:cs typeface="Trebuchet MS"/>
              </a:rPr>
              <a:t> system (BABAR, Belle, 2004):             </a:t>
            </a:r>
            <a:r>
              <a:rPr lang="en-GB" sz="1600" i="1" dirty="0" smtClean="0">
                <a:latin typeface="Trebuchet MS"/>
                <a:cs typeface="Trebuchet MS"/>
              </a:rPr>
              <a:t>A</a:t>
            </a:r>
            <a:r>
              <a:rPr lang="en-GB" sz="1600" i="1" baseline="-25000" dirty="0" smtClean="0">
                <a:latin typeface="Trebuchet MS"/>
                <a:cs typeface="Trebuchet MS"/>
              </a:rPr>
              <a:t>Kπ</a:t>
            </a:r>
            <a:r>
              <a:rPr lang="en-GB" sz="1600" dirty="0" smtClean="0">
                <a:latin typeface="Trebuchet MS"/>
                <a:cs typeface="Trebuchet MS"/>
              </a:rPr>
              <a:t> = </a:t>
            </a:r>
            <a:r>
              <a:rPr lang="en-GB" sz="1600" dirty="0">
                <a:latin typeface="Trebuchet MS"/>
                <a:cs typeface="Trebuchet MS"/>
              </a:rPr>
              <a:t>−</a:t>
            </a:r>
            <a:r>
              <a:rPr lang="en-GB" sz="1600" dirty="0" smtClean="0">
                <a:latin typeface="Trebuchet MS"/>
                <a:cs typeface="Trebuchet MS"/>
              </a:rPr>
              <a:t>0.082 ± 0.006 </a:t>
            </a:r>
          </a:p>
          <a:p>
            <a:pPr>
              <a:spcBef>
                <a:spcPts val="2100"/>
              </a:spcBef>
            </a:pPr>
            <a:r>
              <a:rPr lang="en-GB" sz="1600" dirty="0" smtClean="0">
                <a:effectLst/>
                <a:latin typeface="Trebuchet MS"/>
                <a:cs typeface="Trebuchet MS"/>
              </a:rPr>
              <a:t>And (!) in </a:t>
            </a:r>
            <a:r>
              <a:rPr lang="en-GB" sz="1600" i="1" dirty="0" err="1" smtClean="0">
                <a:effectLst/>
                <a:latin typeface="Trebuchet MS"/>
                <a:cs typeface="Trebuchet MS"/>
              </a:rPr>
              <a:t>B</a:t>
            </a:r>
            <a:r>
              <a:rPr lang="en-GB" sz="1600" i="1" baseline="-25000" dirty="0" err="1" smtClean="0">
                <a:effectLst/>
                <a:latin typeface="Trebuchet MS"/>
                <a:cs typeface="Trebuchet MS"/>
              </a:rPr>
              <a:t>s</a:t>
            </a:r>
            <a:r>
              <a:rPr lang="en-GB" sz="1600" dirty="0" smtClean="0">
                <a:effectLst/>
                <a:latin typeface="Trebuchet MS"/>
                <a:cs typeface="Trebuchet MS"/>
              </a:rPr>
              <a:t> </a:t>
            </a:r>
            <a:r>
              <a:rPr lang="en-GB" sz="1600" dirty="0">
                <a:latin typeface="Symbol" charset="2"/>
                <a:cs typeface="Symbol" charset="2"/>
              </a:rPr>
              <a:t>®</a:t>
            </a:r>
            <a:r>
              <a:rPr lang="en-GB" sz="1600" dirty="0">
                <a:latin typeface="Trebuchet MS"/>
                <a:cs typeface="Trebuchet MS"/>
              </a:rPr>
              <a:t> </a:t>
            </a:r>
            <a:r>
              <a:rPr lang="en-GB" sz="1600" i="1" dirty="0" smtClean="0">
                <a:latin typeface="Trebuchet MS"/>
                <a:cs typeface="Trebuchet MS"/>
              </a:rPr>
              <a:t>K</a:t>
            </a:r>
            <a:r>
              <a:rPr lang="en-GB" sz="1600" baseline="30000" dirty="0">
                <a:latin typeface="Trebuchet MS"/>
                <a:cs typeface="Trebuchet MS"/>
              </a:rPr>
              <a:t>—</a:t>
            </a:r>
            <a:r>
              <a:rPr lang="en-GB" sz="1600" i="1" dirty="0" smtClean="0">
                <a:latin typeface="Trebuchet MS"/>
                <a:cs typeface="Trebuchet MS"/>
              </a:rPr>
              <a:t>π</a:t>
            </a:r>
            <a:r>
              <a:rPr lang="en-GB" sz="1600" baseline="30000" dirty="0" smtClean="0">
                <a:latin typeface="Trebuchet MS"/>
                <a:cs typeface="Trebuchet MS"/>
              </a:rPr>
              <a:t>+</a:t>
            </a:r>
            <a:r>
              <a:rPr lang="en-GB" sz="1600" dirty="0" smtClean="0">
                <a:effectLst/>
                <a:latin typeface="Trebuchet MS"/>
                <a:cs typeface="Trebuchet MS"/>
              </a:rPr>
              <a:t> system (LHCb 2013):                                     </a:t>
            </a:r>
            <a:r>
              <a:rPr lang="en-GB" sz="1600" i="1" dirty="0" err="1" smtClean="0">
                <a:latin typeface="Trebuchet MS"/>
                <a:cs typeface="Trebuchet MS"/>
              </a:rPr>
              <a:t>A</a:t>
            </a:r>
            <a:r>
              <a:rPr lang="en-GB" sz="1600" i="1" baseline="30000" dirty="0" err="1" smtClean="0">
                <a:latin typeface="Trebuchet MS"/>
                <a:cs typeface="Trebuchet MS"/>
              </a:rPr>
              <a:t>s</a:t>
            </a:r>
            <a:r>
              <a:rPr lang="en-GB" sz="1600" i="1" baseline="-25000" dirty="0" err="1" smtClean="0">
                <a:latin typeface="Trebuchet MS"/>
                <a:cs typeface="Trebuchet MS"/>
              </a:rPr>
              <a:t>K</a:t>
            </a:r>
            <a:r>
              <a:rPr lang="en-GB" sz="1600" i="1" baseline="-25000" dirty="0" smtClean="0">
                <a:latin typeface="Trebuchet MS"/>
                <a:cs typeface="Trebuchet MS"/>
              </a:rPr>
              <a:t>π</a:t>
            </a:r>
            <a:r>
              <a:rPr lang="en-GB" sz="1600" dirty="0" smtClean="0">
                <a:latin typeface="Trebuchet MS"/>
                <a:cs typeface="Trebuchet MS"/>
              </a:rPr>
              <a:t> </a:t>
            </a:r>
            <a:r>
              <a:rPr lang="en-GB" sz="1600" dirty="0">
                <a:latin typeface="Trebuchet MS"/>
                <a:cs typeface="Trebuchet MS"/>
              </a:rPr>
              <a:t>= </a:t>
            </a:r>
            <a:r>
              <a:rPr lang="en-GB" sz="1600" dirty="0" smtClean="0">
                <a:latin typeface="Trebuchet MS"/>
                <a:cs typeface="Trebuchet MS"/>
              </a:rPr>
              <a:t>0.27 </a:t>
            </a:r>
            <a:r>
              <a:rPr lang="en-GB" sz="1600" dirty="0">
                <a:latin typeface="Trebuchet MS"/>
                <a:cs typeface="Trebuchet MS"/>
              </a:rPr>
              <a:t>± </a:t>
            </a:r>
            <a:r>
              <a:rPr lang="en-GB" sz="1600" dirty="0" smtClean="0">
                <a:latin typeface="Trebuchet MS"/>
                <a:cs typeface="Trebuchet MS"/>
              </a:rPr>
              <a:t>0.04 </a:t>
            </a:r>
            <a:endParaRPr lang="en-GB" sz="1600" dirty="0" smtClean="0">
              <a:effectLst/>
              <a:latin typeface="Trebuchet MS"/>
              <a:cs typeface="Trebuchet MS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588224" y="116632"/>
            <a:ext cx="251176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CPV is </a:t>
            </a:r>
            <a:r>
              <a:rPr lang="en-GB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direct if the partial decay-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width </a:t>
            </a:r>
            <a:r>
              <a:rPr lang="en-GB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of a particle into a final state differs from the width of the corresponding antiparticle into the CP-conjugate 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final state</a:t>
            </a:r>
            <a:endParaRPr lang="en-GB" sz="1200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  <p:pic>
        <p:nvPicPr>
          <p:cNvPr id="27" name="Picture 26" descr="cpvall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2266246"/>
            <a:ext cx="5472608" cy="4043074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7647878" y="2014048"/>
            <a:ext cx="133250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sz="1000" dirty="0" smtClean="0">
                <a:solidFill>
                  <a:srgbClr val="7F7F7F"/>
                </a:solidFill>
              </a:rPr>
              <a:t>[ LHCb: 1304.6173 ]</a:t>
            </a:r>
            <a:endParaRPr lang="en-GB" sz="1000" dirty="0">
              <a:solidFill>
                <a:srgbClr val="7F7F7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3528" y="5262299"/>
            <a:ext cx="31683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rgbClr val="D80017"/>
                </a:solidFill>
                <a:latin typeface="Trebuchet MS"/>
                <a:cs typeface="Trebuchet MS"/>
              </a:rPr>
              <a:t>Although the existence </a:t>
            </a:r>
            <a:r>
              <a:rPr lang="en-GB" sz="1600" dirty="0" smtClean="0">
                <a:solidFill>
                  <a:srgbClr val="D80017"/>
                </a:solidFill>
                <a:latin typeface="Trebuchet MS"/>
                <a:cs typeface="Trebuchet MS"/>
              </a:rPr>
              <a:t>of direct CPV is </a:t>
            </a:r>
            <a:r>
              <a:rPr lang="en-GB" sz="1600" dirty="0" smtClean="0">
                <a:solidFill>
                  <a:srgbClr val="D80017"/>
                </a:solidFill>
                <a:latin typeface="Trebuchet MS"/>
                <a:cs typeface="Trebuchet MS"/>
              </a:rPr>
              <a:t>no surprise in the SM</a:t>
            </a:r>
            <a:r>
              <a:rPr lang="en-GB" sz="1600" dirty="0" smtClean="0">
                <a:solidFill>
                  <a:srgbClr val="D80017"/>
                </a:solidFill>
                <a:latin typeface="Trebuchet MS"/>
                <a:cs typeface="Trebuchet MS"/>
              </a:rPr>
              <a:t>, </a:t>
            </a:r>
            <a:r>
              <a:rPr lang="en-GB" sz="1600" dirty="0" smtClean="0">
                <a:solidFill>
                  <a:srgbClr val="D80017"/>
                </a:solidFill>
                <a:latin typeface="Trebuchet MS"/>
                <a:cs typeface="Trebuchet MS"/>
              </a:rPr>
              <a:t>its</a:t>
            </a:r>
            <a:r>
              <a:rPr lang="en-GB" sz="1600" dirty="0" smtClean="0">
                <a:solidFill>
                  <a:srgbClr val="D80017"/>
                </a:solidFill>
                <a:latin typeface="Trebuchet MS"/>
                <a:cs typeface="Trebuchet MS"/>
              </a:rPr>
              <a:t> </a:t>
            </a:r>
            <a:r>
              <a:rPr lang="en-GB" sz="1600" dirty="0" smtClean="0">
                <a:solidFill>
                  <a:srgbClr val="D80017"/>
                </a:solidFill>
                <a:latin typeface="Trebuchet MS"/>
                <a:cs typeface="Trebuchet MS"/>
              </a:rPr>
              <a:t>quantitative </a:t>
            </a:r>
            <a:r>
              <a:rPr lang="en-GB" sz="1600" dirty="0" smtClean="0">
                <a:solidFill>
                  <a:srgbClr val="D80017"/>
                </a:solidFill>
                <a:latin typeface="Trebuchet MS"/>
                <a:cs typeface="Trebuchet MS"/>
              </a:rPr>
              <a:t>prediction </a:t>
            </a:r>
            <a:r>
              <a:rPr lang="en-GB" sz="1600" dirty="0" smtClean="0">
                <a:solidFill>
                  <a:srgbClr val="D80017"/>
                </a:solidFill>
                <a:latin typeface="Trebuchet MS"/>
                <a:cs typeface="Trebuchet MS"/>
              </a:rPr>
              <a:t>is hard</a:t>
            </a:r>
            <a:r>
              <a:rPr lang="en-GB" sz="1600" dirty="0" smtClean="0">
                <a:solidFill>
                  <a:srgbClr val="D80017"/>
                </a:solidFill>
                <a:latin typeface="Trebuchet MS"/>
                <a:cs typeface="Trebuchet MS"/>
              </a:rPr>
              <a:t>… </a:t>
            </a:r>
            <a:endParaRPr lang="en-GB" sz="1600" b="1" i="1" dirty="0" smtClean="0">
              <a:solidFill>
                <a:srgbClr val="D80017"/>
              </a:solidFill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42722912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1"/>
            <a:ext cx="9144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0" y="2132856"/>
            <a:ext cx="9144000" cy="1800200"/>
          </a:xfrm>
          <a:prstGeom prst="rect">
            <a:avLst/>
          </a:prstGeom>
          <a:solidFill>
            <a:srgbClr val="FFFFFF"/>
          </a:solidFill>
        </p:spPr>
        <p:txBody>
          <a:bodyPr wrap="non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660002"/>
            <a:ext cx="91440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i="1" dirty="0" smtClean="0">
                <a:latin typeface="Trebuchet MS"/>
                <a:cs typeface="Trebuchet MS"/>
              </a:rPr>
              <a:t>Some</a:t>
            </a:r>
            <a:r>
              <a:rPr lang="en-GB" sz="2000" dirty="0" smtClean="0">
                <a:latin typeface="Trebuchet MS"/>
                <a:cs typeface="Trebuchet MS"/>
              </a:rPr>
              <a:t> e</a:t>
            </a:r>
            <a:r>
              <a:rPr lang="en-GB" sz="2000" dirty="0" smtClean="0">
                <a:latin typeface="Trebuchet MS"/>
                <a:cs typeface="Trebuchet MS"/>
              </a:rPr>
              <a:t>xperimental highlights of </a:t>
            </a:r>
            <a:r>
              <a:rPr lang="en-GB" sz="2000" b="1" dirty="0" smtClean="0">
                <a:latin typeface="Trebuchet MS"/>
                <a:cs typeface="Trebuchet MS"/>
              </a:rPr>
              <a:t>charged lepton </a:t>
            </a:r>
            <a:r>
              <a:rPr lang="en-GB" sz="2000" dirty="0" smtClean="0">
                <a:latin typeface="Trebuchet MS"/>
                <a:cs typeface="Trebuchet MS"/>
              </a:rPr>
              <a:t>flavour physics</a:t>
            </a:r>
          </a:p>
          <a:p>
            <a:pPr algn="ctr">
              <a:spcBef>
                <a:spcPts val="600"/>
              </a:spcBef>
            </a:pPr>
            <a:r>
              <a:rPr lang="en-GB" sz="2000" i="1" dirty="0" smtClean="0">
                <a:latin typeface="Trebuchet MS"/>
                <a:cs typeface="Trebuchet MS"/>
              </a:rPr>
              <a:t>“Classical” flavour physics</a:t>
            </a:r>
            <a:endParaRPr lang="en-GB" sz="2000" i="1" dirty="0" smtClean="0">
              <a:latin typeface="Trebuchet MS"/>
              <a:cs typeface="Trebuchet MS"/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62043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1"/>
            <a:ext cx="9144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0" y="2132856"/>
            <a:ext cx="9144000" cy="1800200"/>
          </a:xfrm>
          <a:prstGeom prst="rect">
            <a:avLst/>
          </a:prstGeom>
          <a:solidFill>
            <a:srgbClr val="FFFFFF"/>
          </a:solidFill>
        </p:spPr>
        <p:txBody>
          <a:bodyPr wrap="non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636912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800" dirty="0" smtClean="0">
              <a:latin typeface="Trebuchet MS"/>
              <a:cs typeface="Trebuchet MS"/>
            </a:endParaRPr>
          </a:p>
          <a:p>
            <a:pPr algn="ctr"/>
            <a:r>
              <a:rPr lang="en-GB" sz="2400" dirty="0" smtClean="0">
                <a:latin typeface="Trebuchet MS"/>
                <a:cs typeface="Trebuchet MS"/>
              </a:rPr>
              <a:t>Flavour in the SM</a:t>
            </a: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29797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2"/>
          <p:cNvSpPr txBox="1">
            <a:spLocks noChangeArrowheads="1"/>
          </p:cNvSpPr>
          <p:nvPr/>
        </p:nvSpPr>
        <p:spPr bwMode="auto">
          <a:xfrm>
            <a:off x="179512" y="188640"/>
            <a:ext cx="8964488" cy="846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lvl="0"/>
            <a:r>
              <a:rPr lang="en-US" sz="2800" dirty="0" smtClean="0">
                <a:latin typeface="Trebuchet MS"/>
                <a:ea typeface="Trebuchet MS" pitchFamily="-84" charset="0"/>
                <a:cs typeface="Trebuchet MS"/>
              </a:rPr>
              <a:t>Lepton </a:t>
            </a:r>
            <a:r>
              <a:rPr lang="en-US" sz="2800" dirty="0" err="1" smtClean="0">
                <a:latin typeface="Trebuchet MS"/>
                <a:ea typeface="Trebuchet MS" pitchFamily="-84" charset="0"/>
                <a:cs typeface="Trebuchet MS"/>
              </a:rPr>
              <a:t>Flavour</a:t>
            </a:r>
            <a:r>
              <a:rPr lang="en-US" sz="2800" dirty="0" smtClean="0">
                <a:latin typeface="Trebuchet MS"/>
                <a:ea typeface="Trebuchet MS" pitchFamily="-84" charset="0"/>
                <a:cs typeface="Trebuchet MS"/>
              </a:rPr>
              <a:t> Physics </a:t>
            </a:r>
            <a:endParaRPr lang="en-US" sz="2800" dirty="0">
              <a:latin typeface="Trebuchet MS"/>
              <a:ea typeface="Trebuchet MS" pitchFamily="-84" charset="0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Charged lepton sector: LFV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Trebuchet MS" pitchFamily="-84" charset="0"/>
              <a:cs typeface="Trebuchet M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3541051"/>
            <a:ext cx="9144000" cy="33169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 rot="16200000">
            <a:off x="-532113" y="2746714"/>
            <a:ext cx="2982383" cy="215444"/>
          </a:xfrm>
          <a:prstGeom prst="rect">
            <a:avLst/>
          </a:prstGeom>
          <a:noFill/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kern="0" dirty="0" smtClean="0">
                <a:solidFill>
                  <a:srgbClr val="7F7F7F"/>
                </a:solidFill>
              </a:rPr>
              <a:t>Marciano </a:t>
            </a:r>
            <a:r>
              <a:rPr lang="en-US" sz="800" i="1" kern="0" dirty="0" smtClean="0">
                <a:solidFill>
                  <a:srgbClr val="7F7F7F"/>
                </a:solidFill>
              </a:rPr>
              <a:t>et </a:t>
            </a:r>
            <a:r>
              <a:rPr lang="en-US" sz="800" kern="0" dirty="0" smtClean="0">
                <a:solidFill>
                  <a:srgbClr val="7F7F7F"/>
                </a:solidFill>
              </a:rPr>
              <a:t>al., </a:t>
            </a:r>
            <a:r>
              <a:rPr lang="en-US" sz="800" kern="0" dirty="0" err="1" smtClean="0">
                <a:solidFill>
                  <a:srgbClr val="7F7F7F"/>
                </a:solidFill>
              </a:rPr>
              <a:t>Annu</a:t>
            </a:r>
            <a:r>
              <a:rPr lang="en-US" sz="800" kern="0" dirty="0" smtClean="0">
                <a:solidFill>
                  <a:srgbClr val="7F7F7F"/>
                </a:solidFill>
              </a:rPr>
              <a:t>. Rev. </a:t>
            </a:r>
            <a:r>
              <a:rPr lang="en-US" sz="800" kern="0" dirty="0" err="1" smtClean="0">
                <a:solidFill>
                  <a:srgbClr val="7F7F7F"/>
                </a:solidFill>
              </a:rPr>
              <a:t>Nucl</a:t>
            </a:r>
            <a:r>
              <a:rPr lang="en-US" sz="800" kern="0" dirty="0" smtClean="0">
                <a:solidFill>
                  <a:srgbClr val="7F7F7F"/>
                </a:solidFill>
              </a:rPr>
              <a:t>. Part. Sci.58, 315 (2008)</a:t>
            </a:r>
          </a:p>
        </p:txBody>
      </p:sp>
      <p:sp>
        <p:nvSpPr>
          <p:cNvPr id="7" name="Rectangle 6"/>
          <p:cNvSpPr/>
          <p:nvPr/>
        </p:nvSpPr>
        <p:spPr>
          <a:xfrm>
            <a:off x="1066800" y="1441236"/>
            <a:ext cx="6934200" cy="5257800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rtlCol="0" anchor="ctr">
            <a:spAutoFit/>
          </a:bodyPr>
          <a:lstStyle/>
          <a:p>
            <a:pPr algn="ctr"/>
            <a:endParaRPr lang="en-GB" sz="1800" dirty="0" smtClean="0">
              <a:solidFill>
                <a:srgbClr val="262626"/>
              </a:solidFill>
              <a:latin typeface="Trebuchet MS"/>
              <a:cs typeface="Trebuchet MS"/>
            </a:endParaRPr>
          </a:p>
        </p:txBody>
      </p:sp>
      <p:pic>
        <p:nvPicPr>
          <p:cNvPr id="8" name="Picture 7" descr="Untitled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1441236"/>
            <a:ext cx="6934200" cy="5139726"/>
          </a:xfrm>
          <a:prstGeom prst="rect">
            <a:avLst/>
          </a:prstGeom>
        </p:spPr>
      </p:pic>
      <p:sp>
        <p:nvSpPr>
          <p:cNvPr id="4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20</a:t>
            </a:fld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3357707" y="1907540"/>
            <a:ext cx="41269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dirty="0" smtClean="0">
                <a:solidFill>
                  <a:srgbClr val="D20202"/>
                </a:solidFill>
                <a:latin typeface="Trebuchet MS"/>
                <a:cs typeface="Trebuchet MS"/>
              </a:rPr>
              <a:t>Negligible in SM </a:t>
            </a:r>
            <a:r>
              <a:rPr lang="en-GB" dirty="0" smtClean="0">
                <a:solidFill>
                  <a:srgbClr val="D20202"/>
                </a:solidFill>
                <a:latin typeface="Trebuchet MS"/>
                <a:cs typeface="Trebuchet MS"/>
                <a:sym typeface="Wingdings"/>
              </a:rPr>
              <a:t> signal would be NP</a:t>
            </a:r>
          </a:p>
          <a:p>
            <a:pPr algn="r"/>
            <a:r>
              <a:rPr lang="en-GB" dirty="0">
                <a:solidFill>
                  <a:srgbClr val="D20202"/>
                </a:solidFill>
                <a:latin typeface="Trebuchet MS"/>
                <a:cs typeface="Trebuchet MS"/>
              </a:rPr>
              <a:t>Only null observation to </a:t>
            </a:r>
            <a:r>
              <a:rPr lang="en-GB" dirty="0" smtClean="0">
                <a:solidFill>
                  <a:srgbClr val="D20202"/>
                </a:solidFill>
                <a:latin typeface="Trebuchet MS"/>
                <a:cs typeface="Trebuchet MS"/>
              </a:rPr>
              <a:t>date</a:t>
            </a:r>
            <a:endParaRPr lang="en-GB" dirty="0">
              <a:solidFill>
                <a:srgbClr val="D20202"/>
              </a:solidFill>
              <a:latin typeface="Trebuchet MS"/>
              <a:cs typeface="Trebuchet M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732240" y="4952406"/>
            <a:ext cx="9202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BE9002"/>
                </a:solidFill>
              </a:rPr>
              <a:t>MEG 2013</a:t>
            </a:r>
            <a:endParaRPr lang="en-GB" sz="1200" dirty="0">
              <a:solidFill>
                <a:srgbClr val="BE900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72200" y="5528803"/>
            <a:ext cx="10395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008000"/>
                </a:solidFill>
              </a:rPr>
              <a:t>SINDRUM-II</a:t>
            </a:r>
            <a:endParaRPr lang="en-GB" sz="1200" dirty="0">
              <a:solidFill>
                <a:srgbClr val="008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14575" y="4032036"/>
            <a:ext cx="11768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BABAR / Belle</a:t>
            </a:r>
            <a:endParaRPr lang="en-GB" sz="12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714808" y="3651036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00B5E2"/>
                </a:solidFill>
              </a:rPr>
              <a:t>…</a:t>
            </a:r>
            <a:endParaRPr lang="en-GB" dirty="0">
              <a:solidFill>
                <a:srgbClr val="00B5E2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998634" y="4720926"/>
            <a:ext cx="6335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chemeClr val="accent4">
                    <a:lumMod val="75000"/>
                  </a:schemeClr>
                </a:solidFill>
              </a:rPr>
              <a:t>MEGA</a:t>
            </a:r>
            <a:endParaRPr lang="en-GB" sz="12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055037" y="6464369"/>
            <a:ext cx="1250763" cy="276999"/>
          </a:xfrm>
          <a:prstGeom prst="rect">
            <a:avLst/>
          </a:prstGeom>
          <a:solidFill>
            <a:srgbClr val="FFFFFF"/>
          </a:solidFill>
          <a:effectLst>
            <a:outerShdw blurRad="50800" dist="38100" dir="2700000">
              <a:srgbClr val="000000">
                <a:alpha val="6000"/>
              </a:srgb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GB" sz="1200" dirty="0" smtClean="0">
                <a:solidFill>
                  <a:srgbClr val="008000"/>
                </a:solidFill>
              </a:rPr>
              <a:t>Mu2e / COMET</a:t>
            </a:r>
            <a:endParaRPr lang="en-GB" sz="1200" dirty="0">
              <a:solidFill>
                <a:srgbClr val="008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115466" y="4362496"/>
            <a:ext cx="1190334" cy="276999"/>
          </a:xfrm>
          <a:prstGeom prst="rect">
            <a:avLst/>
          </a:prstGeom>
          <a:solidFill>
            <a:srgbClr val="FFFFFF"/>
          </a:solidFill>
          <a:effectLst>
            <a:outerShdw blurRad="50800" dist="38100" dir="2700000">
              <a:srgbClr val="000000">
                <a:alpha val="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Super-</a:t>
            </a:r>
            <a:r>
              <a:rPr lang="en-GB" sz="1200" i="1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B</a:t>
            </a:r>
            <a:r>
              <a:rPr lang="en-GB" sz="105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GB" sz="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(50 </a:t>
            </a:r>
            <a:r>
              <a:rPr lang="en-GB" sz="800" dirty="0" err="1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ab</a:t>
            </a:r>
            <a:r>
              <a:rPr lang="en-GB" sz="800" baseline="300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–1</a:t>
            </a:r>
            <a:r>
              <a:rPr lang="en-GB" sz="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)</a:t>
            </a:r>
            <a:endParaRPr lang="en-GB" sz="8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001000" y="6005351"/>
            <a:ext cx="112977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 smtClean="0">
                <a:solidFill>
                  <a:srgbClr val="D20202"/>
                </a:solidFill>
              </a:rPr>
              <a:t>Spectacular perspective !</a:t>
            </a:r>
            <a:endParaRPr lang="en-GB" sz="1100" b="1" dirty="0">
              <a:solidFill>
                <a:srgbClr val="D20202"/>
              </a:solidFill>
            </a:endParaRPr>
          </a:p>
        </p:txBody>
      </p:sp>
      <p:sp>
        <p:nvSpPr>
          <p:cNvPr id="45" name="Line 84"/>
          <p:cNvSpPr>
            <a:spLocks noChangeShapeType="1"/>
          </p:cNvSpPr>
          <p:nvPr/>
        </p:nvSpPr>
        <p:spPr bwMode="auto">
          <a:xfrm flipV="1">
            <a:off x="6879885" y="981195"/>
            <a:ext cx="1154112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none" w="sm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6" name="Line 63"/>
          <p:cNvSpPr>
            <a:spLocks noChangeShapeType="1"/>
          </p:cNvSpPr>
          <p:nvPr/>
        </p:nvSpPr>
        <p:spPr bwMode="auto">
          <a:xfrm flipV="1">
            <a:off x="6084547" y="987545"/>
            <a:ext cx="793750" cy="1588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none" w="sm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7" name="Line 64"/>
          <p:cNvSpPr>
            <a:spLocks noChangeShapeType="1"/>
          </p:cNvSpPr>
          <p:nvPr/>
        </p:nvSpPr>
        <p:spPr bwMode="auto">
          <a:xfrm flipV="1">
            <a:off x="8026060" y="981195"/>
            <a:ext cx="865187" cy="1588"/>
          </a:xfrm>
          <a:prstGeom prst="line">
            <a:avLst/>
          </a:prstGeom>
          <a:noFill/>
          <a:ln w="19050">
            <a:solidFill>
              <a:srgbClr val="D20202"/>
            </a:solidFill>
            <a:round/>
            <a:headEnd/>
            <a:tailEnd type="none" w="sm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48" name="Object 6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9816182"/>
              </p:ext>
            </p:extLst>
          </p:nvPr>
        </p:nvGraphicFramePr>
        <p:xfrm>
          <a:off x="6084168" y="665731"/>
          <a:ext cx="263525" cy="296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196" name="Equation" r:id="rId4" imgW="203040" imgH="228600" progId="Equation.DSMT4">
                  <p:embed/>
                </p:oleObj>
              </mc:Choice>
              <mc:Fallback>
                <p:oleObj name="Equation" r:id="rId4" imgW="20304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4168" y="665731"/>
                        <a:ext cx="263525" cy="296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" name="Line 66"/>
          <p:cNvSpPr>
            <a:spLocks noChangeShapeType="1"/>
          </p:cNvSpPr>
          <p:nvPr/>
        </p:nvSpPr>
        <p:spPr bwMode="auto">
          <a:xfrm>
            <a:off x="6300447" y="989133"/>
            <a:ext cx="2889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stealth" w="lg" len="lg"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0" name="Line 67"/>
          <p:cNvSpPr>
            <a:spLocks noChangeShapeType="1"/>
          </p:cNvSpPr>
          <p:nvPr/>
        </p:nvSpPr>
        <p:spPr bwMode="auto">
          <a:xfrm>
            <a:off x="7267235" y="979608"/>
            <a:ext cx="288925" cy="0"/>
          </a:xfrm>
          <a:prstGeom prst="line">
            <a:avLst/>
          </a:prstGeom>
          <a:noFill/>
          <a:ln w="0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1" name="Line 69"/>
          <p:cNvSpPr>
            <a:spLocks noChangeShapeType="1"/>
          </p:cNvSpPr>
          <p:nvPr/>
        </p:nvSpPr>
        <p:spPr bwMode="auto">
          <a:xfrm>
            <a:off x="8245135" y="981195"/>
            <a:ext cx="288925" cy="0"/>
          </a:xfrm>
          <a:prstGeom prst="line">
            <a:avLst/>
          </a:prstGeom>
          <a:noFill/>
          <a:ln w="0">
            <a:solidFill>
              <a:srgbClr val="D20202"/>
            </a:solidFill>
            <a:round/>
            <a:headEnd/>
            <a:tailEnd type="stealth" w="lg" len="lg"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52" name="Object 7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6746592"/>
              </p:ext>
            </p:extLst>
          </p:nvPr>
        </p:nvGraphicFramePr>
        <p:xfrm>
          <a:off x="8714655" y="668906"/>
          <a:ext cx="247650" cy="26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197" name="Equation" r:id="rId6" imgW="190440" imgH="203040" progId="Equation.DSMT4">
                  <p:embed/>
                </p:oleObj>
              </mc:Choice>
              <mc:Fallback>
                <p:oleObj name="Equation" r:id="rId6" imgW="190440" imgH="203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14655" y="668906"/>
                        <a:ext cx="247650" cy="263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" name="Arc 74"/>
          <p:cNvSpPr>
            <a:spLocks/>
          </p:cNvSpPr>
          <p:nvPr/>
        </p:nvSpPr>
        <p:spPr bwMode="auto">
          <a:xfrm rot="16200000">
            <a:off x="6882266" y="413664"/>
            <a:ext cx="563562" cy="57785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5" name="Arc 75"/>
          <p:cNvSpPr>
            <a:spLocks/>
          </p:cNvSpPr>
          <p:nvPr/>
        </p:nvSpPr>
        <p:spPr bwMode="auto">
          <a:xfrm rot="5400000" flipH="1">
            <a:off x="7458528" y="415252"/>
            <a:ext cx="561975" cy="573088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22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pSp>
        <p:nvGrpSpPr>
          <p:cNvPr id="56" name="Group 85"/>
          <p:cNvGrpSpPr>
            <a:grpSpLocks/>
          </p:cNvGrpSpPr>
          <p:nvPr/>
        </p:nvGrpSpPr>
        <p:grpSpPr bwMode="auto">
          <a:xfrm rot="1295268">
            <a:off x="7680856" y="287520"/>
            <a:ext cx="1004888" cy="398463"/>
            <a:chOff x="3977" y="1458"/>
            <a:chExt cx="633" cy="251"/>
          </a:xfrm>
        </p:grpSpPr>
        <p:sp>
          <p:nvSpPr>
            <p:cNvPr id="57" name="Freeform 76"/>
            <p:cNvSpPr>
              <a:spLocks/>
            </p:cNvSpPr>
            <p:nvPr/>
          </p:nvSpPr>
          <p:spPr bwMode="auto">
            <a:xfrm rot="19573028" flipH="1">
              <a:off x="3977" y="1458"/>
              <a:ext cx="633" cy="44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19050" cmpd="sng">
              <a:solidFill>
                <a:srgbClr val="D20202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8" name="Oval 77"/>
            <p:cNvSpPr>
              <a:spLocks noChangeArrowheads="1"/>
            </p:cNvSpPr>
            <p:nvPr/>
          </p:nvSpPr>
          <p:spPr bwMode="auto">
            <a:xfrm>
              <a:off x="4018" y="1664"/>
              <a:ext cx="45" cy="45"/>
            </a:xfrm>
            <a:prstGeom prst="ellipse">
              <a:avLst/>
            </a:prstGeom>
            <a:solidFill>
              <a:srgbClr val="D20202"/>
            </a:solidFill>
            <a:ln w="3175">
              <a:solidFill>
                <a:srgbClr val="D20202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</p:grpSp>
      <p:graphicFrame>
        <p:nvGraphicFramePr>
          <p:cNvPr id="59" name="Object 7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474008"/>
              </p:ext>
            </p:extLst>
          </p:nvPr>
        </p:nvGraphicFramePr>
        <p:xfrm>
          <a:off x="8736436" y="282518"/>
          <a:ext cx="165100" cy="214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198" name="Equation" r:id="rId8" imgW="126720" imgH="164880" progId="Equation.DSMT4">
                  <p:embed/>
                </p:oleObj>
              </mc:Choice>
              <mc:Fallback>
                <p:oleObj name="Equation" r:id="rId8" imgW="126720" imgH="1648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36436" y="282518"/>
                        <a:ext cx="165100" cy="214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" name="Object 7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3771028"/>
              </p:ext>
            </p:extLst>
          </p:nvPr>
        </p:nvGraphicFramePr>
        <p:xfrm>
          <a:off x="6662397" y="387470"/>
          <a:ext cx="279400" cy="312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199" name="Equation" r:id="rId10" imgW="215900" imgH="241300" progId="Equation.3">
                  <p:embed/>
                </p:oleObj>
              </mc:Choice>
              <mc:Fallback>
                <p:oleObj name="Equation" r:id="rId10" imgW="2159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62397" y="387470"/>
                        <a:ext cx="279400" cy="312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" name="Oval 80"/>
          <p:cNvSpPr>
            <a:spLocks noChangeArrowheads="1"/>
          </p:cNvSpPr>
          <p:nvPr/>
        </p:nvSpPr>
        <p:spPr bwMode="auto">
          <a:xfrm>
            <a:off x="7987960" y="951033"/>
            <a:ext cx="71437" cy="71437"/>
          </a:xfrm>
          <a:prstGeom prst="ellipse">
            <a:avLst/>
          </a:prstGeom>
          <a:solidFill>
            <a:srgbClr val="D20202"/>
          </a:solidFill>
          <a:ln w="19050">
            <a:solidFill>
              <a:srgbClr val="D20202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2" name="Oval 81"/>
          <p:cNvSpPr>
            <a:spLocks noChangeArrowheads="1"/>
          </p:cNvSpPr>
          <p:nvPr/>
        </p:nvSpPr>
        <p:spPr bwMode="auto">
          <a:xfrm>
            <a:off x="6838610" y="947858"/>
            <a:ext cx="71437" cy="71437"/>
          </a:xfrm>
          <a:prstGeom prst="ellipse">
            <a:avLst/>
          </a:prstGeom>
          <a:solidFill>
            <a:srgbClr val="0000FF"/>
          </a:solidFill>
          <a:ln w="1905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63" name="Object 8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4330131"/>
              </p:ext>
            </p:extLst>
          </p:nvPr>
        </p:nvGraphicFramePr>
        <p:xfrm>
          <a:off x="7996783" y="503321"/>
          <a:ext cx="263525" cy="312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200" name="Equation" r:id="rId12" imgW="203200" imgH="241300" progId="Equation.DSMT4">
                  <p:embed/>
                </p:oleObj>
              </mc:Choice>
              <mc:Fallback>
                <p:oleObj name="Equation" r:id="rId12" imgW="203200" imgH="2413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96783" y="503321"/>
                        <a:ext cx="263525" cy="312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" name="Object 10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5797835"/>
              </p:ext>
            </p:extLst>
          </p:nvPr>
        </p:nvGraphicFramePr>
        <p:xfrm>
          <a:off x="7330735" y="287458"/>
          <a:ext cx="265112" cy="261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201" name="Equation" r:id="rId14" imgW="126720" imgH="126720" progId="Equation.DSMT4">
                  <p:embed/>
                </p:oleObj>
              </mc:Choice>
              <mc:Fallback>
                <p:oleObj name="Equation" r:id="rId14" imgW="126720" imgH="126720" progId="Equation.DSMT4">
                  <p:embed/>
                  <p:pic>
                    <p:nvPicPr>
                      <p:cNvPr id="0" name="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30735" y="287458"/>
                        <a:ext cx="265112" cy="261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905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" name="Object 7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3554906"/>
              </p:ext>
            </p:extLst>
          </p:nvPr>
        </p:nvGraphicFramePr>
        <p:xfrm>
          <a:off x="7355242" y="582261"/>
          <a:ext cx="279400" cy="344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202" name="Equation" r:id="rId16" imgW="215900" imgH="266700" progId="Equation.3">
                  <p:embed/>
                </p:oleObj>
              </mc:Choice>
              <mc:Fallback>
                <p:oleObj name="Equation" r:id="rId16" imgW="215900" imgH="266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5242" y="582261"/>
                        <a:ext cx="279400" cy="344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" name="Rectangle 68"/>
          <p:cNvSpPr/>
          <p:nvPr/>
        </p:nvSpPr>
        <p:spPr>
          <a:xfrm>
            <a:off x="6948264" y="5373216"/>
            <a:ext cx="143289" cy="144016"/>
          </a:xfrm>
          <a:prstGeom prst="rect">
            <a:avLst/>
          </a:prstGeom>
          <a:solidFill>
            <a:srgbClr val="D09D04"/>
          </a:solidFill>
        </p:spPr>
        <p:txBody>
          <a:bodyPr wrap="squar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6732240" y="5121326"/>
            <a:ext cx="95410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 smtClean="0">
                <a:solidFill>
                  <a:srgbClr val="BE9002"/>
                </a:solidFill>
                <a:latin typeface="Trebuchet MS"/>
                <a:cs typeface="Trebuchet MS"/>
              </a:rPr>
              <a:t>&lt; 5.7 · 10</a:t>
            </a:r>
            <a:r>
              <a:rPr lang="en-GB" sz="1100" baseline="30000" dirty="0" smtClean="0">
                <a:solidFill>
                  <a:srgbClr val="BE9002"/>
                </a:solidFill>
                <a:latin typeface="Trebuchet MS"/>
                <a:cs typeface="Trebuchet MS"/>
              </a:rPr>
              <a:t>—13</a:t>
            </a:r>
          </a:p>
        </p:txBody>
      </p:sp>
    </p:spTree>
    <p:extLst>
      <p:ext uri="{BB962C8B-B14F-4D97-AF65-F5344CB8AC3E}">
        <p14:creationId xmlns:p14="http://schemas.microsoft.com/office/powerpoint/2010/main" val="34512296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2"/>
          <p:cNvSpPr txBox="1">
            <a:spLocks noChangeArrowheads="1"/>
          </p:cNvSpPr>
          <p:nvPr/>
        </p:nvSpPr>
        <p:spPr bwMode="auto">
          <a:xfrm>
            <a:off x="179512" y="188640"/>
            <a:ext cx="8964488" cy="846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lvl="0"/>
            <a:r>
              <a:rPr lang="en-US" sz="2800" dirty="0" smtClean="0">
                <a:latin typeface="Trebuchet MS"/>
                <a:ea typeface="Trebuchet MS" pitchFamily="-84" charset="0"/>
                <a:cs typeface="Trebuchet MS"/>
              </a:rPr>
              <a:t>Lepton </a:t>
            </a:r>
            <a:r>
              <a:rPr lang="en-US" sz="2800" dirty="0" err="1" smtClean="0">
                <a:latin typeface="Trebuchet MS"/>
                <a:ea typeface="Trebuchet MS" pitchFamily="-84" charset="0"/>
                <a:cs typeface="Trebuchet MS"/>
              </a:rPr>
              <a:t>Flavour</a:t>
            </a:r>
            <a:r>
              <a:rPr lang="en-US" sz="2800" dirty="0" smtClean="0">
                <a:latin typeface="Trebuchet MS"/>
                <a:ea typeface="Trebuchet MS" pitchFamily="-84" charset="0"/>
                <a:cs typeface="Trebuchet MS"/>
              </a:rPr>
              <a:t> Physics </a:t>
            </a:r>
            <a:endParaRPr lang="en-US" sz="2800" dirty="0">
              <a:latin typeface="Trebuchet MS"/>
              <a:ea typeface="Trebuchet MS" pitchFamily="-84" charset="0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Charged lepton sector: LFV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Trebuchet MS" pitchFamily="-84" charset="0"/>
              <a:cs typeface="Trebuchet M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3541051"/>
            <a:ext cx="9144000" cy="33169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 rot="16200000">
            <a:off x="-532113" y="2746714"/>
            <a:ext cx="2982383" cy="215444"/>
          </a:xfrm>
          <a:prstGeom prst="rect">
            <a:avLst/>
          </a:prstGeom>
          <a:noFill/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</a:pPr>
            <a:r>
              <a:rPr lang="da-DK" sz="800" kern="0" dirty="0" err="1">
                <a:solidFill>
                  <a:srgbClr val="7F7F7F"/>
                </a:solidFill>
              </a:rPr>
              <a:t>Antusch</a:t>
            </a:r>
            <a:r>
              <a:rPr lang="da-DK" sz="800" kern="0" dirty="0">
                <a:solidFill>
                  <a:srgbClr val="7F7F7F"/>
                </a:solidFill>
              </a:rPr>
              <a:t> et al.. JHEP 11, 90 (2006)</a:t>
            </a:r>
          </a:p>
        </p:txBody>
      </p:sp>
      <p:sp>
        <p:nvSpPr>
          <p:cNvPr id="7" name="Rectangle 6"/>
          <p:cNvSpPr/>
          <p:nvPr/>
        </p:nvSpPr>
        <p:spPr>
          <a:xfrm>
            <a:off x="1066800" y="1441236"/>
            <a:ext cx="6934200" cy="5257800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rtlCol="0" anchor="ctr">
            <a:spAutoFit/>
          </a:bodyPr>
          <a:lstStyle/>
          <a:p>
            <a:pPr algn="ctr"/>
            <a:endParaRPr lang="en-GB" sz="1800" dirty="0" smtClean="0">
              <a:solidFill>
                <a:srgbClr val="262626"/>
              </a:solidFill>
              <a:latin typeface="Trebuchet MS"/>
              <a:cs typeface="Trebuchet MS"/>
            </a:endParaRPr>
          </a:p>
        </p:txBody>
      </p:sp>
      <p:sp>
        <p:nvSpPr>
          <p:cNvPr id="45" name="Line 84"/>
          <p:cNvSpPr>
            <a:spLocks noChangeShapeType="1"/>
          </p:cNvSpPr>
          <p:nvPr/>
        </p:nvSpPr>
        <p:spPr bwMode="auto">
          <a:xfrm flipV="1">
            <a:off x="6879885" y="981195"/>
            <a:ext cx="1154112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none" w="sm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6" name="Line 63"/>
          <p:cNvSpPr>
            <a:spLocks noChangeShapeType="1"/>
          </p:cNvSpPr>
          <p:nvPr/>
        </p:nvSpPr>
        <p:spPr bwMode="auto">
          <a:xfrm flipV="1">
            <a:off x="6084547" y="987545"/>
            <a:ext cx="793750" cy="1588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none" w="sm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7" name="Line 64"/>
          <p:cNvSpPr>
            <a:spLocks noChangeShapeType="1"/>
          </p:cNvSpPr>
          <p:nvPr/>
        </p:nvSpPr>
        <p:spPr bwMode="auto">
          <a:xfrm flipV="1">
            <a:off x="8026060" y="981195"/>
            <a:ext cx="865187" cy="1588"/>
          </a:xfrm>
          <a:prstGeom prst="line">
            <a:avLst/>
          </a:prstGeom>
          <a:noFill/>
          <a:ln w="19050">
            <a:solidFill>
              <a:srgbClr val="D20202"/>
            </a:solidFill>
            <a:round/>
            <a:headEnd/>
            <a:tailEnd type="none" w="sm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48" name="Object 6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7185971"/>
              </p:ext>
            </p:extLst>
          </p:nvPr>
        </p:nvGraphicFramePr>
        <p:xfrm>
          <a:off x="6084168" y="665731"/>
          <a:ext cx="263525" cy="296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220" name="Equation" r:id="rId3" imgW="203040" imgH="228600" progId="Equation.DSMT4">
                  <p:embed/>
                </p:oleObj>
              </mc:Choice>
              <mc:Fallback>
                <p:oleObj name="Equation" r:id="rId3" imgW="20304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4168" y="665731"/>
                        <a:ext cx="263525" cy="296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" name="Line 66"/>
          <p:cNvSpPr>
            <a:spLocks noChangeShapeType="1"/>
          </p:cNvSpPr>
          <p:nvPr/>
        </p:nvSpPr>
        <p:spPr bwMode="auto">
          <a:xfrm>
            <a:off x="6300447" y="989133"/>
            <a:ext cx="2889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stealth" w="lg" len="lg"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0" name="Line 67"/>
          <p:cNvSpPr>
            <a:spLocks noChangeShapeType="1"/>
          </p:cNvSpPr>
          <p:nvPr/>
        </p:nvSpPr>
        <p:spPr bwMode="auto">
          <a:xfrm>
            <a:off x="7267235" y="979608"/>
            <a:ext cx="288925" cy="0"/>
          </a:xfrm>
          <a:prstGeom prst="line">
            <a:avLst/>
          </a:prstGeom>
          <a:noFill/>
          <a:ln w="0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1" name="Line 69"/>
          <p:cNvSpPr>
            <a:spLocks noChangeShapeType="1"/>
          </p:cNvSpPr>
          <p:nvPr/>
        </p:nvSpPr>
        <p:spPr bwMode="auto">
          <a:xfrm>
            <a:off x="8245135" y="981195"/>
            <a:ext cx="288925" cy="0"/>
          </a:xfrm>
          <a:prstGeom prst="line">
            <a:avLst/>
          </a:prstGeom>
          <a:noFill/>
          <a:ln w="0">
            <a:solidFill>
              <a:srgbClr val="D20202"/>
            </a:solidFill>
            <a:round/>
            <a:headEnd/>
            <a:tailEnd type="stealth" w="lg" len="lg"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52" name="Object 7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5006387"/>
              </p:ext>
            </p:extLst>
          </p:nvPr>
        </p:nvGraphicFramePr>
        <p:xfrm>
          <a:off x="8714655" y="668906"/>
          <a:ext cx="247650" cy="26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221" name="Equation" r:id="rId5" imgW="190440" imgH="203040" progId="Equation.DSMT4">
                  <p:embed/>
                </p:oleObj>
              </mc:Choice>
              <mc:Fallback>
                <p:oleObj name="Equation" r:id="rId5" imgW="190440" imgH="203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14655" y="668906"/>
                        <a:ext cx="247650" cy="263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" name="Arc 74"/>
          <p:cNvSpPr>
            <a:spLocks/>
          </p:cNvSpPr>
          <p:nvPr/>
        </p:nvSpPr>
        <p:spPr bwMode="auto">
          <a:xfrm rot="16200000">
            <a:off x="6882266" y="413664"/>
            <a:ext cx="563562" cy="57785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5" name="Arc 75"/>
          <p:cNvSpPr>
            <a:spLocks/>
          </p:cNvSpPr>
          <p:nvPr/>
        </p:nvSpPr>
        <p:spPr bwMode="auto">
          <a:xfrm rot="5400000" flipH="1">
            <a:off x="7458528" y="415252"/>
            <a:ext cx="561975" cy="573088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22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pSp>
        <p:nvGrpSpPr>
          <p:cNvPr id="56" name="Group 85"/>
          <p:cNvGrpSpPr>
            <a:grpSpLocks/>
          </p:cNvGrpSpPr>
          <p:nvPr/>
        </p:nvGrpSpPr>
        <p:grpSpPr bwMode="auto">
          <a:xfrm rot="1295268">
            <a:off x="7680856" y="287520"/>
            <a:ext cx="1004888" cy="398463"/>
            <a:chOff x="3977" y="1458"/>
            <a:chExt cx="633" cy="251"/>
          </a:xfrm>
        </p:grpSpPr>
        <p:sp>
          <p:nvSpPr>
            <p:cNvPr id="57" name="Freeform 76"/>
            <p:cNvSpPr>
              <a:spLocks/>
            </p:cNvSpPr>
            <p:nvPr/>
          </p:nvSpPr>
          <p:spPr bwMode="auto">
            <a:xfrm rot="19573028" flipH="1">
              <a:off x="3977" y="1458"/>
              <a:ext cx="633" cy="44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19050" cmpd="sng">
              <a:solidFill>
                <a:srgbClr val="D20202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8" name="Oval 77"/>
            <p:cNvSpPr>
              <a:spLocks noChangeArrowheads="1"/>
            </p:cNvSpPr>
            <p:nvPr/>
          </p:nvSpPr>
          <p:spPr bwMode="auto">
            <a:xfrm>
              <a:off x="4018" y="1664"/>
              <a:ext cx="45" cy="45"/>
            </a:xfrm>
            <a:prstGeom prst="ellipse">
              <a:avLst/>
            </a:prstGeom>
            <a:solidFill>
              <a:srgbClr val="D20202"/>
            </a:solidFill>
            <a:ln w="3175">
              <a:solidFill>
                <a:srgbClr val="D20202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</p:grpSp>
      <p:graphicFrame>
        <p:nvGraphicFramePr>
          <p:cNvPr id="59" name="Object 7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0939579"/>
              </p:ext>
            </p:extLst>
          </p:nvPr>
        </p:nvGraphicFramePr>
        <p:xfrm>
          <a:off x="8736436" y="282518"/>
          <a:ext cx="165100" cy="214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222" name="Equation" r:id="rId7" imgW="126720" imgH="164880" progId="Equation.DSMT4">
                  <p:embed/>
                </p:oleObj>
              </mc:Choice>
              <mc:Fallback>
                <p:oleObj name="Equation" r:id="rId7" imgW="126720" imgH="1648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36436" y="282518"/>
                        <a:ext cx="165100" cy="214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" name="Object 7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0918266"/>
              </p:ext>
            </p:extLst>
          </p:nvPr>
        </p:nvGraphicFramePr>
        <p:xfrm>
          <a:off x="6662397" y="387470"/>
          <a:ext cx="279400" cy="312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223" name="Equation" r:id="rId9" imgW="215900" imgH="241300" progId="Equation.3">
                  <p:embed/>
                </p:oleObj>
              </mc:Choice>
              <mc:Fallback>
                <p:oleObj name="Equation" r:id="rId9" imgW="2159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62397" y="387470"/>
                        <a:ext cx="279400" cy="312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" name="Oval 80"/>
          <p:cNvSpPr>
            <a:spLocks noChangeArrowheads="1"/>
          </p:cNvSpPr>
          <p:nvPr/>
        </p:nvSpPr>
        <p:spPr bwMode="auto">
          <a:xfrm>
            <a:off x="7987960" y="951033"/>
            <a:ext cx="71437" cy="71437"/>
          </a:xfrm>
          <a:prstGeom prst="ellipse">
            <a:avLst/>
          </a:prstGeom>
          <a:solidFill>
            <a:srgbClr val="D20202"/>
          </a:solidFill>
          <a:ln w="19050">
            <a:solidFill>
              <a:srgbClr val="D20202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2" name="Oval 81"/>
          <p:cNvSpPr>
            <a:spLocks noChangeArrowheads="1"/>
          </p:cNvSpPr>
          <p:nvPr/>
        </p:nvSpPr>
        <p:spPr bwMode="auto">
          <a:xfrm>
            <a:off x="6838610" y="947858"/>
            <a:ext cx="71437" cy="71437"/>
          </a:xfrm>
          <a:prstGeom prst="ellipse">
            <a:avLst/>
          </a:prstGeom>
          <a:solidFill>
            <a:srgbClr val="0000FF"/>
          </a:solidFill>
          <a:ln w="1905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63" name="Object 8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1396619"/>
              </p:ext>
            </p:extLst>
          </p:nvPr>
        </p:nvGraphicFramePr>
        <p:xfrm>
          <a:off x="7996783" y="503321"/>
          <a:ext cx="263525" cy="312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224" name="Equation" r:id="rId11" imgW="203200" imgH="241300" progId="Equation.DSMT4">
                  <p:embed/>
                </p:oleObj>
              </mc:Choice>
              <mc:Fallback>
                <p:oleObj name="Equation" r:id="rId11" imgW="203200" imgH="2413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96783" y="503321"/>
                        <a:ext cx="263525" cy="312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" name="Object 10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4203568"/>
              </p:ext>
            </p:extLst>
          </p:nvPr>
        </p:nvGraphicFramePr>
        <p:xfrm>
          <a:off x="7330735" y="287458"/>
          <a:ext cx="265112" cy="261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225" name="Equation" r:id="rId13" imgW="126720" imgH="126720" progId="Equation.DSMT4">
                  <p:embed/>
                </p:oleObj>
              </mc:Choice>
              <mc:Fallback>
                <p:oleObj name="Equation" r:id="rId13" imgW="126720" imgH="126720" progId="Equation.DSMT4">
                  <p:embed/>
                  <p:pic>
                    <p:nvPicPr>
                      <p:cNvPr id="0" name="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30735" y="287458"/>
                        <a:ext cx="265112" cy="261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905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" name="Object 7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4471412"/>
              </p:ext>
            </p:extLst>
          </p:nvPr>
        </p:nvGraphicFramePr>
        <p:xfrm>
          <a:off x="7355242" y="582261"/>
          <a:ext cx="279400" cy="344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226" name="Equation" r:id="rId15" imgW="215900" imgH="266700" progId="Equation.3">
                  <p:embed/>
                </p:oleObj>
              </mc:Choice>
              <mc:Fallback>
                <p:oleObj name="Equation" r:id="rId15" imgW="215900" imgH="266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5242" y="582261"/>
                        <a:ext cx="279400" cy="344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9" name="Picture 38" descr="Untitled.pdf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295400" y="1772816"/>
            <a:ext cx="6299200" cy="4496718"/>
          </a:xfrm>
          <a:prstGeom prst="rect">
            <a:avLst/>
          </a:prstGeom>
        </p:spPr>
      </p:pic>
      <p:sp>
        <p:nvSpPr>
          <p:cNvPr id="40" name="Rectangle 39"/>
          <p:cNvSpPr/>
          <p:nvPr/>
        </p:nvSpPr>
        <p:spPr>
          <a:xfrm>
            <a:off x="7543800" y="1849934"/>
            <a:ext cx="1447800" cy="116955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CMSSM model point with 3 massive RH </a:t>
            </a:r>
            <a:r>
              <a:rPr lang="en-US" sz="14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N</a:t>
            </a: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for various </a:t>
            </a:r>
          </a:p>
          <a:p>
            <a:r>
              <a:rPr lang="en-US" sz="14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m</a:t>
            </a: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(</a:t>
            </a:r>
            <a:r>
              <a:rPr lang="en-US" sz="14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N</a:t>
            </a:r>
            <a:r>
              <a:rPr lang="en-US" sz="1400" i="1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3</a:t>
            </a: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) and </a:t>
            </a:r>
            <a:r>
              <a:rPr lang="en-US" sz="14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θ</a:t>
            </a:r>
            <a:r>
              <a:rPr lang="en-US" sz="1400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13 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989666" y="1911317"/>
            <a:ext cx="5382851" cy="2309771"/>
          </a:xfrm>
          <a:prstGeom prst="rect">
            <a:avLst/>
          </a:prstGeom>
          <a:solidFill>
            <a:schemeClr val="tx2">
              <a:lumMod val="75000"/>
              <a:lumOff val="25000"/>
              <a:alpha val="29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endParaRPr lang="en-GB" sz="1800" dirty="0" smtClean="0">
              <a:solidFill>
                <a:srgbClr val="262626"/>
              </a:solidFill>
              <a:latin typeface="Trebuchet MS"/>
              <a:cs typeface="Trebuchet MS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183178" y="3612428"/>
            <a:ext cx="153194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schemeClr val="bg1"/>
                </a:solidFill>
              </a:rPr>
              <a:t>Excluded by MEG 2013</a:t>
            </a:r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7116234" y="1900734"/>
            <a:ext cx="270933" cy="3818467"/>
          </a:xfrm>
          <a:prstGeom prst="rect">
            <a:avLst/>
          </a:prstGeom>
          <a:solidFill>
            <a:schemeClr val="accent6">
              <a:lumMod val="50000"/>
              <a:alpha val="44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endParaRPr lang="en-GB" sz="1800" dirty="0" smtClean="0">
              <a:solidFill>
                <a:srgbClr val="262626"/>
              </a:solidFill>
              <a:latin typeface="Trebuchet MS"/>
              <a:cs typeface="Trebuchet MS"/>
            </a:endParaRPr>
          </a:p>
        </p:txBody>
      </p:sp>
      <p:sp>
        <p:nvSpPr>
          <p:cNvPr id="44" name="TextBox 43"/>
          <p:cNvSpPr txBox="1"/>
          <p:nvPr/>
        </p:nvSpPr>
        <p:spPr>
          <a:xfrm rot="16200000">
            <a:off x="6372426" y="4513264"/>
            <a:ext cx="16745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 smtClean="0">
                <a:solidFill>
                  <a:srgbClr val="FFFFFF"/>
                </a:solidFill>
              </a:rPr>
              <a:t>Excluded by BABAR 2010</a:t>
            </a:r>
            <a:endParaRPr lang="en-GB" sz="1000" dirty="0">
              <a:solidFill>
                <a:srgbClr val="FFFFFF"/>
              </a:solidFill>
            </a:endParaRPr>
          </a:p>
        </p:txBody>
      </p:sp>
      <p:sp>
        <p:nvSpPr>
          <p:cNvPr id="3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45074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2"/>
          <p:cNvSpPr txBox="1">
            <a:spLocks noChangeArrowheads="1"/>
          </p:cNvSpPr>
          <p:nvPr/>
        </p:nvSpPr>
        <p:spPr bwMode="auto">
          <a:xfrm>
            <a:off x="179512" y="188640"/>
            <a:ext cx="8964488" cy="846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lvl="0"/>
            <a:r>
              <a:rPr lang="en-US" sz="2800" dirty="0" smtClean="0">
                <a:latin typeface="Trebuchet MS"/>
                <a:ea typeface="Trebuchet MS" pitchFamily="-84" charset="0"/>
                <a:cs typeface="Trebuchet MS"/>
              </a:rPr>
              <a:t>Lepton </a:t>
            </a:r>
            <a:r>
              <a:rPr lang="en-US" sz="2800" dirty="0" err="1" smtClean="0">
                <a:latin typeface="Trebuchet MS"/>
                <a:ea typeface="Trebuchet MS" pitchFamily="-84" charset="0"/>
                <a:cs typeface="Trebuchet MS"/>
              </a:rPr>
              <a:t>Flavour</a:t>
            </a:r>
            <a:r>
              <a:rPr lang="en-US" sz="2800" dirty="0" smtClean="0">
                <a:latin typeface="Trebuchet MS"/>
                <a:ea typeface="Trebuchet MS" pitchFamily="-84" charset="0"/>
                <a:cs typeface="Trebuchet MS"/>
              </a:rPr>
              <a:t> Physics </a:t>
            </a:r>
            <a:endParaRPr lang="en-US" sz="2800" dirty="0">
              <a:latin typeface="Trebuchet MS"/>
              <a:ea typeface="Trebuchet MS" pitchFamily="-84" charset="0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Charged lepton sector: LFV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Trebuchet MS" pitchFamily="-84" charset="0"/>
              <a:cs typeface="Trebuchet M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3541051"/>
            <a:ext cx="9144000" cy="33169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357246" y="1441236"/>
            <a:ext cx="8463134" cy="5257800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rtlCol="0" anchor="ctr">
            <a:spAutoFit/>
          </a:bodyPr>
          <a:lstStyle/>
          <a:p>
            <a:pPr algn="ctr"/>
            <a:endParaRPr lang="en-GB" sz="1800" dirty="0" smtClean="0">
              <a:solidFill>
                <a:srgbClr val="262626"/>
              </a:solidFill>
              <a:latin typeface="Trebuchet MS"/>
              <a:cs typeface="Trebuchet MS"/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5868144" y="908720"/>
            <a:ext cx="3275856" cy="10635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17276" y="1464277"/>
            <a:ext cx="8419220" cy="5878416"/>
          </a:xfrm>
          <a:prstGeom prst="rect">
            <a:avLst/>
          </a:prstGeom>
          <a:noFill/>
        </p:spPr>
        <p:txBody>
          <a:bodyPr wrap="square" tIns="720000" bIns="766800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800" dirty="0" err="1" smtClean="0">
                <a:solidFill>
                  <a:srgbClr val="D80017"/>
                </a:solidFill>
                <a:latin typeface="Trebuchet MS"/>
                <a:ea typeface="Calibri" charset="0"/>
                <a:cs typeface="Trebuchet MS"/>
              </a:rPr>
              <a:t>Neutrinoless</a:t>
            </a:r>
            <a:r>
              <a:rPr lang="en-US" sz="2800" i="1" dirty="0">
                <a:solidFill>
                  <a:srgbClr val="D80017"/>
                </a:solidFill>
                <a:latin typeface="Trebuchet MS"/>
                <a:ea typeface="Calibri" charset="0"/>
                <a:cs typeface="Trebuchet MS"/>
              </a:rPr>
              <a:t> </a:t>
            </a:r>
            <a:r>
              <a:rPr lang="en-US" sz="2800" dirty="0" smtClean="0">
                <a:solidFill>
                  <a:srgbClr val="D80017"/>
                </a:solidFill>
                <a:latin typeface="Trebuchet MS"/>
                <a:ea typeface="Calibri" charset="0"/>
                <a:cs typeface="Trebuchet MS"/>
              </a:rPr>
              <a:t>c</a:t>
            </a:r>
            <a:r>
              <a:rPr lang="en-US" sz="2800" dirty="0" smtClean="0">
                <a:solidFill>
                  <a:srgbClr val="D80017"/>
                </a:solidFill>
                <a:latin typeface="Trebuchet MS"/>
                <a:ea typeface="Calibri" charset="0"/>
                <a:cs typeface="Trebuchet MS"/>
              </a:rPr>
              <a:t>onversion: </a:t>
            </a:r>
            <a:r>
              <a:rPr lang="el-GR" sz="2800" i="1" dirty="0">
                <a:solidFill>
                  <a:srgbClr val="D80017"/>
                </a:solidFill>
                <a:latin typeface="Trebuchet MS"/>
                <a:ea typeface="Calibri" charset="0"/>
                <a:cs typeface="Trebuchet MS"/>
              </a:rPr>
              <a:t>μ</a:t>
            </a:r>
            <a:r>
              <a:rPr lang="el-GR" sz="2800" baseline="30000" dirty="0">
                <a:solidFill>
                  <a:srgbClr val="D80017"/>
                </a:solidFill>
                <a:latin typeface="Symbol" charset="2"/>
                <a:ea typeface="Calibri" charset="0"/>
                <a:cs typeface="Symbol" charset="2"/>
              </a:rPr>
              <a:t>–</a:t>
            </a:r>
            <a:r>
              <a:rPr lang="el-GR" sz="2800" i="1" dirty="0">
                <a:solidFill>
                  <a:srgbClr val="D80017"/>
                </a:solidFill>
                <a:latin typeface="Trebuchet MS"/>
                <a:ea typeface="Calibri" charset="0"/>
                <a:cs typeface="Trebuchet MS"/>
              </a:rPr>
              <a:t>N</a:t>
            </a:r>
            <a:r>
              <a:rPr lang="el-GR" sz="2800" dirty="0">
                <a:solidFill>
                  <a:srgbClr val="D80017"/>
                </a:solidFill>
                <a:latin typeface="Trebuchet MS"/>
                <a:ea typeface="Calibri" charset="0"/>
                <a:cs typeface="Trebuchet MS"/>
              </a:rPr>
              <a:t> </a:t>
            </a:r>
            <a:r>
              <a:rPr lang="en-US" sz="2800" dirty="0" smtClean="0">
                <a:solidFill>
                  <a:srgbClr val="D80017"/>
                </a:solidFill>
                <a:latin typeface="Symbol" charset="2"/>
                <a:ea typeface="Calibri" charset="0"/>
                <a:cs typeface="Symbol" charset="2"/>
              </a:rPr>
              <a:t>®</a:t>
            </a:r>
            <a:r>
              <a:rPr lang="el-GR" sz="2800" dirty="0" smtClean="0">
                <a:solidFill>
                  <a:srgbClr val="D80017"/>
                </a:solidFill>
                <a:latin typeface="Trebuchet MS"/>
                <a:ea typeface="Calibri" charset="0"/>
                <a:cs typeface="Trebuchet MS"/>
              </a:rPr>
              <a:t> </a:t>
            </a:r>
            <a:r>
              <a:rPr lang="el-GR" sz="2800" i="1" dirty="0" smtClean="0">
                <a:solidFill>
                  <a:srgbClr val="D80017"/>
                </a:solidFill>
                <a:latin typeface="Trebuchet MS"/>
                <a:ea typeface="Calibri" charset="0"/>
                <a:cs typeface="Trebuchet MS"/>
              </a:rPr>
              <a:t>e</a:t>
            </a:r>
            <a:r>
              <a:rPr lang="el-GR" sz="2800" baseline="30000" dirty="0">
                <a:solidFill>
                  <a:srgbClr val="D80017"/>
                </a:solidFill>
                <a:latin typeface="Symbol" charset="2"/>
                <a:ea typeface="Calibri" charset="0"/>
                <a:cs typeface="Symbol" charset="2"/>
              </a:rPr>
              <a:t>–</a:t>
            </a:r>
            <a:r>
              <a:rPr lang="el-GR" sz="2800" i="1" dirty="0" smtClean="0">
                <a:solidFill>
                  <a:srgbClr val="D80017"/>
                </a:solidFill>
                <a:latin typeface="Trebuchet MS"/>
                <a:ea typeface="Calibri" charset="0"/>
                <a:cs typeface="Trebuchet MS"/>
              </a:rPr>
              <a:t>N</a:t>
            </a:r>
            <a:r>
              <a:rPr lang="el-GR" sz="2800" dirty="0" smtClean="0">
                <a:solidFill>
                  <a:srgbClr val="D80017"/>
                </a:solidFill>
                <a:latin typeface="Trebuchet MS"/>
                <a:ea typeface="Calibri" charset="0"/>
                <a:cs typeface="Trebuchet MS"/>
              </a:rPr>
              <a:t> </a:t>
            </a:r>
            <a:endParaRPr lang="en-US" dirty="0" smtClean="0">
              <a:solidFill>
                <a:srgbClr val="D20202"/>
              </a:solidFill>
              <a:latin typeface="Trebuchet MS"/>
              <a:cs typeface="Trebuchet MS"/>
            </a:endParaRPr>
          </a:p>
          <a:p>
            <a:pPr>
              <a:spcBef>
                <a:spcPts val="1200"/>
              </a:spcBef>
            </a:pPr>
            <a:r>
              <a:rPr lang="en-US" sz="1600" dirty="0" smtClean="0">
                <a:solidFill>
                  <a:srgbClr val="7C7C7C"/>
                </a:solidFill>
                <a:latin typeface="TrebuchetMS"/>
              </a:rPr>
              <a:t>Principle</a:t>
            </a:r>
            <a:r>
              <a:rPr lang="en-US" sz="1600" dirty="0">
                <a:solidFill>
                  <a:srgbClr val="7C7C7C"/>
                </a:solidFill>
                <a:latin typeface="TrebuchetMS"/>
              </a:rPr>
              <a:t>: </a:t>
            </a:r>
            <a:endParaRPr lang="en-US" sz="1400" dirty="0"/>
          </a:p>
          <a:p>
            <a:pPr lvl="1">
              <a:spcBef>
                <a:spcPts val="200"/>
              </a:spcBef>
              <a:buFont typeface="+mj-lt"/>
              <a:buAutoNum type="arabicPeriod"/>
            </a:pPr>
            <a:r>
              <a:rPr lang="en-US" sz="1400" dirty="0" smtClean="0">
                <a:solidFill>
                  <a:srgbClr val="7C7C7C"/>
                </a:solidFill>
                <a:latin typeface="Helvetica"/>
              </a:rPr>
              <a:t> </a:t>
            </a:r>
            <a:r>
              <a:rPr lang="en-US" sz="1400" dirty="0">
                <a:solidFill>
                  <a:srgbClr val="7C7C7C"/>
                </a:solidFill>
                <a:latin typeface="Helvetica"/>
              </a:rPr>
              <a:t> </a:t>
            </a:r>
            <a:r>
              <a:rPr lang="en-US" sz="1400" dirty="0">
                <a:solidFill>
                  <a:srgbClr val="7C7C7C"/>
                </a:solidFill>
                <a:latin typeface="TrebuchetMS"/>
              </a:rPr>
              <a:t>Stopped muon captured by atom </a:t>
            </a:r>
            <a:endParaRPr lang="en-US" sz="1400" dirty="0"/>
          </a:p>
          <a:p>
            <a:pPr lvl="1">
              <a:spcBef>
                <a:spcPts val="200"/>
              </a:spcBef>
              <a:buFont typeface="+mj-lt"/>
              <a:buAutoNum type="arabicPeriod"/>
            </a:pPr>
            <a:r>
              <a:rPr lang="en-US" sz="1400" dirty="0" smtClean="0">
                <a:solidFill>
                  <a:srgbClr val="7C7C7C"/>
                </a:solidFill>
                <a:latin typeface="Helvetica"/>
              </a:rPr>
              <a:t> </a:t>
            </a:r>
            <a:r>
              <a:rPr lang="en-US" sz="1400" dirty="0">
                <a:solidFill>
                  <a:srgbClr val="7C7C7C"/>
                </a:solidFill>
                <a:latin typeface="Helvetica"/>
              </a:rPr>
              <a:t> </a:t>
            </a:r>
            <a:r>
              <a:rPr lang="en-US" sz="1400" dirty="0">
                <a:solidFill>
                  <a:srgbClr val="7C7C7C"/>
                </a:solidFill>
                <a:latin typeface="TrebuchetMS"/>
              </a:rPr>
              <a:t>There: </a:t>
            </a:r>
            <a:r>
              <a:rPr lang="en-US" sz="1400" b="1" dirty="0">
                <a:solidFill>
                  <a:srgbClr val="7C7C7C"/>
                </a:solidFill>
                <a:latin typeface="TrebuchetMS"/>
              </a:rPr>
              <a:t>decay </a:t>
            </a:r>
            <a:r>
              <a:rPr lang="en-US" sz="1400" dirty="0">
                <a:solidFill>
                  <a:srgbClr val="7C7C7C"/>
                </a:solidFill>
                <a:latin typeface="TrebuchetMS"/>
              </a:rPr>
              <a:t>or </a:t>
            </a:r>
            <a:r>
              <a:rPr lang="en-US" sz="1400" b="1" dirty="0">
                <a:solidFill>
                  <a:srgbClr val="7C7C7C"/>
                </a:solidFill>
                <a:latin typeface="TrebuchetMS"/>
              </a:rPr>
              <a:t>capture </a:t>
            </a:r>
            <a:r>
              <a:rPr lang="en-US" sz="1400" dirty="0">
                <a:solidFill>
                  <a:srgbClr val="7C7C7C"/>
                </a:solidFill>
                <a:latin typeface="TrebuchetMS"/>
              </a:rPr>
              <a:t>or </a:t>
            </a:r>
            <a:r>
              <a:rPr lang="en-US" sz="1400" b="1" i="1" dirty="0">
                <a:solidFill>
                  <a:srgbClr val="7C7C7C"/>
                </a:solidFill>
                <a:latin typeface="Trebuchet"/>
              </a:rPr>
              <a:t>μ</a:t>
            </a:r>
            <a:r>
              <a:rPr lang="en-US" sz="1400" b="1" dirty="0">
                <a:solidFill>
                  <a:srgbClr val="7C7C7C"/>
                </a:solidFill>
                <a:latin typeface="TrebuchetMS"/>
              </a:rPr>
              <a:t>—</a:t>
            </a:r>
            <a:r>
              <a:rPr lang="en-US" sz="1400" b="1" i="1" dirty="0">
                <a:solidFill>
                  <a:srgbClr val="7C7C7C"/>
                </a:solidFill>
                <a:latin typeface="Trebuchet"/>
              </a:rPr>
              <a:t>e </a:t>
            </a:r>
            <a:r>
              <a:rPr lang="en-US" sz="1400" b="1" dirty="0">
                <a:solidFill>
                  <a:srgbClr val="7C7C7C"/>
                </a:solidFill>
                <a:latin typeface="TrebuchetMS"/>
              </a:rPr>
              <a:t>conversion </a:t>
            </a:r>
            <a:endParaRPr lang="en-US" sz="1400" dirty="0"/>
          </a:p>
          <a:p>
            <a:pPr lvl="1">
              <a:spcBef>
                <a:spcPts val="100"/>
              </a:spcBef>
              <a:buFont typeface="+mj-lt"/>
              <a:buAutoNum type="arabicPeriod"/>
            </a:pPr>
            <a:r>
              <a:rPr lang="en-US" sz="1400" dirty="0" smtClean="0">
                <a:solidFill>
                  <a:srgbClr val="7C7C7C"/>
                </a:solidFill>
                <a:latin typeface="Helvetica"/>
              </a:rPr>
              <a:t> </a:t>
            </a:r>
            <a:r>
              <a:rPr lang="en-US" sz="1400" dirty="0">
                <a:solidFill>
                  <a:srgbClr val="7C7C7C"/>
                </a:solidFill>
                <a:latin typeface="Helvetica"/>
              </a:rPr>
              <a:t> </a:t>
            </a:r>
            <a:r>
              <a:rPr lang="en-US" sz="1400" dirty="0">
                <a:solidFill>
                  <a:srgbClr val="7C7C7C"/>
                </a:solidFill>
                <a:latin typeface="TrebuchetMS"/>
              </a:rPr>
              <a:t>Conversion gives </a:t>
            </a:r>
            <a:r>
              <a:rPr lang="en-US" sz="1400" dirty="0" smtClean="0">
                <a:solidFill>
                  <a:srgbClr val="7C7C7C"/>
                </a:solidFill>
                <a:latin typeface="TrebuchetMS"/>
              </a:rPr>
              <a:t>single, distinctive </a:t>
            </a:r>
            <a:r>
              <a:rPr lang="en-US" sz="1400" dirty="0" err="1">
                <a:solidFill>
                  <a:srgbClr val="7C7C7C"/>
                </a:solidFill>
                <a:latin typeface="TrebuchetMS"/>
              </a:rPr>
              <a:t>monoenergetic</a:t>
            </a:r>
            <a:r>
              <a:rPr lang="en-US" sz="1400" dirty="0">
                <a:solidFill>
                  <a:srgbClr val="7C7C7C"/>
                </a:solidFill>
                <a:latin typeface="TrebuchetMS"/>
              </a:rPr>
              <a:t> electron </a:t>
            </a:r>
            <a:r>
              <a:rPr lang="en-US" sz="1100" dirty="0" smtClean="0">
                <a:solidFill>
                  <a:srgbClr val="7C7C7C"/>
                </a:solidFill>
                <a:latin typeface="TrebuchetMS"/>
              </a:rPr>
              <a:t>(</a:t>
            </a:r>
            <a:r>
              <a:rPr lang="en-US" sz="1100" dirty="0">
                <a:solidFill>
                  <a:srgbClr val="7C7C7C"/>
                </a:solidFill>
                <a:latin typeface="TrebuchetMS"/>
              </a:rPr>
              <a:t>104.96 </a:t>
            </a:r>
            <a:r>
              <a:rPr lang="en-US" sz="1100" dirty="0" smtClean="0">
                <a:solidFill>
                  <a:srgbClr val="7C7C7C"/>
                </a:solidFill>
                <a:latin typeface="TrebuchetMS"/>
              </a:rPr>
              <a:t>/ 95.56 MeV </a:t>
            </a:r>
            <a:r>
              <a:rPr lang="en-US" sz="1100" dirty="0">
                <a:solidFill>
                  <a:srgbClr val="7C7C7C"/>
                </a:solidFill>
                <a:latin typeface="TrebuchetMS"/>
              </a:rPr>
              <a:t>for </a:t>
            </a:r>
            <a:r>
              <a:rPr lang="en-US" sz="1100" dirty="0" smtClean="0">
                <a:solidFill>
                  <a:srgbClr val="7C7C7C"/>
                </a:solidFill>
                <a:latin typeface="TrebuchetMS"/>
              </a:rPr>
              <a:t>Al / Au) </a:t>
            </a:r>
            <a:endParaRPr lang="en-US" sz="1400" dirty="0"/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cs typeface="Trebuchet MS"/>
              </a:rPr>
              <a:t>New 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cs typeface="Trebuchet MS"/>
              </a:rPr>
              <a:t>physics sensitivity compared to </a:t>
            </a:r>
            <a:r>
              <a:rPr lang="en-US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cs typeface="Trebuchet MS"/>
              </a:rPr>
              <a:t>µ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charset="2"/>
                <a:cs typeface="Symbol" charset="2"/>
              </a:rPr>
              <a:t>®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cs typeface="Trebuchet MS"/>
              </a:rPr>
              <a:t>eγ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cs typeface="Trebuchet MS"/>
              </a:rPr>
              <a:t> for generic dipole dominance models ~390 times lower for Al target</a:t>
            </a:r>
          </a:p>
          <a:p>
            <a:pPr>
              <a:lnSpc>
                <a:spcPct val="120000"/>
              </a:lnSpc>
            </a:pPr>
            <a:endParaRPr lang="en-US" sz="1200" dirty="0" smtClean="0">
              <a:solidFill>
                <a:schemeClr val="tx1">
                  <a:lumMod val="95000"/>
                  <a:lumOff val="5000"/>
                </a:schemeClr>
              </a:solidFill>
              <a:latin typeface="Trebuchet MS"/>
              <a:cs typeface="Trebuchet MS"/>
            </a:endParaRPr>
          </a:p>
          <a:p>
            <a:pPr>
              <a:lnSpc>
                <a:spcPct val="120000"/>
              </a:lnSpc>
              <a:buFont typeface="Wingdings" charset="2"/>
              <a:buChar char="à"/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cs typeface="Trebuchet MS"/>
              </a:rPr>
              <a:t>  BR(</a:t>
            </a:r>
            <a:r>
              <a:rPr lang="en-US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cs typeface="Trebuchet MS"/>
              </a:rPr>
              <a:t>µ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charset="2"/>
                <a:cs typeface="Symbol" charset="2"/>
              </a:rPr>
              <a:t>®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cs typeface="Trebuchet MS"/>
              </a:rPr>
              <a:t>eγ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cs typeface="Trebuchet MS"/>
              </a:rPr>
              <a:t>) &lt; 10</a:t>
            </a:r>
            <a:r>
              <a:rPr lang="en-US" baseline="300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cs typeface="Trebuchet MS"/>
              </a:rPr>
              <a:t>—13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cs typeface="Trebuchet MS"/>
              </a:rPr>
              <a:t> requires </a:t>
            </a:r>
            <a:r>
              <a:rPr lang="en-US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cs typeface="Trebuchet MS"/>
              </a:rPr>
              <a:t>R</a:t>
            </a:r>
            <a:r>
              <a:rPr lang="en-US" i="1" baseline="-25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cs typeface="Trebuchet MS"/>
              </a:rPr>
              <a:t>µe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cs typeface="Trebuchet MS"/>
              </a:rPr>
              <a:t>(Al) &lt; 3×10</a:t>
            </a:r>
            <a:r>
              <a:rPr lang="en-US" baseline="300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cs typeface="Trebuchet MS"/>
              </a:rPr>
              <a:t>—16</a:t>
            </a:r>
            <a:endParaRPr lang="en-US" baseline="30000" dirty="0" smtClean="0">
              <a:solidFill>
                <a:schemeClr val="tx1">
                  <a:lumMod val="95000"/>
                  <a:lumOff val="5000"/>
                </a:schemeClr>
              </a:solidFill>
              <a:latin typeface="Trebuchet MS"/>
              <a:cs typeface="Trebuchet MS"/>
            </a:endParaRPr>
          </a:p>
          <a:p>
            <a:pPr>
              <a:lnSpc>
                <a:spcPct val="120000"/>
              </a:lnSpc>
            </a:pPr>
            <a:endParaRPr lang="en-US" sz="1200" dirty="0" smtClean="0">
              <a:solidFill>
                <a:schemeClr val="tx1">
                  <a:lumMod val="95000"/>
                  <a:lumOff val="5000"/>
                </a:schemeClr>
              </a:solidFill>
              <a:latin typeface="Trebuchet MS"/>
              <a:cs typeface="Trebuchet MS"/>
            </a:endParaRPr>
          </a:p>
          <a:p>
            <a:pPr>
              <a:lnSpc>
                <a:spcPct val="120000"/>
              </a:lnSpc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cs typeface="Trebuchet MS"/>
              </a:rPr>
              <a:t>Forthcoming experiments: Mu2e @ FNAL, COMET @ J-PARC </a:t>
            </a:r>
          </a:p>
          <a:p>
            <a:pPr>
              <a:lnSpc>
                <a:spcPct val="120000"/>
              </a:lnSpc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cs typeface="Trebuchet MS"/>
              </a:rPr>
              <a:t>Goal: sensitivity down to ~2×10</a:t>
            </a:r>
            <a:r>
              <a:rPr lang="en-US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cs typeface="Trebuchet MS"/>
              </a:rPr>
              <a:t>—17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cs typeface="Trebuchet MS"/>
              </a:rPr>
              <a:t> with data-taking by 2018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sz="1600" dirty="0" smtClean="0">
                <a:solidFill>
                  <a:srgbClr val="0D0D0D"/>
                </a:solidFill>
                <a:latin typeface="Trebuchet MS"/>
                <a:cs typeface="Trebuchet MS"/>
              </a:rPr>
              <a:t>[ Requires 5×10</a:t>
            </a:r>
            <a:r>
              <a:rPr lang="en-US" sz="1600" baseline="30000" dirty="0" smtClean="0">
                <a:solidFill>
                  <a:srgbClr val="0D0D0D"/>
                </a:solidFill>
                <a:latin typeface="Trebuchet MS"/>
                <a:cs typeface="Trebuchet MS"/>
              </a:rPr>
              <a:t>19</a:t>
            </a:r>
            <a:r>
              <a:rPr lang="en-US" sz="1600" dirty="0" smtClean="0">
                <a:solidFill>
                  <a:srgbClr val="0D0D0D"/>
                </a:solidFill>
                <a:latin typeface="Trebuchet MS"/>
                <a:cs typeface="Trebuchet MS"/>
              </a:rPr>
              <a:t> muons – approaching #grains of sand on earth… </a:t>
            </a:r>
            <a:r>
              <a:rPr 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(R. Bernstein, Pittsburgh 2011)</a:t>
            </a:r>
            <a:r>
              <a:rPr lang="en-US" sz="1200" dirty="0" smtClean="0">
                <a:solidFill>
                  <a:srgbClr val="0D0D0D"/>
                </a:solidFill>
                <a:latin typeface="Trebuchet MS"/>
                <a:cs typeface="Trebuchet MS"/>
              </a:rPr>
              <a:t> </a:t>
            </a:r>
            <a:r>
              <a:rPr lang="en-US" sz="1600" dirty="0" smtClean="0">
                <a:solidFill>
                  <a:srgbClr val="0D0D0D"/>
                </a:solidFill>
                <a:latin typeface="Trebuchet MS"/>
                <a:cs typeface="Trebuchet MS"/>
              </a:rPr>
              <a:t>]</a:t>
            </a:r>
            <a:endParaRPr lang="en-GB" sz="1600" b="1" dirty="0">
              <a:solidFill>
                <a:srgbClr val="0D0D0D"/>
              </a:solidFill>
              <a:latin typeface="Trebuchet MS"/>
              <a:cs typeface="Trebuchet MS"/>
            </a:endParaRPr>
          </a:p>
        </p:txBody>
      </p:sp>
      <p:sp>
        <p:nvSpPr>
          <p:cNvPr id="39" name="Line 16"/>
          <p:cNvSpPr>
            <a:spLocks noChangeShapeType="1"/>
          </p:cNvSpPr>
          <p:nvPr/>
        </p:nvSpPr>
        <p:spPr bwMode="auto">
          <a:xfrm flipV="1">
            <a:off x="6870639" y="963162"/>
            <a:ext cx="475191" cy="7938"/>
          </a:xfrm>
          <a:prstGeom prst="line">
            <a:avLst/>
          </a:prstGeom>
          <a:noFill/>
          <a:ln w="19050" cap="flat" cmpd="sng" algn="ctr">
            <a:solidFill>
              <a:srgbClr val="0000FF"/>
            </a:solidFill>
            <a:prstDash val="sysDash"/>
            <a:round/>
            <a:headEnd type="none" w="med" len="med"/>
            <a:tailEnd type="none" w="sm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0" name="Line 57"/>
          <p:cNvSpPr>
            <a:spLocks noChangeShapeType="1"/>
          </p:cNvSpPr>
          <p:nvPr/>
        </p:nvSpPr>
        <p:spPr bwMode="auto">
          <a:xfrm flipV="1">
            <a:off x="7345830" y="963162"/>
            <a:ext cx="675748" cy="0"/>
          </a:xfrm>
          <a:prstGeom prst="line">
            <a:avLst/>
          </a:prstGeom>
          <a:noFill/>
          <a:ln w="19050" cap="flat" cmpd="sng" algn="ctr">
            <a:solidFill>
              <a:srgbClr val="D20202"/>
            </a:solidFill>
            <a:prstDash val="sysDash"/>
            <a:round/>
            <a:headEnd type="none" w="med" len="med"/>
            <a:tailEnd type="none" w="sm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graphicFrame>
        <p:nvGraphicFramePr>
          <p:cNvPr id="41" name="Object 3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2348085"/>
              </p:ext>
            </p:extLst>
          </p:nvPr>
        </p:nvGraphicFramePr>
        <p:xfrm>
          <a:off x="6113403" y="943585"/>
          <a:ext cx="263525" cy="296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726" name="Equation" r:id="rId3" imgW="203040" imgH="228600" progId="Equation.DSMT4">
                  <p:embed/>
                </p:oleObj>
              </mc:Choice>
              <mc:Fallback>
                <p:oleObj name="Equation" r:id="rId3" imgW="20304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3403" y="943585"/>
                        <a:ext cx="263525" cy="296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" name="Line 40"/>
          <p:cNvSpPr>
            <a:spLocks noChangeShapeType="1"/>
          </p:cNvSpPr>
          <p:nvPr/>
        </p:nvSpPr>
        <p:spPr bwMode="auto">
          <a:xfrm>
            <a:off x="6295965" y="971100"/>
            <a:ext cx="2889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stealth" w="lg" len="lg"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43" name="Line 43"/>
          <p:cNvSpPr>
            <a:spLocks noChangeShapeType="1"/>
          </p:cNvSpPr>
          <p:nvPr/>
        </p:nvSpPr>
        <p:spPr bwMode="auto">
          <a:xfrm>
            <a:off x="8240653" y="971100"/>
            <a:ext cx="288925" cy="0"/>
          </a:xfrm>
          <a:prstGeom prst="line">
            <a:avLst/>
          </a:prstGeom>
          <a:noFill/>
          <a:ln w="0">
            <a:solidFill>
              <a:srgbClr val="FF0000"/>
            </a:solidFill>
            <a:round/>
            <a:headEnd/>
            <a:tailEnd type="stealth" w="lg" len="lg"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44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9786641"/>
              </p:ext>
            </p:extLst>
          </p:nvPr>
        </p:nvGraphicFramePr>
        <p:xfrm>
          <a:off x="8743890" y="946760"/>
          <a:ext cx="247650" cy="26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727" name="Equation" r:id="rId5" imgW="190440" imgH="203040" progId="Equation.DSMT4">
                  <p:embed/>
                </p:oleObj>
              </mc:Choice>
              <mc:Fallback>
                <p:oleObj name="Equation" r:id="rId5" imgW="190440" imgH="203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43890" y="946760"/>
                        <a:ext cx="247650" cy="263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" name="Arc 49"/>
          <p:cNvSpPr>
            <a:spLocks/>
          </p:cNvSpPr>
          <p:nvPr/>
        </p:nvSpPr>
        <p:spPr bwMode="auto">
          <a:xfrm rot="16200000">
            <a:off x="6877784" y="395631"/>
            <a:ext cx="563562" cy="57785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90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cxnSp>
        <p:nvCxnSpPr>
          <p:cNvPr id="86" name="Straight Connector 85"/>
          <p:cNvCxnSpPr/>
          <p:nvPr/>
        </p:nvCxnSpPr>
        <p:spPr>
          <a:xfrm>
            <a:off x="5868144" y="1972239"/>
            <a:ext cx="3275856" cy="0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Arc 51"/>
          <p:cNvSpPr>
            <a:spLocks/>
          </p:cNvSpPr>
          <p:nvPr/>
        </p:nvSpPr>
        <p:spPr bwMode="auto">
          <a:xfrm rot="5400000" flipH="1">
            <a:off x="7454046" y="397219"/>
            <a:ext cx="561975" cy="573088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222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65" name="Freeform 52"/>
          <p:cNvSpPr>
            <a:spLocks/>
          </p:cNvSpPr>
          <p:nvPr/>
        </p:nvSpPr>
        <p:spPr bwMode="auto">
          <a:xfrm rot="16200000" flipH="1">
            <a:off x="7203936" y="1244166"/>
            <a:ext cx="634565" cy="72561"/>
          </a:xfrm>
          <a:custGeom>
            <a:avLst/>
            <a:gdLst/>
            <a:ahLst/>
            <a:cxnLst>
              <a:cxn ang="0">
                <a:pos x="0" y="192"/>
              </a:cxn>
              <a:cxn ang="0">
                <a:pos x="192" y="0"/>
              </a:cxn>
              <a:cxn ang="0">
                <a:pos x="384" y="192"/>
              </a:cxn>
              <a:cxn ang="0">
                <a:pos x="576" y="0"/>
              </a:cxn>
              <a:cxn ang="0">
                <a:pos x="768" y="192"/>
              </a:cxn>
              <a:cxn ang="0">
                <a:pos x="960" y="0"/>
              </a:cxn>
              <a:cxn ang="0">
                <a:pos x="1152" y="192"/>
              </a:cxn>
              <a:cxn ang="0">
                <a:pos x="1344" y="0"/>
              </a:cxn>
              <a:cxn ang="0">
                <a:pos x="1536" y="192"/>
              </a:cxn>
              <a:cxn ang="0">
                <a:pos x="1728" y="0"/>
              </a:cxn>
              <a:cxn ang="0">
                <a:pos x="1920" y="192"/>
              </a:cxn>
              <a:cxn ang="0">
                <a:pos x="2112" y="0"/>
              </a:cxn>
              <a:cxn ang="0">
                <a:pos x="2304" y="192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19050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7" name="Oval 55"/>
          <p:cNvSpPr>
            <a:spLocks noChangeArrowheads="1"/>
          </p:cNvSpPr>
          <p:nvPr/>
        </p:nvSpPr>
        <p:spPr bwMode="auto">
          <a:xfrm>
            <a:off x="7983478" y="933000"/>
            <a:ext cx="71437" cy="71437"/>
          </a:xfrm>
          <a:prstGeom prst="ellipse">
            <a:avLst/>
          </a:prstGeom>
          <a:solidFill>
            <a:srgbClr val="D20202"/>
          </a:solidFill>
          <a:ln w="19050">
            <a:solidFill>
              <a:srgbClr val="D20202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69" name="Oval 54"/>
          <p:cNvSpPr>
            <a:spLocks noChangeArrowheads="1"/>
          </p:cNvSpPr>
          <p:nvPr/>
        </p:nvSpPr>
        <p:spPr bwMode="auto">
          <a:xfrm>
            <a:off x="6834128" y="929825"/>
            <a:ext cx="71437" cy="71437"/>
          </a:xfrm>
          <a:prstGeom prst="ellipse">
            <a:avLst/>
          </a:prstGeom>
          <a:solidFill>
            <a:srgbClr val="0000FF"/>
          </a:solidFill>
          <a:ln w="1905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70" name="Line 16"/>
          <p:cNvSpPr>
            <a:spLocks noChangeShapeType="1"/>
          </p:cNvSpPr>
          <p:nvPr/>
        </p:nvSpPr>
        <p:spPr bwMode="auto">
          <a:xfrm flipV="1">
            <a:off x="6099115" y="1591376"/>
            <a:ext cx="2787649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none" w="sm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1" name="Line 40"/>
          <p:cNvSpPr>
            <a:spLocks noChangeShapeType="1"/>
          </p:cNvSpPr>
          <p:nvPr/>
        </p:nvSpPr>
        <p:spPr bwMode="auto">
          <a:xfrm>
            <a:off x="6556316" y="1597726"/>
            <a:ext cx="2889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stealth" w="lg" len="lg"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72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7590058"/>
              </p:ext>
            </p:extLst>
          </p:nvPr>
        </p:nvGraphicFramePr>
        <p:xfrm>
          <a:off x="6099116" y="1640590"/>
          <a:ext cx="163513" cy="230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728" name="Equation" r:id="rId7" imgW="127000" imgH="177800" progId="Equation.DSMT4">
                  <p:embed/>
                </p:oleObj>
              </mc:Choice>
              <mc:Fallback>
                <p:oleObj name="Equation" r:id="rId7" imgW="127000" imgH="177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9116" y="1640590"/>
                        <a:ext cx="163513" cy="230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3368868"/>
              </p:ext>
            </p:extLst>
          </p:nvPr>
        </p:nvGraphicFramePr>
        <p:xfrm>
          <a:off x="8755003" y="1642177"/>
          <a:ext cx="163513" cy="230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729" name="Equation" r:id="rId9" imgW="127000" imgH="177800" progId="Equation.DSMT4">
                  <p:embed/>
                </p:oleObj>
              </mc:Choice>
              <mc:Fallback>
                <p:oleObj name="Equation" r:id="rId9" imgW="127000" imgH="177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55003" y="1642177"/>
                        <a:ext cx="163513" cy="230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4833801"/>
              </p:ext>
            </p:extLst>
          </p:nvPr>
        </p:nvGraphicFramePr>
        <p:xfrm>
          <a:off x="7345830" y="44624"/>
          <a:ext cx="265113" cy="31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730" name="Equation" r:id="rId11" imgW="203200" imgH="241300" progId="Equation.DSMT4">
                  <p:embed/>
                </p:oleObj>
              </mc:Choice>
              <mc:Fallback>
                <p:oleObj name="Equation" r:id="rId11" imgW="203200" imgH="2413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45830" y="44624"/>
                        <a:ext cx="265113" cy="314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477568"/>
              </p:ext>
            </p:extLst>
          </p:nvPr>
        </p:nvGraphicFramePr>
        <p:xfrm>
          <a:off x="7021454" y="683326"/>
          <a:ext cx="182562" cy="26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731" name="Equation" r:id="rId13" imgW="139700" imgH="203200" progId="Equation.DSMT4">
                  <p:embed/>
                </p:oleObj>
              </mc:Choice>
              <mc:Fallback>
                <p:oleObj name="Equation" r:id="rId13" imgW="139700" imgH="203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21454" y="683326"/>
                        <a:ext cx="182562" cy="263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8761070"/>
              </p:ext>
            </p:extLst>
          </p:nvPr>
        </p:nvGraphicFramePr>
        <p:xfrm>
          <a:off x="7635816" y="683326"/>
          <a:ext cx="165100" cy="247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732" name="Equation" r:id="rId15" imgW="127000" imgH="190500" progId="Equation.DSMT4">
                  <p:embed/>
                </p:oleObj>
              </mc:Choice>
              <mc:Fallback>
                <p:oleObj name="Equation" r:id="rId15" imgW="127000" imgH="1905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35816" y="683326"/>
                        <a:ext cx="165100" cy="247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" name="Line 57"/>
          <p:cNvSpPr>
            <a:spLocks noChangeShapeType="1"/>
          </p:cNvSpPr>
          <p:nvPr/>
        </p:nvSpPr>
        <p:spPr bwMode="auto">
          <a:xfrm>
            <a:off x="8021578" y="963162"/>
            <a:ext cx="865186" cy="7938"/>
          </a:xfrm>
          <a:prstGeom prst="line">
            <a:avLst/>
          </a:prstGeom>
          <a:noFill/>
          <a:ln w="19050">
            <a:solidFill>
              <a:srgbClr val="D20202"/>
            </a:solidFill>
            <a:round/>
            <a:headEnd/>
            <a:tailEnd type="none" w="sm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8" name="Line 16"/>
          <p:cNvSpPr>
            <a:spLocks noChangeShapeType="1"/>
          </p:cNvSpPr>
          <p:nvPr/>
        </p:nvSpPr>
        <p:spPr bwMode="auto">
          <a:xfrm flipV="1">
            <a:off x="6099115" y="963162"/>
            <a:ext cx="746126" cy="14288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none" w="sm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9" name="Oval 53"/>
          <p:cNvSpPr>
            <a:spLocks noChangeArrowheads="1"/>
          </p:cNvSpPr>
          <p:nvPr/>
        </p:nvSpPr>
        <p:spPr bwMode="auto">
          <a:xfrm>
            <a:off x="7501408" y="927271"/>
            <a:ext cx="71438" cy="71438"/>
          </a:xfrm>
          <a:prstGeom prst="ellipse">
            <a:avLst/>
          </a:prstGeom>
          <a:solidFill>
            <a:schemeClr val="tx1"/>
          </a:solidFill>
          <a:ln w="317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0" name="Oval 53"/>
          <p:cNvSpPr>
            <a:spLocks noChangeArrowheads="1"/>
          </p:cNvSpPr>
          <p:nvPr/>
        </p:nvSpPr>
        <p:spPr bwMode="auto">
          <a:xfrm>
            <a:off x="7490825" y="1566501"/>
            <a:ext cx="71438" cy="71438"/>
          </a:xfrm>
          <a:prstGeom prst="ellipse">
            <a:avLst/>
          </a:prstGeom>
          <a:solidFill>
            <a:schemeClr val="tx1"/>
          </a:solidFill>
          <a:ln w="317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81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660768"/>
              </p:ext>
            </p:extLst>
          </p:nvPr>
        </p:nvGraphicFramePr>
        <p:xfrm>
          <a:off x="7625761" y="1175888"/>
          <a:ext cx="179388" cy="214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733" name="Equation" r:id="rId17" imgW="139700" imgH="165100" progId="Equation.DSMT4">
                  <p:embed/>
                </p:oleObj>
              </mc:Choice>
              <mc:Fallback>
                <p:oleObj name="Equation" r:id="rId17" imgW="139700" imgH="1651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5761" y="1175888"/>
                        <a:ext cx="179388" cy="214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7016260"/>
              </p:ext>
            </p:extLst>
          </p:nvPr>
        </p:nvGraphicFramePr>
        <p:xfrm>
          <a:off x="7161681" y="828848"/>
          <a:ext cx="265112" cy="261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734" name="Equation" r:id="rId19" imgW="126720" imgH="126720" progId="Equation.DSMT4">
                  <p:embed/>
                </p:oleObj>
              </mc:Choice>
              <mc:Fallback>
                <p:oleObj name="Equation" r:id="rId19" imgW="126720" imgH="126720" progId="Equation.DSMT4">
                  <p:embed/>
                  <p:pic>
                    <p:nvPicPr>
                      <p:cNvPr id="0" name="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1681" y="828848"/>
                        <a:ext cx="265112" cy="261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905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3" name="TextBox 82"/>
          <p:cNvSpPr txBox="1"/>
          <p:nvPr/>
        </p:nvSpPr>
        <p:spPr>
          <a:xfrm>
            <a:off x="7217239" y="1591706"/>
            <a:ext cx="6366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7F7F7F"/>
                </a:solidFill>
              </a:rPr>
              <a:t>~ </a:t>
            </a:r>
            <a:r>
              <a:rPr lang="en-GB" sz="1200" dirty="0" err="1" smtClean="0">
                <a:solidFill>
                  <a:srgbClr val="7F7F7F"/>
                </a:solidFill>
                <a:latin typeface="Symbol" charset="2"/>
                <a:cs typeface="Symbol" charset="2"/>
              </a:rPr>
              <a:t>a</a:t>
            </a:r>
            <a:r>
              <a:rPr lang="en-GB" sz="1200" baseline="-25000" dirty="0" err="1" smtClean="0">
                <a:solidFill>
                  <a:srgbClr val="7F7F7F"/>
                </a:solidFill>
              </a:rPr>
              <a:t>QED</a:t>
            </a:r>
            <a:endParaRPr lang="en-GB" sz="1200" dirty="0">
              <a:solidFill>
                <a:srgbClr val="7F7F7F"/>
              </a:solidFill>
            </a:endParaRPr>
          </a:p>
        </p:txBody>
      </p:sp>
      <p:cxnSp>
        <p:nvCxnSpPr>
          <p:cNvPr id="87" name="Straight Connector 86"/>
          <p:cNvCxnSpPr/>
          <p:nvPr/>
        </p:nvCxnSpPr>
        <p:spPr>
          <a:xfrm flipV="1">
            <a:off x="5868144" y="1210285"/>
            <a:ext cx="0" cy="761955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83258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2"/>
          <p:cNvSpPr txBox="1">
            <a:spLocks noChangeArrowheads="1"/>
          </p:cNvSpPr>
          <p:nvPr/>
        </p:nvSpPr>
        <p:spPr bwMode="auto">
          <a:xfrm>
            <a:off x="179512" y="188640"/>
            <a:ext cx="8964488" cy="846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lvl="0"/>
            <a:r>
              <a:rPr lang="en-US" sz="2800" dirty="0" smtClean="0">
                <a:latin typeface="Trebuchet MS"/>
                <a:ea typeface="Trebuchet MS" pitchFamily="-84" charset="0"/>
                <a:cs typeface="Trebuchet MS"/>
              </a:rPr>
              <a:t>Lepton </a:t>
            </a:r>
            <a:r>
              <a:rPr lang="en-US" sz="2800" dirty="0" err="1" smtClean="0">
                <a:latin typeface="Trebuchet MS"/>
                <a:ea typeface="Trebuchet MS" pitchFamily="-84" charset="0"/>
                <a:cs typeface="Trebuchet MS"/>
              </a:rPr>
              <a:t>Flavour</a:t>
            </a:r>
            <a:r>
              <a:rPr lang="en-US" sz="2800" dirty="0" smtClean="0">
                <a:latin typeface="Trebuchet MS"/>
                <a:ea typeface="Trebuchet MS" pitchFamily="-84" charset="0"/>
                <a:cs typeface="Trebuchet MS"/>
              </a:rPr>
              <a:t> Physics </a:t>
            </a:r>
            <a:endParaRPr lang="en-US" sz="2800" dirty="0">
              <a:latin typeface="Trebuchet MS"/>
              <a:ea typeface="Trebuchet MS" pitchFamily="-84" charset="0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Muon anomalous magnetic moment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Trebuchet MS" pitchFamily="-84" charset="0"/>
              <a:cs typeface="Trebuchet M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3541051"/>
            <a:ext cx="9144000" cy="33169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0"/>
          <p:cNvGrpSpPr>
            <a:grpSpLocks/>
          </p:cNvGrpSpPr>
          <p:nvPr/>
        </p:nvGrpSpPr>
        <p:grpSpPr bwMode="auto">
          <a:xfrm>
            <a:off x="7164288" y="216677"/>
            <a:ext cx="1797050" cy="2520950"/>
            <a:chOff x="4558" y="935"/>
            <a:chExt cx="1132" cy="1588"/>
          </a:xfrm>
        </p:grpSpPr>
        <p:sp>
          <p:nvSpPr>
            <p:cNvPr id="35" name="Freeform 17"/>
            <p:cNvSpPr>
              <a:spLocks/>
            </p:cNvSpPr>
            <p:nvPr/>
          </p:nvSpPr>
          <p:spPr bwMode="auto">
            <a:xfrm>
              <a:off x="4967" y="935"/>
              <a:ext cx="98" cy="816"/>
            </a:xfrm>
            <a:custGeom>
              <a:avLst/>
              <a:gdLst>
                <a:gd name="T0" fmla="*/ 45 w 98"/>
                <a:gd name="T1" fmla="*/ 0 h 816"/>
                <a:gd name="T2" fmla="*/ 91 w 98"/>
                <a:gd name="T3" fmla="*/ 90 h 816"/>
                <a:gd name="T4" fmla="*/ 0 w 98"/>
                <a:gd name="T5" fmla="*/ 181 h 816"/>
                <a:gd name="T6" fmla="*/ 91 w 98"/>
                <a:gd name="T7" fmla="*/ 272 h 816"/>
                <a:gd name="T8" fmla="*/ 0 w 98"/>
                <a:gd name="T9" fmla="*/ 362 h 816"/>
                <a:gd name="T10" fmla="*/ 91 w 98"/>
                <a:gd name="T11" fmla="*/ 453 h 816"/>
                <a:gd name="T12" fmla="*/ 0 w 98"/>
                <a:gd name="T13" fmla="*/ 544 h 816"/>
                <a:gd name="T14" fmla="*/ 91 w 98"/>
                <a:gd name="T15" fmla="*/ 635 h 816"/>
                <a:gd name="T16" fmla="*/ 0 w 98"/>
                <a:gd name="T17" fmla="*/ 725 h 816"/>
                <a:gd name="T18" fmla="*/ 91 w 98"/>
                <a:gd name="T19" fmla="*/ 816 h 81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8"/>
                <a:gd name="T31" fmla="*/ 0 h 816"/>
                <a:gd name="T32" fmla="*/ 98 w 98"/>
                <a:gd name="T33" fmla="*/ 816 h 81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8" h="816">
                  <a:moveTo>
                    <a:pt x="45" y="0"/>
                  </a:moveTo>
                  <a:cubicBezTo>
                    <a:pt x="71" y="30"/>
                    <a:pt x="98" y="60"/>
                    <a:pt x="91" y="90"/>
                  </a:cubicBezTo>
                  <a:cubicBezTo>
                    <a:pt x="84" y="120"/>
                    <a:pt x="0" y="151"/>
                    <a:pt x="0" y="181"/>
                  </a:cubicBezTo>
                  <a:cubicBezTo>
                    <a:pt x="0" y="211"/>
                    <a:pt x="91" y="242"/>
                    <a:pt x="91" y="272"/>
                  </a:cubicBezTo>
                  <a:cubicBezTo>
                    <a:pt x="91" y="302"/>
                    <a:pt x="0" y="332"/>
                    <a:pt x="0" y="362"/>
                  </a:cubicBezTo>
                  <a:cubicBezTo>
                    <a:pt x="0" y="392"/>
                    <a:pt x="91" y="423"/>
                    <a:pt x="91" y="453"/>
                  </a:cubicBezTo>
                  <a:cubicBezTo>
                    <a:pt x="91" y="483"/>
                    <a:pt x="0" y="514"/>
                    <a:pt x="0" y="544"/>
                  </a:cubicBezTo>
                  <a:cubicBezTo>
                    <a:pt x="0" y="574"/>
                    <a:pt x="91" y="605"/>
                    <a:pt x="91" y="635"/>
                  </a:cubicBezTo>
                  <a:cubicBezTo>
                    <a:pt x="91" y="665"/>
                    <a:pt x="0" y="695"/>
                    <a:pt x="0" y="725"/>
                  </a:cubicBezTo>
                  <a:cubicBezTo>
                    <a:pt x="0" y="755"/>
                    <a:pt x="45" y="785"/>
                    <a:pt x="91" y="816"/>
                  </a:cubicBez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/>
            </a:ln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" name="Line 19"/>
            <p:cNvSpPr>
              <a:spLocks noChangeShapeType="1"/>
            </p:cNvSpPr>
            <p:nvPr/>
          </p:nvSpPr>
          <p:spPr bwMode="auto">
            <a:xfrm flipH="1">
              <a:off x="4558" y="1752"/>
              <a:ext cx="499" cy="771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7" name="Line 20"/>
            <p:cNvSpPr>
              <a:spLocks noChangeShapeType="1"/>
            </p:cNvSpPr>
            <p:nvPr/>
          </p:nvSpPr>
          <p:spPr bwMode="auto">
            <a:xfrm>
              <a:off x="5057" y="1752"/>
              <a:ext cx="499" cy="771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5" name="Line 21"/>
            <p:cNvSpPr>
              <a:spLocks noChangeShapeType="1"/>
            </p:cNvSpPr>
            <p:nvPr/>
          </p:nvSpPr>
          <p:spPr bwMode="auto">
            <a:xfrm>
              <a:off x="4694" y="2341"/>
              <a:ext cx="726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prstDash val="dash"/>
              <a:round/>
              <a:headEnd/>
              <a:tailEnd/>
            </a:ln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6" name="Text Box 27"/>
            <p:cNvSpPr txBox="1">
              <a:spLocks noChangeArrowheads="1"/>
            </p:cNvSpPr>
            <p:nvPr/>
          </p:nvSpPr>
          <p:spPr bwMode="auto">
            <a:xfrm>
              <a:off x="5103" y="1162"/>
              <a:ext cx="193" cy="288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US">
                  <a:solidFill>
                    <a:srgbClr val="0000FF"/>
                  </a:solidFill>
                  <a:sym typeface="Symbol" charset="2"/>
                </a:rPr>
                <a:t></a:t>
              </a:r>
            </a:p>
          </p:txBody>
        </p:sp>
        <p:sp>
          <p:nvSpPr>
            <p:cNvPr id="47" name="Text Box 28"/>
            <p:cNvSpPr txBox="1">
              <a:spLocks noChangeArrowheads="1"/>
            </p:cNvSpPr>
            <p:nvPr/>
          </p:nvSpPr>
          <p:spPr bwMode="auto">
            <a:xfrm>
              <a:off x="5465" y="2069"/>
              <a:ext cx="225" cy="288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US">
                  <a:solidFill>
                    <a:srgbClr val="0000FF"/>
                  </a:solidFill>
                  <a:sym typeface="Symbol" charset="2"/>
                </a:rPr>
                <a:t></a:t>
              </a:r>
            </a:p>
          </p:txBody>
        </p:sp>
        <p:sp>
          <p:nvSpPr>
            <p:cNvPr id="48" name="Text Box 29"/>
            <p:cNvSpPr txBox="1">
              <a:spLocks noChangeArrowheads="1"/>
            </p:cNvSpPr>
            <p:nvPr/>
          </p:nvSpPr>
          <p:spPr bwMode="auto">
            <a:xfrm>
              <a:off x="4921" y="1979"/>
              <a:ext cx="228" cy="370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US" sz="3200" b="1" dirty="0">
                  <a:solidFill>
                    <a:srgbClr val="E12548"/>
                  </a:solidFill>
                  <a:latin typeface="Trebuchet MS"/>
                  <a:cs typeface="Trebuchet MS"/>
                  <a:sym typeface="Symbol" charset="2"/>
                </a:rPr>
                <a:t>?</a:t>
              </a:r>
            </a:p>
          </p:txBody>
        </p:sp>
      </p:grpSp>
      <p:sp>
        <p:nvSpPr>
          <p:cNvPr id="51" name="Rectangle 59"/>
          <p:cNvSpPr>
            <a:spLocks noChangeArrowheads="1"/>
          </p:cNvSpPr>
          <p:nvPr/>
        </p:nvSpPr>
        <p:spPr bwMode="auto">
          <a:xfrm>
            <a:off x="5448629" y="4388427"/>
            <a:ext cx="3466771" cy="1676400"/>
          </a:xfrm>
          <a:prstGeom prst="rect">
            <a:avLst/>
          </a:prstGeom>
          <a:solidFill>
            <a:schemeClr val="bg1"/>
          </a:solidFill>
          <a:ln w="12700">
            <a:solidFill>
              <a:srgbClr val="969696">
                <a:alpha val="66000"/>
              </a:srgb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aphicFrame>
        <p:nvGraphicFramePr>
          <p:cNvPr id="52" name="Group 6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4082707"/>
              </p:ext>
            </p:extLst>
          </p:nvPr>
        </p:nvGraphicFramePr>
        <p:xfrm>
          <a:off x="5447041" y="4451925"/>
          <a:ext cx="3466771" cy="1481667"/>
        </p:xfrm>
        <a:graphic>
          <a:graphicData uri="http://schemas.openxmlformats.org/drawingml/2006/table">
            <a:tbl>
              <a:tblPr/>
              <a:tblGrid>
                <a:gridCol w="1399293"/>
                <a:gridCol w="208246"/>
                <a:gridCol w="1859232"/>
              </a:tblGrid>
              <a:tr h="362206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rebuchet MS"/>
                          <a:cs typeface="Trebuchet MS"/>
                        </a:rPr>
                        <a:t>Difference: experiment — SM</a:t>
                      </a:r>
                      <a:endParaRPr kumimoji="0" lang="en-US" sz="16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rebuchet MS"/>
                        <a:cs typeface="Trebuchet MS"/>
                        <a:sym typeface="Symbol" charset="2"/>
                      </a:endParaRPr>
                    </a:p>
                  </a:txBody>
                  <a:tcPr marL="38100" marR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18579B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marL="38100" marR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30000" dirty="0">
                        <a:ln>
                          <a:noFill/>
                        </a:ln>
                        <a:solidFill>
                          <a:srgbClr val="18579B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marR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3662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D2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a</a:t>
                      </a:r>
                      <a:r>
                        <a:rPr kumimoji="0" lang="en-US" sz="1600" b="0" i="1" u="none" strike="noStrike" cap="none" normalizeH="0" baseline="-25000" dirty="0" err="1">
                          <a:ln>
                            <a:noFill/>
                          </a:ln>
                          <a:solidFill>
                            <a:srgbClr val="D2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</a:t>
                      </a:r>
                      <a:r>
                        <a:rPr kumimoji="0" lang="en-US" sz="1600" b="0" i="1" u="none" strike="noStrike" cap="none" normalizeH="0" baseline="-25000" dirty="0">
                          <a:ln>
                            <a:noFill/>
                          </a:ln>
                          <a:solidFill>
                            <a:srgbClr val="D2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16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D2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exp  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D2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–</a:t>
                      </a:r>
                      <a:r>
                        <a:rPr kumimoji="0" 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D2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D2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16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D2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a</a:t>
                      </a:r>
                      <a:r>
                        <a:rPr kumimoji="0" lang="en-US" sz="1600" b="0" i="1" u="none" strike="noStrike" cap="none" normalizeH="0" baseline="-25000" dirty="0" err="1">
                          <a:ln>
                            <a:noFill/>
                          </a:ln>
                          <a:solidFill>
                            <a:srgbClr val="D2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</a:t>
                      </a:r>
                      <a:r>
                        <a:rPr kumimoji="0" lang="en-US" sz="1600" b="0" i="1" u="none" strike="noStrike" cap="none" normalizeH="0" baseline="-25000" dirty="0">
                          <a:ln>
                            <a:noFill/>
                          </a:ln>
                          <a:solidFill>
                            <a:srgbClr val="D2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16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D2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SM</a:t>
                      </a:r>
                    </a:p>
                  </a:txBody>
                  <a:tcPr marL="0" marR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D2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=</a:t>
                      </a:r>
                    </a:p>
                  </a:txBody>
                  <a:tcPr marL="0" marR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D2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(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D2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28.8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D2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± 8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D2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.0) 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D2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</a:t>
                      </a: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D2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D2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10</a:t>
                      </a:r>
                      <a:r>
                        <a:rPr kumimoji="0" lang="en-US" sz="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D2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16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D2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–10</a:t>
                      </a:r>
                    </a:p>
                  </a:txBody>
                  <a:tcPr marL="0" marR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00">
                <a:tc gridSpan="3"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Wingdings 3" charset="2"/>
                        </a:rPr>
                        <a:t>     </a:t>
                      </a:r>
                      <a:r>
                        <a:rPr kumimoji="0" 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Wingdings 3" charset="2"/>
                        </a:rPr>
                        <a:t>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Wingdings 3" charset="2"/>
                        </a:rPr>
                        <a:t>  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Trebuchet MS"/>
                          <a:ea typeface="Arial" charset="0"/>
                          <a:cs typeface="Trebuchet MS"/>
                          <a:sym typeface="Wingdings 3" charset="2"/>
                        </a:rPr>
                        <a:t>3.6 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Trebuchet MS"/>
                          <a:ea typeface="Arial" charset="0"/>
                          <a:cs typeface="Trebuchet MS"/>
                          <a:sym typeface="Symbol" charset="2"/>
                        </a:rPr>
                        <a:t>”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Trebuchet MS"/>
                          <a:ea typeface="Arial" charset="0"/>
                          <a:cs typeface="Trebuchet MS"/>
                          <a:sym typeface="Wingdings 3" charset="2"/>
                        </a:rPr>
                        <a:t>standard deviations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Trebuchet MS"/>
                          <a:ea typeface="Arial" charset="0"/>
                          <a:cs typeface="Trebuchet MS"/>
                          <a:sym typeface="Wingdings 3" charset="2"/>
                        </a:rPr>
                        <a:t>“ 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Wingdings 3" charset="2"/>
                        </a:rPr>
                        <a:t>(</a:t>
                      </a:r>
                      <a:r>
                        <a:rPr kumimoji="0" lang="en-US" sz="14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Trebuchet MS"/>
                          <a:ea typeface="Arial" charset="0"/>
                          <a:cs typeface="Trebuchet MS"/>
                          <a:sym typeface="Wingdings 3" charset="2"/>
                        </a:rPr>
                        <a:t>e</a:t>
                      </a:r>
                      <a:r>
                        <a:rPr kumimoji="0" lang="en-US" sz="1400" b="0" i="0" u="none" strike="noStrike" cap="none" normalizeH="0" baseline="30000" dirty="0" err="1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Wingdings 3" charset="2"/>
                        </a:rPr>
                        <a:t>+</a:t>
                      </a:r>
                      <a:r>
                        <a:rPr kumimoji="0" lang="en-US" sz="14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Trebuchet MS"/>
                          <a:ea typeface="Arial" charset="0"/>
                          <a:cs typeface="Trebuchet MS"/>
                          <a:sym typeface="Wingdings 3" charset="2"/>
                        </a:rPr>
                        <a:t>e</a:t>
                      </a:r>
                      <a:r>
                        <a:rPr kumimoji="0" lang="en-US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Wingdings 3" charset="2"/>
                        </a:rPr>
                        <a:t>–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Wingdings 3" charset="2"/>
                        </a:rPr>
                        <a:t>)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Wingdings 3" charset="2"/>
                      </a:endParaRPr>
                    </a:p>
                  </a:txBody>
                  <a:tcPr marL="38100" marR="1905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270066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Wingdings 3" charset="2"/>
                        </a:rPr>
                        <a:t>     </a:t>
                      </a:r>
                      <a:r>
                        <a:rPr kumimoji="0" 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Wingdings 3" charset="2"/>
                        </a:rPr>
                        <a:t>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Wingdings 3" charset="2"/>
                        </a:rPr>
                        <a:t>  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Trebuchet MS"/>
                          <a:ea typeface="Arial" charset="0"/>
                          <a:cs typeface="Trebuchet MS"/>
                          <a:sym typeface="Wingdings 3" charset="2"/>
                        </a:rPr>
                        <a:t>2.4 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Trebuchet MS"/>
                          <a:ea typeface="Arial" charset="0"/>
                          <a:cs typeface="Trebuchet MS"/>
                          <a:sym typeface="Symbol" charset="2"/>
                        </a:rPr>
                        <a:t>”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Trebuchet MS"/>
                          <a:ea typeface="Arial" charset="0"/>
                          <a:cs typeface="Trebuchet MS"/>
                          <a:sym typeface="Wingdings 3" charset="2"/>
                        </a:rPr>
                        <a:t>standard deviations“ 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Wingdings 3" charset="2"/>
                        </a:rPr>
                        <a:t>(</a:t>
                      </a:r>
                      <a:r>
                        <a:rPr kumimoji="0" lang="en-US" sz="14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Symbol" charset="2"/>
                          <a:ea typeface="Arial" charset="0"/>
                          <a:cs typeface="Symbol" charset="2"/>
                          <a:sym typeface="Wingdings 3" charset="2"/>
                        </a:rPr>
                        <a:t>t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Wingdings 3" charset="2"/>
                        </a:rPr>
                        <a:t>)</a:t>
                      </a:r>
                    </a:p>
                  </a:txBody>
                  <a:tcPr marL="38100" marR="1905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4" name="Text Box 15"/>
          <p:cNvSpPr txBox="1">
            <a:spLocks noChangeArrowheads="1"/>
          </p:cNvSpPr>
          <p:nvPr/>
        </p:nvSpPr>
        <p:spPr bwMode="auto">
          <a:xfrm>
            <a:off x="460781" y="1412776"/>
            <a:ext cx="7352795" cy="66172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defTabSz="914400" fontAlgn="auto">
              <a:spcAft>
                <a:spcPts val="0"/>
              </a:spcAft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Trebuchet MS"/>
                <a:cs typeface="Trebuchet MS"/>
              </a:rPr>
              <a:t>BNL E821 (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Trebuchet MS"/>
                <a:cs typeface="Trebuchet MS"/>
              </a:rPr>
              <a:t>2006):</a:t>
            </a:r>
            <a:r>
              <a:rPr kumimoji="0" lang="en-US" sz="1600" b="0" i="0" u="none" strike="noStrike" kern="0" cap="none" spc="0" normalizeH="0" noProof="0" dirty="0" smtClean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Trebuchet MS"/>
                <a:cs typeface="Trebuchet MS"/>
              </a:rPr>
              <a:t> 	</a:t>
            </a:r>
            <a:r>
              <a:rPr kumimoji="0" lang="en-US" sz="16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</a:rPr>
              <a:t>a</a:t>
            </a:r>
            <a:r>
              <a:rPr kumimoji="0" lang="en-US" sz="1600" b="0" i="1" u="none" strike="noStrike" kern="0" cap="none" spc="0" normalizeH="0" baseline="-25000" noProof="0" dirty="0" err="1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sym typeface="Symbol" charset="2"/>
              </a:rPr>
              <a:t></a:t>
            </a:r>
            <a:r>
              <a:rPr kumimoji="0" lang="en-US" sz="1600" b="0" i="0" u="none" strike="noStrike" kern="0" cap="none" spc="0" normalizeH="0" baseline="30000" noProof="0" dirty="0" err="1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sym typeface="Symbol" charset="2"/>
              </a:rPr>
              <a:t>exp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sym typeface="Symbol" charset="2"/>
              </a:rPr>
              <a:t> = </a:t>
            </a:r>
            <a:r>
              <a:rPr lang="en-US" sz="1600" kern="0" dirty="0" smtClean="0">
                <a:solidFill>
                  <a:srgbClr val="292929"/>
                </a:solidFill>
                <a:sym typeface="Symbol" charset="2"/>
              </a:rPr>
              <a:t>11 659 180.3 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sym typeface="Symbol" charset="2"/>
              </a:rPr>
              <a:t>± 0.1</a:t>
            </a:r>
            <a:r>
              <a:rPr kumimoji="0" lang="en-US" sz="1600" b="0" i="0" u="none" strike="noStrike" kern="0" cap="none" spc="0" normalizeH="0" baseline="-25000" noProof="0" dirty="0" smtClean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sym typeface="Symbol" charset="2"/>
              </a:rPr>
              <a:t>EW</a:t>
            </a:r>
            <a:r>
              <a:rPr kumimoji="0" lang="en-US" sz="1600" b="0" i="0" u="none" strike="noStrike" kern="0" cap="none" spc="0" normalizeH="0" noProof="0" dirty="0" smtClean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sym typeface="Symbol" charset="2"/>
              </a:rPr>
              <a:t> ± </a:t>
            </a:r>
            <a:r>
              <a:rPr kumimoji="0" lang="en-US" sz="1600" b="1" i="0" u="none" strike="noStrike" kern="0" cap="none" spc="0" normalizeH="0" noProof="0" dirty="0" smtClean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sym typeface="Symbol" charset="2"/>
              </a:rPr>
              <a:t>4.2</a:t>
            </a:r>
            <a:r>
              <a:rPr kumimoji="0" lang="en-US" sz="1600" b="1" i="0" u="none" strike="noStrike" kern="0" cap="none" spc="0" normalizeH="0" baseline="-25000" noProof="0" dirty="0" smtClean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sym typeface="Symbol" charset="2"/>
              </a:rPr>
              <a:t>LO-had</a:t>
            </a:r>
            <a:r>
              <a:rPr kumimoji="0" lang="en-US" sz="1600" b="1" i="0" u="none" strike="noStrike" kern="0" cap="none" spc="0" normalizeH="0" noProof="0" dirty="0" smtClean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sym typeface="Symbol" charset="2"/>
              </a:rPr>
              <a:t> ± 2.6</a:t>
            </a:r>
            <a:r>
              <a:rPr kumimoji="0" lang="en-US" sz="1600" b="1" i="0" u="none" strike="noStrike" kern="0" cap="none" spc="0" normalizeH="0" baseline="-25000" noProof="0" dirty="0" smtClean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sym typeface="Symbol" charset="2"/>
              </a:rPr>
              <a:t>NLO-had</a:t>
            </a:r>
            <a:endParaRPr kumimoji="0" lang="en-US" sz="1600" b="1" i="0" u="none" strike="noStrike" kern="0" cap="none" spc="0" normalizeH="0" baseline="30000" noProof="0" dirty="0" smtClean="0">
              <a:ln>
                <a:noFill/>
              </a:ln>
              <a:solidFill>
                <a:srgbClr val="292929"/>
              </a:solidFill>
              <a:effectLst/>
              <a:uLnTx/>
              <a:uFillTx/>
              <a:sym typeface="Symbol" charset="2"/>
            </a:endParaRPr>
          </a:p>
          <a:p>
            <a:pPr lvl="0" defTabSz="914400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en-US" sz="1600" kern="0" dirty="0" smtClean="0">
                <a:solidFill>
                  <a:srgbClr val="292929"/>
                </a:solidFill>
                <a:latin typeface="Trebuchet MS"/>
                <a:cs typeface="Trebuchet MS"/>
              </a:rPr>
              <a:t>SM </a:t>
            </a:r>
            <a:r>
              <a:rPr lang="en-US" sz="1200" kern="0" dirty="0" smtClean="0">
                <a:solidFill>
                  <a:srgbClr val="292929"/>
                </a:solidFill>
                <a:latin typeface="Trebuchet MS"/>
                <a:cs typeface="Trebuchet MS"/>
              </a:rPr>
              <a:t>(DHMZ e-based)</a:t>
            </a:r>
            <a:r>
              <a:rPr lang="en-US" sz="1600" kern="0" dirty="0" smtClean="0">
                <a:solidFill>
                  <a:srgbClr val="292929"/>
                </a:solidFill>
                <a:latin typeface="Trebuchet MS"/>
                <a:cs typeface="Trebuchet MS"/>
              </a:rPr>
              <a:t>: 	</a:t>
            </a:r>
            <a:r>
              <a:rPr lang="en-US" sz="1600" i="1" kern="0" dirty="0" err="1" smtClean="0">
                <a:solidFill>
                  <a:srgbClr val="292929"/>
                </a:solidFill>
              </a:rPr>
              <a:t>a</a:t>
            </a:r>
            <a:r>
              <a:rPr lang="en-US" sz="1600" i="1" kern="0" baseline="-25000" dirty="0" err="1" smtClean="0">
                <a:solidFill>
                  <a:srgbClr val="292929"/>
                </a:solidFill>
                <a:sym typeface="Symbol" charset="2"/>
              </a:rPr>
              <a:t></a:t>
            </a:r>
            <a:r>
              <a:rPr lang="en-US" sz="1600" kern="0" baseline="30000" dirty="0" err="1" smtClean="0">
                <a:solidFill>
                  <a:srgbClr val="292929"/>
                </a:solidFill>
                <a:sym typeface="Symbol" charset="2"/>
              </a:rPr>
              <a:t>exp</a:t>
            </a:r>
            <a:r>
              <a:rPr lang="en-US" sz="1600" kern="0" dirty="0" smtClean="0">
                <a:solidFill>
                  <a:srgbClr val="292929"/>
                </a:solidFill>
                <a:sym typeface="Symbol" charset="2"/>
              </a:rPr>
              <a:t> = 11 659 209.1 ± 5.4</a:t>
            </a:r>
            <a:r>
              <a:rPr lang="en-US" sz="1600" kern="0" baseline="-25000" dirty="0" smtClean="0">
                <a:solidFill>
                  <a:srgbClr val="292929"/>
                </a:solidFill>
                <a:sym typeface="Symbol" charset="2"/>
              </a:rPr>
              <a:t>stat</a:t>
            </a:r>
            <a:r>
              <a:rPr lang="en-US" sz="1600" kern="0" dirty="0" smtClean="0">
                <a:solidFill>
                  <a:srgbClr val="292929"/>
                </a:solidFill>
                <a:sym typeface="Symbol" charset="2"/>
              </a:rPr>
              <a:t> ± 3.3</a:t>
            </a:r>
            <a:r>
              <a:rPr lang="en-US" sz="1600" kern="0" baseline="-25000" dirty="0" smtClean="0">
                <a:solidFill>
                  <a:srgbClr val="292929"/>
                </a:solidFill>
                <a:sym typeface="Symbol" charset="2"/>
              </a:rPr>
              <a:t>syst</a:t>
            </a:r>
            <a:endParaRPr lang="en-US" sz="1600" kern="0" baseline="30000" dirty="0">
              <a:solidFill>
                <a:srgbClr val="292929"/>
              </a:solidFill>
              <a:sym typeface="Symbol" charset="2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83119" y="2466225"/>
            <a:ext cx="38160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PDG 2013, Status: summer 2013 (</a:t>
            </a:r>
            <a:r>
              <a:rPr lang="en-GB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published results shown only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)</a:t>
            </a:r>
            <a:endParaRPr lang="en-GB" sz="1000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460781" y="2719600"/>
            <a:ext cx="4731448" cy="3337691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rtlCol="0" anchor="ctr">
            <a:spAutoFit/>
          </a:bodyPr>
          <a:lstStyle/>
          <a:p>
            <a:pPr algn="ctr"/>
            <a:endParaRPr lang="en-GB" sz="1800" dirty="0" smtClean="0">
              <a:solidFill>
                <a:srgbClr val="262626"/>
              </a:solidFill>
              <a:latin typeface="Trebuchet MS"/>
              <a:cs typeface="Trebuchet MS"/>
            </a:endParaRPr>
          </a:p>
        </p:txBody>
      </p:sp>
      <p:pic>
        <p:nvPicPr>
          <p:cNvPr id="59" name="Picture 58" descr="amures_pdg13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406" y="2674286"/>
            <a:ext cx="4951444" cy="402441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976585" y="2060848"/>
            <a:ext cx="135832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latin typeface="Trebuchet MS"/>
                <a:cs typeface="Trebuchet MS"/>
              </a:rPr>
              <a:t>[ in units of </a:t>
            </a:r>
            <a:r>
              <a:rPr lang="en-US" sz="1100" kern="0" dirty="0" smtClean="0">
                <a:sym typeface="Symbol" charset="2"/>
              </a:rPr>
              <a:t>10</a:t>
            </a:r>
            <a:r>
              <a:rPr lang="en-US" sz="200" b="1" kern="0" dirty="0" smtClean="0">
                <a:sym typeface="Symbol" charset="2"/>
              </a:rPr>
              <a:t> </a:t>
            </a:r>
            <a:r>
              <a:rPr lang="en-US" sz="1100" kern="0" baseline="30000" dirty="0" smtClean="0">
                <a:sym typeface="Symbol" charset="2"/>
              </a:rPr>
              <a:t>–10</a:t>
            </a:r>
            <a:r>
              <a:rPr lang="en-US" sz="1100" kern="0" dirty="0" smtClean="0">
                <a:sym typeface="Symbol" charset="2"/>
              </a:rPr>
              <a:t> ]</a:t>
            </a:r>
            <a:endParaRPr lang="en-GB" sz="1100" dirty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55425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1"/>
            <a:ext cx="9144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0" y="2132856"/>
            <a:ext cx="9144000" cy="1800200"/>
          </a:xfrm>
          <a:prstGeom prst="rect">
            <a:avLst/>
          </a:prstGeom>
          <a:solidFill>
            <a:srgbClr val="FFFFFF"/>
          </a:solidFill>
        </p:spPr>
        <p:txBody>
          <a:bodyPr wrap="non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24</a:t>
            </a:fld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0" y="2465020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i="1" dirty="0" smtClean="0">
                <a:latin typeface="Trebuchet MS"/>
                <a:cs typeface="Trebuchet MS"/>
              </a:rPr>
              <a:t>Some</a:t>
            </a:r>
            <a:r>
              <a:rPr lang="en-GB" sz="2000" dirty="0" smtClean="0">
                <a:latin typeface="Trebuchet MS"/>
                <a:cs typeface="Trebuchet MS"/>
              </a:rPr>
              <a:t> e</a:t>
            </a:r>
            <a:r>
              <a:rPr lang="en-GB" sz="2000" dirty="0" smtClean="0">
                <a:latin typeface="Trebuchet MS"/>
                <a:cs typeface="Trebuchet MS"/>
              </a:rPr>
              <a:t>xperimental highlights of </a:t>
            </a:r>
            <a:r>
              <a:rPr lang="en-GB" sz="2000" b="1" dirty="0" smtClean="0">
                <a:latin typeface="Trebuchet MS"/>
                <a:cs typeface="Trebuchet MS"/>
              </a:rPr>
              <a:t>top </a:t>
            </a:r>
            <a:r>
              <a:rPr lang="en-GB" sz="2000" dirty="0" smtClean="0">
                <a:latin typeface="Trebuchet MS"/>
                <a:cs typeface="Trebuchet MS"/>
              </a:rPr>
              <a:t>flavour physics</a:t>
            </a:r>
          </a:p>
          <a:p>
            <a:pPr algn="ctr">
              <a:spcBef>
                <a:spcPts val="600"/>
              </a:spcBef>
            </a:pPr>
            <a:r>
              <a:rPr lang="en-GB" sz="2000" i="1" dirty="0" smtClean="0">
                <a:latin typeface="Trebuchet MS"/>
                <a:cs typeface="Trebuchet MS"/>
              </a:rPr>
              <a:t>Top entering the scene with Tevatron and LHC</a:t>
            </a:r>
          </a:p>
          <a:p>
            <a:pPr algn="ctr">
              <a:spcBef>
                <a:spcPts val="600"/>
              </a:spcBef>
            </a:pPr>
            <a:r>
              <a:rPr lang="en-GB" sz="1600" i="1" dirty="0" smtClean="0">
                <a:latin typeface="Trebuchet MS"/>
                <a:cs typeface="Trebuchet MS"/>
              </a:rPr>
              <a:t>Top has O(1) coupling to Higgs (</a:t>
            </a:r>
            <a:r>
              <a:rPr lang="en-GB" sz="1600" i="1" dirty="0" err="1" smtClean="0">
                <a:latin typeface="Trebuchet MS"/>
                <a:cs typeface="Trebuchet MS"/>
              </a:rPr>
              <a:t>y</a:t>
            </a:r>
            <a:r>
              <a:rPr lang="en-GB" sz="1600" i="1" baseline="-25000" dirty="0" err="1" smtClean="0">
                <a:latin typeface="Trebuchet MS"/>
                <a:cs typeface="Trebuchet MS"/>
              </a:rPr>
              <a:t>t</a:t>
            </a:r>
            <a:r>
              <a:rPr lang="en-GB" sz="1600" i="1" dirty="0" smtClean="0">
                <a:latin typeface="Trebuchet MS"/>
                <a:cs typeface="Trebuchet MS"/>
              </a:rPr>
              <a:t> = </a:t>
            </a:r>
            <a:r>
              <a:rPr lang="en-GB" sz="1600" i="1" dirty="0" smtClean="0">
                <a:latin typeface="Trebuchet MS"/>
                <a:cs typeface="Trebuchet MS"/>
              </a:rPr>
              <a:t>√2m</a:t>
            </a:r>
            <a:r>
              <a:rPr lang="en-GB" sz="1600" i="1" baseline="-25000" dirty="0" smtClean="0">
                <a:latin typeface="Trebuchet MS"/>
                <a:cs typeface="Trebuchet MS"/>
              </a:rPr>
              <a:t>t</a:t>
            </a:r>
            <a:r>
              <a:rPr lang="en-GB" sz="1600" i="1" dirty="0" smtClean="0">
                <a:latin typeface="Trebuchet MS"/>
                <a:cs typeface="Trebuchet MS"/>
              </a:rPr>
              <a:t>/</a:t>
            </a:r>
            <a:r>
              <a:rPr lang="en-GB" sz="1600" i="1" dirty="0" smtClean="0">
                <a:latin typeface="Symbol" charset="2"/>
                <a:cs typeface="Symbol" charset="2"/>
              </a:rPr>
              <a:t>u</a:t>
            </a:r>
            <a:r>
              <a:rPr lang="en-GB" sz="1600" i="1" dirty="0" smtClean="0">
                <a:latin typeface="Trebuchet MS"/>
                <a:cs typeface="Trebuchet MS"/>
              </a:rPr>
              <a:t> ≈ 1), profound effect on EW and flavour physics</a:t>
            </a:r>
            <a:endParaRPr lang="en-GB" sz="1600" i="1" dirty="0" smtClean="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1367429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2"/>
          <p:cNvSpPr txBox="1">
            <a:spLocks noChangeArrowheads="1"/>
          </p:cNvSpPr>
          <p:nvPr/>
        </p:nvSpPr>
        <p:spPr bwMode="auto">
          <a:xfrm>
            <a:off x="179512" y="188640"/>
            <a:ext cx="8964488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lvl="0"/>
            <a:r>
              <a:rPr lang="en-US" sz="2800" dirty="0" smtClean="0">
                <a:latin typeface="Trebuchet MS"/>
                <a:ea typeface="Trebuchet MS" pitchFamily="-84" charset="0"/>
                <a:cs typeface="Trebuchet MS"/>
              </a:rPr>
              <a:t>Top </a:t>
            </a:r>
            <a:r>
              <a:rPr lang="en-US" sz="2800" dirty="0" err="1" smtClean="0">
                <a:latin typeface="Trebuchet MS"/>
                <a:ea typeface="Trebuchet MS" pitchFamily="-84" charset="0"/>
                <a:cs typeface="Trebuchet MS"/>
              </a:rPr>
              <a:t>Flavour</a:t>
            </a:r>
            <a:r>
              <a:rPr lang="en-US" sz="2800" dirty="0" smtClean="0">
                <a:latin typeface="Trebuchet MS"/>
                <a:ea typeface="Trebuchet MS" pitchFamily="-84" charset="0"/>
                <a:cs typeface="Trebuchet MS"/>
              </a:rPr>
              <a:t> </a:t>
            </a:r>
            <a:r>
              <a:rPr lang="en-US" sz="2800" dirty="0">
                <a:latin typeface="Trebuchet MS"/>
                <a:ea typeface="Trebuchet MS" pitchFamily="-84" charset="0"/>
                <a:cs typeface="Trebuchet MS"/>
              </a:rPr>
              <a:t>Physics </a:t>
            </a:r>
          </a:p>
          <a:p>
            <a:pPr>
              <a:spcBef>
                <a:spcPts val="600"/>
              </a:spcBef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E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lectroweak 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top production</a:t>
            </a: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Trebuchet MS" pitchFamily="-84" charset="0"/>
              <a:cs typeface="Trebuchet M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1412776"/>
            <a:ext cx="8712967" cy="623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Measurements of |</a:t>
            </a:r>
            <a:r>
              <a:rPr lang="en-GB" i="1" dirty="0" err="1" smtClean="0">
                <a:solidFill>
                  <a:srgbClr val="D80017"/>
                </a:solidFill>
                <a:latin typeface="Trebuchet MS"/>
                <a:cs typeface="Trebuchet MS"/>
              </a:rPr>
              <a:t>V</a:t>
            </a:r>
            <a:r>
              <a:rPr lang="en-GB" i="1" baseline="-25000" dirty="0" err="1" smtClean="0">
                <a:solidFill>
                  <a:srgbClr val="D80017"/>
                </a:solidFill>
                <a:latin typeface="Trebuchet MS"/>
                <a:cs typeface="Trebuchet MS"/>
              </a:rPr>
              <a:t>tb</a:t>
            </a:r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| via single top production as test of CKM unitarity</a:t>
            </a:r>
          </a:p>
          <a:p>
            <a:pPr>
              <a:spcBef>
                <a:spcPts val="300"/>
              </a:spcBef>
            </a:pPr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(Precision, however, </a:t>
            </a:r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far below that of </a:t>
            </a:r>
            <a:r>
              <a:rPr lang="en-GB" sz="1400" i="1" dirty="0" smtClean="0">
                <a:solidFill>
                  <a:srgbClr val="D80017"/>
                </a:solidFill>
                <a:latin typeface="Trebuchet MS"/>
                <a:cs typeface="Trebuchet MS"/>
              </a:rPr>
              <a:t>B</a:t>
            </a:r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-meson </a:t>
            </a:r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mixing)</a:t>
            </a:r>
            <a:endParaRPr lang="en-GB" sz="1400" dirty="0">
              <a:solidFill>
                <a:srgbClr val="D80017"/>
              </a:solidFill>
              <a:latin typeface="Trebuchet MS"/>
              <a:cs typeface="Trebuchet M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89590" y="2117038"/>
            <a:ext cx="87469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dirty="0">
                <a:latin typeface="Trebuchet MS"/>
                <a:cs typeface="Trebuchet MS"/>
              </a:rPr>
              <a:t>|</a:t>
            </a:r>
            <a:r>
              <a:rPr lang="en-US" i="1" dirty="0" err="1">
                <a:latin typeface="Trebuchet MS"/>
                <a:cs typeface="Trebuchet MS"/>
              </a:rPr>
              <a:t>V</a:t>
            </a:r>
            <a:r>
              <a:rPr lang="en-US" i="1" baseline="-25000" dirty="0" err="1">
                <a:latin typeface="Trebuchet MS"/>
                <a:cs typeface="Trebuchet MS"/>
              </a:rPr>
              <a:t>tb</a:t>
            </a:r>
            <a:r>
              <a:rPr lang="en-US" dirty="0">
                <a:latin typeface="Trebuchet MS"/>
                <a:cs typeface="Trebuchet MS"/>
              </a:rPr>
              <a:t>| = </a:t>
            </a:r>
            <a:r>
              <a:rPr lang="en-US" dirty="0" smtClean="0">
                <a:latin typeface="Trebuchet MS"/>
                <a:cs typeface="Trebuchet MS"/>
              </a:rPr>
              <a:t>0.998 </a:t>
            </a:r>
            <a:r>
              <a:rPr lang="en-US" dirty="0">
                <a:latin typeface="Trebuchet MS"/>
                <a:cs typeface="Trebuchet MS"/>
              </a:rPr>
              <a:t>± </a:t>
            </a:r>
            <a:r>
              <a:rPr lang="en-US" dirty="0" smtClean="0">
                <a:latin typeface="Trebuchet MS"/>
                <a:cs typeface="Trebuchet MS"/>
              </a:rPr>
              <a:t>0.038</a:t>
            </a:r>
            <a:r>
              <a:rPr lang="en-US" baseline="-25000" dirty="0" smtClean="0">
                <a:latin typeface="Trebuchet MS"/>
                <a:cs typeface="Trebuchet MS"/>
              </a:rPr>
              <a:t>exp</a:t>
            </a:r>
            <a:r>
              <a:rPr lang="en-US" dirty="0" smtClean="0">
                <a:latin typeface="Trebuchet MS"/>
                <a:cs typeface="Trebuchet MS"/>
              </a:rPr>
              <a:t> </a:t>
            </a:r>
            <a:r>
              <a:rPr lang="en-US" dirty="0">
                <a:latin typeface="Trebuchet MS"/>
                <a:cs typeface="Trebuchet MS"/>
              </a:rPr>
              <a:t>± </a:t>
            </a:r>
            <a:r>
              <a:rPr lang="en-US" dirty="0" smtClean="0">
                <a:latin typeface="Trebuchet MS"/>
                <a:cs typeface="Trebuchet MS"/>
              </a:rPr>
              <a:t>0.016</a:t>
            </a:r>
            <a:r>
              <a:rPr lang="en-US" baseline="-25000" dirty="0" smtClean="0">
                <a:latin typeface="Trebuchet MS"/>
                <a:cs typeface="Trebuchet MS"/>
              </a:rPr>
              <a:t>theo 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[ CMS: 1403.7366 ]  </a:t>
            </a:r>
            <a:r>
              <a:rPr lang="en-GB" sz="14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| CKM </a:t>
            </a:r>
            <a:r>
              <a:rPr lang="en-GB" sz="1400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unitarity: 1—|</a:t>
            </a:r>
            <a:r>
              <a:rPr lang="en-GB" sz="1400" i="1" dirty="0" err="1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V</a:t>
            </a:r>
            <a:r>
              <a:rPr lang="en-GB" sz="1400" i="1" baseline="-25000" dirty="0" err="1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tb</a:t>
            </a:r>
            <a:r>
              <a:rPr lang="en-GB" sz="1400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| = (8.80 ± 0.36)·10</a:t>
            </a:r>
            <a:r>
              <a:rPr lang="en-GB" sz="1400" baseline="300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—</a:t>
            </a:r>
            <a:r>
              <a:rPr lang="en-GB" sz="1400" baseline="30000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4</a:t>
            </a:r>
          </a:p>
        </p:txBody>
      </p:sp>
      <p:pic>
        <p:nvPicPr>
          <p:cNvPr id="6" name="Picture 5" descr="singletop_allchanvsroots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2664334"/>
            <a:ext cx="4752528" cy="376346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750496" y="3907520"/>
            <a:ext cx="214198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200"/>
              </a:spcBef>
            </a:pPr>
            <a:r>
              <a:rPr lang="en-GB" sz="1400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  <a:cs typeface="Calibri"/>
              </a:rPr>
              <a:t>All cross sections in agreement with SM, </a:t>
            </a:r>
            <a:r>
              <a:rPr lang="en-GB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  <a:cs typeface="Calibri"/>
              </a:rPr>
              <a:t>       no unitarity </a:t>
            </a:r>
            <a:r>
              <a:rPr lang="en-GB" sz="1400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  <a:cs typeface="Calibri"/>
              </a:rPr>
              <a:t>break down</a:t>
            </a:r>
          </a:p>
        </p:txBody>
      </p:sp>
      <p:pic>
        <p:nvPicPr>
          <p:cNvPr id="10" name="Picture 9" descr="Untitled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5393" y="89525"/>
            <a:ext cx="1355454" cy="1079956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7654253" y="499974"/>
            <a:ext cx="37413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00" i="1" dirty="0" err="1">
                <a:solidFill>
                  <a:srgbClr val="D80017"/>
                </a:solidFill>
                <a:latin typeface="Trebuchet MS"/>
                <a:cs typeface="Trebuchet MS"/>
              </a:rPr>
              <a:t>V</a:t>
            </a:r>
            <a:r>
              <a:rPr lang="en-GB" sz="1100" i="1" baseline="-25000" dirty="0" err="1">
                <a:solidFill>
                  <a:srgbClr val="D80017"/>
                </a:solidFill>
                <a:latin typeface="Trebuchet MS"/>
                <a:cs typeface="Trebuchet MS"/>
              </a:rPr>
              <a:t>tb</a:t>
            </a:r>
            <a:endParaRPr lang="en-GB" sz="1100" dirty="0">
              <a:solidFill>
                <a:srgbClr val="D80017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8028383" y="678943"/>
            <a:ext cx="93143" cy="101666"/>
          </a:xfrm>
          <a:prstGeom prst="ellipse">
            <a:avLst/>
          </a:prstGeom>
          <a:solidFill>
            <a:srgbClr val="D80017"/>
          </a:solidFill>
        </p:spPr>
        <p:txBody>
          <a:bodyPr wrap="squar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2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2"/>
          <p:cNvSpPr txBox="1">
            <a:spLocks noChangeArrowheads="1"/>
          </p:cNvSpPr>
          <p:nvPr/>
        </p:nvSpPr>
        <p:spPr bwMode="auto">
          <a:xfrm>
            <a:off x="179512" y="188640"/>
            <a:ext cx="8964488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lvl="0"/>
            <a:r>
              <a:rPr lang="en-US" sz="2800" dirty="0" smtClean="0">
                <a:latin typeface="Trebuchet MS"/>
                <a:ea typeface="Trebuchet MS" pitchFamily="-84" charset="0"/>
                <a:cs typeface="Trebuchet MS"/>
              </a:rPr>
              <a:t>Top </a:t>
            </a:r>
            <a:r>
              <a:rPr lang="en-US" sz="2800" dirty="0" err="1" smtClean="0">
                <a:latin typeface="Trebuchet MS"/>
                <a:ea typeface="Trebuchet MS" pitchFamily="-84" charset="0"/>
                <a:cs typeface="Trebuchet MS"/>
              </a:rPr>
              <a:t>Flavour</a:t>
            </a:r>
            <a:r>
              <a:rPr lang="en-US" sz="2800" dirty="0" smtClean="0">
                <a:latin typeface="Trebuchet MS"/>
                <a:ea typeface="Trebuchet MS" pitchFamily="-84" charset="0"/>
                <a:cs typeface="Trebuchet MS"/>
              </a:rPr>
              <a:t> </a:t>
            </a:r>
            <a:r>
              <a:rPr lang="en-US" sz="2800" dirty="0">
                <a:latin typeface="Trebuchet MS"/>
                <a:ea typeface="Trebuchet MS" pitchFamily="-84" charset="0"/>
                <a:cs typeface="Trebuchet MS"/>
              </a:rPr>
              <a:t>Physics </a:t>
            </a:r>
          </a:p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FCNC 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in top decay</a:t>
            </a: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Trebuchet MS" pitchFamily="-84" charset="0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094058" y="1196752"/>
            <a:ext cx="3049942" cy="10635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1412776"/>
            <a:ext cx="8712967" cy="623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FCNC top decays are suppressed in SM </a:t>
            </a:r>
          </a:p>
          <a:p>
            <a:pPr>
              <a:spcBef>
                <a:spcPts val="300"/>
              </a:spcBef>
            </a:pPr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(</a:t>
            </a:r>
            <a:r>
              <a:rPr lang="en-GB" sz="1400" dirty="0">
                <a:solidFill>
                  <a:srgbClr val="D80017"/>
                </a:solidFill>
                <a:latin typeface="Trebuchet MS"/>
                <a:cs typeface="Trebuchet MS"/>
              </a:rPr>
              <a:t>O</a:t>
            </a:r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nly at loop level, there CKM suppressed: BR(</a:t>
            </a:r>
            <a:r>
              <a:rPr lang="en-GB" sz="1400" i="1" dirty="0" smtClean="0">
                <a:solidFill>
                  <a:srgbClr val="D80017"/>
                </a:solidFill>
                <a:latin typeface="Trebuchet MS"/>
                <a:cs typeface="Trebuchet MS"/>
              </a:rPr>
              <a:t>t</a:t>
            </a:r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 </a:t>
            </a:r>
            <a:r>
              <a:rPr lang="en-GB" sz="1400" dirty="0" smtClean="0">
                <a:solidFill>
                  <a:srgbClr val="D80017"/>
                </a:solidFill>
                <a:latin typeface="Symbol" charset="2"/>
                <a:cs typeface="Symbol" charset="2"/>
              </a:rPr>
              <a:t>®</a:t>
            </a:r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 </a:t>
            </a:r>
            <a:r>
              <a:rPr lang="en-GB" sz="1400" i="1" dirty="0" err="1" smtClean="0">
                <a:solidFill>
                  <a:srgbClr val="D80017"/>
                </a:solidFill>
                <a:latin typeface="Trebuchet MS"/>
                <a:cs typeface="Trebuchet MS"/>
              </a:rPr>
              <a:t>cZ</a:t>
            </a:r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) </a:t>
            </a:r>
            <a:r>
              <a:rPr lang="en-GB" sz="1400" dirty="0" smtClean="0">
                <a:solidFill>
                  <a:srgbClr val="D80017"/>
                </a:solidFill>
                <a:latin typeface="Symbol" charset="2"/>
                <a:cs typeface="Symbol" charset="2"/>
              </a:rPr>
              <a:t>~</a:t>
            </a:r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 10</a:t>
            </a:r>
            <a:r>
              <a:rPr lang="en-GB" sz="1400" baseline="30000" dirty="0" smtClean="0">
                <a:solidFill>
                  <a:srgbClr val="D80017"/>
                </a:solidFill>
                <a:latin typeface="Trebuchet MS"/>
                <a:cs typeface="Trebuchet MS"/>
              </a:rPr>
              <a:t>—14</a:t>
            </a:r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)</a:t>
            </a:r>
            <a:endParaRPr lang="en-GB" sz="1400" baseline="30000" dirty="0">
              <a:solidFill>
                <a:srgbClr val="D80017"/>
              </a:solidFill>
              <a:latin typeface="Trebuchet MS"/>
              <a:cs typeface="Trebuchet MS"/>
            </a:endParaRPr>
          </a:p>
        </p:txBody>
      </p:sp>
      <p:pic>
        <p:nvPicPr>
          <p:cNvPr id="5" name="Picture 4" descr="Figure_00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7610" y="167757"/>
            <a:ext cx="2763064" cy="1941053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>
            <a:off x="6094058" y="2260271"/>
            <a:ext cx="3049942" cy="0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6094058" y="1219637"/>
            <a:ext cx="0" cy="1040634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467544" y="2152744"/>
            <a:ext cx="8676456" cy="700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GB" sz="1600" dirty="0" smtClean="0">
                <a:latin typeface="Trebuchet MS"/>
                <a:cs typeface="Trebuchet MS"/>
              </a:rPr>
              <a:t>Current limit (CMS): </a:t>
            </a:r>
            <a:r>
              <a:rPr lang="en-GB" sz="1600" dirty="0">
                <a:latin typeface="Trebuchet MS"/>
                <a:cs typeface="Trebuchet MS"/>
              </a:rPr>
              <a:t>BR(</a:t>
            </a:r>
            <a:r>
              <a:rPr lang="en-GB" sz="1600" i="1" dirty="0">
                <a:latin typeface="Trebuchet MS"/>
                <a:cs typeface="Trebuchet MS"/>
              </a:rPr>
              <a:t>t</a:t>
            </a:r>
            <a:r>
              <a:rPr lang="en-GB" sz="1600" dirty="0">
                <a:latin typeface="Trebuchet MS"/>
                <a:cs typeface="Trebuchet MS"/>
              </a:rPr>
              <a:t> </a:t>
            </a:r>
            <a:r>
              <a:rPr lang="en-GB" sz="1600" dirty="0">
                <a:latin typeface="Symbol" charset="2"/>
                <a:cs typeface="Symbol" charset="2"/>
              </a:rPr>
              <a:t>®</a:t>
            </a:r>
            <a:r>
              <a:rPr lang="en-GB" sz="1600" dirty="0">
                <a:latin typeface="Trebuchet MS"/>
                <a:cs typeface="Trebuchet MS"/>
              </a:rPr>
              <a:t> </a:t>
            </a:r>
            <a:r>
              <a:rPr lang="en-GB" sz="1600" i="1" dirty="0" err="1">
                <a:latin typeface="Trebuchet MS"/>
                <a:cs typeface="Trebuchet MS"/>
              </a:rPr>
              <a:t>cZ</a:t>
            </a:r>
            <a:r>
              <a:rPr lang="en-GB" sz="1600" dirty="0">
                <a:latin typeface="Trebuchet MS"/>
                <a:cs typeface="Trebuchet MS"/>
              </a:rPr>
              <a:t>) </a:t>
            </a:r>
            <a:r>
              <a:rPr lang="en-GB" sz="1600" dirty="0" smtClean="0">
                <a:latin typeface="Trebuchet MS"/>
                <a:cs typeface="Trebuchet MS"/>
              </a:rPr>
              <a:t>&lt; 0.21%  </a:t>
            </a:r>
            <a:r>
              <a:rPr lang="en-US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[CMS: </a:t>
            </a:r>
            <a:r>
              <a:rPr lang="en-US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1208.0957, 7 TeV] </a:t>
            </a:r>
            <a:endParaRPr lang="en-GB" sz="1600" dirty="0" smtClean="0">
              <a:latin typeface="Trebuchet MS"/>
              <a:cs typeface="Trebuchet MS"/>
            </a:endParaRPr>
          </a:p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GB" sz="1600" dirty="0" smtClean="0">
                <a:latin typeface="Trebuchet MS"/>
                <a:cs typeface="Trebuchet MS"/>
              </a:rPr>
              <a:t>Prospective (CMS):</a:t>
            </a:r>
            <a:endParaRPr lang="en-GB" sz="1600" dirty="0">
              <a:latin typeface="Trebuchet MS"/>
              <a:cs typeface="Trebuchet MS"/>
            </a:endParaRPr>
          </a:p>
        </p:txBody>
      </p:sp>
      <p:pic>
        <p:nvPicPr>
          <p:cNvPr id="20" name="Picture 19" descr="FTR-13-016-pas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40" t="18500" r="10682" b="71734"/>
          <a:stretch/>
        </p:blipFill>
        <p:spPr>
          <a:xfrm>
            <a:off x="31668" y="3050087"/>
            <a:ext cx="8428764" cy="1486296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6262819" y="2780928"/>
            <a:ext cx="150413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[ CMS </a:t>
            </a:r>
            <a:r>
              <a:rPr lang="en-US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PAS FTR-13-</a:t>
            </a:r>
            <a:r>
              <a:rPr lang="en-US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016 ] </a:t>
            </a:r>
            <a:endParaRPr lang="en-GB" sz="1000" dirty="0"/>
          </a:p>
        </p:txBody>
      </p:sp>
      <p:sp>
        <p:nvSpPr>
          <p:cNvPr id="22" name="Rectangle 21"/>
          <p:cNvSpPr/>
          <p:nvPr/>
        </p:nvSpPr>
        <p:spPr>
          <a:xfrm>
            <a:off x="467544" y="4653136"/>
            <a:ext cx="867645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US" sz="1600" dirty="0" smtClean="0">
                <a:latin typeface="Trebuchet MS"/>
                <a:cs typeface="Trebuchet MS"/>
              </a:rPr>
              <a:t>Other FCNC processes involve, </a:t>
            </a:r>
            <a:r>
              <a:rPr lang="en-US" sz="1600" dirty="0" err="1" smtClean="0">
                <a:latin typeface="Trebuchet MS"/>
                <a:cs typeface="Trebuchet MS"/>
              </a:rPr>
              <a:t>eg</a:t>
            </a:r>
            <a:r>
              <a:rPr lang="en-US" sz="1600" dirty="0" smtClean="0">
                <a:latin typeface="Trebuchet MS"/>
                <a:cs typeface="Trebuchet MS"/>
              </a:rPr>
              <a:t>, </a:t>
            </a:r>
            <a:r>
              <a:rPr lang="en-US" sz="1600" i="1" dirty="0" err="1" smtClean="0">
                <a:latin typeface="Trebuchet MS"/>
                <a:cs typeface="Trebuchet MS"/>
              </a:rPr>
              <a:t>qg</a:t>
            </a:r>
            <a:r>
              <a:rPr lang="en-US" sz="1600" dirty="0" smtClean="0">
                <a:latin typeface="Trebuchet MS"/>
                <a:cs typeface="Trebuchet MS"/>
              </a:rPr>
              <a:t> coupling: </a:t>
            </a:r>
            <a:r>
              <a:rPr lang="en-US" sz="1600" i="1" dirty="0" err="1" smtClean="0">
                <a:latin typeface="Trebuchet MS"/>
                <a:cs typeface="Trebuchet MS"/>
              </a:rPr>
              <a:t>qg</a:t>
            </a:r>
            <a:r>
              <a:rPr lang="en-US" sz="1600" dirty="0" smtClean="0">
                <a:latin typeface="Trebuchet MS"/>
                <a:cs typeface="Trebuchet MS"/>
              </a:rPr>
              <a:t> </a:t>
            </a:r>
            <a:r>
              <a:rPr lang="en-US" sz="1600" dirty="0">
                <a:latin typeface="Symbol" charset="2"/>
                <a:cs typeface="Symbol" charset="2"/>
              </a:rPr>
              <a:t>®</a:t>
            </a:r>
            <a:r>
              <a:rPr lang="en-US" sz="1600" dirty="0" smtClean="0">
                <a:latin typeface="Trebuchet MS"/>
                <a:cs typeface="Trebuchet MS"/>
              </a:rPr>
              <a:t> </a:t>
            </a:r>
            <a:r>
              <a:rPr lang="en-US" sz="1600" i="1" dirty="0" smtClean="0">
                <a:latin typeface="Trebuchet MS"/>
                <a:cs typeface="Trebuchet MS"/>
              </a:rPr>
              <a:t>t</a:t>
            </a:r>
            <a:r>
              <a:rPr lang="en-US" sz="1600" dirty="0" smtClean="0">
                <a:latin typeface="Trebuchet MS"/>
                <a:cs typeface="Trebuchet MS"/>
              </a:rPr>
              <a:t> </a:t>
            </a:r>
            <a:r>
              <a:rPr lang="en-US" sz="1600" dirty="0" smtClean="0">
                <a:latin typeface="Symbol" charset="2"/>
                <a:cs typeface="Symbol" charset="2"/>
              </a:rPr>
              <a:t>®</a:t>
            </a:r>
            <a:r>
              <a:rPr lang="en-US" sz="1600" dirty="0" smtClean="0">
                <a:latin typeface="Trebuchet MS"/>
                <a:cs typeface="Trebuchet MS"/>
              </a:rPr>
              <a:t> </a:t>
            </a:r>
            <a:r>
              <a:rPr lang="en-US" sz="1600" i="1" dirty="0" smtClean="0">
                <a:latin typeface="Trebuchet MS"/>
                <a:cs typeface="Trebuchet MS"/>
              </a:rPr>
              <a:t>W</a:t>
            </a:r>
            <a:r>
              <a:rPr lang="en-US" sz="1600" dirty="0" smtClean="0">
                <a:latin typeface="Trebuchet MS"/>
                <a:cs typeface="Trebuchet MS"/>
              </a:rPr>
              <a:t>(</a:t>
            </a:r>
            <a:r>
              <a:rPr lang="en-US" sz="1600" dirty="0">
                <a:latin typeface="Symbol" charset="2"/>
                <a:cs typeface="Symbol" charset="2"/>
              </a:rPr>
              <a:t>®</a:t>
            </a:r>
            <a:r>
              <a:rPr lang="en-US" sz="1600" i="1" dirty="0" err="1" smtClean="0">
                <a:latin typeface="Trebuchet MS"/>
                <a:cs typeface="Trebuchet MS"/>
              </a:rPr>
              <a:t>l</a:t>
            </a:r>
            <a:r>
              <a:rPr lang="en-US" sz="1600" i="1" dirty="0" err="1" smtClean="0">
                <a:latin typeface="Symbol" charset="2"/>
                <a:cs typeface="Symbol" charset="2"/>
              </a:rPr>
              <a:t>n</a:t>
            </a:r>
            <a:r>
              <a:rPr lang="en-US" sz="1600" dirty="0" smtClean="0">
                <a:latin typeface="Trebuchet MS"/>
                <a:cs typeface="Trebuchet MS"/>
              </a:rPr>
              <a:t>)</a:t>
            </a:r>
            <a:r>
              <a:rPr lang="en-US" sz="1600" i="1" dirty="0" smtClean="0">
                <a:latin typeface="Trebuchet MS"/>
                <a:cs typeface="Trebuchet MS"/>
              </a:rPr>
              <a:t>b</a:t>
            </a:r>
            <a:r>
              <a:rPr lang="en-US" sz="1600" dirty="0" smtClean="0">
                <a:latin typeface="Trebuchet MS"/>
                <a:cs typeface="Trebuchet MS"/>
              </a:rPr>
              <a:t> </a:t>
            </a:r>
            <a:r>
              <a:rPr lang="en-US" sz="1200" dirty="0" smtClean="0">
                <a:latin typeface="Trebuchet MS"/>
                <a:cs typeface="Trebuchet MS"/>
              </a:rPr>
              <a:t>(additional jet veto)</a:t>
            </a:r>
            <a:endParaRPr lang="en-GB" sz="1600" i="1" dirty="0">
              <a:latin typeface="Trebuchet MS"/>
              <a:cs typeface="Trebuchet MS"/>
            </a:endParaRPr>
          </a:p>
        </p:txBody>
      </p:sp>
      <p:pic>
        <p:nvPicPr>
          <p:cNvPr id="23" name="Picture 22" descr="fig_01d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227" y="5049945"/>
            <a:ext cx="1306849" cy="1304728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2339752" y="5206945"/>
            <a:ext cx="511256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latin typeface="Trebuchet MS"/>
                <a:cs typeface="Trebuchet MS"/>
              </a:rPr>
              <a:t>ATLAS limit: BR(</a:t>
            </a:r>
            <a:r>
              <a:rPr lang="en-US" sz="1600" i="1" dirty="0" smtClean="0">
                <a:latin typeface="Trebuchet MS"/>
                <a:cs typeface="Trebuchet MS"/>
              </a:rPr>
              <a:t>t</a:t>
            </a:r>
            <a:r>
              <a:rPr lang="en-US" sz="1600" dirty="0" smtClean="0">
                <a:latin typeface="Trebuchet MS"/>
                <a:cs typeface="Trebuchet MS"/>
              </a:rPr>
              <a:t> </a:t>
            </a:r>
            <a:r>
              <a:rPr lang="en-US" sz="1600" dirty="0" smtClean="0">
                <a:latin typeface="Symbol" charset="2"/>
                <a:cs typeface="Symbol" charset="2"/>
              </a:rPr>
              <a:t>®</a:t>
            </a:r>
            <a:r>
              <a:rPr lang="en-US" sz="1600" dirty="0" smtClean="0">
                <a:latin typeface="Trebuchet MS"/>
                <a:cs typeface="Trebuchet MS"/>
              </a:rPr>
              <a:t> </a:t>
            </a:r>
            <a:r>
              <a:rPr lang="en-US" sz="1600" i="1" dirty="0" smtClean="0">
                <a:latin typeface="Trebuchet MS"/>
                <a:cs typeface="Trebuchet MS"/>
              </a:rPr>
              <a:t>cg</a:t>
            </a:r>
            <a:r>
              <a:rPr lang="en-US" sz="1600" dirty="0" smtClean="0">
                <a:latin typeface="Trebuchet MS"/>
                <a:cs typeface="Trebuchet MS"/>
              </a:rPr>
              <a:t>) &lt; 0.027 % </a:t>
            </a:r>
            <a:r>
              <a:rPr lang="en-US" sz="1200" dirty="0">
                <a:solidFill>
                  <a:prstClr val="black"/>
                </a:solidFill>
                <a:latin typeface="Trebuchet MS"/>
                <a:cs typeface="Trebuchet MS"/>
              </a:rPr>
              <a:t>at 95% CL</a:t>
            </a:r>
            <a:endParaRPr lang="en-GB" sz="1600" dirty="0"/>
          </a:p>
        </p:txBody>
      </p:sp>
      <p:sp>
        <p:nvSpPr>
          <p:cNvPr id="25" name="Rectangle 24"/>
          <p:cNvSpPr/>
          <p:nvPr/>
        </p:nvSpPr>
        <p:spPr>
          <a:xfrm>
            <a:off x="4574641" y="5548624"/>
            <a:ext cx="175279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900"/>
              </a:spcBef>
            </a:pPr>
            <a:r>
              <a:rPr lang="en-US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[ ATLAS</a:t>
            </a:r>
            <a:r>
              <a:rPr lang="en-US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: </a:t>
            </a:r>
            <a:r>
              <a:rPr lang="en-US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1203.0529, </a:t>
            </a:r>
            <a:r>
              <a:rPr lang="en-US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7 </a:t>
            </a:r>
            <a:r>
              <a:rPr lang="en-US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TeV ] </a:t>
            </a:r>
            <a:endParaRPr lang="en-GB" sz="1600" dirty="0">
              <a:latin typeface="Trebuchet MS"/>
              <a:cs typeface="Trebuchet MS"/>
            </a:endParaRPr>
          </a:p>
        </p:txBody>
      </p:sp>
      <p:sp>
        <p:nvSpPr>
          <p:cNvPr id="1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20011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2"/>
          <p:cNvSpPr txBox="1">
            <a:spLocks noChangeArrowheads="1"/>
          </p:cNvSpPr>
          <p:nvPr/>
        </p:nvSpPr>
        <p:spPr bwMode="auto">
          <a:xfrm>
            <a:off x="179512" y="188640"/>
            <a:ext cx="8964488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lvl="0"/>
            <a:r>
              <a:rPr lang="en-US" sz="2800" dirty="0" smtClean="0">
                <a:latin typeface="Trebuchet MS"/>
                <a:ea typeface="Trebuchet MS" pitchFamily="-84" charset="0"/>
                <a:cs typeface="Trebuchet MS"/>
              </a:rPr>
              <a:t>Top </a:t>
            </a:r>
            <a:r>
              <a:rPr lang="en-US" sz="2800" dirty="0" err="1" smtClean="0">
                <a:latin typeface="Trebuchet MS"/>
                <a:ea typeface="Trebuchet MS" pitchFamily="-84" charset="0"/>
                <a:cs typeface="Trebuchet MS"/>
              </a:rPr>
              <a:t>Flavour</a:t>
            </a:r>
            <a:r>
              <a:rPr lang="en-US" sz="2800" dirty="0" smtClean="0">
                <a:latin typeface="Trebuchet MS"/>
                <a:ea typeface="Trebuchet MS" pitchFamily="-84" charset="0"/>
                <a:cs typeface="Trebuchet MS"/>
              </a:rPr>
              <a:t> </a:t>
            </a:r>
            <a:r>
              <a:rPr lang="en-US" sz="2800" dirty="0">
                <a:latin typeface="Trebuchet MS"/>
                <a:ea typeface="Trebuchet MS" pitchFamily="-84" charset="0"/>
                <a:cs typeface="Trebuchet MS"/>
              </a:rPr>
              <a:t>Physics </a:t>
            </a:r>
            <a:endParaRPr lang="en-US" sz="2800" dirty="0" smtClean="0">
              <a:latin typeface="Trebuchet MS"/>
              <a:ea typeface="Trebuchet MS" pitchFamily="-84" charset="0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FCNC in top decay</a:t>
            </a: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Trebuchet MS" pitchFamily="-84" charset="0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094058" y="1196752"/>
            <a:ext cx="3049942" cy="10635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1412776"/>
            <a:ext cx="8712967" cy="623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FCNC top decays are suppressed in SM </a:t>
            </a:r>
          </a:p>
          <a:p>
            <a:pPr>
              <a:spcBef>
                <a:spcPts val="300"/>
              </a:spcBef>
            </a:pPr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(</a:t>
            </a:r>
            <a:r>
              <a:rPr lang="en-GB" sz="1400" dirty="0">
                <a:solidFill>
                  <a:srgbClr val="D80017"/>
                </a:solidFill>
                <a:latin typeface="Trebuchet MS"/>
                <a:cs typeface="Trebuchet MS"/>
              </a:rPr>
              <a:t>O</a:t>
            </a:r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nly at loop level, there CKM suppressed: BR(</a:t>
            </a:r>
            <a:r>
              <a:rPr lang="en-GB" sz="1400" i="1" dirty="0" smtClean="0">
                <a:solidFill>
                  <a:srgbClr val="D80017"/>
                </a:solidFill>
                <a:latin typeface="Trebuchet MS"/>
                <a:cs typeface="Trebuchet MS"/>
              </a:rPr>
              <a:t>t</a:t>
            </a:r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 </a:t>
            </a:r>
            <a:r>
              <a:rPr lang="en-GB" sz="1400" dirty="0" smtClean="0">
                <a:solidFill>
                  <a:srgbClr val="D80017"/>
                </a:solidFill>
                <a:latin typeface="Symbol" charset="2"/>
                <a:cs typeface="Symbol" charset="2"/>
              </a:rPr>
              <a:t>®</a:t>
            </a:r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 </a:t>
            </a:r>
            <a:r>
              <a:rPr lang="en-GB" sz="1400" i="1" dirty="0" err="1" smtClean="0">
                <a:solidFill>
                  <a:srgbClr val="D80017"/>
                </a:solidFill>
                <a:latin typeface="Trebuchet MS"/>
                <a:cs typeface="Trebuchet MS"/>
              </a:rPr>
              <a:t>cH</a:t>
            </a:r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) </a:t>
            </a:r>
            <a:r>
              <a:rPr lang="en-GB" sz="1400" dirty="0" smtClean="0">
                <a:solidFill>
                  <a:srgbClr val="D80017"/>
                </a:solidFill>
                <a:latin typeface="Symbol" charset="2"/>
                <a:cs typeface="Symbol" charset="2"/>
              </a:rPr>
              <a:t>~</a:t>
            </a:r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 3·10</a:t>
            </a:r>
            <a:r>
              <a:rPr lang="en-GB" sz="1400" baseline="30000" dirty="0" smtClean="0">
                <a:solidFill>
                  <a:srgbClr val="D80017"/>
                </a:solidFill>
                <a:latin typeface="Trebuchet MS"/>
                <a:cs typeface="Trebuchet MS"/>
              </a:rPr>
              <a:t>—15</a:t>
            </a:r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)</a:t>
            </a:r>
            <a:endParaRPr lang="en-GB" sz="1400" baseline="30000" dirty="0">
              <a:solidFill>
                <a:srgbClr val="D80017"/>
              </a:solidFill>
              <a:latin typeface="Trebuchet MS"/>
              <a:cs typeface="Trebuchet MS"/>
            </a:endParaRPr>
          </a:p>
        </p:txBody>
      </p:sp>
      <p:pic>
        <p:nvPicPr>
          <p:cNvPr id="5" name="Picture 4" descr="Figure_00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7610" y="167757"/>
            <a:ext cx="2763064" cy="1941053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>
            <a:off x="6094058" y="2260271"/>
            <a:ext cx="3049942" cy="0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6094058" y="1219637"/>
            <a:ext cx="0" cy="1040634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467544" y="2154342"/>
            <a:ext cx="867645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GB" sz="1600" dirty="0" smtClean="0">
                <a:latin typeface="Trebuchet MS"/>
                <a:cs typeface="Trebuchet MS"/>
              </a:rPr>
              <a:t>Search in </a:t>
            </a:r>
            <a:r>
              <a:rPr lang="en-GB" sz="1600" i="1" dirty="0" smtClean="0">
                <a:latin typeface="Trebuchet MS"/>
                <a:cs typeface="Trebuchet MS"/>
              </a:rPr>
              <a:t>t</a:t>
            </a:r>
            <a:r>
              <a:rPr lang="en-GB" sz="1600" dirty="0">
                <a:latin typeface="Trebuchet MS"/>
                <a:cs typeface="Trebuchet MS"/>
              </a:rPr>
              <a:t> </a:t>
            </a:r>
            <a:r>
              <a:rPr lang="en-GB" sz="1600" dirty="0">
                <a:latin typeface="Symbol" charset="2"/>
                <a:cs typeface="Symbol" charset="2"/>
              </a:rPr>
              <a:t>®</a:t>
            </a:r>
            <a:r>
              <a:rPr lang="en-GB" sz="1600" dirty="0" smtClean="0">
                <a:latin typeface="Trebuchet MS"/>
                <a:cs typeface="Trebuchet MS"/>
              </a:rPr>
              <a:t> </a:t>
            </a:r>
            <a:r>
              <a:rPr lang="en-GB" sz="1600" i="1" dirty="0" err="1" smtClean="0">
                <a:latin typeface="Trebuchet MS"/>
                <a:cs typeface="Trebuchet MS"/>
              </a:rPr>
              <a:t>qH</a:t>
            </a:r>
            <a:r>
              <a:rPr lang="en-GB" sz="1600" dirty="0" smtClean="0">
                <a:latin typeface="Trebuchet MS"/>
                <a:cs typeface="Trebuchet MS"/>
              </a:rPr>
              <a:t>(</a:t>
            </a:r>
            <a:r>
              <a:rPr lang="en-GB" sz="1600" dirty="0" smtClean="0">
                <a:latin typeface="Symbol" charset="2"/>
                <a:cs typeface="Symbol" charset="2"/>
              </a:rPr>
              <a:t>® </a:t>
            </a:r>
            <a:r>
              <a:rPr lang="en-GB" sz="1600" dirty="0" err="1" smtClean="0">
                <a:latin typeface="Symbol" charset="2"/>
                <a:cs typeface="Symbol" charset="2"/>
              </a:rPr>
              <a:t>gg</a:t>
            </a:r>
            <a:r>
              <a:rPr lang="en-GB" sz="1600" dirty="0" smtClean="0">
                <a:latin typeface="Trebuchet MS"/>
                <a:cs typeface="Trebuchet MS"/>
              </a:rPr>
              <a:t>) channel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7857130" y="1819419"/>
            <a:ext cx="216024" cy="241638"/>
            <a:chOff x="6948264" y="1772816"/>
            <a:chExt cx="216024" cy="241638"/>
          </a:xfrm>
        </p:grpSpPr>
        <p:cxnSp>
          <p:nvCxnSpPr>
            <p:cNvPr id="6" name="Straight Connector 5"/>
            <p:cNvCxnSpPr/>
            <p:nvPr/>
          </p:nvCxnSpPr>
          <p:spPr>
            <a:xfrm flipV="1">
              <a:off x="6948264" y="1772816"/>
              <a:ext cx="216024" cy="241638"/>
            </a:xfrm>
            <a:prstGeom prst="line">
              <a:avLst/>
            </a:prstGeom>
            <a:ln w="12700" cmpd="sng">
              <a:solidFill>
                <a:srgbClr val="D80017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 flipV="1">
              <a:off x="6948264" y="1772816"/>
              <a:ext cx="216024" cy="241638"/>
            </a:xfrm>
            <a:prstGeom prst="line">
              <a:avLst/>
            </a:prstGeom>
            <a:ln w="12700" cmpd="sng">
              <a:solidFill>
                <a:srgbClr val="D80017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/>
          <p:cNvGrpSpPr/>
          <p:nvPr/>
        </p:nvGrpSpPr>
        <p:grpSpPr>
          <a:xfrm>
            <a:off x="8651056" y="1577780"/>
            <a:ext cx="216024" cy="623669"/>
            <a:chOff x="6948264" y="1772816"/>
            <a:chExt cx="216024" cy="241638"/>
          </a:xfrm>
        </p:grpSpPr>
        <p:cxnSp>
          <p:nvCxnSpPr>
            <p:cNvPr id="27" name="Straight Connector 26"/>
            <p:cNvCxnSpPr/>
            <p:nvPr/>
          </p:nvCxnSpPr>
          <p:spPr>
            <a:xfrm flipV="1">
              <a:off x="6948264" y="1772816"/>
              <a:ext cx="216024" cy="241638"/>
            </a:xfrm>
            <a:prstGeom prst="line">
              <a:avLst/>
            </a:prstGeom>
            <a:ln w="12700" cmpd="sng">
              <a:solidFill>
                <a:srgbClr val="D80017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H="1" flipV="1">
              <a:off x="6948264" y="1772816"/>
              <a:ext cx="216024" cy="241638"/>
            </a:xfrm>
            <a:prstGeom prst="line">
              <a:avLst/>
            </a:prstGeom>
            <a:ln w="12700" cmpd="sng">
              <a:solidFill>
                <a:srgbClr val="D80017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Rectangle 18"/>
          <p:cNvSpPr/>
          <p:nvPr/>
        </p:nvSpPr>
        <p:spPr>
          <a:xfrm>
            <a:off x="8046116" y="1807769"/>
            <a:ext cx="3910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solidFill>
                  <a:srgbClr val="D80017"/>
                </a:solidFill>
                <a:latin typeface="Trebuchet MS"/>
                <a:cs typeface="Trebuchet MS"/>
              </a:rPr>
              <a:t>H</a:t>
            </a:r>
            <a:endParaRPr lang="en-GB" i="1" dirty="0">
              <a:solidFill>
                <a:srgbClr val="D80017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8820472" y="1473133"/>
            <a:ext cx="3596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solidFill>
                  <a:srgbClr val="D80017"/>
                </a:solidFill>
                <a:latin typeface="Symbol" charset="2"/>
                <a:cs typeface="Symbol" charset="2"/>
              </a:rPr>
              <a:t>g</a:t>
            </a:r>
            <a:endParaRPr lang="en-GB" i="1" dirty="0">
              <a:solidFill>
                <a:srgbClr val="D80017"/>
              </a:solidFill>
              <a:latin typeface="Symbol" charset="2"/>
              <a:cs typeface="Symbol" charset="2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8820472" y="1810128"/>
            <a:ext cx="3596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solidFill>
                  <a:srgbClr val="D80017"/>
                </a:solidFill>
                <a:latin typeface="Symbol" charset="2"/>
                <a:cs typeface="Symbol" charset="2"/>
              </a:rPr>
              <a:t>g</a:t>
            </a:r>
            <a:endParaRPr lang="en-GB" i="1" dirty="0">
              <a:solidFill>
                <a:srgbClr val="D80017"/>
              </a:solidFill>
              <a:latin typeface="Symbol" charset="2"/>
              <a:cs typeface="Symbol" charset="2"/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 flipH="1" flipV="1">
            <a:off x="7935093" y="1642774"/>
            <a:ext cx="291303" cy="139811"/>
          </a:xfrm>
          <a:prstGeom prst="line">
            <a:avLst/>
          </a:prstGeom>
          <a:ln w="38100" cmpd="sng">
            <a:solidFill>
              <a:srgbClr val="D80017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4" name="Picture 33" descr="fig_05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564904"/>
            <a:ext cx="4585994" cy="3105859"/>
          </a:xfrm>
          <a:prstGeom prst="rect">
            <a:avLst/>
          </a:prstGeom>
        </p:spPr>
      </p:pic>
      <p:pic>
        <p:nvPicPr>
          <p:cNvPr id="35" name="Picture 34" descr="fig_06.pdf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8"/>
          <a:stretch/>
        </p:blipFill>
        <p:spPr>
          <a:xfrm>
            <a:off x="4613066" y="2564904"/>
            <a:ext cx="4397608" cy="3105859"/>
          </a:xfrm>
          <a:prstGeom prst="rect">
            <a:avLst/>
          </a:prstGeom>
        </p:spPr>
      </p:pic>
      <p:sp>
        <p:nvSpPr>
          <p:cNvPr id="2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27</a:t>
            </a:fld>
            <a:endParaRPr lang="en-GB" dirty="0"/>
          </a:p>
        </p:txBody>
      </p:sp>
      <p:sp>
        <p:nvSpPr>
          <p:cNvPr id="23" name="Rectangle 22"/>
          <p:cNvSpPr/>
          <p:nvPr/>
        </p:nvSpPr>
        <p:spPr>
          <a:xfrm>
            <a:off x="467544" y="5683724"/>
            <a:ext cx="8676456" cy="700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US" sz="1600" dirty="0" smtClean="0">
                <a:latin typeface="Trebuchet MS"/>
                <a:cs typeface="Trebuchet MS"/>
              </a:rPr>
              <a:t>Branching </a:t>
            </a:r>
            <a:r>
              <a:rPr lang="en-US" sz="1600" dirty="0">
                <a:latin typeface="Trebuchet MS"/>
                <a:cs typeface="Trebuchet MS"/>
              </a:rPr>
              <a:t>fraction limit: BR(</a:t>
            </a:r>
            <a:r>
              <a:rPr lang="en-US" sz="1600" i="1" dirty="0">
                <a:latin typeface="Trebuchet MS"/>
                <a:cs typeface="Trebuchet MS"/>
              </a:rPr>
              <a:t>t</a:t>
            </a:r>
            <a:r>
              <a:rPr lang="en-US" sz="1600" dirty="0">
                <a:latin typeface="Trebuchet MS"/>
                <a:cs typeface="Trebuchet MS"/>
              </a:rPr>
              <a:t> </a:t>
            </a:r>
            <a:r>
              <a:rPr lang="en-US" sz="1600" dirty="0">
                <a:latin typeface="Symbol" charset="2"/>
                <a:cs typeface="Symbol" charset="2"/>
              </a:rPr>
              <a:t>®</a:t>
            </a:r>
            <a:r>
              <a:rPr lang="en-US" sz="1600" dirty="0">
                <a:latin typeface="Trebuchet MS"/>
                <a:cs typeface="Trebuchet MS"/>
              </a:rPr>
              <a:t> </a:t>
            </a:r>
            <a:r>
              <a:rPr lang="en-US" sz="1600" i="1" dirty="0" err="1">
                <a:latin typeface="Trebuchet MS"/>
                <a:cs typeface="Trebuchet MS"/>
              </a:rPr>
              <a:t>qH</a:t>
            </a:r>
            <a:r>
              <a:rPr lang="en-US" sz="1600" dirty="0">
                <a:latin typeface="Trebuchet MS"/>
                <a:cs typeface="Trebuchet MS"/>
              </a:rPr>
              <a:t>) </a:t>
            </a:r>
            <a:r>
              <a:rPr lang="en-US" sz="1600" dirty="0">
                <a:latin typeface="Symbol" charset="2"/>
                <a:cs typeface="Symbol" charset="2"/>
              </a:rPr>
              <a:t>~</a:t>
            </a:r>
            <a:r>
              <a:rPr lang="en-US" sz="1600" dirty="0">
                <a:latin typeface="Trebuchet MS"/>
                <a:cs typeface="Trebuchet MS"/>
              </a:rPr>
              <a:t> </a:t>
            </a:r>
            <a:r>
              <a:rPr lang="en-US" sz="1200" dirty="0">
                <a:latin typeface="Trebuchet MS"/>
                <a:cs typeface="Trebuchet MS"/>
              </a:rPr>
              <a:t>(assumed) </a:t>
            </a:r>
            <a:r>
              <a:rPr lang="en-US" sz="1600" dirty="0">
                <a:latin typeface="Trebuchet MS"/>
                <a:cs typeface="Trebuchet MS"/>
              </a:rPr>
              <a:t>BR(</a:t>
            </a:r>
            <a:r>
              <a:rPr lang="en-US" sz="1600" i="1" dirty="0">
                <a:latin typeface="Trebuchet MS"/>
                <a:cs typeface="Trebuchet MS"/>
              </a:rPr>
              <a:t>t</a:t>
            </a:r>
            <a:r>
              <a:rPr lang="en-US" sz="1600" dirty="0">
                <a:latin typeface="Trebuchet MS"/>
                <a:cs typeface="Trebuchet MS"/>
              </a:rPr>
              <a:t> </a:t>
            </a:r>
            <a:r>
              <a:rPr lang="en-US" sz="1600" dirty="0">
                <a:latin typeface="Symbol" charset="2"/>
                <a:cs typeface="Symbol" charset="2"/>
              </a:rPr>
              <a:t>®</a:t>
            </a:r>
            <a:r>
              <a:rPr lang="en-US" sz="1600" dirty="0">
                <a:latin typeface="Trebuchet MS"/>
                <a:cs typeface="Trebuchet MS"/>
              </a:rPr>
              <a:t> </a:t>
            </a:r>
            <a:r>
              <a:rPr lang="en-US" sz="1600" i="1" dirty="0" err="1">
                <a:latin typeface="Trebuchet MS"/>
                <a:cs typeface="Trebuchet MS"/>
              </a:rPr>
              <a:t>cH</a:t>
            </a:r>
            <a:r>
              <a:rPr lang="en-US" sz="1600" dirty="0">
                <a:latin typeface="Trebuchet MS"/>
                <a:cs typeface="Trebuchet MS"/>
              </a:rPr>
              <a:t>) &lt; 0.79 % </a:t>
            </a:r>
            <a:r>
              <a:rPr lang="en-US" sz="1200" dirty="0">
                <a:latin typeface="Trebuchet MS"/>
                <a:cs typeface="Trebuchet MS"/>
              </a:rPr>
              <a:t>at 95% </a:t>
            </a:r>
            <a:r>
              <a:rPr lang="en-US" sz="1200" dirty="0" smtClean="0">
                <a:latin typeface="Trebuchet MS"/>
                <a:cs typeface="Trebuchet MS"/>
              </a:rPr>
              <a:t>CL</a:t>
            </a:r>
          </a:p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US" sz="1600" dirty="0" smtClean="0">
                <a:latin typeface="Trebuchet MS"/>
                <a:cs typeface="Trebuchet MS"/>
              </a:rPr>
              <a:t>CMS combined </a:t>
            </a:r>
            <a:r>
              <a:rPr lang="en-US" sz="1600" dirty="0" err="1" smtClean="0">
                <a:latin typeface="Trebuchet MS"/>
                <a:cs typeface="Trebuchet MS"/>
              </a:rPr>
              <a:t>multilepton</a:t>
            </a:r>
            <a:r>
              <a:rPr lang="en-US" sz="1600" dirty="0" smtClean="0">
                <a:latin typeface="Trebuchet MS"/>
                <a:cs typeface="Trebuchet MS"/>
              </a:rPr>
              <a:t> + diphoton to</a:t>
            </a:r>
            <a:r>
              <a:rPr lang="en-US" sz="1200" dirty="0" smtClean="0">
                <a:latin typeface="Trebuchet MS"/>
                <a:cs typeface="Trebuchet MS"/>
              </a:rPr>
              <a:t>: </a:t>
            </a:r>
            <a:r>
              <a:rPr lang="en-US" sz="1600" dirty="0">
                <a:latin typeface="Trebuchet MS"/>
                <a:cs typeface="Trebuchet MS"/>
              </a:rPr>
              <a:t>BR(</a:t>
            </a:r>
            <a:r>
              <a:rPr lang="en-US" sz="1600" i="1" dirty="0">
                <a:latin typeface="Trebuchet MS"/>
                <a:cs typeface="Trebuchet MS"/>
              </a:rPr>
              <a:t>t</a:t>
            </a:r>
            <a:r>
              <a:rPr lang="en-US" sz="1600" dirty="0">
                <a:latin typeface="Trebuchet MS"/>
                <a:cs typeface="Trebuchet MS"/>
              </a:rPr>
              <a:t> </a:t>
            </a:r>
            <a:r>
              <a:rPr lang="en-US" sz="1600" dirty="0">
                <a:latin typeface="Symbol" charset="2"/>
                <a:cs typeface="Symbol" charset="2"/>
              </a:rPr>
              <a:t>®</a:t>
            </a:r>
            <a:r>
              <a:rPr lang="en-US" sz="1600" dirty="0">
                <a:latin typeface="Trebuchet MS"/>
                <a:cs typeface="Trebuchet MS"/>
              </a:rPr>
              <a:t> </a:t>
            </a:r>
            <a:r>
              <a:rPr lang="en-US" sz="1600" i="1" dirty="0" err="1">
                <a:latin typeface="Trebuchet MS"/>
                <a:cs typeface="Trebuchet MS"/>
              </a:rPr>
              <a:t>cH</a:t>
            </a:r>
            <a:r>
              <a:rPr lang="en-US" sz="1600" dirty="0">
                <a:latin typeface="Trebuchet MS"/>
                <a:cs typeface="Trebuchet MS"/>
              </a:rPr>
              <a:t>) &lt; </a:t>
            </a:r>
            <a:r>
              <a:rPr lang="en-US" sz="1600" dirty="0" smtClean="0">
                <a:latin typeface="Trebuchet MS"/>
                <a:cs typeface="Trebuchet MS"/>
              </a:rPr>
              <a:t>0.56 </a:t>
            </a:r>
            <a:r>
              <a:rPr lang="en-US" sz="1600" dirty="0">
                <a:latin typeface="Trebuchet MS"/>
                <a:cs typeface="Trebuchet MS"/>
              </a:rPr>
              <a:t>% </a:t>
            </a:r>
            <a:r>
              <a:rPr lang="en-US" sz="1200" dirty="0">
                <a:latin typeface="Trebuchet MS"/>
                <a:cs typeface="Trebuchet MS"/>
              </a:rPr>
              <a:t>at 95% </a:t>
            </a:r>
            <a:r>
              <a:rPr lang="en-US" sz="1200" dirty="0" smtClean="0">
                <a:latin typeface="Trebuchet MS"/>
                <a:cs typeface="Trebuchet MS"/>
              </a:rPr>
              <a:t>CL  </a:t>
            </a:r>
            <a:r>
              <a:rPr lang="en-US" sz="1050" dirty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[ CMS-PAS-HIG-13-034 </a:t>
            </a:r>
            <a:r>
              <a:rPr lang="en-US" sz="105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]</a:t>
            </a:r>
            <a:endParaRPr lang="en-GB" dirty="0">
              <a:latin typeface="Trebuchet MS"/>
              <a:cs typeface="Trebuchet M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008727" y="2441793"/>
            <a:ext cx="191590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900"/>
              </a:spcBef>
            </a:pPr>
            <a:r>
              <a:rPr lang="en-US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[ ATLAS: 1403.6293, 7+8 TeV ] </a:t>
            </a:r>
            <a:endParaRPr lang="en-GB" sz="1600" dirty="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5396361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2"/>
          <p:cNvSpPr txBox="1">
            <a:spLocks noChangeArrowheads="1"/>
          </p:cNvSpPr>
          <p:nvPr/>
        </p:nvSpPr>
        <p:spPr bwMode="auto">
          <a:xfrm>
            <a:off x="179512" y="188640"/>
            <a:ext cx="8964488" cy="1087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lvl="0"/>
            <a:r>
              <a:rPr lang="en-US" sz="2800" dirty="0" smtClean="0">
                <a:latin typeface="Trebuchet MS"/>
                <a:ea typeface="Trebuchet MS" pitchFamily="-84" charset="0"/>
                <a:cs typeface="Trebuchet MS"/>
              </a:rPr>
              <a:t>Top </a:t>
            </a:r>
            <a:r>
              <a:rPr lang="en-US" sz="2800" dirty="0" err="1" smtClean="0">
                <a:latin typeface="Trebuchet MS"/>
                <a:ea typeface="Trebuchet MS" pitchFamily="-84" charset="0"/>
                <a:cs typeface="Trebuchet MS"/>
              </a:rPr>
              <a:t>Flavour</a:t>
            </a:r>
            <a:r>
              <a:rPr lang="en-US" sz="2800" dirty="0" smtClean="0">
                <a:latin typeface="Trebuchet MS"/>
                <a:ea typeface="Trebuchet MS" pitchFamily="-84" charset="0"/>
                <a:cs typeface="Trebuchet MS"/>
              </a:rPr>
              <a:t> </a:t>
            </a:r>
            <a:r>
              <a:rPr lang="en-US" sz="2800" dirty="0">
                <a:latin typeface="Trebuchet MS"/>
                <a:ea typeface="Trebuchet MS" pitchFamily="-84" charset="0"/>
                <a:cs typeface="Trebuchet MS"/>
              </a:rPr>
              <a:t>Physics </a:t>
            </a:r>
          </a:p>
          <a:p>
            <a:pPr>
              <a:spcBef>
                <a:spcPts val="600"/>
              </a:spcBef>
            </a:pPr>
            <a:r>
              <a:rPr lang="en-US" sz="16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A</a:t>
            </a:r>
            <a:r>
              <a:rPr lang="en-US" sz="1600" baseline="-25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FB 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= (</a:t>
            </a:r>
            <a:r>
              <a:rPr lang="fi-FI" sz="16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N</a:t>
            </a:r>
            <a:r>
              <a:rPr lang="fi-FI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(∆</a:t>
            </a:r>
            <a:r>
              <a:rPr lang="fi-FI" sz="16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y</a:t>
            </a:r>
            <a:r>
              <a:rPr lang="fi-FI" sz="1600" i="1" baseline="-25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tt</a:t>
            </a:r>
            <a:r>
              <a:rPr lang="fi-FI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 </a:t>
            </a:r>
            <a:r>
              <a:rPr lang="fi-F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&gt; 0) − </a:t>
            </a:r>
            <a:r>
              <a:rPr lang="fi-FI" sz="16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N</a:t>
            </a:r>
            <a:r>
              <a:rPr lang="fi-FI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(∆</a:t>
            </a:r>
            <a:r>
              <a:rPr lang="fi-FI" sz="16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y</a:t>
            </a:r>
            <a:r>
              <a:rPr lang="fi-FI" sz="1600" i="1" baseline="-25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tt</a:t>
            </a:r>
            <a:r>
              <a:rPr lang="fi-FI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 </a:t>
            </a:r>
            <a:r>
              <a:rPr lang="fi-F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&lt; 0</a:t>
            </a:r>
            <a:r>
              <a:rPr lang="fi-FI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)) / ∑</a:t>
            </a:r>
            <a:endParaRPr lang="fi-FI" sz="1600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Trebuchet MS" pitchFamily="-84" charset="0"/>
              <a:cs typeface="Trebuchet MS"/>
            </a:endParaRPr>
          </a:p>
          <a:p>
            <a:pPr>
              <a:spcBef>
                <a:spcPts val="600"/>
              </a:spcBef>
            </a:pPr>
            <a:endParaRPr lang="en-US" sz="1600" b="1" baseline="-25000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Trebuchet MS" pitchFamily="-84" charset="0"/>
              <a:cs typeface="Trebuchet M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1412776"/>
            <a:ext cx="8712967" cy="766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Top-</a:t>
            </a:r>
            <a:r>
              <a:rPr lang="en-GB" dirty="0" err="1" smtClean="0">
                <a:solidFill>
                  <a:srgbClr val="D80017"/>
                </a:solidFill>
                <a:latin typeface="Trebuchet MS"/>
                <a:cs typeface="Trebuchet MS"/>
              </a:rPr>
              <a:t>antitop</a:t>
            </a:r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 forward-backward asymmetry at Tevatron </a:t>
            </a:r>
          </a:p>
          <a:p>
            <a:pPr>
              <a:spcBef>
                <a:spcPts val="300"/>
              </a:spcBef>
            </a:pPr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(</a:t>
            </a:r>
            <a:r>
              <a:rPr lang="en-GB" sz="1400" i="1" dirty="0" smtClean="0">
                <a:solidFill>
                  <a:srgbClr val="D80017"/>
                </a:solidFill>
                <a:latin typeface="Trebuchet MS"/>
                <a:cs typeface="Trebuchet MS"/>
              </a:rPr>
              <a:t>A</a:t>
            </a:r>
            <a:r>
              <a:rPr lang="en-GB" sz="1400" baseline="-25000" dirty="0" smtClean="0">
                <a:solidFill>
                  <a:srgbClr val="D80017"/>
                </a:solidFill>
                <a:latin typeface="Trebuchet MS"/>
                <a:cs typeface="Trebuchet MS"/>
              </a:rPr>
              <a:t>FB</a:t>
            </a:r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 = 0 at LO, but asymmetry in SM at NLO)</a:t>
            </a:r>
            <a:endParaRPr lang="en-GB" sz="1400" baseline="30000" dirty="0">
              <a:solidFill>
                <a:srgbClr val="D80017"/>
              </a:solidFill>
              <a:latin typeface="Trebuchet MS"/>
              <a:cs typeface="Trebuchet MS"/>
            </a:endParaRPr>
          </a:p>
          <a:p>
            <a:endParaRPr lang="en-GB" sz="1400" baseline="30000" dirty="0">
              <a:solidFill>
                <a:srgbClr val="D80017"/>
              </a:solidFill>
              <a:latin typeface="Trebuchet MS"/>
              <a:cs typeface="Trebuchet MS"/>
            </a:endParaRPr>
          </a:p>
        </p:txBody>
      </p:sp>
      <p:sp>
        <p:nvSpPr>
          <p:cNvPr id="2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28</a:t>
            </a:fld>
            <a:endParaRPr lang="en-GB" dirty="0"/>
          </a:p>
        </p:txBody>
      </p:sp>
      <p:pic>
        <p:nvPicPr>
          <p:cNvPr id="4" name="Picture 3" descr="20140605-Petrillo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69" t="12509" b="56747"/>
          <a:stretch/>
        </p:blipFill>
        <p:spPr>
          <a:xfrm>
            <a:off x="6156176" y="0"/>
            <a:ext cx="2987824" cy="1356774"/>
          </a:xfrm>
          <a:prstGeom prst="rect">
            <a:avLst/>
          </a:prstGeom>
          <a:ln w="3175" cmpd="sng">
            <a:solidFill>
              <a:schemeClr val="bg1">
                <a:lumMod val="65000"/>
              </a:schemeClr>
            </a:solidFill>
          </a:ln>
        </p:spPr>
      </p:pic>
      <p:sp>
        <p:nvSpPr>
          <p:cNvPr id="25" name="Rectangle 24"/>
          <p:cNvSpPr/>
          <p:nvPr/>
        </p:nvSpPr>
        <p:spPr>
          <a:xfrm>
            <a:off x="467544" y="2191360"/>
            <a:ext cx="8676456" cy="1308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lvl="0" indent="-265113">
              <a:spcBef>
                <a:spcPts val="900"/>
              </a:spcBef>
              <a:buFont typeface="Arial"/>
              <a:buChar char="•"/>
            </a:pPr>
            <a:r>
              <a:rPr lang="en-US" sz="1600" dirty="0">
                <a:latin typeface="Trebuchet MS"/>
                <a:cs typeface="Trebuchet MS"/>
              </a:rPr>
              <a:t>NLO QCD </a:t>
            </a:r>
            <a:r>
              <a:rPr lang="en-US" sz="1600" dirty="0" smtClean="0">
                <a:latin typeface="Trebuchet MS"/>
                <a:cs typeface="Trebuchet MS"/>
              </a:rPr>
              <a:t>+EW: 	</a:t>
            </a:r>
            <a:r>
              <a:rPr lang="en-US" sz="1600" i="1" dirty="0" smtClean="0">
                <a:latin typeface="Trebuchet MS"/>
                <a:cs typeface="Trebuchet MS"/>
              </a:rPr>
              <a:t>A</a:t>
            </a:r>
            <a:r>
              <a:rPr lang="en-US" sz="1600" baseline="-25000" dirty="0" smtClean="0">
                <a:latin typeface="Trebuchet MS"/>
                <a:cs typeface="Trebuchet MS"/>
              </a:rPr>
              <a:t>FB</a:t>
            </a:r>
            <a:r>
              <a:rPr lang="en-US" sz="1600" dirty="0" smtClean="0">
                <a:latin typeface="Trebuchet MS"/>
                <a:cs typeface="Trebuchet MS"/>
              </a:rPr>
              <a:t> </a:t>
            </a:r>
            <a:r>
              <a:rPr lang="en-US" sz="1600" dirty="0">
                <a:latin typeface="Trebuchet MS"/>
                <a:cs typeface="Trebuchet MS"/>
              </a:rPr>
              <a:t>= </a:t>
            </a:r>
            <a:r>
              <a:rPr lang="en-US" sz="1600" dirty="0" smtClean="0">
                <a:latin typeface="Trebuchet MS"/>
                <a:cs typeface="Trebuchet MS"/>
              </a:rPr>
              <a:t>+(5.0−8.8)% </a:t>
            </a:r>
            <a:r>
              <a:rPr lang="en-US" sz="1200" dirty="0" smtClean="0">
                <a:latin typeface="Trebuchet MS"/>
                <a:cs typeface="Trebuchet MS"/>
              </a:rPr>
              <a:t>(</a:t>
            </a:r>
            <a:r>
              <a:rPr lang="en-US" sz="1200" dirty="0" err="1" smtClean="0">
                <a:latin typeface="Symbol" charset="2"/>
                <a:cs typeface="Symbol" charset="2"/>
              </a:rPr>
              <a:t>d</a:t>
            </a:r>
            <a:r>
              <a:rPr lang="en-US" sz="1200" baseline="-25000" dirty="0" err="1" smtClean="0">
                <a:latin typeface="Trebuchet MS"/>
                <a:cs typeface="Trebuchet MS"/>
              </a:rPr>
              <a:t>NNLO</a:t>
            </a:r>
            <a:r>
              <a:rPr lang="en-US" sz="1200" dirty="0" smtClean="0">
                <a:latin typeface="Trebuchet MS"/>
                <a:cs typeface="Trebuchet MS"/>
              </a:rPr>
              <a:t> </a:t>
            </a:r>
            <a:r>
              <a:rPr lang="en-US" sz="1200" dirty="0" smtClean="0">
                <a:latin typeface="Symbol" charset="2"/>
                <a:cs typeface="Symbol" charset="2"/>
              </a:rPr>
              <a:t>~</a:t>
            </a:r>
            <a:r>
              <a:rPr lang="en-US" sz="1200" dirty="0" smtClean="0">
                <a:latin typeface="Trebuchet MS"/>
                <a:cs typeface="Trebuchet MS"/>
              </a:rPr>
              <a:t> ±2%)</a:t>
            </a:r>
            <a:r>
              <a:rPr lang="en-US" sz="1600" dirty="0" smtClean="0">
                <a:latin typeface="Trebuchet MS"/>
                <a:cs typeface="Trebuchet MS"/>
              </a:rPr>
              <a:t> </a:t>
            </a:r>
            <a:r>
              <a:rPr lang="en-GB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[ </a:t>
            </a:r>
            <a:r>
              <a:rPr lang="en-GB" sz="10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Bernreuther</a:t>
            </a:r>
            <a:r>
              <a:rPr lang="en-GB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-Si, PRD 86, 034026 (2012) </a:t>
            </a:r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]</a:t>
            </a:r>
            <a:r>
              <a:rPr lang="en-US" sz="1600" dirty="0" smtClean="0">
                <a:latin typeface="Trebuchet MS"/>
                <a:cs typeface="Trebuchet MS"/>
              </a:rPr>
              <a:t> </a:t>
            </a:r>
            <a:endParaRPr lang="en-US" sz="1600" dirty="0">
              <a:latin typeface="Trebuchet MS"/>
              <a:cs typeface="Trebuchet MS"/>
            </a:endParaRPr>
          </a:p>
          <a:p>
            <a:pPr marL="265113" indent="-265113">
              <a:spcBef>
                <a:spcPts val="600"/>
              </a:spcBef>
              <a:buFont typeface="Arial"/>
              <a:buChar char="•"/>
            </a:pPr>
            <a:r>
              <a:rPr lang="en-GB" sz="1600" dirty="0" smtClean="0">
                <a:latin typeface="Trebuchet MS"/>
                <a:cs typeface="Trebuchet MS"/>
              </a:rPr>
              <a:t>CDF: 			</a:t>
            </a:r>
            <a:r>
              <a:rPr lang="fi-FI" sz="1600" i="1" dirty="0" smtClean="0">
                <a:latin typeface="Trebuchet MS"/>
                <a:cs typeface="Trebuchet MS"/>
              </a:rPr>
              <a:t>A</a:t>
            </a:r>
            <a:r>
              <a:rPr lang="fi-FI" sz="1600" baseline="-25000" dirty="0" smtClean="0">
                <a:latin typeface="Trebuchet MS"/>
                <a:cs typeface="Trebuchet MS"/>
              </a:rPr>
              <a:t>FB</a:t>
            </a:r>
            <a:r>
              <a:rPr lang="fi-FI" sz="1600" dirty="0" smtClean="0">
                <a:latin typeface="Trebuchet MS"/>
                <a:cs typeface="Trebuchet MS"/>
              </a:rPr>
              <a:t> = +(16.4 ± 4.5)% on 9.4 fb</a:t>
            </a:r>
            <a:r>
              <a:rPr lang="fi-FI" sz="1600" baseline="30000" dirty="0" smtClean="0">
                <a:latin typeface="Trebuchet MS"/>
                <a:cs typeface="Trebuchet MS"/>
              </a:rPr>
              <a:t>−1</a:t>
            </a:r>
            <a:r>
              <a:rPr lang="fi-FI" sz="1600" dirty="0" smtClean="0">
                <a:latin typeface="Trebuchet MS"/>
                <a:cs typeface="Trebuchet MS"/>
              </a:rPr>
              <a:t> </a:t>
            </a:r>
            <a:r>
              <a:rPr lang="en-GB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[ </a:t>
            </a:r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CDF</a:t>
            </a:r>
            <a:r>
              <a:rPr lang="en-GB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, PRD 87, 092002 (2013</a:t>
            </a:r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) ]</a:t>
            </a:r>
            <a:endParaRPr lang="fi-FI" sz="1600" dirty="0" smtClean="0">
              <a:latin typeface="Trebuchet MS"/>
              <a:cs typeface="Trebuchet MS"/>
            </a:endParaRPr>
          </a:p>
          <a:p>
            <a:pPr marL="265113" indent="-265113">
              <a:spcBef>
                <a:spcPts val="600"/>
              </a:spcBef>
              <a:buFont typeface="Arial"/>
              <a:buChar char="•"/>
            </a:pPr>
            <a:r>
              <a:rPr lang="en-GB" sz="1600" dirty="0" smtClean="0">
                <a:latin typeface="Trebuchet MS"/>
                <a:cs typeface="Trebuchet MS"/>
              </a:rPr>
              <a:t>D0 (2011): 		</a:t>
            </a:r>
            <a:r>
              <a:rPr lang="fi-FI" sz="1600" i="1" dirty="0" smtClean="0">
                <a:latin typeface="Trebuchet MS"/>
                <a:cs typeface="Trebuchet MS"/>
              </a:rPr>
              <a:t>A</a:t>
            </a:r>
            <a:r>
              <a:rPr lang="fi-FI" sz="1600" baseline="-25000" dirty="0" smtClean="0">
                <a:latin typeface="Trebuchet MS"/>
                <a:cs typeface="Trebuchet MS"/>
              </a:rPr>
              <a:t>FB</a:t>
            </a:r>
            <a:r>
              <a:rPr lang="fi-FI" sz="1600" dirty="0" smtClean="0">
                <a:latin typeface="Trebuchet MS"/>
                <a:cs typeface="Trebuchet MS"/>
              </a:rPr>
              <a:t> </a:t>
            </a:r>
            <a:r>
              <a:rPr lang="fi-FI" sz="1600" dirty="0">
                <a:latin typeface="Trebuchet MS"/>
                <a:cs typeface="Trebuchet MS"/>
              </a:rPr>
              <a:t>= </a:t>
            </a:r>
            <a:r>
              <a:rPr lang="fi-FI" sz="1600" dirty="0" smtClean="0">
                <a:latin typeface="Trebuchet MS"/>
                <a:cs typeface="Trebuchet MS"/>
              </a:rPr>
              <a:t>+(19.6 </a:t>
            </a:r>
            <a:r>
              <a:rPr lang="fi-FI" sz="1600" dirty="0">
                <a:latin typeface="Trebuchet MS"/>
                <a:cs typeface="Trebuchet MS"/>
              </a:rPr>
              <a:t>± </a:t>
            </a:r>
            <a:r>
              <a:rPr lang="fi-FI" sz="1600" dirty="0" smtClean="0">
                <a:latin typeface="Trebuchet MS"/>
                <a:cs typeface="Trebuchet MS"/>
              </a:rPr>
              <a:t>6.5</a:t>
            </a:r>
            <a:r>
              <a:rPr lang="fi-FI" sz="1600" dirty="0">
                <a:latin typeface="Trebuchet MS"/>
                <a:cs typeface="Trebuchet MS"/>
              </a:rPr>
              <a:t>)% on </a:t>
            </a:r>
            <a:r>
              <a:rPr lang="fi-FI" sz="1600" dirty="0" smtClean="0">
                <a:latin typeface="Trebuchet MS"/>
                <a:cs typeface="Trebuchet MS"/>
              </a:rPr>
              <a:t>5.4 </a:t>
            </a:r>
            <a:r>
              <a:rPr lang="fi-FI" sz="1600" dirty="0">
                <a:latin typeface="Trebuchet MS"/>
                <a:cs typeface="Trebuchet MS"/>
              </a:rPr>
              <a:t>fb</a:t>
            </a:r>
            <a:r>
              <a:rPr lang="fi-FI" sz="1600" baseline="30000" dirty="0">
                <a:latin typeface="Trebuchet MS"/>
                <a:cs typeface="Trebuchet MS"/>
              </a:rPr>
              <a:t>−1</a:t>
            </a:r>
            <a:r>
              <a:rPr lang="fi-FI" sz="1600" dirty="0">
                <a:latin typeface="Trebuchet MS"/>
                <a:cs typeface="Trebuchet MS"/>
              </a:rPr>
              <a:t> </a:t>
            </a:r>
            <a:r>
              <a:rPr lang="en-GB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[ D0, PRD 84, 112005 (2011) </a:t>
            </a:r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]</a:t>
            </a:r>
            <a:endParaRPr lang="fi-FI" sz="1600" dirty="0">
              <a:latin typeface="Trebuchet MS"/>
              <a:cs typeface="Trebuchet MS"/>
            </a:endParaRPr>
          </a:p>
          <a:p>
            <a:pPr marL="265113" indent="-265113">
              <a:spcBef>
                <a:spcPts val="600"/>
              </a:spcBef>
              <a:buFont typeface="Arial"/>
              <a:buChar char="•"/>
            </a:pPr>
            <a:r>
              <a:rPr lang="en-GB" sz="1600" dirty="0">
                <a:latin typeface="Trebuchet MS"/>
                <a:cs typeface="Trebuchet MS"/>
              </a:rPr>
              <a:t>D0 </a:t>
            </a:r>
            <a:r>
              <a:rPr lang="en-GB" sz="1600" dirty="0" smtClean="0">
                <a:latin typeface="Trebuchet MS"/>
                <a:cs typeface="Trebuchet MS"/>
              </a:rPr>
              <a:t>(newest)</a:t>
            </a:r>
            <a:r>
              <a:rPr lang="en-GB" sz="1600" dirty="0">
                <a:latin typeface="Trebuchet MS"/>
                <a:cs typeface="Trebuchet MS"/>
              </a:rPr>
              <a:t>: 	</a:t>
            </a:r>
            <a:r>
              <a:rPr lang="fi-FI" sz="1600" i="1" dirty="0">
                <a:latin typeface="Trebuchet MS"/>
                <a:cs typeface="Trebuchet MS"/>
              </a:rPr>
              <a:t>A</a:t>
            </a:r>
            <a:r>
              <a:rPr lang="fi-FI" sz="1600" baseline="-25000" dirty="0">
                <a:latin typeface="Trebuchet MS"/>
                <a:cs typeface="Trebuchet MS"/>
              </a:rPr>
              <a:t>FB</a:t>
            </a:r>
            <a:r>
              <a:rPr lang="fi-FI" sz="1600" dirty="0">
                <a:latin typeface="Trebuchet MS"/>
                <a:cs typeface="Trebuchet MS"/>
              </a:rPr>
              <a:t> = +(</a:t>
            </a:r>
            <a:r>
              <a:rPr lang="fi-FI" sz="1600" dirty="0" smtClean="0">
                <a:latin typeface="Trebuchet MS"/>
                <a:cs typeface="Trebuchet MS"/>
              </a:rPr>
              <a:t>10.6 </a:t>
            </a:r>
            <a:r>
              <a:rPr lang="fi-FI" sz="1600" dirty="0">
                <a:latin typeface="Trebuchet MS"/>
                <a:cs typeface="Trebuchet MS"/>
              </a:rPr>
              <a:t>± </a:t>
            </a:r>
            <a:r>
              <a:rPr lang="fi-FI" sz="1600" dirty="0" smtClean="0">
                <a:latin typeface="Trebuchet MS"/>
                <a:cs typeface="Trebuchet MS"/>
              </a:rPr>
              <a:t>3.0)</a:t>
            </a:r>
            <a:r>
              <a:rPr lang="fi-FI" sz="1600" dirty="0">
                <a:latin typeface="Trebuchet MS"/>
                <a:cs typeface="Trebuchet MS"/>
              </a:rPr>
              <a:t>% on </a:t>
            </a:r>
            <a:r>
              <a:rPr lang="fi-FI" sz="1600" dirty="0" smtClean="0">
                <a:latin typeface="Trebuchet MS"/>
                <a:cs typeface="Trebuchet MS"/>
              </a:rPr>
              <a:t>9.7 </a:t>
            </a:r>
            <a:r>
              <a:rPr lang="fi-FI" sz="1600" dirty="0">
                <a:latin typeface="Trebuchet MS"/>
                <a:cs typeface="Trebuchet MS"/>
              </a:rPr>
              <a:t>fb</a:t>
            </a:r>
            <a:r>
              <a:rPr lang="fi-FI" sz="1600" baseline="30000" dirty="0">
                <a:latin typeface="Trebuchet MS"/>
                <a:cs typeface="Trebuchet MS"/>
              </a:rPr>
              <a:t>−1</a:t>
            </a:r>
            <a:r>
              <a:rPr lang="fi-FI" sz="1600" dirty="0">
                <a:latin typeface="Trebuchet MS"/>
                <a:cs typeface="Trebuchet MS"/>
              </a:rPr>
              <a:t> </a:t>
            </a:r>
            <a:r>
              <a:rPr lang="en-GB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[ </a:t>
            </a:r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D0</a:t>
            </a:r>
            <a:r>
              <a:rPr lang="en-GB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, </a:t>
            </a:r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1405.0421 (May 2014) ]</a:t>
            </a:r>
            <a:endParaRPr lang="fi-FI" sz="1600" dirty="0">
              <a:latin typeface="Trebuchet MS"/>
              <a:cs typeface="Trebuchet MS"/>
            </a:endParaRPr>
          </a:p>
        </p:txBody>
      </p:sp>
      <p:pic>
        <p:nvPicPr>
          <p:cNvPr id="12" name="Picture 11" descr="20140605-Petrillo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01" b="19600"/>
          <a:stretch/>
        </p:blipFill>
        <p:spPr>
          <a:xfrm>
            <a:off x="35496" y="3717032"/>
            <a:ext cx="8254290" cy="270892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8058637" y="3717032"/>
            <a:ext cx="1023479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 smtClean="0">
                <a:solidFill>
                  <a:srgbClr val="D80017"/>
                </a:solidFill>
                <a:latin typeface="Trebuchet MS"/>
                <a:cs typeface="Trebuchet MS"/>
              </a:rPr>
              <a:t>Not conclusive…</a:t>
            </a:r>
          </a:p>
          <a:p>
            <a:endParaRPr lang="en-GB" sz="1200" dirty="0" smtClean="0">
              <a:solidFill>
                <a:srgbClr val="D80017"/>
              </a:solidFill>
              <a:latin typeface="Trebuchet MS"/>
              <a:cs typeface="Trebuchet MS"/>
            </a:endParaRPr>
          </a:p>
          <a:p>
            <a:r>
              <a:rPr lang="en-GB" sz="1200" dirty="0" smtClean="0">
                <a:solidFill>
                  <a:srgbClr val="D80017"/>
                </a:solidFill>
                <a:latin typeface="Trebuchet MS"/>
                <a:cs typeface="Trebuchet MS"/>
              </a:rPr>
              <a:t>Theory progress would require NNLO calculation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40910740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1"/>
            <a:ext cx="9144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0" y="2132856"/>
            <a:ext cx="9144000" cy="1800200"/>
          </a:xfrm>
          <a:prstGeom prst="rect">
            <a:avLst/>
          </a:prstGeom>
          <a:solidFill>
            <a:srgbClr val="FFFFFF"/>
          </a:solidFill>
        </p:spPr>
        <p:txBody>
          <a:bodyPr wrap="non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383515"/>
            <a:ext cx="9144000" cy="121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800" dirty="0" smtClean="0">
              <a:latin typeface="Trebuchet MS"/>
              <a:cs typeface="Trebuchet MS"/>
            </a:endParaRPr>
          </a:p>
          <a:p>
            <a:pPr algn="ctr"/>
            <a:r>
              <a:rPr lang="en-GB" sz="2400" dirty="0" smtClean="0">
                <a:latin typeface="Trebuchet MS"/>
                <a:cs typeface="Trebuchet MS"/>
              </a:rPr>
              <a:t>Higgs </a:t>
            </a:r>
            <a:r>
              <a:rPr lang="en-GB" sz="2400" dirty="0" smtClean="0">
                <a:latin typeface="Trebuchet MS"/>
                <a:cs typeface="Trebuchet MS"/>
              </a:rPr>
              <a:t>boson </a:t>
            </a:r>
            <a:r>
              <a:rPr lang="en-GB" sz="2400" dirty="0" smtClean="0">
                <a:latin typeface="Trebuchet MS"/>
                <a:cs typeface="Trebuchet MS"/>
              </a:rPr>
              <a:t>flavour physics</a:t>
            </a:r>
            <a:endParaRPr lang="en-GB" sz="2400" dirty="0" smtClean="0">
              <a:latin typeface="Trebuchet MS"/>
              <a:cs typeface="Trebuchet MS"/>
            </a:endParaRPr>
          </a:p>
          <a:p>
            <a:pPr algn="ctr">
              <a:spcBef>
                <a:spcPts val="600"/>
              </a:spcBef>
            </a:pPr>
            <a:r>
              <a:rPr lang="en-GB" i="1" dirty="0" smtClean="0">
                <a:latin typeface="Trebuchet MS"/>
                <a:cs typeface="Trebuchet MS"/>
              </a:rPr>
              <a:t>What do the data tell us about the flavour structure of the Higgs ?</a:t>
            </a:r>
          </a:p>
          <a:p>
            <a:pPr algn="ctr"/>
            <a:r>
              <a:rPr lang="en-GB" i="1" dirty="0" smtClean="0">
                <a:latin typeface="Trebuchet MS"/>
                <a:cs typeface="Trebuchet MS"/>
              </a:rPr>
              <a:t>Brief review of H </a:t>
            </a:r>
            <a:r>
              <a:rPr lang="en-GB" dirty="0" smtClean="0">
                <a:latin typeface="Symbol" charset="2"/>
                <a:cs typeface="Symbol" charset="2"/>
              </a:rPr>
              <a:t>®</a:t>
            </a:r>
            <a:r>
              <a:rPr lang="en-GB" i="1" dirty="0" smtClean="0">
                <a:latin typeface="Trebuchet MS"/>
                <a:cs typeface="Trebuchet MS"/>
              </a:rPr>
              <a:t> di-fermion decays, but production also sensitive to flavour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3933056"/>
            <a:ext cx="9144000" cy="2924944"/>
          </a:xfrm>
          <a:prstGeom prst="rect">
            <a:avLst/>
          </a:prstGeom>
        </p:spPr>
      </p:pic>
      <p:grpSp>
        <p:nvGrpSpPr>
          <p:cNvPr id="42" name="Group 41"/>
          <p:cNvGrpSpPr/>
          <p:nvPr/>
        </p:nvGrpSpPr>
        <p:grpSpPr>
          <a:xfrm>
            <a:off x="323528" y="4558529"/>
            <a:ext cx="4066905" cy="1549541"/>
            <a:chOff x="323528" y="4558529"/>
            <a:chExt cx="4066905" cy="1549541"/>
          </a:xfrm>
        </p:grpSpPr>
        <p:sp>
          <p:nvSpPr>
            <p:cNvPr id="9" name="TextBox 8"/>
            <p:cNvSpPr txBox="1"/>
            <p:nvPr/>
          </p:nvSpPr>
          <p:spPr>
            <a:xfrm>
              <a:off x="3526337" y="4998333"/>
              <a:ext cx="3744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H</a:t>
              </a:r>
              <a:endParaRPr lang="en-GB" dirty="0">
                <a:solidFill>
                  <a:srgbClr val="F1F1F5"/>
                </a:solidFill>
                <a:latin typeface="Chalkduster"/>
                <a:cs typeface="Chalkduster"/>
              </a:endParaRPr>
            </a:p>
          </p:txBody>
        </p:sp>
        <p:sp>
          <p:nvSpPr>
            <p:cNvPr id="10" name="Freeform 9"/>
            <p:cNvSpPr/>
            <p:nvPr/>
          </p:nvSpPr>
          <p:spPr>
            <a:xfrm rot="21414403">
              <a:off x="2822208" y="5332109"/>
              <a:ext cx="1568225" cy="147441"/>
            </a:xfrm>
            <a:custGeom>
              <a:avLst/>
              <a:gdLst>
                <a:gd name="connsiteX0" fmla="*/ 2201333 w 2316269"/>
                <a:gd name="connsiteY0" fmla="*/ 101020 h 107014"/>
                <a:gd name="connsiteX1" fmla="*/ 1259417 w 2316269"/>
                <a:gd name="connsiteY1" fmla="*/ 69270 h 107014"/>
                <a:gd name="connsiteX2" fmla="*/ 867833 w 2316269"/>
                <a:gd name="connsiteY2" fmla="*/ 48103 h 107014"/>
                <a:gd name="connsiteX3" fmla="*/ 698500 w 2316269"/>
                <a:gd name="connsiteY3" fmla="*/ 26936 h 107014"/>
                <a:gd name="connsiteX4" fmla="*/ 571500 w 2316269"/>
                <a:gd name="connsiteY4" fmla="*/ 5770 h 107014"/>
                <a:gd name="connsiteX5" fmla="*/ 0 w 2316269"/>
                <a:gd name="connsiteY5" fmla="*/ 5770 h 107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16269" h="107014">
                  <a:moveTo>
                    <a:pt x="2201333" y="101020"/>
                  </a:moveTo>
                  <a:cubicBezTo>
                    <a:pt x="1749202" y="68723"/>
                    <a:pt x="2316269" y="107014"/>
                    <a:pt x="1259417" y="69270"/>
                  </a:cubicBezTo>
                  <a:cubicBezTo>
                    <a:pt x="1128782" y="64604"/>
                    <a:pt x="867833" y="48103"/>
                    <a:pt x="867833" y="48103"/>
                  </a:cubicBezTo>
                  <a:lnTo>
                    <a:pt x="698500" y="26936"/>
                  </a:lnTo>
                  <a:cubicBezTo>
                    <a:pt x="656014" y="20867"/>
                    <a:pt x="614398" y="7070"/>
                    <a:pt x="571500" y="5770"/>
                  </a:cubicBezTo>
                  <a:cubicBezTo>
                    <a:pt x="381087" y="0"/>
                    <a:pt x="190500" y="5770"/>
                    <a:pt x="0" y="5770"/>
                  </a:cubicBezTo>
                </a:path>
              </a:pathLst>
            </a:custGeom>
            <a:ln w="38100" cap="flat" cmpd="sng" algn="ctr">
              <a:solidFill>
                <a:srgbClr val="F1F1F5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1" name="Freeform 10"/>
            <p:cNvSpPr/>
            <p:nvPr/>
          </p:nvSpPr>
          <p:spPr>
            <a:xfrm flipH="1" flipV="1">
              <a:off x="2078537" y="5377956"/>
              <a:ext cx="730251" cy="524799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2" name="Freeform 11"/>
            <p:cNvSpPr/>
            <p:nvPr/>
          </p:nvSpPr>
          <p:spPr>
            <a:xfrm flipH="1">
              <a:off x="2078538" y="4888870"/>
              <a:ext cx="730251" cy="524799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3" name="Freeform 12"/>
            <p:cNvSpPr/>
            <p:nvPr/>
          </p:nvSpPr>
          <p:spPr>
            <a:xfrm rot="3361181" flipH="1">
              <a:off x="1713412" y="5151269"/>
              <a:ext cx="730251" cy="524799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708190" y="4763720"/>
              <a:ext cx="1370347" cy="200518"/>
            </a:xfrm>
            <a:custGeom>
              <a:avLst/>
              <a:gdLst>
                <a:gd name="connsiteX0" fmla="*/ 0 w 1270077"/>
                <a:gd name="connsiteY0" fmla="*/ 66839 h 190959"/>
                <a:gd name="connsiteX1" fmla="*/ 33423 w 1270077"/>
                <a:gd name="connsiteY1" fmla="*/ 89119 h 190959"/>
                <a:gd name="connsiteX2" fmla="*/ 44564 w 1270077"/>
                <a:gd name="connsiteY2" fmla="*/ 122539 h 190959"/>
                <a:gd name="connsiteX3" fmla="*/ 111410 w 1270077"/>
                <a:gd name="connsiteY3" fmla="*/ 144819 h 190959"/>
                <a:gd name="connsiteX4" fmla="*/ 200538 w 1270077"/>
                <a:gd name="connsiteY4" fmla="*/ 133679 h 190959"/>
                <a:gd name="connsiteX5" fmla="*/ 200538 w 1270077"/>
                <a:gd name="connsiteY5" fmla="*/ 11140 h 190959"/>
                <a:gd name="connsiteX6" fmla="*/ 178256 w 1270077"/>
                <a:gd name="connsiteY6" fmla="*/ 133679 h 190959"/>
                <a:gd name="connsiteX7" fmla="*/ 245103 w 1270077"/>
                <a:gd name="connsiteY7" fmla="*/ 155959 h 190959"/>
                <a:gd name="connsiteX8" fmla="*/ 378795 w 1270077"/>
                <a:gd name="connsiteY8" fmla="*/ 122539 h 190959"/>
                <a:gd name="connsiteX9" fmla="*/ 389936 w 1270077"/>
                <a:gd name="connsiteY9" fmla="*/ 77979 h 190959"/>
                <a:gd name="connsiteX10" fmla="*/ 378795 w 1270077"/>
                <a:gd name="connsiteY10" fmla="*/ 33420 h 190959"/>
                <a:gd name="connsiteX11" fmla="*/ 311949 w 1270077"/>
                <a:gd name="connsiteY11" fmla="*/ 33420 h 190959"/>
                <a:gd name="connsiteX12" fmla="*/ 334231 w 1270077"/>
                <a:gd name="connsiteY12" fmla="*/ 122539 h 190959"/>
                <a:gd name="connsiteX13" fmla="*/ 367654 w 1270077"/>
                <a:gd name="connsiteY13" fmla="*/ 144819 h 190959"/>
                <a:gd name="connsiteX14" fmla="*/ 434500 w 1270077"/>
                <a:gd name="connsiteY14" fmla="*/ 167098 h 190959"/>
                <a:gd name="connsiteX15" fmla="*/ 545910 w 1270077"/>
                <a:gd name="connsiteY15" fmla="*/ 133679 h 190959"/>
                <a:gd name="connsiteX16" fmla="*/ 579333 w 1270077"/>
                <a:gd name="connsiteY16" fmla="*/ 122539 h 190959"/>
                <a:gd name="connsiteX17" fmla="*/ 568192 w 1270077"/>
                <a:gd name="connsiteY17" fmla="*/ 44560 h 190959"/>
                <a:gd name="connsiteX18" fmla="*/ 557051 w 1270077"/>
                <a:gd name="connsiteY18" fmla="*/ 11140 h 190959"/>
                <a:gd name="connsiteX19" fmla="*/ 479064 w 1270077"/>
                <a:gd name="connsiteY19" fmla="*/ 22280 h 190959"/>
                <a:gd name="connsiteX20" fmla="*/ 512487 w 1270077"/>
                <a:gd name="connsiteY20" fmla="*/ 144819 h 190959"/>
                <a:gd name="connsiteX21" fmla="*/ 557051 w 1270077"/>
                <a:gd name="connsiteY21" fmla="*/ 155959 h 190959"/>
                <a:gd name="connsiteX22" fmla="*/ 735308 w 1270077"/>
                <a:gd name="connsiteY22" fmla="*/ 144819 h 190959"/>
                <a:gd name="connsiteX23" fmla="*/ 757590 w 1270077"/>
                <a:gd name="connsiteY23" fmla="*/ 55700 h 190959"/>
                <a:gd name="connsiteX24" fmla="*/ 690744 w 1270077"/>
                <a:gd name="connsiteY24" fmla="*/ 11140 h 190959"/>
                <a:gd name="connsiteX25" fmla="*/ 690744 w 1270077"/>
                <a:gd name="connsiteY25" fmla="*/ 100259 h 190959"/>
                <a:gd name="connsiteX26" fmla="*/ 724167 w 1270077"/>
                <a:gd name="connsiteY26" fmla="*/ 111399 h 190959"/>
                <a:gd name="connsiteX27" fmla="*/ 757590 w 1270077"/>
                <a:gd name="connsiteY27" fmla="*/ 133679 h 190959"/>
                <a:gd name="connsiteX28" fmla="*/ 791013 w 1270077"/>
                <a:gd name="connsiteY28" fmla="*/ 144819 h 190959"/>
                <a:gd name="connsiteX29" fmla="*/ 857859 w 1270077"/>
                <a:gd name="connsiteY29" fmla="*/ 178238 h 190959"/>
                <a:gd name="connsiteX30" fmla="*/ 946987 w 1270077"/>
                <a:gd name="connsiteY30" fmla="*/ 122539 h 190959"/>
                <a:gd name="connsiteX31" fmla="*/ 958128 w 1270077"/>
                <a:gd name="connsiteY31" fmla="*/ 89119 h 190959"/>
                <a:gd name="connsiteX32" fmla="*/ 946987 w 1270077"/>
                <a:gd name="connsiteY32" fmla="*/ 44560 h 190959"/>
                <a:gd name="connsiteX33" fmla="*/ 869000 w 1270077"/>
                <a:gd name="connsiteY33" fmla="*/ 0 h 190959"/>
                <a:gd name="connsiteX34" fmla="*/ 857859 w 1270077"/>
                <a:gd name="connsiteY34" fmla="*/ 33420 h 190959"/>
                <a:gd name="connsiteX35" fmla="*/ 902423 w 1270077"/>
                <a:gd name="connsiteY35" fmla="*/ 133679 h 190959"/>
                <a:gd name="connsiteX36" fmla="*/ 969269 w 1270077"/>
                <a:gd name="connsiteY36" fmla="*/ 155959 h 190959"/>
                <a:gd name="connsiteX37" fmla="*/ 1147526 w 1270077"/>
                <a:gd name="connsiteY37" fmla="*/ 100259 h 190959"/>
                <a:gd name="connsiteX38" fmla="*/ 1158667 w 1270077"/>
                <a:gd name="connsiteY38" fmla="*/ 66839 h 190959"/>
                <a:gd name="connsiteX39" fmla="*/ 1136385 w 1270077"/>
                <a:gd name="connsiteY39" fmla="*/ 33420 h 190959"/>
                <a:gd name="connsiteX40" fmla="*/ 1069539 w 1270077"/>
                <a:gd name="connsiteY40" fmla="*/ 11140 h 190959"/>
                <a:gd name="connsiteX41" fmla="*/ 1080680 w 1270077"/>
                <a:gd name="connsiteY41" fmla="*/ 100259 h 190959"/>
                <a:gd name="connsiteX42" fmla="*/ 1091821 w 1270077"/>
                <a:gd name="connsiteY42" fmla="*/ 133679 h 190959"/>
                <a:gd name="connsiteX43" fmla="*/ 1158667 w 1270077"/>
                <a:gd name="connsiteY43" fmla="*/ 155959 h 190959"/>
                <a:gd name="connsiteX44" fmla="*/ 1270077 w 1270077"/>
                <a:gd name="connsiteY44" fmla="*/ 167098 h 190959"/>
                <a:gd name="connsiteX45" fmla="*/ 1270077 w 1270077"/>
                <a:gd name="connsiteY45" fmla="*/ 167098 h 190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270077" h="190959">
                  <a:moveTo>
                    <a:pt x="0" y="66839"/>
                  </a:moveTo>
                  <a:cubicBezTo>
                    <a:pt x="11141" y="74266"/>
                    <a:pt x="25058" y="78664"/>
                    <a:pt x="33423" y="89119"/>
                  </a:cubicBezTo>
                  <a:cubicBezTo>
                    <a:pt x="40759" y="98288"/>
                    <a:pt x="35008" y="115714"/>
                    <a:pt x="44564" y="122539"/>
                  </a:cubicBezTo>
                  <a:cubicBezTo>
                    <a:pt x="63677" y="136190"/>
                    <a:pt x="111410" y="144819"/>
                    <a:pt x="111410" y="144819"/>
                  </a:cubicBezTo>
                  <a:cubicBezTo>
                    <a:pt x="141119" y="141106"/>
                    <a:pt x="175625" y="150286"/>
                    <a:pt x="200538" y="133679"/>
                  </a:cubicBezTo>
                  <a:cubicBezTo>
                    <a:pt x="226230" y="116552"/>
                    <a:pt x="202718" y="24220"/>
                    <a:pt x="200538" y="11140"/>
                  </a:cubicBezTo>
                  <a:cubicBezTo>
                    <a:pt x="147387" y="28856"/>
                    <a:pt x="116135" y="27197"/>
                    <a:pt x="178256" y="133679"/>
                  </a:cubicBezTo>
                  <a:cubicBezTo>
                    <a:pt x="190092" y="153966"/>
                    <a:pt x="245103" y="155959"/>
                    <a:pt x="245103" y="155959"/>
                  </a:cubicBezTo>
                  <a:cubicBezTo>
                    <a:pt x="266146" y="153621"/>
                    <a:pt x="354233" y="159378"/>
                    <a:pt x="378795" y="122539"/>
                  </a:cubicBezTo>
                  <a:cubicBezTo>
                    <a:pt x="387288" y="109800"/>
                    <a:pt x="386222" y="92832"/>
                    <a:pt x="389936" y="77979"/>
                  </a:cubicBezTo>
                  <a:cubicBezTo>
                    <a:pt x="386222" y="63126"/>
                    <a:pt x="388360" y="45375"/>
                    <a:pt x="378795" y="33420"/>
                  </a:cubicBezTo>
                  <a:cubicBezTo>
                    <a:pt x="360031" y="9967"/>
                    <a:pt x="330713" y="27166"/>
                    <a:pt x="311949" y="33420"/>
                  </a:cubicBezTo>
                  <a:cubicBezTo>
                    <a:pt x="312504" y="36195"/>
                    <a:pt x="325096" y="111121"/>
                    <a:pt x="334231" y="122539"/>
                  </a:cubicBezTo>
                  <a:cubicBezTo>
                    <a:pt x="342596" y="132994"/>
                    <a:pt x="355418" y="139382"/>
                    <a:pt x="367654" y="144819"/>
                  </a:cubicBezTo>
                  <a:cubicBezTo>
                    <a:pt x="389117" y="154357"/>
                    <a:pt x="434500" y="167098"/>
                    <a:pt x="434500" y="167098"/>
                  </a:cubicBezTo>
                  <a:cubicBezTo>
                    <a:pt x="501850" y="150264"/>
                    <a:pt x="464538" y="160801"/>
                    <a:pt x="545910" y="133679"/>
                  </a:cubicBezTo>
                  <a:lnTo>
                    <a:pt x="579333" y="122539"/>
                  </a:lnTo>
                  <a:cubicBezTo>
                    <a:pt x="575619" y="96546"/>
                    <a:pt x="573342" y="70307"/>
                    <a:pt x="568192" y="44560"/>
                  </a:cubicBezTo>
                  <a:cubicBezTo>
                    <a:pt x="565889" y="33045"/>
                    <a:pt x="568443" y="13988"/>
                    <a:pt x="557051" y="11140"/>
                  </a:cubicBezTo>
                  <a:cubicBezTo>
                    <a:pt x="531575" y="4772"/>
                    <a:pt x="505060" y="18567"/>
                    <a:pt x="479064" y="22280"/>
                  </a:cubicBezTo>
                  <a:cubicBezTo>
                    <a:pt x="481984" y="45641"/>
                    <a:pt x="478017" y="121841"/>
                    <a:pt x="512487" y="144819"/>
                  </a:cubicBezTo>
                  <a:cubicBezTo>
                    <a:pt x="525228" y="153312"/>
                    <a:pt x="542196" y="152246"/>
                    <a:pt x="557051" y="155959"/>
                  </a:cubicBezTo>
                  <a:cubicBezTo>
                    <a:pt x="616470" y="152246"/>
                    <a:pt x="676501" y="154103"/>
                    <a:pt x="735308" y="144819"/>
                  </a:cubicBezTo>
                  <a:cubicBezTo>
                    <a:pt x="786241" y="136778"/>
                    <a:pt x="773099" y="90592"/>
                    <a:pt x="757590" y="55700"/>
                  </a:cubicBezTo>
                  <a:cubicBezTo>
                    <a:pt x="743076" y="23047"/>
                    <a:pt x="718829" y="20501"/>
                    <a:pt x="690744" y="11140"/>
                  </a:cubicBezTo>
                  <a:cubicBezTo>
                    <a:pt x="680100" y="43069"/>
                    <a:pt x="666843" y="64412"/>
                    <a:pt x="690744" y="100259"/>
                  </a:cubicBezTo>
                  <a:cubicBezTo>
                    <a:pt x="697259" y="110030"/>
                    <a:pt x="713663" y="106148"/>
                    <a:pt x="724167" y="111399"/>
                  </a:cubicBezTo>
                  <a:cubicBezTo>
                    <a:pt x="736143" y="117387"/>
                    <a:pt x="745614" y="127691"/>
                    <a:pt x="757590" y="133679"/>
                  </a:cubicBezTo>
                  <a:cubicBezTo>
                    <a:pt x="768094" y="138930"/>
                    <a:pt x="780509" y="139568"/>
                    <a:pt x="791013" y="144819"/>
                  </a:cubicBezTo>
                  <a:cubicBezTo>
                    <a:pt x="877402" y="188008"/>
                    <a:pt x="773848" y="150237"/>
                    <a:pt x="857859" y="178238"/>
                  </a:cubicBezTo>
                  <a:cubicBezTo>
                    <a:pt x="918824" y="157919"/>
                    <a:pt x="922269" y="171970"/>
                    <a:pt x="946987" y="122539"/>
                  </a:cubicBezTo>
                  <a:cubicBezTo>
                    <a:pt x="952239" y="112036"/>
                    <a:pt x="954414" y="100259"/>
                    <a:pt x="958128" y="89119"/>
                  </a:cubicBezTo>
                  <a:cubicBezTo>
                    <a:pt x="954414" y="74266"/>
                    <a:pt x="954584" y="57853"/>
                    <a:pt x="946987" y="44560"/>
                  </a:cubicBezTo>
                  <a:cubicBezTo>
                    <a:pt x="924861" y="5844"/>
                    <a:pt x="907346" y="9586"/>
                    <a:pt x="869000" y="0"/>
                  </a:cubicBezTo>
                  <a:cubicBezTo>
                    <a:pt x="865286" y="11140"/>
                    <a:pt x="857859" y="21677"/>
                    <a:pt x="857859" y="33420"/>
                  </a:cubicBezTo>
                  <a:cubicBezTo>
                    <a:pt x="857859" y="76701"/>
                    <a:pt x="862606" y="111560"/>
                    <a:pt x="902423" y="133679"/>
                  </a:cubicBezTo>
                  <a:cubicBezTo>
                    <a:pt x="922955" y="145085"/>
                    <a:pt x="969269" y="155959"/>
                    <a:pt x="969269" y="155959"/>
                  </a:cubicBezTo>
                  <a:cubicBezTo>
                    <a:pt x="1120719" y="145142"/>
                    <a:pt x="1108651" y="190959"/>
                    <a:pt x="1147526" y="100259"/>
                  </a:cubicBezTo>
                  <a:cubicBezTo>
                    <a:pt x="1152152" y="89466"/>
                    <a:pt x="1154953" y="77979"/>
                    <a:pt x="1158667" y="66839"/>
                  </a:cubicBezTo>
                  <a:cubicBezTo>
                    <a:pt x="1151240" y="55699"/>
                    <a:pt x="1147739" y="40515"/>
                    <a:pt x="1136385" y="33420"/>
                  </a:cubicBezTo>
                  <a:cubicBezTo>
                    <a:pt x="1116467" y="20973"/>
                    <a:pt x="1069539" y="11140"/>
                    <a:pt x="1069539" y="11140"/>
                  </a:cubicBezTo>
                  <a:cubicBezTo>
                    <a:pt x="1073253" y="40846"/>
                    <a:pt x="1075324" y="70804"/>
                    <a:pt x="1080680" y="100259"/>
                  </a:cubicBezTo>
                  <a:cubicBezTo>
                    <a:pt x="1082781" y="111812"/>
                    <a:pt x="1082265" y="126854"/>
                    <a:pt x="1091821" y="133679"/>
                  </a:cubicBezTo>
                  <a:cubicBezTo>
                    <a:pt x="1110934" y="147330"/>
                    <a:pt x="1136385" y="148533"/>
                    <a:pt x="1158667" y="155959"/>
                  </a:cubicBezTo>
                  <a:cubicBezTo>
                    <a:pt x="1216749" y="175317"/>
                    <a:pt x="1180354" y="167098"/>
                    <a:pt x="1270077" y="167098"/>
                  </a:cubicBezTo>
                  <a:lnTo>
                    <a:pt x="1270077" y="167098"/>
                  </a:ln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Freeform 14"/>
            <p:cNvSpPr/>
            <p:nvPr/>
          </p:nvSpPr>
          <p:spPr>
            <a:xfrm>
              <a:off x="708190" y="5702237"/>
              <a:ext cx="1370347" cy="200518"/>
            </a:xfrm>
            <a:custGeom>
              <a:avLst/>
              <a:gdLst>
                <a:gd name="connsiteX0" fmla="*/ 0 w 1270077"/>
                <a:gd name="connsiteY0" fmla="*/ 66839 h 190959"/>
                <a:gd name="connsiteX1" fmla="*/ 33423 w 1270077"/>
                <a:gd name="connsiteY1" fmla="*/ 89119 h 190959"/>
                <a:gd name="connsiteX2" fmla="*/ 44564 w 1270077"/>
                <a:gd name="connsiteY2" fmla="*/ 122539 h 190959"/>
                <a:gd name="connsiteX3" fmla="*/ 111410 w 1270077"/>
                <a:gd name="connsiteY3" fmla="*/ 144819 h 190959"/>
                <a:gd name="connsiteX4" fmla="*/ 200538 w 1270077"/>
                <a:gd name="connsiteY4" fmla="*/ 133679 h 190959"/>
                <a:gd name="connsiteX5" fmla="*/ 200538 w 1270077"/>
                <a:gd name="connsiteY5" fmla="*/ 11140 h 190959"/>
                <a:gd name="connsiteX6" fmla="*/ 178256 w 1270077"/>
                <a:gd name="connsiteY6" fmla="*/ 133679 h 190959"/>
                <a:gd name="connsiteX7" fmla="*/ 245103 w 1270077"/>
                <a:gd name="connsiteY7" fmla="*/ 155959 h 190959"/>
                <a:gd name="connsiteX8" fmla="*/ 378795 w 1270077"/>
                <a:gd name="connsiteY8" fmla="*/ 122539 h 190959"/>
                <a:gd name="connsiteX9" fmla="*/ 389936 w 1270077"/>
                <a:gd name="connsiteY9" fmla="*/ 77979 h 190959"/>
                <a:gd name="connsiteX10" fmla="*/ 378795 w 1270077"/>
                <a:gd name="connsiteY10" fmla="*/ 33420 h 190959"/>
                <a:gd name="connsiteX11" fmla="*/ 311949 w 1270077"/>
                <a:gd name="connsiteY11" fmla="*/ 33420 h 190959"/>
                <a:gd name="connsiteX12" fmla="*/ 334231 w 1270077"/>
                <a:gd name="connsiteY12" fmla="*/ 122539 h 190959"/>
                <a:gd name="connsiteX13" fmla="*/ 367654 w 1270077"/>
                <a:gd name="connsiteY13" fmla="*/ 144819 h 190959"/>
                <a:gd name="connsiteX14" fmla="*/ 434500 w 1270077"/>
                <a:gd name="connsiteY14" fmla="*/ 167098 h 190959"/>
                <a:gd name="connsiteX15" fmla="*/ 545910 w 1270077"/>
                <a:gd name="connsiteY15" fmla="*/ 133679 h 190959"/>
                <a:gd name="connsiteX16" fmla="*/ 579333 w 1270077"/>
                <a:gd name="connsiteY16" fmla="*/ 122539 h 190959"/>
                <a:gd name="connsiteX17" fmla="*/ 568192 w 1270077"/>
                <a:gd name="connsiteY17" fmla="*/ 44560 h 190959"/>
                <a:gd name="connsiteX18" fmla="*/ 557051 w 1270077"/>
                <a:gd name="connsiteY18" fmla="*/ 11140 h 190959"/>
                <a:gd name="connsiteX19" fmla="*/ 479064 w 1270077"/>
                <a:gd name="connsiteY19" fmla="*/ 22280 h 190959"/>
                <a:gd name="connsiteX20" fmla="*/ 512487 w 1270077"/>
                <a:gd name="connsiteY20" fmla="*/ 144819 h 190959"/>
                <a:gd name="connsiteX21" fmla="*/ 557051 w 1270077"/>
                <a:gd name="connsiteY21" fmla="*/ 155959 h 190959"/>
                <a:gd name="connsiteX22" fmla="*/ 735308 w 1270077"/>
                <a:gd name="connsiteY22" fmla="*/ 144819 h 190959"/>
                <a:gd name="connsiteX23" fmla="*/ 757590 w 1270077"/>
                <a:gd name="connsiteY23" fmla="*/ 55700 h 190959"/>
                <a:gd name="connsiteX24" fmla="*/ 690744 w 1270077"/>
                <a:gd name="connsiteY24" fmla="*/ 11140 h 190959"/>
                <a:gd name="connsiteX25" fmla="*/ 690744 w 1270077"/>
                <a:gd name="connsiteY25" fmla="*/ 100259 h 190959"/>
                <a:gd name="connsiteX26" fmla="*/ 724167 w 1270077"/>
                <a:gd name="connsiteY26" fmla="*/ 111399 h 190959"/>
                <a:gd name="connsiteX27" fmla="*/ 757590 w 1270077"/>
                <a:gd name="connsiteY27" fmla="*/ 133679 h 190959"/>
                <a:gd name="connsiteX28" fmla="*/ 791013 w 1270077"/>
                <a:gd name="connsiteY28" fmla="*/ 144819 h 190959"/>
                <a:gd name="connsiteX29" fmla="*/ 857859 w 1270077"/>
                <a:gd name="connsiteY29" fmla="*/ 178238 h 190959"/>
                <a:gd name="connsiteX30" fmla="*/ 946987 w 1270077"/>
                <a:gd name="connsiteY30" fmla="*/ 122539 h 190959"/>
                <a:gd name="connsiteX31" fmla="*/ 958128 w 1270077"/>
                <a:gd name="connsiteY31" fmla="*/ 89119 h 190959"/>
                <a:gd name="connsiteX32" fmla="*/ 946987 w 1270077"/>
                <a:gd name="connsiteY32" fmla="*/ 44560 h 190959"/>
                <a:gd name="connsiteX33" fmla="*/ 869000 w 1270077"/>
                <a:gd name="connsiteY33" fmla="*/ 0 h 190959"/>
                <a:gd name="connsiteX34" fmla="*/ 857859 w 1270077"/>
                <a:gd name="connsiteY34" fmla="*/ 33420 h 190959"/>
                <a:gd name="connsiteX35" fmla="*/ 902423 w 1270077"/>
                <a:gd name="connsiteY35" fmla="*/ 133679 h 190959"/>
                <a:gd name="connsiteX36" fmla="*/ 969269 w 1270077"/>
                <a:gd name="connsiteY36" fmla="*/ 155959 h 190959"/>
                <a:gd name="connsiteX37" fmla="*/ 1147526 w 1270077"/>
                <a:gd name="connsiteY37" fmla="*/ 100259 h 190959"/>
                <a:gd name="connsiteX38" fmla="*/ 1158667 w 1270077"/>
                <a:gd name="connsiteY38" fmla="*/ 66839 h 190959"/>
                <a:gd name="connsiteX39" fmla="*/ 1136385 w 1270077"/>
                <a:gd name="connsiteY39" fmla="*/ 33420 h 190959"/>
                <a:gd name="connsiteX40" fmla="*/ 1069539 w 1270077"/>
                <a:gd name="connsiteY40" fmla="*/ 11140 h 190959"/>
                <a:gd name="connsiteX41" fmla="*/ 1080680 w 1270077"/>
                <a:gd name="connsiteY41" fmla="*/ 100259 h 190959"/>
                <a:gd name="connsiteX42" fmla="*/ 1091821 w 1270077"/>
                <a:gd name="connsiteY42" fmla="*/ 133679 h 190959"/>
                <a:gd name="connsiteX43" fmla="*/ 1158667 w 1270077"/>
                <a:gd name="connsiteY43" fmla="*/ 155959 h 190959"/>
                <a:gd name="connsiteX44" fmla="*/ 1270077 w 1270077"/>
                <a:gd name="connsiteY44" fmla="*/ 167098 h 190959"/>
                <a:gd name="connsiteX45" fmla="*/ 1270077 w 1270077"/>
                <a:gd name="connsiteY45" fmla="*/ 167098 h 190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270077" h="190959">
                  <a:moveTo>
                    <a:pt x="0" y="66839"/>
                  </a:moveTo>
                  <a:cubicBezTo>
                    <a:pt x="11141" y="74266"/>
                    <a:pt x="25058" y="78664"/>
                    <a:pt x="33423" y="89119"/>
                  </a:cubicBezTo>
                  <a:cubicBezTo>
                    <a:pt x="40759" y="98288"/>
                    <a:pt x="35008" y="115714"/>
                    <a:pt x="44564" y="122539"/>
                  </a:cubicBezTo>
                  <a:cubicBezTo>
                    <a:pt x="63677" y="136190"/>
                    <a:pt x="111410" y="144819"/>
                    <a:pt x="111410" y="144819"/>
                  </a:cubicBezTo>
                  <a:cubicBezTo>
                    <a:pt x="141119" y="141106"/>
                    <a:pt x="175625" y="150286"/>
                    <a:pt x="200538" y="133679"/>
                  </a:cubicBezTo>
                  <a:cubicBezTo>
                    <a:pt x="226230" y="116552"/>
                    <a:pt x="202718" y="24220"/>
                    <a:pt x="200538" y="11140"/>
                  </a:cubicBezTo>
                  <a:cubicBezTo>
                    <a:pt x="147387" y="28856"/>
                    <a:pt x="116135" y="27197"/>
                    <a:pt x="178256" y="133679"/>
                  </a:cubicBezTo>
                  <a:cubicBezTo>
                    <a:pt x="190092" y="153966"/>
                    <a:pt x="245103" y="155959"/>
                    <a:pt x="245103" y="155959"/>
                  </a:cubicBezTo>
                  <a:cubicBezTo>
                    <a:pt x="266146" y="153621"/>
                    <a:pt x="354233" y="159378"/>
                    <a:pt x="378795" y="122539"/>
                  </a:cubicBezTo>
                  <a:cubicBezTo>
                    <a:pt x="387288" y="109800"/>
                    <a:pt x="386222" y="92832"/>
                    <a:pt x="389936" y="77979"/>
                  </a:cubicBezTo>
                  <a:cubicBezTo>
                    <a:pt x="386222" y="63126"/>
                    <a:pt x="388360" y="45375"/>
                    <a:pt x="378795" y="33420"/>
                  </a:cubicBezTo>
                  <a:cubicBezTo>
                    <a:pt x="360031" y="9967"/>
                    <a:pt x="330713" y="27166"/>
                    <a:pt x="311949" y="33420"/>
                  </a:cubicBezTo>
                  <a:cubicBezTo>
                    <a:pt x="312504" y="36195"/>
                    <a:pt x="325096" y="111121"/>
                    <a:pt x="334231" y="122539"/>
                  </a:cubicBezTo>
                  <a:cubicBezTo>
                    <a:pt x="342596" y="132994"/>
                    <a:pt x="355418" y="139382"/>
                    <a:pt x="367654" y="144819"/>
                  </a:cubicBezTo>
                  <a:cubicBezTo>
                    <a:pt x="389117" y="154357"/>
                    <a:pt x="434500" y="167098"/>
                    <a:pt x="434500" y="167098"/>
                  </a:cubicBezTo>
                  <a:cubicBezTo>
                    <a:pt x="501850" y="150264"/>
                    <a:pt x="464538" y="160801"/>
                    <a:pt x="545910" y="133679"/>
                  </a:cubicBezTo>
                  <a:lnTo>
                    <a:pt x="579333" y="122539"/>
                  </a:lnTo>
                  <a:cubicBezTo>
                    <a:pt x="575619" y="96546"/>
                    <a:pt x="573342" y="70307"/>
                    <a:pt x="568192" y="44560"/>
                  </a:cubicBezTo>
                  <a:cubicBezTo>
                    <a:pt x="565889" y="33045"/>
                    <a:pt x="568443" y="13988"/>
                    <a:pt x="557051" y="11140"/>
                  </a:cubicBezTo>
                  <a:cubicBezTo>
                    <a:pt x="531575" y="4772"/>
                    <a:pt x="505060" y="18567"/>
                    <a:pt x="479064" y="22280"/>
                  </a:cubicBezTo>
                  <a:cubicBezTo>
                    <a:pt x="481984" y="45641"/>
                    <a:pt x="478017" y="121841"/>
                    <a:pt x="512487" y="144819"/>
                  </a:cubicBezTo>
                  <a:cubicBezTo>
                    <a:pt x="525228" y="153312"/>
                    <a:pt x="542196" y="152246"/>
                    <a:pt x="557051" y="155959"/>
                  </a:cubicBezTo>
                  <a:cubicBezTo>
                    <a:pt x="616470" y="152246"/>
                    <a:pt x="676501" y="154103"/>
                    <a:pt x="735308" y="144819"/>
                  </a:cubicBezTo>
                  <a:cubicBezTo>
                    <a:pt x="786241" y="136778"/>
                    <a:pt x="773099" y="90592"/>
                    <a:pt x="757590" y="55700"/>
                  </a:cubicBezTo>
                  <a:cubicBezTo>
                    <a:pt x="743076" y="23047"/>
                    <a:pt x="718829" y="20501"/>
                    <a:pt x="690744" y="11140"/>
                  </a:cubicBezTo>
                  <a:cubicBezTo>
                    <a:pt x="680100" y="43069"/>
                    <a:pt x="666843" y="64412"/>
                    <a:pt x="690744" y="100259"/>
                  </a:cubicBezTo>
                  <a:cubicBezTo>
                    <a:pt x="697259" y="110030"/>
                    <a:pt x="713663" y="106148"/>
                    <a:pt x="724167" y="111399"/>
                  </a:cubicBezTo>
                  <a:cubicBezTo>
                    <a:pt x="736143" y="117387"/>
                    <a:pt x="745614" y="127691"/>
                    <a:pt x="757590" y="133679"/>
                  </a:cubicBezTo>
                  <a:cubicBezTo>
                    <a:pt x="768094" y="138930"/>
                    <a:pt x="780509" y="139568"/>
                    <a:pt x="791013" y="144819"/>
                  </a:cubicBezTo>
                  <a:cubicBezTo>
                    <a:pt x="877402" y="188008"/>
                    <a:pt x="773848" y="150237"/>
                    <a:pt x="857859" y="178238"/>
                  </a:cubicBezTo>
                  <a:cubicBezTo>
                    <a:pt x="918824" y="157919"/>
                    <a:pt x="922269" y="171970"/>
                    <a:pt x="946987" y="122539"/>
                  </a:cubicBezTo>
                  <a:cubicBezTo>
                    <a:pt x="952239" y="112036"/>
                    <a:pt x="954414" y="100259"/>
                    <a:pt x="958128" y="89119"/>
                  </a:cubicBezTo>
                  <a:cubicBezTo>
                    <a:pt x="954414" y="74266"/>
                    <a:pt x="954584" y="57853"/>
                    <a:pt x="946987" y="44560"/>
                  </a:cubicBezTo>
                  <a:cubicBezTo>
                    <a:pt x="924861" y="5844"/>
                    <a:pt x="907346" y="9586"/>
                    <a:pt x="869000" y="0"/>
                  </a:cubicBezTo>
                  <a:cubicBezTo>
                    <a:pt x="865286" y="11140"/>
                    <a:pt x="857859" y="21677"/>
                    <a:pt x="857859" y="33420"/>
                  </a:cubicBezTo>
                  <a:cubicBezTo>
                    <a:pt x="857859" y="76701"/>
                    <a:pt x="862606" y="111560"/>
                    <a:pt x="902423" y="133679"/>
                  </a:cubicBezTo>
                  <a:cubicBezTo>
                    <a:pt x="922955" y="145085"/>
                    <a:pt x="969269" y="155959"/>
                    <a:pt x="969269" y="155959"/>
                  </a:cubicBezTo>
                  <a:cubicBezTo>
                    <a:pt x="1120719" y="145142"/>
                    <a:pt x="1108651" y="190959"/>
                    <a:pt x="1147526" y="100259"/>
                  </a:cubicBezTo>
                  <a:cubicBezTo>
                    <a:pt x="1152152" y="89466"/>
                    <a:pt x="1154953" y="77979"/>
                    <a:pt x="1158667" y="66839"/>
                  </a:cubicBezTo>
                  <a:cubicBezTo>
                    <a:pt x="1151240" y="55699"/>
                    <a:pt x="1147739" y="40515"/>
                    <a:pt x="1136385" y="33420"/>
                  </a:cubicBezTo>
                  <a:cubicBezTo>
                    <a:pt x="1116467" y="20973"/>
                    <a:pt x="1069539" y="11140"/>
                    <a:pt x="1069539" y="11140"/>
                  </a:cubicBezTo>
                  <a:cubicBezTo>
                    <a:pt x="1073253" y="40846"/>
                    <a:pt x="1075324" y="70804"/>
                    <a:pt x="1080680" y="100259"/>
                  </a:cubicBezTo>
                  <a:cubicBezTo>
                    <a:pt x="1082781" y="111812"/>
                    <a:pt x="1082265" y="126854"/>
                    <a:pt x="1091821" y="133679"/>
                  </a:cubicBezTo>
                  <a:cubicBezTo>
                    <a:pt x="1110934" y="147330"/>
                    <a:pt x="1136385" y="148533"/>
                    <a:pt x="1158667" y="155959"/>
                  </a:cubicBezTo>
                  <a:cubicBezTo>
                    <a:pt x="1216749" y="175317"/>
                    <a:pt x="1180354" y="167098"/>
                    <a:pt x="1270077" y="167098"/>
                  </a:cubicBezTo>
                  <a:lnTo>
                    <a:pt x="1270077" y="167098"/>
                  </a:ln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2363020" y="4698585"/>
              <a:ext cx="3251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t</a:t>
              </a:r>
              <a:endParaRPr lang="en-GB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23528" y="4558529"/>
              <a:ext cx="39449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g</a:t>
              </a:r>
              <a:endParaRPr lang="en-GB" dirty="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23528" y="5549129"/>
              <a:ext cx="39449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g</a:t>
              </a:r>
              <a:endParaRPr lang="en-GB" dirty="0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2383338" y="5646405"/>
              <a:ext cx="3251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t</a:t>
              </a:r>
              <a:endParaRPr lang="en-GB" dirty="0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697538" y="5113005"/>
              <a:ext cx="3251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t</a:t>
              </a:r>
              <a:endParaRPr lang="en-GB" dirty="0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4977231" y="4362366"/>
            <a:ext cx="3843241" cy="1961728"/>
            <a:chOff x="4977231" y="4362366"/>
            <a:chExt cx="3843241" cy="1961728"/>
          </a:xfrm>
        </p:grpSpPr>
        <p:sp>
          <p:nvSpPr>
            <p:cNvPr id="24" name="Freeform 23"/>
            <p:cNvSpPr/>
            <p:nvPr/>
          </p:nvSpPr>
          <p:spPr>
            <a:xfrm rot="20647341" flipH="1">
              <a:off x="6749240" y="5758331"/>
              <a:ext cx="730251" cy="524799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5" name="Freeform 24"/>
            <p:cNvSpPr/>
            <p:nvPr/>
          </p:nvSpPr>
          <p:spPr>
            <a:xfrm rot="18039690" flipH="1">
              <a:off x="6736393" y="4478591"/>
              <a:ext cx="730251" cy="524799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493484" y="5203244"/>
              <a:ext cx="326988" cy="369332"/>
            </a:xfrm>
            <a:prstGeom prst="rect">
              <a:avLst/>
            </a:prstGeom>
            <a:noFill/>
            <a:ln w="38100" cap="flat" cmpd="sng" algn="ctr">
              <a:noFill/>
              <a:round/>
              <a:headEnd type="none" w="med" len="med"/>
              <a:tailEnd type="none" w="med" len="med"/>
            </a:ln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H</a:t>
              </a:r>
              <a:endParaRPr lang="en-GB" dirty="0">
                <a:solidFill>
                  <a:srgbClr val="F1F1F5"/>
                </a:solidFill>
                <a:latin typeface="Chalkduster"/>
                <a:cs typeface="Chalkduster"/>
              </a:endParaRPr>
            </a:p>
          </p:txBody>
        </p:sp>
        <p:sp>
          <p:nvSpPr>
            <p:cNvPr id="29" name="Freeform 28"/>
            <p:cNvSpPr/>
            <p:nvPr/>
          </p:nvSpPr>
          <p:spPr>
            <a:xfrm rot="21414403">
              <a:off x="7377422" y="5368574"/>
              <a:ext cx="1095757" cy="86508"/>
            </a:xfrm>
            <a:custGeom>
              <a:avLst/>
              <a:gdLst>
                <a:gd name="connsiteX0" fmla="*/ 2201333 w 2316269"/>
                <a:gd name="connsiteY0" fmla="*/ 101020 h 107014"/>
                <a:gd name="connsiteX1" fmla="*/ 1259417 w 2316269"/>
                <a:gd name="connsiteY1" fmla="*/ 69270 h 107014"/>
                <a:gd name="connsiteX2" fmla="*/ 867833 w 2316269"/>
                <a:gd name="connsiteY2" fmla="*/ 48103 h 107014"/>
                <a:gd name="connsiteX3" fmla="*/ 698500 w 2316269"/>
                <a:gd name="connsiteY3" fmla="*/ 26936 h 107014"/>
                <a:gd name="connsiteX4" fmla="*/ 571500 w 2316269"/>
                <a:gd name="connsiteY4" fmla="*/ 5770 h 107014"/>
                <a:gd name="connsiteX5" fmla="*/ 0 w 2316269"/>
                <a:gd name="connsiteY5" fmla="*/ 5770 h 107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16269" h="107014">
                  <a:moveTo>
                    <a:pt x="2201333" y="101020"/>
                  </a:moveTo>
                  <a:cubicBezTo>
                    <a:pt x="1749202" y="68723"/>
                    <a:pt x="2316269" y="107014"/>
                    <a:pt x="1259417" y="69270"/>
                  </a:cubicBezTo>
                  <a:cubicBezTo>
                    <a:pt x="1128782" y="64604"/>
                    <a:pt x="867833" y="48103"/>
                    <a:pt x="867833" y="48103"/>
                  </a:cubicBezTo>
                  <a:lnTo>
                    <a:pt x="698500" y="26936"/>
                  </a:lnTo>
                  <a:cubicBezTo>
                    <a:pt x="656014" y="20867"/>
                    <a:pt x="614398" y="7070"/>
                    <a:pt x="571500" y="5770"/>
                  </a:cubicBezTo>
                  <a:cubicBezTo>
                    <a:pt x="381087" y="0"/>
                    <a:pt x="190500" y="5770"/>
                    <a:pt x="0" y="5770"/>
                  </a:cubicBezTo>
                </a:path>
              </a:pathLst>
            </a:custGeom>
            <a:ln w="38100" cap="flat" cmpd="sng" algn="ctr">
              <a:solidFill>
                <a:srgbClr val="F1F1F5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7537350" y="4362366"/>
              <a:ext cx="290005" cy="369332"/>
            </a:xfrm>
            <a:prstGeom prst="rect">
              <a:avLst/>
            </a:prstGeom>
            <a:ln w="38100" cap="flat" cmpd="sng" algn="ctr">
              <a:noFill/>
              <a:round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r>
                <a:rPr lang="en-GB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t</a:t>
              </a:r>
              <a:endParaRPr lang="en-GB" dirty="0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7570841" y="5954762"/>
              <a:ext cx="290005" cy="369332"/>
            </a:xfrm>
            <a:prstGeom prst="rect">
              <a:avLst/>
            </a:prstGeom>
            <a:ln w="38100" cap="flat" cmpd="sng" algn="ctr">
              <a:noFill/>
              <a:round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r>
                <a:rPr lang="en-GB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t</a:t>
              </a:r>
              <a:endParaRPr lang="en-GB" baseline="30000" dirty="0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183624" y="4874642"/>
              <a:ext cx="290005" cy="369332"/>
            </a:xfrm>
            <a:prstGeom prst="rect">
              <a:avLst/>
            </a:prstGeom>
            <a:ln w="38100" cap="flat" cmpd="sng" algn="ctr">
              <a:noFill/>
              <a:round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r>
                <a:rPr lang="en-GB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t</a:t>
              </a:r>
              <a:endParaRPr lang="en-GB" dirty="0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183624" y="5543551"/>
              <a:ext cx="290005" cy="369332"/>
            </a:xfrm>
            <a:prstGeom prst="rect">
              <a:avLst/>
            </a:prstGeom>
            <a:ln w="38100" cap="flat" cmpd="sng" algn="ctr">
              <a:noFill/>
              <a:round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r>
                <a:rPr lang="en-GB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t</a:t>
              </a:r>
              <a:endParaRPr lang="en-GB" dirty="0"/>
            </a:p>
          </p:txBody>
        </p:sp>
        <p:sp>
          <p:nvSpPr>
            <p:cNvPr id="36" name="Freeform 35"/>
            <p:cNvSpPr/>
            <p:nvPr/>
          </p:nvSpPr>
          <p:spPr>
            <a:xfrm rot="21251442" flipH="1">
              <a:off x="6721985" y="4891201"/>
              <a:ext cx="730251" cy="524799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7" name="Freeform 36"/>
            <p:cNvSpPr/>
            <p:nvPr/>
          </p:nvSpPr>
          <p:spPr>
            <a:xfrm rot="17544115" flipH="1">
              <a:off x="6724795" y="5377895"/>
              <a:ext cx="730251" cy="524799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8" name="Freeform 37"/>
            <p:cNvSpPr/>
            <p:nvPr/>
          </p:nvSpPr>
          <p:spPr>
            <a:xfrm>
              <a:off x="5361893" y="4765898"/>
              <a:ext cx="1370347" cy="200518"/>
            </a:xfrm>
            <a:custGeom>
              <a:avLst/>
              <a:gdLst>
                <a:gd name="connsiteX0" fmla="*/ 0 w 1270077"/>
                <a:gd name="connsiteY0" fmla="*/ 66839 h 190959"/>
                <a:gd name="connsiteX1" fmla="*/ 33423 w 1270077"/>
                <a:gd name="connsiteY1" fmla="*/ 89119 h 190959"/>
                <a:gd name="connsiteX2" fmla="*/ 44564 w 1270077"/>
                <a:gd name="connsiteY2" fmla="*/ 122539 h 190959"/>
                <a:gd name="connsiteX3" fmla="*/ 111410 w 1270077"/>
                <a:gd name="connsiteY3" fmla="*/ 144819 h 190959"/>
                <a:gd name="connsiteX4" fmla="*/ 200538 w 1270077"/>
                <a:gd name="connsiteY4" fmla="*/ 133679 h 190959"/>
                <a:gd name="connsiteX5" fmla="*/ 200538 w 1270077"/>
                <a:gd name="connsiteY5" fmla="*/ 11140 h 190959"/>
                <a:gd name="connsiteX6" fmla="*/ 178256 w 1270077"/>
                <a:gd name="connsiteY6" fmla="*/ 133679 h 190959"/>
                <a:gd name="connsiteX7" fmla="*/ 245103 w 1270077"/>
                <a:gd name="connsiteY7" fmla="*/ 155959 h 190959"/>
                <a:gd name="connsiteX8" fmla="*/ 378795 w 1270077"/>
                <a:gd name="connsiteY8" fmla="*/ 122539 h 190959"/>
                <a:gd name="connsiteX9" fmla="*/ 389936 w 1270077"/>
                <a:gd name="connsiteY9" fmla="*/ 77979 h 190959"/>
                <a:gd name="connsiteX10" fmla="*/ 378795 w 1270077"/>
                <a:gd name="connsiteY10" fmla="*/ 33420 h 190959"/>
                <a:gd name="connsiteX11" fmla="*/ 311949 w 1270077"/>
                <a:gd name="connsiteY11" fmla="*/ 33420 h 190959"/>
                <a:gd name="connsiteX12" fmla="*/ 334231 w 1270077"/>
                <a:gd name="connsiteY12" fmla="*/ 122539 h 190959"/>
                <a:gd name="connsiteX13" fmla="*/ 367654 w 1270077"/>
                <a:gd name="connsiteY13" fmla="*/ 144819 h 190959"/>
                <a:gd name="connsiteX14" fmla="*/ 434500 w 1270077"/>
                <a:gd name="connsiteY14" fmla="*/ 167098 h 190959"/>
                <a:gd name="connsiteX15" fmla="*/ 545910 w 1270077"/>
                <a:gd name="connsiteY15" fmla="*/ 133679 h 190959"/>
                <a:gd name="connsiteX16" fmla="*/ 579333 w 1270077"/>
                <a:gd name="connsiteY16" fmla="*/ 122539 h 190959"/>
                <a:gd name="connsiteX17" fmla="*/ 568192 w 1270077"/>
                <a:gd name="connsiteY17" fmla="*/ 44560 h 190959"/>
                <a:gd name="connsiteX18" fmla="*/ 557051 w 1270077"/>
                <a:gd name="connsiteY18" fmla="*/ 11140 h 190959"/>
                <a:gd name="connsiteX19" fmla="*/ 479064 w 1270077"/>
                <a:gd name="connsiteY19" fmla="*/ 22280 h 190959"/>
                <a:gd name="connsiteX20" fmla="*/ 512487 w 1270077"/>
                <a:gd name="connsiteY20" fmla="*/ 144819 h 190959"/>
                <a:gd name="connsiteX21" fmla="*/ 557051 w 1270077"/>
                <a:gd name="connsiteY21" fmla="*/ 155959 h 190959"/>
                <a:gd name="connsiteX22" fmla="*/ 735308 w 1270077"/>
                <a:gd name="connsiteY22" fmla="*/ 144819 h 190959"/>
                <a:gd name="connsiteX23" fmla="*/ 757590 w 1270077"/>
                <a:gd name="connsiteY23" fmla="*/ 55700 h 190959"/>
                <a:gd name="connsiteX24" fmla="*/ 690744 w 1270077"/>
                <a:gd name="connsiteY24" fmla="*/ 11140 h 190959"/>
                <a:gd name="connsiteX25" fmla="*/ 690744 w 1270077"/>
                <a:gd name="connsiteY25" fmla="*/ 100259 h 190959"/>
                <a:gd name="connsiteX26" fmla="*/ 724167 w 1270077"/>
                <a:gd name="connsiteY26" fmla="*/ 111399 h 190959"/>
                <a:gd name="connsiteX27" fmla="*/ 757590 w 1270077"/>
                <a:gd name="connsiteY27" fmla="*/ 133679 h 190959"/>
                <a:gd name="connsiteX28" fmla="*/ 791013 w 1270077"/>
                <a:gd name="connsiteY28" fmla="*/ 144819 h 190959"/>
                <a:gd name="connsiteX29" fmla="*/ 857859 w 1270077"/>
                <a:gd name="connsiteY29" fmla="*/ 178238 h 190959"/>
                <a:gd name="connsiteX30" fmla="*/ 946987 w 1270077"/>
                <a:gd name="connsiteY30" fmla="*/ 122539 h 190959"/>
                <a:gd name="connsiteX31" fmla="*/ 958128 w 1270077"/>
                <a:gd name="connsiteY31" fmla="*/ 89119 h 190959"/>
                <a:gd name="connsiteX32" fmla="*/ 946987 w 1270077"/>
                <a:gd name="connsiteY32" fmla="*/ 44560 h 190959"/>
                <a:gd name="connsiteX33" fmla="*/ 869000 w 1270077"/>
                <a:gd name="connsiteY33" fmla="*/ 0 h 190959"/>
                <a:gd name="connsiteX34" fmla="*/ 857859 w 1270077"/>
                <a:gd name="connsiteY34" fmla="*/ 33420 h 190959"/>
                <a:gd name="connsiteX35" fmla="*/ 902423 w 1270077"/>
                <a:gd name="connsiteY35" fmla="*/ 133679 h 190959"/>
                <a:gd name="connsiteX36" fmla="*/ 969269 w 1270077"/>
                <a:gd name="connsiteY36" fmla="*/ 155959 h 190959"/>
                <a:gd name="connsiteX37" fmla="*/ 1147526 w 1270077"/>
                <a:gd name="connsiteY37" fmla="*/ 100259 h 190959"/>
                <a:gd name="connsiteX38" fmla="*/ 1158667 w 1270077"/>
                <a:gd name="connsiteY38" fmla="*/ 66839 h 190959"/>
                <a:gd name="connsiteX39" fmla="*/ 1136385 w 1270077"/>
                <a:gd name="connsiteY39" fmla="*/ 33420 h 190959"/>
                <a:gd name="connsiteX40" fmla="*/ 1069539 w 1270077"/>
                <a:gd name="connsiteY40" fmla="*/ 11140 h 190959"/>
                <a:gd name="connsiteX41" fmla="*/ 1080680 w 1270077"/>
                <a:gd name="connsiteY41" fmla="*/ 100259 h 190959"/>
                <a:gd name="connsiteX42" fmla="*/ 1091821 w 1270077"/>
                <a:gd name="connsiteY42" fmla="*/ 133679 h 190959"/>
                <a:gd name="connsiteX43" fmla="*/ 1158667 w 1270077"/>
                <a:gd name="connsiteY43" fmla="*/ 155959 h 190959"/>
                <a:gd name="connsiteX44" fmla="*/ 1270077 w 1270077"/>
                <a:gd name="connsiteY44" fmla="*/ 167098 h 190959"/>
                <a:gd name="connsiteX45" fmla="*/ 1270077 w 1270077"/>
                <a:gd name="connsiteY45" fmla="*/ 167098 h 190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270077" h="190959">
                  <a:moveTo>
                    <a:pt x="0" y="66839"/>
                  </a:moveTo>
                  <a:cubicBezTo>
                    <a:pt x="11141" y="74266"/>
                    <a:pt x="25058" y="78664"/>
                    <a:pt x="33423" y="89119"/>
                  </a:cubicBezTo>
                  <a:cubicBezTo>
                    <a:pt x="40759" y="98288"/>
                    <a:pt x="35008" y="115714"/>
                    <a:pt x="44564" y="122539"/>
                  </a:cubicBezTo>
                  <a:cubicBezTo>
                    <a:pt x="63677" y="136190"/>
                    <a:pt x="111410" y="144819"/>
                    <a:pt x="111410" y="144819"/>
                  </a:cubicBezTo>
                  <a:cubicBezTo>
                    <a:pt x="141119" y="141106"/>
                    <a:pt x="175625" y="150286"/>
                    <a:pt x="200538" y="133679"/>
                  </a:cubicBezTo>
                  <a:cubicBezTo>
                    <a:pt x="226230" y="116552"/>
                    <a:pt x="202718" y="24220"/>
                    <a:pt x="200538" y="11140"/>
                  </a:cubicBezTo>
                  <a:cubicBezTo>
                    <a:pt x="147387" y="28856"/>
                    <a:pt x="116135" y="27197"/>
                    <a:pt x="178256" y="133679"/>
                  </a:cubicBezTo>
                  <a:cubicBezTo>
                    <a:pt x="190092" y="153966"/>
                    <a:pt x="245103" y="155959"/>
                    <a:pt x="245103" y="155959"/>
                  </a:cubicBezTo>
                  <a:cubicBezTo>
                    <a:pt x="266146" y="153621"/>
                    <a:pt x="354233" y="159378"/>
                    <a:pt x="378795" y="122539"/>
                  </a:cubicBezTo>
                  <a:cubicBezTo>
                    <a:pt x="387288" y="109800"/>
                    <a:pt x="386222" y="92832"/>
                    <a:pt x="389936" y="77979"/>
                  </a:cubicBezTo>
                  <a:cubicBezTo>
                    <a:pt x="386222" y="63126"/>
                    <a:pt x="388360" y="45375"/>
                    <a:pt x="378795" y="33420"/>
                  </a:cubicBezTo>
                  <a:cubicBezTo>
                    <a:pt x="360031" y="9967"/>
                    <a:pt x="330713" y="27166"/>
                    <a:pt x="311949" y="33420"/>
                  </a:cubicBezTo>
                  <a:cubicBezTo>
                    <a:pt x="312504" y="36195"/>
                    <a:pt x="325096" y="111121"/>
                    <a:pt x="334231" y="122539"/>
                  </a:cubicBezTo>
                  <a:cubicBezTo>
                    <a:pt x="342596" y="132994"/>
                    <a:pt x="355418" y="139382"/>
                    <a:pt x="367654" y="144819"/>
                  </a:cubicBezTo>
                  <a:cubicBezTo>
                    <a:pt x="389117" y="154357"/>
                    <a:pt x="434500" y="167098"/>
                    <a:pt x="434500" y="167098"/>
                  </a:cubicBezTo>
                  <a:cubicBezTo>
                    <a:pt x="501850" y="150264"/>
                    <a:pt x="464538" y="160801"/>
                    <a:pt x="545910" y="133679"/>
                  </a:cubicBezTo>
                  <a:lnTo>
                    <a:pt x="579333" y="122539"/>
                  </a:lnTo>
                  <a:cubicBezTo>
                    <a:pt x="575619" y="96546"/>
                    <a:pt x="573342" y="70307"/>
                    <a:pt x="568192" y="44560"/>
                  </a:cubicBezTo>
                  <a:cubicBezTo>
                    <a:pt x="565889" y="33045"/>
                    <a:pt x="568443" y="13988"/>
                    <a:pt x="557051" y="11140"/>
                  </a:cubicBezTo>
                  <a:cubicBezTo>
                    <a:pt x="531575" y="4772"/>
                    <a:pt x="505060" y="18567"/>
                    <a:pt x="479064" y="22280"/>
                  </a:cubicBezTo>
                  <a:cubicBezTo>
                    <a:pt x="481984" y="45641"/>
                    <a:pt x="478017" y="121841"/>
                    <a:pt x="512487" y="144819"/>
                  </a:cubicBezTo>
                  <a:cubicBezTo>
                    <a:pt x="525228" y="153312"/>
                    <a:pt x="542196" y="152246"/>
                    <a:pt x="557051" y="155959"/>
                  </a:cubicBezTo>
                  <a:cubicBezTo>
                    <a:pt x="616470" y="152246"/>
                    <a:pt x="676501" y="154103"/>
                    <a:pt x="735308" y="144819"/>
                  </a:cubicBezTo>
                  <a:cubicBezTo>
                    <a:pt x="786241" y="136778"/>
                    <a:pt x="773099" y="90592"/>
                    <a:pt x="757590" y="55700"/>
                  </a:cubicBezTo>
                  <a:cubicBezTo>
                    <a:pt x="743076" y="23047"/>
                    <a:pt x="718829" y="20501"/>
                    <a:pt x="690744" y="11140"/>
                  </a:cubicBezTo>
                  <a:cubicBezTo>
                    <a:pt x="680100" y="43069"/>
                    <a:pt x="666843" y="64412"/>
                    <a:pt x="690744" y="100259"/>
                  </a:cubicBezTo>
                  <a:cubicBezTo>
                    <a:pt x="697259" y="110030"/>
                    <a:pt x="713663" y="106148"/>
                    <a:pt x="724167" y="111399"/>
                  </a:cubicBezTo>
                  <a:cubicBezTo>
                    <a:pt x="736143" y="117387"/>
                    <a:pt x="745614" y="127691"/>
                    <a:pt x="757590" y="133679"/>
                  </a:cubicBezTo>
                  <a:cubicBezTo>
                    <a:pt x="768094" y="138930"/>
                    <a:pt x="780509" y="139568"/>
                    <a:pt x="791013" y="144819"/>
                  </a:cubicBezTo>
                  <a:cubicBezTo>
                    <a:pt x="877402" y="188008"/>
                    <a:pt x="773848" y="150237"/>
                    <a:pt x="857859" y="178238"/>
                  </a:cubicBezTo>
                  <a:cubicBezTo>
                    <a:pt x="918824" y="157919"/>
                    <a:pt x="922269" y="171970"/>
                    <a:pt x="946987" y="122539"/>
                  </a:cubicBezTo>
                  <a:cubicBezTo>
                    <a:pt x="952239" y="112036"/>
                    <a:pt x="954414" y="100259"/>
                    <a:pt x="958128" y="89119"/>
                  </a:cubicBezTo>
                  <a:cubicBezTo>
                    <a:pt x="954414" y="74266"/>
                    <a:pt x="954584" y="57853"/>
                    <a:pt x="946987" y="44560"/>
                  </a:cubicBezTo>
                  <a:cubicBezTo>
                    <a:pt x="924861" y="5844"/>
                    <a:pt x="907346" y="9586"/>
                    <a:pt x="869000" y="0"/>
                  </a:cubicBezTo>
                  <a:cubicBezTo>
                    <a:pt x="865286" y="11140"/>
                    <a:pt x="857859" y="21677"/>
                    <a:pt x="857859" y="33420"/>
                  </a:cubicBezTo>
                  <a:cubicBezTo>
                    <a:pt x="857859" y="76701"/>
                    <a:pt x="862606" y="111560"/>
                    <a:pt x="902423" y="133679"/>
                  </a:cubicBezTo>
                  <a:cubicBezTo>
                    <a:pt x="922955" y="145085"/>
                    <a:pt x="969269" y="155959"/>
                    <a:pt x="969269" y="155959"/>
                  </a:cubicBezTo>
                  <a:cubicBezTo>
                    <a:pt x="1120719" y="145142"/>
                    <a:pt x="1108651" y="190959"/>
                    <a:pt x="1147526" y="100259"/>
                  </a:cubicBezTo>
                  <a:cubicBezTo>
                    <a:pt x="1152152" y="89466"/>
                    <a:pt x="1154953" y="77979"/>
                    <a:pt x="1158667" y="66839"/>
                  </a:cubicBezTo>
                  <a:cubicBezTo>
                    <a:pt x="1151240" y="55699"/>
                    <a:pt x="1147739" y="40515"/>
                    <a:pt x="1136385" y="33420"/>
                  </a:cubicBezTo>
                  <a:cubicBezTo>
                    <a:pt x="1116467" y="20973"/>
                    <a:pt x="1069539" y="11140"/>
                    <a:pt x="1069539" y="11140"/>
                  </a:cubicBezTo>
                  <a:cubicBezTo>
                    <a:pt x="1073253" y="40846"/>
                    <a:pt x="1075324" y="70804"/>
                    <a:pt x="1080680" y="100259"/>
                  </a:cubicBezTo>
                  <a:cubicBezTo>
                    <a:pt x="1082781" y="111812"/>
                    <a:pt x="1082265" y="126854"/>
                    <a:pt x="1091821" y="133679"/>
                  </a:cubicBezTo>
                  <a:cubicBezTo>
                    <a:pt x="1110934" y="147330"/>
                    <a:pt x="1136385" y="148533"/>
                    <a:pt x="1158667" y="155959"/>
                  </a:cubicBezTo>
                  <a:cubicBezTo>
                    <a:pt x="1216749" y="175317"/>
                    <a:pt x="1180354" y="167098"/>
                    <a:pt x="1270077" y="167098"/>
                  </a:cubicBezTo>
                  <a:lnTo>
                    <a:pt x="1270077" y="167098"/>
                  </a:ln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Freeform 38"/>
            <p:cNvSpPr/>
            <p:nvPr/>
          </p:nvSpPr>
          <p:spPr>
            <a:xfrm>
              <a:off x="5361893" y="5704415"/>
              <a:ext cx="1370347" cy="200518"/>
            </a:xfrm>
            <a:custGeom>
              <a:avLst/>
              <a:gdLst>
                <a:gd name="connsiteX0" fmla="*/ 0 w 1270077"/>
                <a:gd name="connsiteY0" fmla="*/ 66839 h 190959"/>
                <a:gd name="connsiteX1" fmla="*/ 33423 w 1270077"/>
                <a:gd name="connsiteY1" fmla="*/ 89119 h 190959"/>
                <a:gd name="connsiteX2" fmla="*/ 44564 w 1270077"/>
                <a:gd name="connsiteY2" fmla="*/ 122539 h 190959"/>
                <a:gd name="connsiteX3" fmla="*/ 111410 w 1270077"/>
                <a:gd name="connsiteY3" fmla="*/ 144819 h 190959"/>
                <a:gd name="connsiteX4" fmla="*/ 200538 w 1270077"/>
                <a:gd name="connsiteY4" fmla="*/ 133679 h 190959"/>
                <a:gd name="connsiteX5" fmla="*/ 200538 w 1270077"/>
                <a:gd name="connsiteY5" fmla="*/ 11140 h 190959"/>
                <a:gd name="connsiteX6" fmla="*/ 178256 w 1270077"/>
                <a:gd name="connsiteY6" fmla="*/ 133679 h 190959"/>
                <a:gd name="connsiteX7" fmla="*/ 245103 w 1270077"/>
                <a:gd name="connsiteY7" fmla="*/ 155959 h 190959"/>
                <a:gd name="connsiteX8" fmla="*/ 378795 w 1270077"/>
                <a:gd name="connsiteY8" fmla="*/ 122539 h 190959"/>
                <a:gd name="connsiteX9" fmla="*/ 389936 w 1270077"/>
                <a:gd name="connsiteY9" fmla="*/ 77979 h 190959"/>
                <a:gd name="connsiteX10" fmla="*/ 378795 w 1270077"/>
                <a:gd name="connsiteY10" fmla="*/ 33420 h 190959"/>
                <a:gd name="connsiteX11" fmla="*/ 311949 w 1270077"/>
                <a:gd name="connsiteY11" fmla="*/ 33420 h 190959"/>
                <a:gd name="connsiteX12" fmla="*/ 334231 w 1270077"/>
                <a:gd name="connsiteY12" fmla="*/ 122539 h 190959"/>
                <a:gd name="connsiteX13" fmla="*/ 367654 w 1270077"/>
                <a:gd name="connsiteY13" fmla="*/ 144819 h 190959"/>
                <a:gd name="connsiteX14" fmla="*/ 434500 w 1270077"/>
                <a:gd name="connsiteY14" fmla="*/ 167098 h 190959"/>
                <a:gd name="connsiteX15" fmla="*/ 545910 w 1270077"/>
                <a:gd name="connsiteY15" fmla="*/ 133679 h 190959"/>
                <a:gd name="connsiteX16" fmla="*/ 579333 w 1270077"/>
                <a:gd name="connsiteY16" fmla="*/ 122539 h 190959"/>
                <a:gd name="connsiteX17" fmla="*/ 568192 w 1270077"/>
                <a:gd name="connsiteY17" fmla="*/ 44560 h 190959"/>
                <a:gd name="connsiteX18" fmla="*/ 557051 w 1270077"/>
                <a:gd name="connsiteY18" fmla="*/ 11140 h 190959"/>
                <a:gd name="connsiteX19" fmla="*/ 479064 w 1270077"/>
                <a:gd name="connsiteY19" fmla="*/ 22280 h 190959"/>
                <a:gd name="connsiteX20" fmla="*/ 512487 w 1270077"/>
                <a:gd name="connsiteY20" fmla="*/ 144819 h 190959"/>
                <a:gd name="connsiteX21" fmla="*/ 557051 w 1270077"/>
                <a:gd name="connsiteY21" fmla="*/ 155959 h 190959"/>
                <a:gd name="connsiteX22" fmla="*/ 735308 w 1270077"/>
                <a:gd name="connsiteY22" fmla="*/ 144819 h 190959"/>
                <a:gd name="connsiteX23" fmla="*/ 757590 w 1270077"/>
                <a:gd name="connsiteY23" fmla="*/ 55700 h 190959"/>
                <a:gd name="connsiteX24" fmla="*/ 690744 w 1270077"/>
                <a:gd name="connsiteY24" fmla="*/ 11140 h 190959"/>
                <a:gd name="connsiteX25" fmla="*/ 690744 w 1270077"/>
                <a:gd name="connsiteY25" fmla="*/ 100259 h 190959"/>
                <a:gd name="connsiteX26" fmla="*/ 724167 w 1270077"/>
                <a:gd name="connsiteY26" fmla="*/ 111399 h 190959"/>
                <a:gd name="connsiteX27" fmla="*/ 757590 w 1270077"/>
                <a:gd name="connsiteY27" fmla="*/ 133679 h 190959"/>
                <a:gd name="connsiteX28" fmla="*/ 791013 w 1270077"/>
                <a:gd name="connsiteY28" fmla="*/ 144819 h 190959"/>
                <a:gd name="connsiteX29" fmla="*/ 857859 w 1270077"/>
                <a:gd name="connsiteY29" fmla="*/ 178238 h 190959"/>
                <a:gd name="connsiteX30" fmla="*/ 946987 w 1270077"/>
                <a:gd name="connsiteY30" fmla="*/ 122539 h 190959"/>
                <a:gd name="connsiteX31" fmla="*/ 958128 w 1270077"/>
                <a:gd name="connsiteY31" fmla="*/ 89119 h 190959"/>
                <a:gd name="connsiteX32" fmla="*/ 946987 w 1270077"/>
                <a:gd name="connsiteY32" fmla="*/ 44560 h 190959"/>
                <a:gd name="connsiteX33" fmla="*/ 869000 w 1270077"/>
                <a:gd name="connsiteY33" fmla="*/ 0 h 190959"/>
                <a:gd name="connsiteX34" fmla="*/ 857859 w 1270077"/>
                <a:gd name="connsiteY34" fmla="*/ 33420 h 190959"/>
                <a:gd name="connsiteX35" fmla="*/ 902423 w 1270077"/>
                <a:gd name="connsiteY35" fmla="*/ 133679 h 190959"/>
                <a:gd name="connsiteX36" fmla="*/ 969269 w 1270077"/>
                <a:gd name="connsiteY36" fmla="*/ 155959 h 190959"/>
                <a:gd name="connsiteX37" fmla="*/ 1147526 w 1270077"/>
                <a:gd name="connsiteY37" fmla="*/ 100259 h 190959"/>
                <a:gd name="connsiteX38" fmla="*/ 1158667 w 1270077"/>
                <a:gd name="connsiteY38" fmla="*/ 66839 h 190959"/>
                <a:gd name="connsiteX39" fmla="*/ 1136385 w 1270077"/>
                <a:gd name="connsiteY39" fmla="*/ 33420 h 190959"/>
                <a:gd name="connsiteX40" fmla="*/ 1069539 w 1270077"/>
                <a:gd name="connsiteY40" fmla="*/ 11140 h 190959"/>
                <a:gd name="connsiteX41" fmla="*/ 1080680 w 1270077"/>
                <a:gd name="connsiteY41" fmla="*/ 100259 h 190959"/>
                <a:gd name="connsiteX42" fmla="*/ 1091821 w 1270077"/>
                <a:gd name="connsiteY42" fmla="*/ 133679 h 190959"/>
                <a:gd name="connsiteX43" fmla="*/ 1158667 w 1270077"/>
                <a:gd name="connsiteY43" fmla="*/ 155959 h 190959"/>
                <a:gd name="connsiteX44" fmla="*/ 1270077 w 1270077"/>
                <a:gd name="connsiteY44" fmla="*/ 167098 h 190959"/>
                <a:gd name="connsiteX45" fmla="*/ 1270077 w 1270077"/>
                <a:gd name="connsiteY45" fmla="*/ 167098 h 190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270077" h="190959">
                  <a:moveTo>
                    <a:pt x="0" y="66839"/>
                  </a:moveTo>
                  <a:cubicBezTo>
                    <a:pt x="11141" y="74266"/>
                    <a:pt x="25058" y="78664"/>
                    <a:pt x="33423" y="89119"/>
                  </a:cubicBezTo>
                  <a:cubicBezTo>
                    <a:pt x="40759" y="98288"/>
                    <a:pt x="35008" y="115714"/>
                    <a:pt x="44564" y="122539"/>
                  </a:cubicBezTo>
                  <a:cubicBezTo>
                    <a:pt x="63677" y="136190"/>
                    <a:pt x="111410" y="144819"/>
                    <a:pt x="111410" y="144819"/>
                  </a:cubicBezTo>
                  <a:cubicBezTo>
                    <a:pt x="141119" y="141106"/>
                    <a:pt x="175625" y="150286"/>
                    <a:pt x="200538" y="133679"/>
                  </a:cubicBezTo>
                  <a:cubicBezTo>
                    <a:pt x="226230" y="116552"/>
                    <a:pt x="202718" y="24220"/>
                    <a:pt x="200538" y="11140"/>
                  </a:cubicBezTo>
                  <a:cubicBezTo>
                    <a:pt x="147387" y="28856"/>
                    <a:pt x="116135" y="27197"/>
                    <a:pt x="178256" y="133679"/>
                  </a:cubicBezTo>
                  <a:cubicBezTo>
                    <a:pt x="190092" y="153966"/>
                    <a:pt x="245103" y="155959"/>
                    <a:pt x="245103" y="155959"/>
                  </a:cubicBezTo>
                  <a:cubicBezTo>
                    <a:pt x="266146" y="153621"/>
                    <a:pt x="354233" y="159378"/>
                    <a:pt x="378795" y="122539"/>
                  </a:cubicBezTo>
                  <a:cubicBezTo>
                    <a:pt x="387288" y="109800"/>
                    <a:pt x="386222" y="92832"/>
                    <a:pt x="389936" y="77979"/>
                  </a:cubicBezTo>
                  <a:cubicBezTo>
                    <a:pt x="386222" y="63126"/>
                    <a:pt x="388360" y="45375"/>
                    <a:pt x="378795" y="33420"/>
                  </a:cubicBezTo>
                  <a:cubicBezTo>
                    <a:pt x="360031" y="9967"/>
                    <a:pt x="330713" y="27166"/>
                    <a:pt x="311949" y="33420"/>
                  </a:cubicBezTo>
                  <a:cubicBezTo>
                    <a:pt x="312504" y="36195"/>
                    <a:pt x="325096" y="111121"/>
                    <a:pt x="334231" y="122539"/>
                  </a:cubicBezTo>
                  <a:cubicBezTo>
                    <a:pt x="342596" y="132994"/>
                    <a:pt x="355418" y="139382"/>
                    <a:pt x="367654" y="144819"/>
                  </a:cubicBezTo>
                  <a:cubicBezTo>
                    <a:pt x="389117" y="154357"/>
                    <a:pt x="434500" y="167098"/>
                    <a:pt x="434500" y="167098"/>
                  </a:cubicBezTo>
                  <a:cubicBezTo>
                    <a:pt x="501850" y="150264"/>
                    <a:pt x="464538" y="160801"/>
                    <a:pt x="545910" y="133679"/>
                  </a:cubicBezTo>
                  <a:lnTo>
                    <a:pt x="579333" y="122539"/>
                  </a:lnTo>
                  <a:cubicBezTo>
                    <a:pt x="575619" y="96546"/>
                    <a:pt x="573342" y="70307"/>
                    <a:pt x="568192" y="44560"/>
                  </a:cubicBezTo>
                  <a:cubicBezTo>
                    <a:pt x="565889" y="33045"/>
                    <a:pt x="568443" y="13988"/>
                    <a:pt x="557051" y="11140"/>
                  </a:cubicBezTo>
                  <a:cubicBezTo>
                    <a:pt x="531575" y="4772"/>
                    <a:pt x="505060" y="18567"/>
                    <a:pt x="479064" y="22280"/>
                  </a:cubicBezTo>
                  <a:cubicBezTo>
                    <a:pt x="481984" y="45641"/>
                    <a:pt x="478017" y="121841"/>
                    <a:pt x="512487" y="144819"/>
                  </a:cubicBezTo>
                  <a:cubicBezTo>
                    <a:pt x="525228" y="153312"/>
                    <a:pt x="542196" y="152246"/>
                    <a:pt x="557051" y="155959"/>
                  </a:cubicBezTo>
                  <a:cubicBezTo>
                    <a:pt x="616470" y="152246"/>
                    <a:pt x="676501" y="154103"/>
                    <a:pt x="735308" y="144819"/>
                  </a:cubicBezTo>
                  <a:cubicBezTo>
                    <a:pt x="786241" y="136778"/>
                    <a:pt x="773099" y="90592"/>
                    <a:pt x="757590" y="55700"/>
                  </a:cubicBezTo>
                  <a:cubicBezTo>
                    <a:pt x="743076" y="23047"/>
                    <a:pt x="718829" y="20501"/>
                    <a:pt x="690744" y="11140"/>
                  </a:cubicBezTo>
                  <a:cubicBezTo>
                    <a:pt x="680100" y="43069"/>
                    <a:pt x="666843" y="64412"/>
                    <a:pt x="690744" y="100259"/>
                  </a:cubicBezTo>
                  <a:cubicBezTo>
                    <a:pt x="697259" y="110030"/>
                    <a:pt x="713663" y="106148"/>
                    <a:pt x="724167" y="111399"/>
                  </a:cubicBezTo>
                  <a:cubicBezTo>
                    <a:pt x="736143" y="117387"/>
                    <a:pt x="745614" y="127691"/>
                    <a:pt x="757590" y="133679"/>
                  </a:cubicBezTo>
                  <a:cubicBezTo>
                    <a:pt x="768094" y="138930"/>
                    <a:pt x="780509" y="139568"/>
                    <a:pt x="791013" y="144819"/>
                  </a:cubicBezTo>
                  <a:cubicBezTo>
                    <a:pt x="877402" y="188008"/>
                    <a:pt x="773848" y="150237"/>
                    <a:pt x="857859" y="178238"/>
                  </a:cubicBezTo>
                  <a:cubicBezTo>
                    <a:pt x="918824" y="157919"/>
                    <a:pt x="922269" y="171970"/>
                    <a:pt x="946987" y="122539"/>
                  </a:cubicBezTo>
                  <a:cubicBezTo>
                    <a:pt x="952239" y="112036"/>
                    <a:pt x="954414" y="100259"/>
                    <a:pt x="958128" y="89119"/>
                  </a:cubicBezTo>
                  <a:cubicBezTo>
                    <a:pt x="954414" y="74266"/>
                    <a:pt x="954584" y="57853"/>
                    <a:pt x="946987" y="44560"/>
                  </a:cubicBezTo>
                  <a:cubicBezTo>
                    <a:pt x="924861" y="5844"/>
                    <a:pt x="907346" y="9586"/>
                    <a:pt x="869000" y="0"/>
                  </a:cubicBezTo>
                  <a:cubicBezTo>
                    <a:pt x="865286" y="11140"/>
                    <a:pt x="857859" y="21677"/>
                    <a:pt x="857859" y="33420"/>
                  </a:cubicBezTo>
                  <a:cubicBezTo>
                    <a:pt x="857859" y="76701"/>
                    <a:pt x="862606" y="111560"/>
                    <a:pt x="902423" y="133679"/>
                  </a:cubicBezTo>
                  <a:cubicBezTo>
                    <a:pt x="922955" y="145085"/>
                    <a:pt x="969269" y="155959"/>
                    <a:pt x="969269" y="155959"/>
                  </a:cubicBezTo>
                  <a:cubicBezTo>
                    <a:pt x="1120719" y="145142"/>
                    <a:pt x="1108651" y="190959"/>
                    <a:pt x="1147526" y="100259"/>
                  </a:cubicBezTo>
                  <a:cubicBezTo>
                    <a:pt x="1152152" y="89466"/>
                    <a:pt x="1154953" y="77979"/>
                    <a:pt x="1158667" y="66839"/>
                  </a:cubicBezTo>
                  <a:cubicBezTo>
                    <a:pt x="1151240" y="55699"/>
                    <a:pt x="1147739" y="40515"/>
                    <a:pt x="1136385" y="33420"/>
                  </a:cubicBezTo>
                  <a:cubicBezTo>
                    <a:pt x="1116467" y="20973"/>
                    <a:pt x="1069539" y="11140"/>
                    <a:pt x="1069539" y="11140"/>
                  </a:cubicBezTo>
                  <a:cubicBezTo>
                    <a:pt x="1073253" y="40846"/>
                    <a:pt x="1075324" y="70804"/>
                    <a:pt x="1080680" y="100259"/>
                  </a:cubicBezTo>
                  <a:cubicBezTo>
                    <a:pt x="1082781" y="111812"/>
                    <a:pt x="1082265" y="126854"/>
                    <a:pt x="1091821" y="133679"/>
                  </a:cubicBezTo>
                  <a:cubicBezTo>
                    <a:pt x="1110934" y="147330"/>
                    <a:pt x="1136385" y="148533"/>
                    <a:pt x="1158667" y="155959"/>
                  </a:cubicBezTo>
                  <a:cubicBezTo>
                    <a:pt x="1216749" y="175317"/>
                    <a:pt x="1180354" y="167098"/>
                    <a:pt x="1270077" y="167098"/>
                  </a:cubicBezTo>
                  <a:lnTo>
                    <a:pt x="1270077" y="167098"/>
                  </a:ln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4977231" y="4560707"/>
              <a:ext cx="39449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g</a:t>
              </a:r>
              <a:endParaRPr lang="en-GB" dirty="0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4977231" y="5551307"/>
              <a:ext cx="39449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g</a:t>
              </a:r>
              <a:endParaRPr lang="en-GB" dirty="0"/>
            </a:p>
          </p:txBody>
        </p:sp>
      </p:grpSp>
      <p:sp>
        <p:nvSpPr>
          <p:cNvPr id="4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99466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2"/>
          <p:cNvSpPr txBox="1">
            <a:spLocks noChangeArrowheads="1"/>
          </p:cNvSpPr>
          <p:nvPr/>
        </p:nvSpPr>
        <p:spPr bwMode="auto">
          <a:xfrm>
            <a:off x="179512" y="188640"/>
            <a:ext cx="8964488" cy="846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lvl="0"/>
            <a:r>
              <a:rPr lang="en-GB" sz="2800" smtClean="0">
                <a:latin typeface="Trebuchet MS"/>
                <a:ea typeface="Trebuchet MS" pitchFamily="-84" charset="0"/>
                <a:cs typeface="Trebuchet MS"/>
              </a:rPr>
              <a:t>Flavour and </a:t>
            </a:r>
            <a:r>
              <a:rPr lang="en-GB" sz="2800" i="1" smtClean="0">
                <a:latin typeface="Trebuchet MS"/>
                <a:ea typeface="Trebuchet MS" pitchFamily="-84" charset="0"/>
                <a:cs typeface="Trebuchet MS"/>
              </a:rPr>
              <a:t>CP</a:t>
            </a:r>
            <a:r>
              <a:rPr lang="en-GB" sz="2800" smtClean="0">
                <a:latin typeface="Trebuchet MS"/>
                <a:ea typeface="Trebuchet MS" pitchFamily="-84" charset="0"/>
                <a:cs typeface="Trebuchet MS"/>
              </a:rPr>
              <a:t> violation in the Standard Model</a:t>
            </a:r>
          </a:p>
          <a:p>
            <a:pPr>
              <a:spcBef>
                <a:spcPts val="600"/>
              </a:spcBef>
            </a:pPr>
            <a:r>
              <a:rPr lang="en-GB" sz="1600" i="1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SU</a:t>
            </a:r>
            <a:r>
              <a:rPr lang="en-GB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(3) × </a:t>
            </a:r>
            <a:r>
              <a:rPr lang="en-GB" sz="1600" i="1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SU</a:t>
            </a:r>
            <a:r>
              <a:rPr lang="en-GB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(2) × </a:t>
            </a:r>
            <a:r>
              <a:rPr lang="en-GB" sz="1600" i="1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U</a:t>
            </a:r>
            <a:r>
              <a:rPr lang="en-GB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(1)</a:t>
            </a:r>
            <a:r>
              <a:rPr lang="en-GB" sz="1600" i="1" baseline="-2500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Y</a:t>
            </a:r>
            <a:endParaRPr lang="en-GB" sz="1600" i="1" baseline="-2500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Trebuchet MS" pitchFamily="-84" charset="0"/>
              <a:cs typeface="Trebuchet M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1412776"/>
            <a:ext cx="87129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Flavour physics fundamentally related to the Higgs mechanism, but </a:t>
            </a:r>
            <a:r>
              <a:rPr lang="en-GB" dirty="0">
                <a:solidFill>
                  <a:srgbClr val="D80017"/>
                </a:solidFill>
                <a:latin typeface="Trebuchet MS"/>
                <a:cs typeface="Trebuchet MS"/>
              </a:rPr>
              <a:t>w</a:t>
            </a:r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hat are implications of the Higgs boson discovery to flavour physics?</a:t>
            </a:r>
            <a:endParaRPr lang="en-GB" dirty="0">
              <a:solidFill>
                <a:srgbClr val="D80017"/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23528" y="2924944"/>
            <a:ext cx="8676456" cy="16696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</a:pPr>
            <a:r>
              <a:rPr lang="en-GB" sz="1600" dirty="0" smtClean="0">
                <a:latin typeface="Trebuchet MS"/>
                <a:cs typeface="Trebuchet MS"/>
              </a:rPr>
              <a:t>Three terms in renormalisable part of Largrangian: freedom in field definition used to move flavour changing currents from Higgs to gauge bosons after EW symmetry breaking</a:t>
            </a:r>
          </a:p>
          <a:p>
            <a:pPr marL="357188" indent="-265113">
              <a:spcBef>
                <a:spcPts val="900"/>
              </a:spcBef>
              <a:buFont typeface="Arial"/>
              <a:buChar char="•"/>
            </a:pPr>
            <a:r>
              <a:rPr lang="en-GB" sz="1600" dirty="0" smtClean="0">
                <a:latin typeface="Trebuchet MS"/>
                <a:cs typeface="Trebuchet MS"/>
              </a:rPr>
              <a:t>Only charged flavour-changing current </a:t>
            </a:r>
          </a:p>
          <a:p>
            <a:pPr marL="357188" indent="-265113">
              <a:spcBef>
                <a:spcPts val="900"/>
              </a:spcBef>
              <a:buFont typeface="Arial"/>
              <a:buChar char="•"/>
            </a:pPr>
            <a:r>
              <a:rPr lang="en-GB" sz="1600" dirty="0" smtClean="0">
                <a:latin typeface="Trebuchet MS"/>
                <a:cs typeface="Trebuchet MS"/>
              </a:rPr>
              <a:t>Only physical degree of freedom: neutral Higgs boson, no FCNC associated </a:t>
            </a:r>
            <a:r>
              <a:rPr lang="en-GB" sz="1600" dirty="0" smtClean="0">
                <a:latin typeface="Trebuchet MS"/>
                <a:cs typeface="Trebuchet MS"/>
              </a:rPr>
              <a:t>with</a:t>
            </a:r>
            <a:r>
              <a:rPr lang="en-GB" sz="1600" dirty="0" smtClean="0">
                <a:latin typeface="Trebuchet MS"/>
                <a:cs typeface="Trebuchet MS"/>
              </a:rPr>
              <a:t> </a:t>
            </a:r>
            <a:r>
              <a:rPr lang="en-GB" sz="1600" dirty="0" smtClean="0">
                <a:latin typeface="Trebuchet MS"/>
                <a:cs typeface="Trebuchet MS"/>
              </a:rPr>
              <a:t>it</a:t>
            </a:r>
          </a:p>
          <a:p>
            <a:pPr marL="357188" indent="-265113">
              <a:spcBef>
                <a:spcPts val="900"/>
              </a:spcBef>
              <a:buFont typeface="Arial"/>
              <a:buChar char="•"/>
            </a:pPr>
            <a:r>
              <a:rPr lang="en-GB" sz="1600" dirty="0">
                <a:latin typeface="Trebuchet MS"/>
                <a:cs typeface="Trebuchet MS"/>
              </a:rPr>
              <a:t>Seems there is little direct impact of Higgs discovery (known mass) on flavour physics </a:t>
            </a:r>
          </a:p>
        </p:txBody>
      </p:sp>
      <p:graphicFrame>
        <p:nvGraphicFramePr>
          <p:cNvPr id="19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1807283"/>
              </p:ext>
            </p:extLst>
          </p:nvPr>
        </p:nvGraphicFramePr>
        <p:xfrm>
          <a:off x="2123653" y="2247900"/>
          <a:ext cx="5400675" cy="47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134" name="Equation" r:id="rId3" imgW="3556000" imgH="317500" progId="Equation.3">
                  <p:embed/>
                </p:oleObj>
              </mc:Choice>
              <mc:Fallback>
                <p:oleObj name="Equation" r:id="rId3" imgW="3556000" imgH="317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3653" y="2247900"/>
                        <a:ext cx="5400675" cy="47942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/>
          <p:nvPr/>
        </p:nvSpPr>
        <p:spPr>
          <a:xfrm>
            <a:off x="323528" y="2204864"/>
            <a:ext cx="18968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>
                <a:latin typeface="Trebuchet MS"/>
                <a:cs typeface="Trebuchet MS"/>
              </a:rPr>
              <a:t>Field content and gauge </a:t>
            </a:r>
            <a:r>
              <a:rPr lang="en-GB" sz="1400" dirty="0" smtClean="0">
                <a:latin typeface="Trebuchet MS"/>
                <a:cs typeface="Trebuchet MS"/>
              </a:rPr>
              <a:t>charges: </a:t>
            </a:r>
            <a:endParaRPr lang="en-GB" sz="1400" dirty="0">
              <a:latin typeface="Trebuchet MS"/>
              <a:cs typeface="Trebuchet MS"/>
            </a:endParaRP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</a:t>
            </a:fld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7668344" y="2180764"/>
            <a:ext cx="146242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+ possible </a:t>
            </a:r>
            <a:r>
              <a:rPr lang="en-GB" sz="11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D</a:t>
            </a:r>
            <a:r>
              <a:rPr lang="en-GB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=5 terms related to neutrino masses</a:t>
            </a:r>
            <a:endParaRPr lang="en-GB" sz="1100" dirty="0" smtClean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3354259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2"/>
          <p:cNvSpPr txBox="1">
            <a:spLocks noChangeArrowheads="1"/>
          </p:cNvSpPr>
          <p:nvPr/>
        </p:nvSpPr>
        <p:spPr bwMode="auto">
          <a:xfrm>
            <a:off x="179512" y="188640"/>
            <a:ext cx="8964488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lvl="0"/>
            <a:r>
              <a:rPr lang="en-US" sz="2800" dirty="0">
                <a:latin typeface="Trebuchet MS"/>
                <a:ea typeface="Trebuchet MS" pitchFamily="-84" charset="0"/>
                <a:cs typeface="Trebuchet MS"/>
              </a:rPr>
              <a:t>Higgs and </a:t>
            </a:r>
            <a:r>
              <a:rPr lang="en-US" sz="2800" dirty="0" err="1">
                <a:latin typeface="Trebuchet MS"/>
                <a:ea typeface="Trebuchet MS" pitchFamily="-84" charset="0"/>
                <a:cs typeface="Trebuchet MS"/>
              </a:rPr>
              <a:t>Flavour</a:t>
            </a:r>
            <a:r>
              <a:rPr lang="en-US" sz="2800" dirty="0">
                <a:latin typeface="Trebuchet MS"/>
                <a:ea typeface="Trebuchet MS" pitchFamily="-84" charset="0"/>
                <a:cs typeface="Trebuchet MS"/>
              </a:rPr>
              <a:t> Physics</a:t>
            </a:r>
          </a:p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The non-Higgs SM at the LHC — impressive understanding</a:t>
            </a: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Trebuchet MS" pitchFamily="-84" charset="0"/>
              <a:cs typeface="Trebuchet MS"/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30</a:t>
            </a:fld>
            <a:endParaRPr lang="en-GB" dirty="0"/>
          </a:p>
        </p:txBody>
      </p:sp>
      <p:pic>
        <p:nvPicPr>
          <p:cNvPr id="8" name="Picture 7" descr="ATLAS_b_SMSummary_FiducialXsect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98"/>
          <a:stretch/>
        </p:blipFill>
        <p:spPr>
          <a:xfrm>
            <a:off x="1131455" y="1398108"/>
            <a:ext cx="7006309" cy="5030709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804248" y="950532"/>
            <a:ext cx="230425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000" dirty="0" smtClean="0">
                <a:solidFill>
                  <a:srgbClr val="7F7F7F"/>
                </a:solidFill>
              </a:rPr>
              <a:t>[ </a:t>
            </a:r>
            <a:r>
              <a:rPr lang="en-GB" sz="1000" dirty="0" err="1" smtClean="0">
                <a:solidFill>
                  <a:srgbClr val="7F7F7F"/>
                </a:solidFill>
              </a:rPr>
              <a:t>CombinedSummaryPlots</a:t>
            </a:r>
            <a:r>
              <a:rPr lang="en-GB" sz="1000" dirty="0">
                <a:solidFill>
                  <a:srgbClr val="7F7F7F"/>
                </a:solidFill>
              </a:rPr>
              <a:t>/</a:t>
            </a:r>
            <a:r>
              <a:rPr lang="en-GB" sz="1000" dirty="0" smtClean="0">
                <a:solidFill>
                  <a:srgbClr val="7F7F7F"/>
                </a:solidFill>
              </a:rPr>
              <a:t>SM ]</a:t>
            </a:r>
            <a:endParaRPr lang="en-GB" sz="10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2691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Untitled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73" b="5156"/>
          <a:stretch/>
        </p:blipFill>
        <p:spPr>
          <a:xfrm>
            <a:off x="4732521" y="1916832"/>
            <a:ext cx="4087951" cy="4350171"/>
          </a:xfrm>
          <a:prstGeom prst="rect">
            <a:avLst/>
          </a:prstGeom>
        </p:spPr>
      </p:pic>
      <p:sp>
        <p:nvSpPr>
          <p:cNvPr id="2" name="TextBox 32"/>
          <p:cNvSpPr txBox="1">
            <a:spLocks noChangeArrowheads="1"/>
          </p:cNvSpPr>
          <p:nvPr/>
        </p:nvSpPr>
        <p:spPr bwMode="auto">
          <a:xfrm>
            <a:off x="179512" y="188640"/>
            <a:ext cx="8964488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lvl="0"/>
            <a:r>
              <a:rPr lang="en-US" sz="2800" dirty="0">
                <a:latin typeface="Trebuchet MS"/>
                <a:ea typeface="Trebuchet MS" pitchFamily="-84" charset="0"/>
                <a:cs typeface="Trebuchet MS"/>
              </a:rPr>
              <a:t>Higgs and </a:t>
            </a:r>
            <a:r>
              <a:rPr lang="en-US" sz="2800" dirty="0" err="1">
                <a:latin typeface="Trebuchet MS"/>
                <a:ea typeface="Trebuchet MS" pitchFamily="-84" charset="0"/>
                <a:cs typeface="Trebuchet MS"/>
              </a:rPr>
              <a:t>Flavour</a:t>
            </a:r>
            <a:r>
              <a:rPr lang="en-US" sz="2800" dirty="0">
                <a:latin typeface="Trebuchet MS"/>
                <a:ea typeface="Trebuchet MS" pitchFamily="-84" charset="0"/>
                <a:cs typeface="Trebuchet MS"/>
              </a:rPr>
              <a:t> Physics</a:t>
            </a:r>
          </a:p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125.5 GeV Higgs boson — SM properties</a:t>
            </a: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Trebuchet MS" pitchFamily="-84" charset="0"/>
              <a:cs typeface="Trebuchet M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1412776"/>
            <a:ext cx="8712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Cross sections and branching fractions precisely predicted (</a:t>
            </a:r>
            <a:r>
              <a:rPr lang="en-GB" i="1" dirty="0" err="1" smtClean="0">
                <a:solidFill>
                  <a:srgbClr val="D80017"/>
                </a:solidFill>
                <a:latin typeface="Trebuchet MS"/>
                <a:cs typeface="Trebuchet MS"/>
              </a:rPr>
              <a:t>m</a:t>
            </a:r>
            <a:r>
              <a:rPr lang="en-GB" i="1" baseline="-25000" dirty="0" err="1" smtClean="0">
                <a:solidFill>
                  <a:srgbClr val="D80017"/>
                </a:solidFill>
                <a:latin typeface="Trebuchet MS"/>
                <a:cs typeface="Trebuchet MS"/>
              </a:rPr>
              <a:t>H</a:t>
            </a:r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 = 125.5 GeV)</a:t>
            </a:r>
            <a:endParaRPr lang="en-GB" b="1" i="1" dirty="0">
              <a:solidFill>
                <a:srgbClr val="D80017"/>
              </a:solidFill>
              <a:latin typeface="Trebuchet MS"/>
              <a:cs typeface="Trebuchet MS"/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31</a:t>
            </a:fld>
            <a:endParaRPr lang="en-GB" dirty="0"/>
          </a:p>
        </p:txBody>
      </p:sp>
      <p:sp>
        <p:nvSpPr>
          <p:cNvPr id="18" name="TextBox 17"/>
          <p:cNvSpPr txBox="1"/>
          <p:nvPr/>
        </p:nvSpPr>
        <p:spPr>
          <a:xfrm>
            <a:off x="7236296" y="6032321"/>
            <a:ext cx="1660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>
                <a:solidFill>
                  <a:srgbClr val="D80017"/>
                </a:solidFill>
                <a:latin typeface="Trebuchet MS"/>
                <a:cs typeface="Trebuchet MS"/>
              </a:rPr>
              <a:t>Uncertainties 3</a:t>
            </a:r>
            <a:r>
              <a:rPr lang="en-GB" sz="1200" b="1" dirty="0" smtClean="0">
                <a:solidFill>
                  <a:srgbClr val="D80017"/>
                </a:solidFill>
                <a:latin typeface="Symbol" charset="2"/>
                <a:cs typeface="Symbol" charset="2"/>
              </a:rPr>
              <a:t>~</a:t>
            </a:r>
            <a:r>
              <a:rPr lang="en-GB" sz="1200" b="1" dirty="0" smtClean="0">
                <a:solidFill>
                  <a:srgbClr val="D80017"/>
                </a:solidFill>
                <a:latin typeface="Trebuchet MS"/>
                <a:cs typeface="Trebuchet MS"/>
              </a:rPr>
              <a:t>12%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536504" y="950531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GB" sz="1000" dirty="0" smtClean="0">
                <a:solidFill>
                  <a:srgbClr val="7F7F7F"/>
                </a:solidFill>
              </a:rPr>
              <a:t>[ </a:t>
            </a:r>
            <a:r>
              <a:rPr lang="en-GB" sz="1000" dirty="0" err="1" smtClean="0">
                <a:solidFill>
                  <a:srgbClr val="7F7F7F"/>
                </a:solidFill>
              </a:rPr>
              <a:t>LHCPhysics</a:t>
            </a:r>
            <a:r>
              <a:rPr lang="en-GB" sz="1000" dirty="0">
                <a:solidFill>
                  <a:srgbClr val="7F7F7F"/>
                </a:solidFill>
              </a:rPr>
              <a:t>/</a:t>
            </a:r>
            <a:r>
              <a:rPr lang="en-GB" sz="1000" dirty="0" err="1" smtClean="0">
                <a:solidFill>
                  <a:srgbClr val="7F7F7F"/>
                </a:solidFill>
              </a:rPr>
              <a:t>CrossSections</a:t>
            </a:r>
            <a:r>
              <a:rPr lang="en-GB" sz="1000" dirty="0" smtClean="0">
                <a:solidFill>
                  <a:srgbClr val="7F7F7F"/>
                </a:solidFill>
              </a:rPr>
              <a:t> ]</a:t>
            </a:r>
            <a:endParaRPr lang="en-GB" sz="1000" dirty="0">
              <a:solidFill>
                <a:srgbClr val="7F7F7F"/>
              </a:solidFill>
            </a:endParaRPr>
          </a:p>
        </p:txBody>
      </p:sp>
      <p:pic>
        <p:nvPicPr>
          <p:cNvPr id="7" name="Picture 6" descr="Untitled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61" y="1821329"/>
            <a:ext cx="4013015" cy="4460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6550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2"/>
          <p:cNvSpPr txBox="1">
            <a:spLocks noChangeArrowheads="1"/>
          </p:cNvSpPr>
          <p:nvPr/>
        </p:nvSpPr>
        <p:spPr bwMode="auto">
          <a:xfrm>
            <a:off x="179512" y="188640"/>
            <a:ext cx="8964488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lvl="0"/>
            <a:r>
              <a:rPr lang="en-US" sz="2800" dirty="0">
                <a:latin typeface="Trebuchet MS"/>
                <a:ea typeface="Trebuchet MS" pitchFamily="-84" charset="0"/>
                <a:cs typeface="Trebuchet MS"/>
              </a:rPr>
              <a:t>Higgs and </a:t>
            </a:r>
            <a:r>
              <a:rPr lang="en-US" sz="2800" dirty="0" err="1">
                <a:latin typeface="Trebuchet MS"/>
                <a:ea typeface="Trebuchet MS" pitchFamily="-84" charset="0"/>
                <a:cs typeface="Trebuchet MS"/>
              </a:rPr>
              <a:t>Flavour</a:t>
            </a:r>
            <a:r>
              <a:rPr lang="en-US" sz="2800" dirty="0">
                <a:latin typeface="Trebuchet MS"/>
                <a:ea typeface="Trebuchet MS" pitchFamily="-84" charset="0"/>
                <a:cs typeface="Trebuchet MS"/>
              </a:rPr>
              <a:t> Physics</a:t>
            </a:r>
          </a:p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Higgs mass</a:t>
            </a:r>
            <a:endParaRPr lang="en-US" sz="1600" b="1" i="1" dirty="0">
              <a:solidFill>
                <a:schemeClr val="tx1">
                  <a:lumMod val="75000"/>
                  <a:lumOff val="25000"/>
                </a:schemeClr>
              </a:solidFill>
              <a:latin typeface="Symbol" charset="2"/>
              <a:ea typeface="Trebuchet MS" pitchFamily="-84" charset="0"/>
              <a:cs typeface="Symbol" charset="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1412776"/>
            <a:ext cx="5400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SM predictions can (so far) live without a precision </a:t>
            </a:r>
            <a:r>
              <a:rPr lang="en-GB" i="1" dirty="0" err="1" smtClean="0">
                <a:solidFill>
                  <a:srgbClr val="D80017"/>
                </a:solidFill>
                <a:latin typeface="Trebuchet MS"/>
                <a:cs typeface="Trebuchet MS"/>
              </a:rPr>
              <a:t>m</a:t>
            </a:r>
            <a:r>
              <a:rPr lang="en-GB" i="1" baseline="-25000" dirty="0" err="1" smtClean="0">
                <a:solidFill>
                  <a:srgbClr val="D80017"/>
                </a:solidFill>
                <a:latin typeface="Trebuchet MS"/>
                <a:cs typeface="Trebuchet MS"/>
              </a:rPr>
              <a:t>H</a:t>
            </a:r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 measurement, but as experimentalists we want to do the best possible job</a:t>
            </a:r>
            <a:endParaRPr lang="en-GB" b="1" i="1" dirty="0">
              <a:solidFill>
                <a:srgbClr val="D80017"/>
              </a:solidFill>
              <a:latin typeface="Trebuchet MS"/>
              <a:cs typeface="Trebuchet M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849595" y="0"/>
            <a:ext cx="3294405" cy="1412776"/>
          </a:xfrm>
          <a:prstGeom prst="rect">
            <a:avLst/>
          </a:prstGeom>
          <a:solidFill>
            <a:srgbClr val="FFFFFF"/>
          </a:solidFill>
        </p:spPr>
        <p:txBody>
          <a:bodyPr wrap="squar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32</a:t>
            </a:fld>
            <a:endParaRPr lang="en-GB" dirty="0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5849595" y="0"/>
            <a:ext cx="0" cy="1228018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467544" y="2479392"/>
            <a:ext cx="51125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GB" sz="1600" dirty="0" smtClean="0">
                <a:latin typeface="Trebuchet MS"/>
                <a:cs typeface="Trebuchet MS"/>
              </a:rPr>
              <a:t>Recent final Run-1 result be ATLAS after improvement of detector material description and recalibration using all SM candles (</a:t>
            </a:r>
            <a:r>
              <a:rPr lang="en-GB" sz="1600" i="1" dirty="0" smtClean="0">
                <a:latin typeface="Trebuchet MS"/>
                <a:cs typeface="Trebuchet MS"/>
              </a:rPr>
              <a:t>Z</a:t>
            </a:r>
            <a:r>
              <a:rPr lang="en-GB" sz="1600" dirty="0" smtClean="0">
                <a:latin typeface="Trebuchet MS"/>
                <a:cs typeface="Trebuchet MS"/>
              </a:rPr>
              <a:t>, </a:t>
            </a:r>
            <a:r>
              <a:rPr lang="en-GB" sz="1600" i="1" dirty="0" smtClean="0">
                <a:latin typeface="Trebuchet MS"/>
                <a:cs typeface="Trebuchet MS"/>
              </a:rPr>
              <a:t>W</a:t>
            </a:r>
            <a:r>
              <a:rPr lang="en-GB" sz="1600" dirty="0" smtClean="0">
                <a:latin typeface="Trebuchet MS"/>
                <a:cs typeface="Trebuchet MS"/>
              </a:rPr>
              <a:t>, </a:t>
            </a:r>
            <a:r>
              <a:rPr lang="en-GB" sz="1600" i="1" dirty="0" smtClean="0">
                <a:latin typeface="Trebuchet MS"/>
                <a:cs typeface="Trebuchet MS"/>
              </a:rPr>
              <a:t>J</a:t>
            </a:r>
            <a:r>
              <a:rPr lang="en-GB" sz="1600" dirty="0" smtClean="0">
                <a:latin typeface="Trebuchet MS"/>
                <a:cs typeface="Trebuchet MS"/>
              </a:rPr>
              <a:t>/</a:t>
            </a:r>
            <a:r>
              <a:rPr lang="en-GB" sz="1600" dirty="0" smtClean="0">
                <a:latin typeface="Symbol" charset="2"/>
                <a:cs typeface="Symbol" charset="2"/>
              </a:rPr>
              <a:t>y</a:t>
            </a:r>
            <a:r>
              <a:rPr lang="en-GB" sz="1600" dirty="0" smtClean="0">
                <a:latin typeface="Trebuchet MS"/>
                <a:cs typeface="Trebuchet MS"/>
              </a:rPr>
              <a:t>, </a:t>
            </a:r>
            <a:r>
              <a:rPr lang="en-GB" sz="1600" dirty="0">
                <a:latin typeface="Symbol" charset="2"/>
                <a:cs typeface="Symbol" charset="2"/>
              </a:rPr>
              <a:t>U</a:t>
            </a:r>
            <a:r>
              <a:rPr lang="en-GB" sz="1600" dirty="0" smtClean="0">
                <a:latin typeface="Trebuchet MS"/>
                <a:cs typeface="Trebuchet MS"/>
              </a:rPr>
              <a:t>)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67544" y="5118283"/>
            <a:ext cx="5212820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GB" sz="1600" dirty="0" smtClean="0">
                <a:latin typeface="Trebuchet MS"/>
                <a:cs typeface="Trebuchet MS"/>
              </a:rPr>
              <a:t>Compatible in value and uncertainty with CMS result from 4-</a:t>
            </a:r>
            <a:r>
              <a:rPr lang="en-GB" sz="1600" dirty="0" smtClean="0">
                <a:latin typeface="Trebuchet MS"/>
                <a:cs typeface="Trebuchet MS"/>
              </a:rPr>
              <a:t>lepton channel:   </a:t>
            </a:r>
            <a:r>
              <a:rPr lang="en-GB" sz="1600" dirty="0" smtClean="0">
                <a:latin typeface="Trebuchet MS"/>
                <a:cs typeface="Trebuchet MS"/>
              </a:rPr>
              <a:t>		  </a:t>
            </a:r>
            <a:r>
              <a:rPr lang="en-GB" sz="1600" dirty="0" smtClean="0">
                <a:latin typeface="Trebuchet MS"/>
                <a:cs typeface="Trebuchet MS"/>
              </a:rPr>
              <a:t>  </a:t>
            </a:r>
            <a:r>
              <a:rPr lang="en-GB" sz="500" dirty="0" smtClean="0">
                <a:latin typeface="Trebuchet MS"/>
                <a:cs typeface="Trebuchet MS"/>
              </a:rPr>
              <a:t> 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[ </a:t>
            </a:r>
            <a:r>
              <a:rPr lang="en-GB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CMS: 1312.5353 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]</a:t>
            </a:r>
            <a:endParaRPr lang="en-GB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936878" y="5826750"/>
            <a:ext cx="263512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 dirty="0">
                <a:latin typeface="Trebuchet MS"/>
                <a:cs typeface="Trebuchet MS"/>
              </a:rPr>
              <a:t>125.6 ± </a:t>
            </a:r>
            <a:r>
              <a:rPr lang="en-GB" sz="1600" dirty="0" smtClean="0">
                <a:latin typeface="Trebuchet MS"/>
                <a:cs typeface="Trebuchet MS"/>
              </a:rPr>
              <a:t>0.4</a:t>
            </a:r>
            <a:r>
              <a:rPr lang="en-GB" sz="1600" baseline="-25000" dirty="0" smtClean="0">
                <a:latin typeface="Trebuchet MS"/>
                <a:cs typeface="Trebuchet MS"/>
              </a:rPr>
              <a:t>stat</a:t>
            </a:r>
            <a:r>
              <a:rPr lang="en-GB" sz="1600" dirty="0" smtClean="0">
                <a:latin typeface="Trebuchet MS"/>
                <a:cs typeface="Trebuchet MS"/>
              </a:rPr>
              <a:t> </a:t>
            </a:r>
            <a:r>
              <a:rPr lang="en-GB" sz="1600" dirty="0">
                <a:latin typeface="Trebuchet MS"/>
                <a:cs typeface="Trebuchet MS"/>
              </a:rPr>
              <a:t>± </a:t>
            </a:r>
            <a:r>
              <a:rPr lang="en-GB" sz="1600" dirty="0" smtClean="0">
                <a:latin typeface="Trebuchet MS"/>
                <a:cs typeface="Trebuchet MS"/>
              </a:rPr>
              <a:t>0.2</a:t>
            </a:r>
            <a:r>
              <a:rPr lang="en-GB" sz="1600" baseline="-25000" dirty="0" smtClean="0">
                <a:latin typeface="Trebuchet MS"/>
                <a:cs typeface="Trebuchet MS"/>
              </a:rPr>
              <a:t>syst</a:t>
            </a:r>
            <a:r>
              <a:rPr lang="en-GB" sz="1600" dirty="0" smtClean="0">
                <a:latin typeface="Trebuchet MS"/>
                <a:cs typeface="Trebuchet MS"/>
              </a:rPr>
              <a:t> </a:t>
            </a:r>
            <a:r>
              <a:rPr lang="en-GB" sz="1600" dirty="0">
                <a:latin typeface="Trebuchet MS"/>
                <a:cs typeface="Trebuchet MS"/>
              </a:rPr>
              <a:t>GeV</a:t>
            </a:r>
          </a:p>
        </p:txBody>
      </p:sp>
      <p:pic>
        <p:nvPicPr>
          <p:cNvPr id="4" name="Picture 3" descr="fig_03b-2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08"/>
          <a:stretch/>
        </p:blipFill>
        <p:spPr>
          <a:xfrm>
            <a:off x="5899730" y="4289925"/>
            <a:ext cx="3128819" cy="2235419"/>
          </a:xfrm>
          <a:prstGeom prst="rect">
            <a:avLst/>
          </a:prstGeom>
        </p:spPr>
      </p:pic>
      <p:pic>
        <p:nvPicPr>
          <p:cNvPr id="10" name="Picture 9" descr="fig_02a-2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32541" y="1704430"/>
            <a:ext cx="2143083" cy="3164397"/>
          </a:xfrm>
          <a:prstGeom prst="rect">
            <a:avLst/>
          </a:prstGeom>
        </p:spPr>
      </p:pic>
      <p:pic>
        <p:nvPicPr>
          <p:cNvPr id="11" name="Picture 10" descr="fig_01d-2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32540" y="-438648"/>
            <a:ext cx="2143079" cy="3164391"/>
          </a:xfrm>
          <a:prstGeom prst="rect">
            <a:avLst/>
          </a:prstGeom>
        </p:spPr>
      </p:pic>
      <p:pic>
        <p:nvPicPr>
          <p:cNvPr id="19" name="Picture 18" descr="ATLAS-Higgs-mass-paper.pdf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77" t="83159" r="26173" b="7071"/>
          <a:stretch/>
        </p:blipFill>
        <p:spPr>
          <a:xfrm>
            <a:off x="683568" y="3501008"/>
            <a:ext cx="4915251" cy="1399735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4272423" y="4779539"/>
            <a:ext cx="139430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[ ATLAS</a:t>
            </a:r>
            <a:r>
              <a:rPr lang="en-GB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1406.3827 ]</a:t>
            </a:r>
            <a:endParaRPr lang="en-GB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95775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2"/>
          <p:cNvSpPr txBox="1">
            <a:spLocks noChangeArrowheads="1"/>
          </p:cNvSpPr>
          <p:nvPr/>
        </p:nvSpPr>
        <p:spPr bwMode="auto">
          <a:xfrm>
            <a:off x="179512" y="188640"/>
            <a:ext cx="8964488" cy="846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lvl="0"/>
            <a:r>
              <a:rPr lang="en-US" sz="2800" dirty="0">
                <a:latin typeface="Trebuchet MS"/>
                <a:ea typeface="Trebuchet MS" pitchFamily="-84" charset="0"/>
                <a:cs typeface="Trebuchet MS"/>
              </a:rPr>
              <a:t>Higgs and </a:t>
            </a:r>
            <a:r>
              <a:rPr lang="en-US" sz="2800" dirty="0" err="1">
                <a:latin typeface="Trebuchet MS"/>
                <a:ea typeface="Trebuchet MS" pitchFamily="-84" charset="0"/>
                <a:cs typeface="Trebuchet MS"/>
              </a:rPr>
              <a:t>Flavour</a:t>
            </a:r>
            <a:r>
              <a:rPr lang="en-US" sz="2800" dirty="0">
                <a:latin typeface="Trebuchet MS"/>
                <a:ea typeface="Trebuchet MS" pitchFamily="-84" charset="0"/>
                <a:cs typeface="Trebuchet MS"/>
              </a:rPr>
              <a:t> Physics</a:t>
            </a:r>
          </a:p>
          <a:p>
            <a:pPr>
              <a:spcBef>
                <a:spcPts val="600"/>
              </a:spcBef>
            </a:pPr>
            <a:r>
              <a:rPr lang="en-US" sz="1600" dirty="0" smtClean="0">
                <a:latin typeface="Trebuchet MS"/>
                <a:ea typeface="Trebuchet MS" pitchFamily="-84" charset="0"/>
                <a:cs typeface="Trebuchet MS"/>
              </a:rPr>
              <a:t>Higgs spin and </a:t>
            </a:r>
            <a:r>
              <a:rPr lang="en-US" sz="1600" i="1" dirty="0" smtClean="0">
                <a:latin typeface="Trebuchet MS"/>
                <a:ea typeface="Trebuchet MS" pitchFamily="-84" charset="0"/>
                <a:cs typeface="Trebuchet MS"/>
              </a:rPr>
              <a:t>CP — </a:t>
            </a:r>
            <a:r>
              <a:rPr lang="en-GB" sz="1600" dirty="0" smtClean="0">
                <a:latin typeface="Trebuchet MS"/>
                <a:cs typeface="Trebuchet MS"/>
              </a:rPr>
              <a:t>Higgs </a:t>
            </a:r>
            <a:r>
              <a:rPr lang="en-GB" sz="1600" dirty="0">
                <a:latin typeface="Trebuchet MS"/>
                <a:cs typeface="Trebuchet MS"/>
              </a:rPr>
              <a:t>boson appears to be SM-like: </a:t>
            </a:r>
            <a:r>
              <a:rPr lang="en-GB" sz="1600" i="1" dirty="0">
                <a:latin typeface="Trebuchet MS"/>
                <a:cs typeface="Trebuchet MS"/>
              </a:rPr>
              <a:t>J</a:t>
            </a:r>
            <a:r>
              <a:rPr lang="en-GB" sz="1600" i="1" baseline="30000" dirty="0">
                <a:latin typeface="Trebuchet MS"/>
                <a:cs typeface="Trebuchet MS"/>
              </a:rPr>
              <a:t>P</a:t>
            </a:r>
            <a:r>
              <a:rPr lang="en-GB" sz="1600" dirty="0">
                <a:latin typeface="Trebuchet MS"/>
                <a:cs typeface="Trebuchet MS"/>
              </a:rPr>
              <a:t> = 0</a:t>
            </a:r>
            <a:r>
              <a:rPr lang="en-GB" sz="1600" baseline="30000" dirty="0" smtClean="0">
                <a:latin typeface="Trebuchet MS"/>
                <a:cs typeface="Trebuchet MS"/>
              </a:rPr>
              <a:t>+</a:t>
            </a:r>
            <a:endParaRPr lang="en-GB" sz="1600" b="1" i="1" baseline="30000" dirty="0">
              <a:latin typeface="Trebuchet MS"/>
              <a:cs typeface="Trebuchet MS"/>
            </a:endParaRPr>
          </a:p>
        </p:txBody>
      </p:sp>
      <p:pic>
        <p:nvPicPr>
          <p:cNvPr id="4" name="Picture 3" descr="JP_SummaryPlot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41"/>
          <a:stretch/>
        </p:blipFill>
        <p:spPr>
          <a:xfrm>
            <a:off x="280137" y="2420888"/>
            <a:ext cx="8036279" cy="38992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3528" y="1412776"/>
            <a:ext cx="8712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From most powerful spin/</a:t>
            </a:r>
            <a:r>
              <a:rPr lang="en-GB" i="1" dirty="0" smtClean="0">
                <a:solidFill>
                  <a:srgbClr val="D80017"/>
                </a:solidFill>
                <a:latin typeface="Trebuchet MS"/>
                <a:cs typeface="Trebuchet MS"/>
              </a:rPr>
              <a:t>CP</a:t>
            </a:r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 analyser: </a:t>
            </a:r>
            <a:r>
              <a:rPr lang="en-GB" i="1" dirty="0" smtClean="0">
                <a:solidFill>
                  <a:srgbClr val="D80017"/>
                </a:solidFill>
                <a:latin typeface="Trebuchet MS"/>
                <a:cs typeface="Trebuchet MS"/>
              </a:rPr>
              <a:t>H</a:t>
            </a:r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 </a:t>
            </a:r>
            <a:r>
              <a:rPr lang="en-GB" dirty="0" smtClean="0">
                <a:solidFill>
                  <a:srgbClr val="D80017"/>
                </a:solidFill>
                <a:latin typeface="Symbol" charset="2"/>
                <a:cs typeface="Symbol" charset="2"/>
              </a:rPr>
              <a:t>®</a:t>
            </a:r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 4-lepton</a:t>
            </a:r>
            <a:endParaRPr lang="en-GB" b="1" i="1" baseline="30000" dirty="0">
              <a:solidFill>
                <a:srgbClr val="D80017"/>
              </a:solidFill>
              <a:latin typeface="Trebuchet MS"/>
              <a:cs typeface="Trebuchet MS"/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33</a:t>
            </a:fld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454789" y="1841622"/>
            <a:ext cx="8193049" cy="700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GB" sz="1600" dirty="0" smtClean="0">
                <a:latin typeface="Trebuchet MS"/>
                <a:cs typeface="Trebuchet MS"/>
              </a:rPr>
              <a:t>0</a:t>
            </a:r>
            <a:r>
              <a:rPr lang="en-GB" sz="1600" baseline="30000" dirty="0" smtClean="0">
                <a:latin typeface="Symbol" charset="2"/>
                <a:cs typeface="Symbol" charset="2"/>
              </a:rPr>
              <a:t>-</a:t>
            </a:r>
            <a:r>
              <a:rPr lang="en-GB" sz="1600" dirty="0" smtClean="0">
                <a:latin typeface="Trebuchet MS"/>
                <a:cs typeface="Trebuchet MS"/>
              </a:rPr>
              <a:t> excluded at 3.6</a:t>
            </a:r>
            <a:r>
              <a:rPr lang="en-GB" sz="1600" dirty="0" smtClean="0">
                <a:latin typeface="Symbol" charset="2"/>
                <a:cs typeface="Symbol" charset="2"/>
              </a:rPr>
              <a:t>s</a:t>
            </a:r>
            <a:r>
              <a:rPr lang="en-GB" sz="1600" i="1" dirty="0">
                <a:latin typeface="Trebuchet MS"/>
                <a:cs typeface="Trebuchet MS"/>
              </a:rPr>
              <a:t>;</a:t>
            </a:r>
            <a:r>
              <a:rPr lang="en-GB" sz="1600" i="1" dirty="0" smtClean="0">
                <a:latin typeface="Trebuchet MS"/>
                <a:cs typeface="Trebuchet MS"/>
              </a:rPr>
              <a:t> CP</a:t>
            </a:r>
            <a:r>
              <a:rPr lang="en-GB" sz="1600" dirty="0" smtClean="0">
                <a:latin typeface="Trebuchet MS"/>
                <a:cs typeface="Trebuchet MS"/>
              </a:rPr>
              <a:t>-odd fraction in decay amplitude: </a:t>
            </a:r>
            <a:r>
              <a:rPr lang="en-GB" sz="1600" i="1" dirty="0" smtClean="0">
                <a:latin typeface="Trebuchet MS"/>
                <a:cs typeface="Trebuchet MS"/>
              </a:rPr>
              <a:t>f</a:t>
            </a:r>
            <a:r>
              <a:rPr lang="en-GB" sz="1600" i="1" baseline="-25000" dirty="0" smtClean="0">
                <a:latin typeface="Trebuchet MS"/>
                <a:cs typeface="Trebuchet MS"/>
              </a:rPr>
              <a:t>a3</a:t>
            </a:r>
            <a:r>
              <a:rPr lang="en-GB" sz="1600" dirty="0" smtClean="0">
                <a:latin typeface="Trebuchet MS"/>
                <a:cs typeface="Trebuchet MS"/>
              </a:rPr>
              <a:t> &lt; 0.51 (95% CL)</a:t>
            </a:r>
          </a:p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GB" sz="1600" dirty="0" smtClean="0">
                <a:latin typeface="Trebuchet MS"/>
                <a:cs typeface="Trebuchet MS"/>
              </a:rPr>
              <a:t>Spin-1, 2 hypotheses excluded &gt;&gt; 95% CL</a:t>
            </a:r>
          </a:p>
        </p:txBody>
      </p:sp>
      <p:sp>
        <p:nvSpPr>
          <p:cNvPr id="7" name="Rectangle 6"/>
          <p:cNvSpPr/>
          <p:nvPr/>
        </p:nvSpPr>
        <p:spPr>
          <a:xfrm>
            <a:off x="7818893" y="950531"/>
            <a:ext cx="128961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sz="1000" dirty="0" smtClean="0">
                <a:solidFill>
                  <a:srgbClr val="7F7F7F"/>
                </a:solidFill>
              </a:rPr>
              <a:t>[ CMS: 1312.5353 ]</a:t>
            </a:r>
            <a:endParaRPr lang="en-GB" sz="1000" dirty="0">
              <a:solidFill>
                <a:srgbClr val="7F7F7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16931" y="2987538"/>
            <a:ext cx="1774895" cy="307777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GB" sz="1400" dirty="0" smtClean="0">
                <a:solidFill>
                  <a:srgbClr val="CB620B"/>
                </a:solidFill>
                <a:latin typeface="Trebuchet MS"/>
                <a:cs typeface="Trebuchet MS"/>
              </a:rPr>
              <a:t>SM Higgs hypothesis</a:t>
            </a:r>
            <a:endParaRPr lang="en-GB" sz="1400" dirty="0" smtClean="0">
              <a:solidFill>
                <a:srgbClr val="CB620B"/>
              </a:solidFill>
              <a:latin typeface="Trebuchet MS"/>
              <a:cs typeface="Trebuchet M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16931" y="3264147"/>
            <a:ext cx="1983886" cy="307777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GB" sz="1400" dirty="0" smtClean="0">
                <a:solidFill>
                  <a:srgbClr val="3366FF"/>
                </a:solidFill>
                <a:latin typeface="Trebuchet MS"/>
                <a:cs typeface="Trebuchet MS"/>
              </a:rPr>
              <a:t>Alternative hypothesis</a:t>
            </a:r>
            <a:endParaRPr lang="en-GB" sz="1400" dirty="0" smtClean="0">
              <a:solidFill>
                <a:srgbClr val="3366FF"/>
              </a:solidFill>
              <a:latin typeface="Trebuchet MS"/>
              <a:cs typeface="Trebuchet MS"/>
            </a:endParaRPr>
          </a:p>
        </p:txBody>
      </p:sp>
      <p:cxnSp>
        <p:nvCxnSpPr>
          <p:cNvPr id="11" name="Curved Connector 10"/>
          <p:cNvCxnSpPr>
            <a:stCxn id="8" idx="1"/>
          </p:cNvCxnSpPr>
          <p:nvPr/>
        </p:nvCxnSpPr>
        <p:spPr>
          <a:xfrm rot="10800000" flipV="1">
            <a:off x="3905759" y="3141426"/>
            <a:ext cx="511172" cy="908293"/>
          </a:xfrm>
          <a:prstGeom prst="curvedConnector2">
            <a:avLst/>
          </a:prstGeom>
          <a:ln w="12700" cmpd="sng">
            <a:solidFill>
              <a:srgbClr val="CB620B"/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urved Connector 11"/>
          <p:cNvCxnSpPr>
            <a:stCxn id="9" idx="1"/>
          </p:cNvCxnSpPr>
          <p:nvPr/>
        </p:nvCxnSpPr>
        <p:spPr>
          <a:xfrm rot="10800000" flipV="1">
            <a:off x="4148213" y="3418035"/>
            <a:ext cx="268718" cy="943411"/>
          </a:xfrm>
          <a:prstGeom prst="curvedConnector2">
            <a:avLst/>
          </a:prstGeom>
          <a:ln w="12700" cmpd="sng">
            <a:solidFill>
              <a:srgbClr val="3366FF"/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7596336" y="3561471"/>
            <a:ext cx="144016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200"/>
              </a:spcBef>
            </a:pPr>
            <a:r>
              <a:rPr lang="en-GB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  <a:cs typeface="Calibri"/>
              </a:rPr>
              <a:t>Discrimination    is </a:t>
            </a:r>
            <a:r>
              <a:rPr lang="en-GB" sz="1400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  <a:cs typeface="Calibri"/>
              </a:rPr>
              <a:t>based on 2D </a:t>
            </a:r>
            <a:r>
              <a:rPr lang="en-GB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  <a:cs typeface="Calibri"/>
              </a:rPr>
              <a:t>PDFs (</a:t>
            </a:r>
            <a:r>
              <a:rPr lang="en-GB" sz="1400" i="1" dirty="0" err="1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  <a:cs typeface="Calibri"/>
              </a:rPr>
              <a:t>D</a:t>
            </a:r>
            <a:r>
              <a:rPr lang="en-GB" sz="1400" baseline="-250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  <a:cs typeface="Calibri"/>
              </a:rPr>
              <a:t>bkg</a:t>
            </a:r>
            <a:r>
              <a:rPr lang="en-GB" sz="1400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  <a:cs typeface="Calibri"/>
              </a:rPr>
              <a:t>, </a:t>
            </a:r>
            <a:r>
              <a:rPr lang="en-GB" sz="1400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  <a:cs typeface="Calibri"/>
              </a:rPr>
              <a:t>D</a:t>
            </a:r>
            <a:r>
              <a:rPr lang="en-GB" sz="1400" i="1" baseline="-25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  <a:cs typeface="Calibri"/>
              </a:rPr>
              <a:t>JP</a:t>
            </a:r>
            <a:r>
              <a:rPr lang="en-GB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  <a:cs typeface="Calibri"/>
              </a:rPr>
              <a:t>) </a:t>
            </a:r>
            <a:endParaRPr lang="en-GB" sz="1400" dirty="0">
              <a:solidFill>
                <a:prstClr val="black">
                  <a:lumMod val="50000"/>
                  <a:lumOff val="50000"/>
                </a:prstClr>
              </a:solidFill>
              <a:latin typeface="Calibri"/>
              <a:cs typeface="Calibri"/>
            </a:endParaRPr>
          </a:p>
        </p:txBody>
      </p:sp>
      <p:pic>
        <p:nvPicPr>
          <p:cNvPr id="18" name="Picture 17" descr="1312.5353v3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09" t="55051" r="24458" b="41616"/>
          <a:stretch/>
        </p:blipFill>
        <p:spPr>
          <a:xfrm>
            <a:off x="1203751" y="5221271"/>
            <a:ext cx="5254740" cy="477350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2112285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2"/>
          <p:cNvSpPr txBox="1">
            <a:spLocks noChangeArrowheads="1"/>
          </p:cNvSpPr>
          <p:nvPr/>
        </p:nvSpPr>
        <p:spPr bwMode="auto">
          <a:xfrm>
            <a:off x="179512" y="188640"/>
            <a:ext cx="8964488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lvl="0"/>
            <a:r>
              <a:rPr lang="en-US" sz="2800" dirty="0">
                <a:latin typeface="Trebuchet MS"/>
                <a:ea typeface="Trebuchet MS" pitchFamily="-84" charset="0"/>
                <a:cs typeface="Trebuchet MS"/>
              </a:rPr>
              <a:t>Higgs and </a:t>
            </a:r>
            <a:r>
              <a:rPr lang="en-US" sz="2800" dirty="0" err="1">
                <a:latin typeface="Trebuchet MS"/>
                <a:ea typeface="Trebuchet MS" pitchFamily="-84" charset="0"/>
                <a:cs typeface="Trebuchet MS"/>
              </a:rPr>
              <a:t>Flavour</a:t>
            </a:r>
            <a:r>
              <a:rPr lang="en-US" sz="2800" dirty="0">
                <a:latin typeface="Trebuchet MS"/>
                <a:ea typeface="Trebuchet MS" pitchFamily="-84" charset="0"/>
                <a:cs typeface="Trebuchet MS"/>
              </a:rPr>
              <a:t> Physics</a:t>
            </a:r>
          </a:p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SM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Higgs to fermions — </a:t>
            </a:r>
            <a:r>
              <a:rPr lang="en-US" sz="16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ymbol" charset="2"/>
                <a:ea typeface="Trebuchet MS" pitchFamily="-84" charset="0"/>
                <a:cs typeface="Symbol" charset="2"/>
              </a:rPr>
              <a:t>tt</a:t>
            </a:r>
            <a:endParaRPr lang="en-US" sz="1600" b="1" i="1" dirty="0">
              <a:solidFill>
                <a:schemeClr val="tx1">
                  <a:lumMod val="75000"/>
                  <a:lumOff val="25000"/>
                </a:schemeClr>
              </a:solidFill>
              <a:latin typeface="Symbol" charset="2"/>
              <a:ea typeface="Trebuchet MS" pitchFamily="-84" charset="0"/>
              <a:cs typeface="Symbol" charset="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1412776"/>
            <a:ext cx="8712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Higgs to fermion analyses all very challenging (or too low BR)</a:t>
            </a: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34</a:t>
            </a:fld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454790" y="1841622"/>
            <a:ext cx="8689210" cy="1308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GB" sz="1600" dirty="0">
                <a:latin typeface="Trebuchet MS"/>
                <a:cs typeface="Trebuchet MS"/>
              </a:rPr>
              <a:t>Di-tau </a:t>
            </a:r>
            <a:r>
              <a:rPr lang="en-GB" sz="1600" dirty="0" smtClean="0">
                <a:latin typeface="Trebuchet MS"/>
                <a:cs typeface="Trebuchet MS"/>
              </a:rPr>
              <a:t>reconstructed </a:t>
            </a:r>
            <a:r>
              <a:rPr lang="en-GB" sz="1600" dirty="0">
                <a:latin typeface="Trebuchet MS"/>
                <a:cs typeface="Trebuchet MS"/>
              </a:rPr>
              <a:t>in all </a:t>
            </a:r>
            <a:r>
              <a:rPr lang="en-GB" sz="1600" dirty="0" err="1">
                <a:latin typeface="Trebuchet MS"/>
                <a:cs typeface="Trebuchet MS"/>
              </a:rPr>
              <a:t>lep</a:t>
            </a:r>
            <a:r>
              <a:rPr lang="en-GB" sz="1600" dirty="0">
                <a:latin typeface="Trebuchet MS"/>
                <a:cs typeface="Trebuchet MS"/>
              </a:rPr>
              <a:t>/had </a:t>
            </a:r>
            <a:r>
              <a:rPr lang="en-GB" sz="1600" dirty="0" smtClean="0">
                <a:latin typeface="Trebuchet MS"/>
                <a:cs typeface="Trebuchet MS"/>
              </a:rPr>
              <a:t>topologies and </a:t>
            </a:r>
            <a:r>
              <a:rPr lang="en-GB" sz="1600" dirty="0">
                <a:latin typeface="Trebuchet MS"/>
                <a:cs typeface="Trebuchet MS"/>
              </a:rPr>
              <a:t>jets: 0, 1 (boosted or not), 2 (VBF, VH)</a:t>
            </a:r>
          </a:p>
          <a:p>
            <a:pPr marL="265113" indent="-265113">
              <a:spcBef>
                <a:spcPts val="600"/>
              </a:spcBef>
              <a:buFont typeface="Arial"/>
              <a:buChar char="•"/>
            </a:pPr>
            <a:r>
              <a:rPr lang="en-GB" sz="1600" dirty="0">
                <a:latin typeface="Trebuchet MS"/>
                <a:cs typeface="Trebuchet MS"/>
              </a:rPr>
              <a:t>BDT-based tau identification, Higgs discrimination based on </a:t>
            </a:r>
            <a:r>
              <a:rPr lang="en-GB" sz="1600" i="1" dirty="0" err="1">
                <a:latin typeface="Trebuchet MS"/>
                <a:cs typeface="Trebuchet MS"/>
              </a:rPr>
              <a:t>m</a:t>
            </a:r>
            <a:r>
              <a:rPr lang="en-GB" sz="1600" i="1" baseline="-25000" dirty="0" err="1">
                <a:latin typeface="Trebuchet MS"/>
                <a:cs typeface="Trebuchet MS"/>
              </a:rPr>
              <a:t>ττ</a:t>
            </a:r>
            <a:endParaRPr lang="en-GB" sz="1600" dirty="0">
              <a:latin typeface="Trebuchet MS"/>
              <a:cs typeface="Trebuchet MS"/>
            </a:endParaRPr>
          </a:p>
          <a:p>
            <a:pPr marL="265113" indent="-265113">
              <a:spcBef>
                <a:spcPts val="600"/>
              </a:spcBef>
              <a:buFont typeface="Arial"/>
              <a:buChar char="•"/>
            </a:pPr>
            <a:r>
              <a:rPr lang="en-GB" sz="1600" dirty="0" smtClean="0">
                <a:latin typeface="Trebuchet MS"/>
                <a:cs typeface="Trebuchet MS"/>
              </a:rPr>
              <a:t>Likelihood-based calculator to </a:t>
            </a:r>
            <a:r>
              <a:rPr lang="en-GB" sz="1600" dirty="0">
                <a:latin typeface="Trebuchet MS"/>
                <a:cs typeface="Trebuchet MS"/>
              </a:rPr>
              <a:t>estimate </a:t>
            </a:r>
            <a:r>
              <a:rPr lang="en-GB" sz="1600" i="1" dirty="0" err="1">
                <a:latin typeface="Trebuchet MS"/>
                <a:cs typeface="Trebuchet MS"/>
              </a:rPr>
              <a:t>m</a:t>
            </a:r>
            <a:r>
              <a:rPr lang="en-GB" sz="1600" i="1" baseline="-25000" dirty="0" err="1">
                <a:latin typeface="Trebuchet MS"/>
                <a:cs typeface="Trebuchet MS"/>
              </a:rPr>
              <a:t>ττ</a:t>
            </a:r>
            <a:r>
              <a:rPr lang="en-GB" sz="1600" dirty="0">
                <a:latin typeface="Trebuchet MS"/>
                <a:cs typeface="Trebuchet MS"/>
              </a:rPr>
              <a:t>, </a:t>
            </a:r>
            <a:r>
              <a:rPr lang="en-GB" sz="1600" dirty="0">
                <a:latin typeface="Symbol" charset="2"/>
                <a:cs typeface="Symbol" charset="2"/>
              </a:rPr>
              <a:t>s</a:t>
            </a:r>
            <a:r>
              <a:rPr lang="en-GB" sz="1600" dirty="0" smtClean="0">
                <a:latin typeface="Trebuchet MS"/>
                <a:cs typeface="Trebuchet MS"/>
              </a:rPr>
              <a:t>(</a:t>
            </a:r>
            <a:r>
              <a:rPr lang="en-GB" sz="1600" i="1" dirty="0" err="1">
                <a:latin typeface="Trebuchet MS"/>
                <a:cs typeface="Trebuchet MS"/>
              </a:rPr>
              <a:t>m</a:t>
            </a:r>
            <a:r>
              <a:rPr lang="en-GB" sz="1600" i="1" baseline="-25000" dirty="0" err="1">
                <a:latin typeface="Trebuchet MS"/>
                <a:cs typeface="Trebuchet MS"/>
              </a:rPr>
              <a:t>ττ</a:t>
            </a:r>
            <a:r>
              <a:rPr lang="en-GB" sz="1600" dirty="0" smtClean="0">
                <a:latin typeface="Trebuchet MS"/>
                <a:cs typeface="Trebuchet MS"/>
              </a:rPr>
              <a:t>) </a:t>
            </a:r>
            <a:r>
              <a:rPr lang="en-GB" sz="1600" dirty="0">
                <a:latin typeface="Trebuchet MS"/>
                <a:cs typeface="Trebuchet MS"/>
              </a:rPr>
              <a:t>= 13% ~ 20%, best for boosted </a:t>
            </a:r>
            <a:r>
              <a:rPr lang="en-GB" sz="1600" i="1" dirty="0">
                <a:latin typeface="Symbol" charset="2"/>
                <a:cs typeface="Symbol" charset="2"/>
              </a:rPr>
              <a:t>t</a:t>
            </a:r>
          </a:p>
          <a:p>
            <a:pPr marL="265113" indent="-265113">
              <a:spcBef>
                <a:spcPts val="600"/>
              </a:spcBef>
              <a:buFont typeface="Arial"/>
              <a:buChar char="•"/>
            </a:pPr>
            <a:r>
              <a:rPr lang="en-GB" sz="1600" dirty="0" smtClean="0">
                <a:latin typeface="Trebuchet MS"/>
                <a:cs typeface="Trebuchet MS"/>
              </a:rPr>
              <a:t>Background </a:t>
            </a:r>
            <a:r>
              <a:rPr lang="en-GB" sz="1600" dirty="0">
                <a:latin typeface="Trebuchet MS"/>
                <a:cs typeface="Trebuchet MS"/>
              </a:rPr>
              <a:t>dominated by Z </a:t>
            </a:r>
            <a:r>
              <a:rPr lang="en-GB" sz="1600" dirty="0">
                <a:latin typeface="Symbol" charset="2"/>
                <a:cs typeface="Symbol" charset="2"/>
              </a:rPr>
              <a:t>®</a:t>
            </a:r>
            <a:r>
              <a:rPr lang="en-GB" sz="1600" dirty="0">
                <a:latin typeface="Trebuchet MS"/>
                <a:cs typeface="Trebuchet MS"/>
              </a:rPr>
              <a:t> </a:t>
            </a:r>
            <a:r>
              <a:rPr lang="en-GB" sz="1600" i="1" dirty="0" err="1">
                <a:latin typeface="Symbol" charset="2"/>
                <a:cs typeface="Symbol" charset="2"/>
              </a:rPr>
              <a:t>tt</a:t>
            </a:r>
            <a:r>
              <a:rPr lang="en-GB" sz="1600" dirty="0">
                <a:latin typeface="Trebuchet MS"/>
                <a:cs typeface="Trebuchet MS"/>
              </a:rPr>
              <a:t> (use “</a:t>
            </a:r>
            <a:r>
              <a:rPr lang="en-GB" sz="1600" i="1" dirty="0">
                <a:latin typeface="Symbol" charset="2"/>
                <a:cs typeface="Symbol" charset="2"/>
              </a:rPr>
              <a:t>t</a:t>
            </a:r>
            <a:r>
              <a:rPr lang="en-GB" sz="1600" dirty="0">
                <a:latin typeface="Trebuchet MS"/>
                <a:cs typeface="Trebuchet MS"/>
              </a:rPr>
              <a:t> embedded” </a:t>
            </a:r>
            <a:r>
              <a:rPr lang="en-GB" sz="1600" i="1" dirty="0">
                <a:latin typeface="Trebuchet MS"/>
                <a:cs typeface="Trebuchet MS"/>
              </a:rPr>
              <a:t>Z</a:t>
            </a:r>
            <a:r>
              <a:rPr lang="en-GB" sz="1600" dirty="0">
                <a:latin typeface="Trebuchet MS"/>
                <a:cs typeface="Trebuchet MS"/>
              </a:rPr>
              <a:t> </a:t>
            </a:r>
            <a:r>
              <a:rPr lang="en-GB" sz="1600" dirty="0">
                <a:latin typeface="Symbol" charset="2"/>
                <a:cs typeface="Symbol" charset="2"/>
              </a:rPr>
              <a:t>®</a:t>
            </a:r>
            <a:r>
              <a:rPr lang="en-GB" sz="1600" dirty="0">
                <a:latin typeface="Trebuchet MS"/>
                <a:cs typeface="Trebuchet MS"/>
              </a:rPr>
              <a:t> </a:t>
            </a:r>
            <a:r>
              <a:rPr lang="en-GB" sz="1600" i="1" dirty="0">
                <a:latin typeface="Symbol" charset="2"/>
                <a:cs typeface="Symbol" charset="2"/>
              </a:rPr>
              <a:t>mm</a:t>
            </a:r>
            <a:r>
              <a:rPr lang="en-GB" sz="1600" dirty="0">
                <a:latin typeface="Trebuchet MS"/>
                <a:cs typeface="Trebuchet MS"/>
              </a:rPr>
              <a:t>), also top </a:t>
            </a:r>
            <a:r>
              <a:rPr lang="en-GB" sz="1600" dirty="0" smtClean="0">
                <a:latin typeface="Trebuchet MS"/>
                <a:cs typeface="Trebuchet MS"/>
              </a:rPr>
              <a:t>&amp; fakes important</a:t>
            </a:r>
            <a:endParaRPr lang="en-GB" sz="1600" dirty="0">
              <a:latin typeface="Trebuchet MS"/>
              <a:cs typeface="Trebuchet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367299" y="942692"/>
            <a:ext cx="274120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[ ATLAS</a:t>
            </a:r>
            <a:r>
              <a:rPr lang="en-GB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-CONF-2013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-108, </a:t>
            </a:r>
            <a:r>
              <a:rPr lang="en-GB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CMS: 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1401.5041 ]</a:t>
            </a:r>
            <a:endParaRPr lang="en-GB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9" name="Picture 8" descr="fig_1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20" y="3265544"/>
            <a:ext cx="3325091" cy="3190211"/>
          </a:xfrm>
          <a:prstGeom prst="rect">
            <a:avLst/>
          </a:prstGeom>
        </p:spPr>
      </p:pic>
      <p:pic>
        <p:nvPicPr>
          <p:cNvPr id="10" name="Picture 9" descr="paperPlot_All_SMSOB_cat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50652" y="3108112"/>
            <a:ext cx="3190212" cy="332509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380312" y="3743161"/>
            <a:ext cx="176368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>
                <a:solidFill>
                  <a:srgbClr val="D80017"/>
                </a:solidFill>
                <a:latin typeface="Trebuchet MS"/>
                <a:cs typeface="Trebuchet MS"/>
              </a:rPr>
              <a:t>At 125 GeV:</a:t>
            </a:r>
          </a:p>
          <a:p>
            <a:endParaRPr lang="en-GB" sz="800" dirty="0" smtClean="0">
              <a:solidFill>
                <a:srgbClr val="D80017"/>
              </a:solidFill>
              <a:latin typeface="Trebuchet MS"/>
              <a:cs typeface="Trebuchet MS"/>
            </a:endParaRPr>
          </a:p>
          <a:p>
            <a:r>
              <a:rPr lang="en-GB" sz="1400" b="1" dirty="0" smtClean="0">
                <a:solidFill>
                  <a:srgbClr val="D80017"/>
                </a:solidFill>
                <a:latin typeface="Trebuchet MS"/>
                <a:cs typeface="Trebuchet MS"/>
              </a:rPr>
              <a:t>ATLAS </a:t>
            </a:r>
            <a:r>
              <a:rPr lang="en-GB" sz="1100" dirty="0">
                <a:solidFill>
                  <a:srgbClr val="D80017"/>
                </a:solidFill>
                <a:latin typeface="Trebuchet MS"/>
                <a:cs typeface="Trebuchet MS"/>
              </a:rPr>
              <a:t>(8 </a:t>
            </a:r>
            <a:r>
              <a:rPr lang="en-GB" sz="1100" dirty="0" smtClean="0">
                <a:solidFill>
                  <a:srgbClr val="D80017"/>
                </a:solidFill>
                <a:latin typeface="Trebuchet MS"/>
                <a:cs typeface="Trebuchet MS"/>
              </a:rPr>
              <a:t>TeV)</a:t>
            </a:r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: </a:t>
            </a:r>
          </a:p>
          <a:p>
            <a:r>
              <a:rPr lang="en-GB" sz="1400" i="1" dirty="0" smtClean="0">
                <a:solidFill>
                  <a:srgbClr val="D80017"/>
                </a:solidFill>
                <a:latin typeface="Trebuchet MS"/>
                <a:cs typeface="Trebuchet MS"/>
              </a:rPr>
              <a:t>   µ</a:t>
            </a:r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 </a:t>
            </a:r>
            <a:r>
              <a:rPr lang="en-GB" sz="1400" dirty="0">
                <a:solidFill>
                  <a:srgbClr val="D80017"/>
                </a:solidFill>
                <a:latin typeface="Trebuchet MS"/>
                <a:cs typeface="Trebuchet MS"/>
              </a:rPr>
              <a:t>= </a:t>
            </a:r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1.4 </a:t>
            </a:r>
            <a:endParaRPr lang="en-GB" sz="1400" baseline="30000" dirty="0">
              <a:solidFill>
                <a:srgbClr val="D80017"/>
              </a:solidFill>
              <a:latin typeface="Trebuchet MS"/>
              <a:cs typeface="Trebuchet MS"/>
            </a:endParaRPr>
          </a:p>
          <a:p>
            <a:r>
              <a:rPr lang="en-GB" sz="1400" baseline="30000" dirty="0" smtClean="0">
                <a:solidFill>
                  <a:srgbClr val="D80017"/>
                </a:solidFill>
                <a:latin typeface="Trebuchet MS"/>
                <a:cs typeface="Trebuchet MS"/>
              </a:rPr>
              <a:t>    </a:t>
            </a:r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(4.1 </a:t>
            </a:r>
            <a:r>
              <a:rPr lang="en-GB" sz="1400" dirty="0">
                <a:solidFill>
                  <a:srgbClr val="D80017"/>
                </a:solidFill>
                <a:latin typeface="Symbol" charset="2"/>
                <a:cs typeface="Symbol" charset="2"/>
              </a:rPr>
              <a:t>s</a:t>
            </a:r>
            <a:r>
              <a:rPr lang="en-GB" sz="1400" dirty="0">
                <a:solidFill>
                  <a:srgbClr val="D80017"/>
                </a:solidFill>
                <a:latin typeface="Trebuchet MS"/>
                <a:cs typeface="Trebuchet MS"/>
              </a:rPr>
              <a:t>)</a:t>
            </a:r>
          </a:p>
          <a:p>
            <a:endParaRPr lang="en-GB" sz="800" dirty="0" smtClean="0">
              <a:solidFill>
                <a:srgbClr val="D80017"/>
              </a:solidFill>
              <a:latin typeface="Trebuchet MS"/>
              <a:cs typeface="Trebuchet MS"/>
            </a:endParaRPr>
          </a:p>
          <a:p>
            <a:r>
              <a:rPr lang="en-GB" sz="1400" b="1" dirty="0" smtClean="0">
                <a:solidFill>
                  <a:srgbClr val="D80017"/>
                </a:solidFill>
                <a:latin typeface="Trebuchet MS"/>
                <a:cs typeface="Trebuchet MS"/>
              </a:rPr>
              <a:t>CMS </a:t>
            </a:r>
            <a:r>
              <a:rPr lang="en-GB" sz="1100" dirty="0">
                <a:solidFill>
                  <a:srgbClr val="D80017"/>
                </a:solidFill>
                <a:latin typeface="Trebuchet MS"/>
                <a:cs typeface="Trebuchet MS"/>
              </a:rPr>
              <a:t>(7+8 TeV)</a:t>
            </a:r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:</a:t>
            </a:r>
            <a:endParaRPr lang="en-GB" sz="1400" dirty="0">
              <a:solidFill>
                <a:srgbClr val="D80017"/>
              </a:solidFill>
              <a:latin typeface="Trebuchet MS"/>
              <a:cs typeface="Trebuchet MS"/>
            </a:endParaRPr>
          </a:p>
          <a:p>
            <a:r>
              <a:rPr lang="en-GB" sz="1400" i="1" dirty="0" smtClean="0">
                <a:solidFill>
                  <a:srgbClr val="D80017"/>
                </a:solidFill>
                <a:latin typeface="Trebuchet MS"/>
                <a:cs typeface="Trebuchet MS"/>
              </a:rPr>
              <a:t>   µ</a:t>
            </a:r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 </a:t>
            </a:r>
            <a:r>
              <a:rPr lang="en-GB" sz="1400" dirty="0">
                <a:solidFill>
                  <a:srgbClr val="D80017"/>
                </a:solidFill>
                <a:latin typeface="Trebuchet MS"/>
                <a:cs typeface="Trebuchet MS"/>
              </a:rPr>
              <a:t>= </a:t>
            </a:r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0.78 </a:t>
            </a:r>
            <a:r>
              <a:rPr lang="en-GB" sz="1400" dirty="0">
                <a:solidFill>
                  <a:srgbClr val="D80017"/>
                </a:solidFill>
                <a:latin typeface="Trebuchet MS"/>
                <a:cs typeface="Trebuchet MS"/>
              </a:rPr>
              <a:t>± </a:t>
            </a:r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0.27 </a:t>
            </a:r>
            <a:endParaRPr lang="en-GB" sz="1400" dirty="0">
              <a:solidFill>
                <a:srgbClr val="D80017"/>
              </a:solidFill>
              <a:latin typeface="Trebuchet MS"/>
              <a:cs typeface="Trebuchet MS"/>
            </a:endParaRPr>
          </a:p>
          <a:p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   (3.4 </a:t>
            </a:r>
            <a:r>
              <a:rPr lang="en-GB" sz="1400" dirty="0" smtClean="0">
                <a:solidFill>
                  <a:srgbClr val="D80017"/>
                </a:solidFill>
                <a:latin typeface="Symbol" charset="2"/>
                <a:cs typeface="Symbol" charset="2"/>
              </a:rPr>
              <a:t>s</a:t>
            </a:r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)</a:t>
            </a:r>
          </a:p>
          <a:p>
            <a:endParaRPr lang="en-GB" sz="1400" dirty="0" smtClean="0">
              <a:solidFill>
                <a:srgbClr val="D80017"/>
              </a:solidFill>
              <a:latin typeface="Trebuchet MS"/>
              <a:cs typeface="Trebuchet M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135027" y="4256303"/>
            <a:ext cx="4335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00" dirty="0" smtClean="0">
                <a:solidFill>
                  <a:srgbClr val="D80017"/>
                </a:solidFill>
                <a:latin typeface="Trebuchet MS"/>
                <a:cs typeface="Trebuchet MS"/>
              </a:rPr>
              <a:t>+0.5</a:t>
            </a:r>
          </a:p>
          <a:p>
            <a:r>
              <a:rPr lang="en-GB" sz="1000" dirty="0" smtClean="0">
                <a:solidFill>
                  <a:srgbClr val="D80017"/>
                </a:solidFill>
                <a:latin typeface="Symbol" charset="2"/>
                <a:cs typeface="Symbol" charset="2"/>
              </a:rPr>
              <a:t>-</a:t>
            </a:r>
            <a:r>
              <a:rPr lang="en-GB" sz="1000" dirty="0" smtClean="0">
                <a:solidFill>
                  <a:srgbClr val="D80017"/>
                </a:solidFill>
                <a:latin typeface="Trebuchet MS"/>
                <a:cs typeface="Trebuchet MS"/>
              </a:rPr>
              <a:t>0.4</a:t>
            </a:r>
            <a:endParaRPr lang="en-GB" sz="1000" dirty="0">
              <a:solidFill>
                <a:srgbClr val="D80017"/>
              </a:solidFill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3242212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2"/>
          <p:cNvSpPr txBox="1">
            <a:spLocks noChangeArrowheads="1"/>
          </p:cNvSpPr>
          <p:nvPr/>
        </p:nvSpPr>
        <p:spPr bwMode="auto">
          <a:xfrm>
            <a:off x="179512" y="188640"/>
            <a:ext cx="8964488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lvl="0"/>
            <a:r>
              <a:rPr lang="en-US" sz="2800" dirty="0">
                <a:latin typeface="Trebuchet MS"/>
                <a:ea typeface="Trebuchet MS" pitchFamily="-84" charset="0"/>
                <a:cs typeface="Trebuchet MS"/>
              </a:rPr>
              <a:t>Higgs and </a:t>
            </a:r>
            <a:r>
              <a:rPr lang="en-US" sz="2800" dirty="0" err="1">
                <a:latin typeface="Trebuchet MS"/>
                <a:ea typeface="Trebuchet MS" pitchFamily="-84" charset="0"/>
                <a:cs typeface="Trebuchet MS"/>
              </a:rPr>
              <a:t>Flavour</a:t>
            </a:r>
            <a:r>
              <a:rPr lang="en-US" sz="2800" dirty="0">
                <a:latin typeface="Trebuchet MS"/>
                <a:ea typeface="Trebuchet MS" pitchFamily="-84" charset="0"/>
                <a:cs typeface="Trebuchet MS"/>
              </a:rPr>
              <a:t> Physics</a:t>
            </a:r>
          </a:p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SM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Higgs to fermions — </a:t>
            </a:r>
            <a:r>
              <a:rPr lang="en-US" sz="16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µµ</a:t>
            </a:r>
            <a:endParaRPr lang="en-US" sz="1600" b="1" i="1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Trebuchet MS" pitchFamily="-84" charset="0"/>
              <a:cs typeface="Trebuchet M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1412776"/>
            <a:ext cx="8712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Low branching fraction </a:t>
            </a:r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(ten times smaller than </a:t>
            </a:r>
            <a:r>
              <a:rPr lang="en-GB" sz="1400" i="1" dirty="0" err="1" smtClean="0">
                <a:solidFill>
                  <a:srgbClr val="D80017"/>
                </a:solidFill>
                <a:latin typeface="Symbol" charset="2"/>
                <a:cs typeface="Symbol" charset="2"/>
              </a:rPr>
              <a:t>gg</a:t>
            </a:r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)</a:t>
            </a:r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, mainly data-driven fit akin to </a:t>
            </a:r>
            <a:r>
              <a:rPr lang="en-GB" i="1" dirty="0" smtClean="0">
                <a:solidFill>
                  <a:srgbClr val="D80017"/>
                </a:solidFill>
                <a:latin typeface="Trebuchet MS"/>
                <a:cs typeface="Trebuchet MS"/>
              </a:rPr>
              <a:t>H</a:t>
            </a:r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 </a:t>
            </a:r>
            <a:r>
              <a:rPr lang="en-GB" dirty="0" smtClean="0">
                <a:solidFill>
                  <a:srgbClr val="D80017"/>
                </a:solidFill>
                <a:latin typeface="Symbol" charset="2"/>
                <a:cs typeface="Symbol" charset="2"/>
              </a:rPr>
              <a:t>®</a:t>
            </a:r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 </a:t>
            </a:r>
            <a:r>
              <a:rPr lang="en-GB" i="1" dirty="0" err="1" smtClean="0">
                <a:solidFill>
                  <a:srgbClr val="D80017"/>
                </a:solidFill>
                <a:latin typeface="Symbol" charset="2"/>
                <a:cs typeface="Symbol" charset="2"/>
              </a:rPr>
              <a:t>gg</a:t>
            </a:r>
            <a:endParaRPr lang="en-GB" b="1" i="1" dirty="0">
              <a:solidFill>
                <a:srgbClr val="D80017"/>
              </a:solidFill>
              <a:latin typeface="Symbol" charset="2"/>
              <a:cs typeface="Symbol" charset="2"/>
            </a:endParaRPr>
          </a:p>
        </p:txBody>
      </p:sp>
      <p:pic>
        <p:nvPicPr>
          <p:cNvPr id="13" name="Picture 12" descr="fig_01a-2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4657" y="2754058"/>
            <a:ext cx="3532806" cy="3682170"/>
          </a:xfrm>
          <a:prstGeom prst="rect">
            <a:avLst/>
          </a:prstGeom>
        </p:spPr>
      </p:pic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35</a:t>
            </a:fld>
            <a:endParaRPr lang="en-GB" dirty="0"/>
          </a:p>
        </p:txBody>
      </p:sp>
      <p:pic>
        <p:nvPicPr>
          <p:cNvPr id="14" name="Picture 13" descr="mMuMu_CombSplitAll7P8_125p0_SoSB-2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3845951" y="2630943"/>
            <a:ext cx="3612338" cy="374441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042252" y="942692"/>
            <a:ext cx="306625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[ ATLAS</a:t>
            </a:r>
            <a:r>
              <a:rPr lang="en-GB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-CONF-2013-010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en-GB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CMS-PAS-HIG-13-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007 ]</a:t>
            </a:r>
            <a:endParaRPr lang="en-GB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4790" y="1841622"/>
            <a:ext cx="8689210" cy="700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GB" sz="1600" dirty="0" smtClean="0">
                <a:latin typeface="Trebuchet MS"/>
                <a:cs typeface="Trebuchet MS"/>
              </a:rPr>
              <a:t>Slight complication due to sum of dominant DY and sub-dominant </a:t>
            </a:r>
            <a:r>
              <a:rPr lang="en-GB" sz="1600" i="1" dirty="0" err="1" smtClean="0">
                <a:latin typeface="Trebuchet MS"/>
                <a:cs typeface="Trebuchet MS"/>
              </a:rPr>
              <a:t>tt</a:t>
            </a:r>
            <a:r>
              <a:rPr lang="en-GB" sz="1600" dirty="0" smtClean="0">
                <a:latin typeface="Trebuchet MS"/>
                <a:cs typeface="Trebuchet MS"/>
              </a:rPr>
              <a:t>, </a:t>
            </a:r>
            <a:r>
              <a:rPr lang="en-GB" sz="1600" i="1" dirty="0" smtClean="0">
                <a:latin typeface="Trebuchet MS"/>
                <a:cs typeface="Trebuchet MS"/>
              </a:rPr>
              <a:t>WW</a:t>
            </a:r>
            <a:r>
              <a:rPr lang="en-GB" sz="1600" dirty="0" smtClean="0">
                <a:latin typeface="Trebuchet MS"/>
                <a:cs typeface="Trebuchet MS"/>
              </a:rPr>
              <a:t> backgrounds</a:t>
            </a:r>
          </a:p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GB" sz="1600" dirty="0" smtClean="0">
                <a:latin typeface="Trebuchet MS"/>
                <a:cs typeface="Trebuchet MS"/>
              </a:rPr>
              <a:t>Separation of jet (gluon fusion, VBF), and </a:t>
            </a:r>
            <a:r>
              <a:rPr lang="en-GB" sz="1600" i="1" dirty="0" smtClean="0">
                <a:latin typeface="Trebuchet MS"/>
                <a:cs typeface="Trebuchet MS"/>
              </a:rPr>
              <a:t>S</a:t>
            </a:r>
            <a:r>
              <a:rPr lang="en-GB" sz="1600" dirty="0" smtClean="0">
                <a:latin typeface="Trebuchet MS"/>
                <a:cs typeface="Trebuchet MS"/>
              </a:rPr>
              <a:t>/</a:t>
            </a:r>
            <a:r>
              <a:rPr lang="en-GB" sz="1600" i="1" dirty="0" smtClean="0">
                <a:latin typeface="Trebuchet MS"/>
                <a:cs typeface="Trebuchet MS"/>
              </a:rPr>
              <a:t>B</a:t>
            </a:r>
            <a:r>
              <a:rPr lang="en-GB" sz="1600" dirty="0" smtClean="0">
                <a:latin typeface="Trebuchet MS"/>
                <a:cs typeface="Trebuchet MS"/>
              </a:rPr>
              <a:t> (central, non-central) categories</a:t>
            </a:r>
            <a:endParaRPr lang="en-GB" sz="1600" dirty="0">
              <a:latin typeface="Trebuchet MS"/>
              <a:cs typeface="Trebuchet M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380312" y="3743161"/>
            <a:ext cx="176368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>
                <a:solidFill>
                  <a:srgbClr val="D80017"/>
                </a:solidFill>
                <a:latin typeface="Trebuchet MS"/>
                <a:cs typeface="Trebuchet MS"/>
              </a:rPr>
              <a:t>At 125 GeV:</a:t>
            </a:r>
          </a:p>
          <a:p>
            <a:endParaRPr lang="en-GB" sz="800" dirty="0" smtClean="0">
              <a:solidFill>
                <a:srgbClr val="D80017"/>
              </a:solidFill>
              <a:latin typeface="Trebuchet MS"/>
              <a:cs typeface="Trebuchet MS"/>
            </a:endParaRPr>
          </a:p>
          <a:p>
            <a:r>
              <a:rPr lang="en-GB" sz="1400" b="1" dirty="0" smtClean="0">
                <a:solidFill>
                  <a:srgbClr val="D80017"/>
                </a:solidFill>
                <a:latin typeface="Trebuchet MS"/>
                <a:cs typeface="Trebuchet MS"/>
              </a:rPr>
              <a:t>ATLAS </a:t>
            </a:r>
            <a:r>
              <a:rPr lang="en-GB" sz="1100" dirty="0" smtClean="0">
                <a:solidFill>
                  <a:srgbClr val="D80017"/>
                </a:solidFill>
                <a:latin typeface="Trebuchet MS"/>
                <a:cs typeface="Trebuchet MS"/>
              </a:rPr>
              <a:t>(8 TeV)</a:t>
            </a:r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: </a:t>
            </a:r>
          </a:p>
          <a:p>
            <a:r>
              <a:rPr lang="en-GB" sz="1400" i="1" dirty="0" smtClean="0">
                <a:solidFill>
                  <a:srgbClr val="D80017"/>
                </a:solidFill>
                <a:latin typeface="Trebuchet MS"/>
                <a:cs typeface="Trebuchet MS"/>
              </a:rPr>
              <a:t>   µ</a:t>
            </a:r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 &lt; 9.8 (8.2 exp.) </a:t>
            </a:r>
            <a:endParaRPr lang="en-GB" sz="1400" baseline="30000" dirty="0" smtClean="0">
              <a:solidFill>
                <a:srgbClr val="D80017"/>
              </a:solidFill>
              <a:latin typeface="Trebuchet MS"/>
              <a:cs typeface="Trebuchet MS"/>
            </a:endParaRPr>
          </a:p>
          <a:p>
            <a:r>
              <a:rPr lang="en-GB" sz="1400" baseline="30000" dirty="0" smtClean="0">
                <a:solidFill>
                  <a:srgbClr val="D80017"/>
                </a:solidFill>
                <a:latin typeface="Trebuchet MS"/>
                <a:cs typeface="Trebuchet MS"/>
              </a:rPr>
              <a:t>    </a:t>
            </a:r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(95% CL)</a:t>
            </a:r>
          </a:p>
          <a:p>
            <a:endParaRPr lang="en-GB" sz="800" dirty="0" smtClean="0">
              <a:solidFill>
                <a:srgbClr val="D80017"/>
              </a:solidFill>
              <a:latin typeface="Trebuchet MS"/>
              <a:cs typeface="Trebuchet MS"/>
            </a:endParaRPr>
          </a:p>
          <a:p>
            <a:r>
              <a:rPr lang="en-GB" sz="1400" b="1" dirty="0" smtClean="0">
                <a:solidFill>
                  <a:srgbClr val="D80017"/>
                </a:solidFill>
                <a:latin typeface="Trebuchet MS"/>
                <a:cs typeface="Trebuchet MS"/>
              </a:rPr>
              <a:t>CMS </a:t>
            </a:r>
            <a:r>
              <a:rPr lang="en-GB" sz="1100" dirty="0" smtClean="0">
                <a:solidFill>
                  <a:srgbClr val="D80017"/>
                </a:solidFill>
                <a:latin typeface="Trebuchet MS"/>
                <a:cs typeface="Trebuchet MS"/>
              </a:rPr>
              <a:t>(7+8 TeV)</a:t>
            </a:r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:</a:t>
            </a:r>
            <a:endParaRPr lang="en-GB" sz="1400" dirty="0">
              <a:solidFill>
                <a:srgbClr val="D80017"/>
              </a:solidFill>
              <a:latin typeface="Trebuchet MS"/>
              <a:cs typeface="Trebuchet MS"/>
            </a:endParaRPr>
          </a:p>
          <a:p>
            <a:r>
              <a:rPr lang="en-GB" sz="1400" i="1" dirty="0" smtClean="0">
                <a:solidFill>
                  <a:srgbClr val="D80017"/>
                </a:solidFill>
                <a:latin typeface="Trebuchet MS"/>
                <a:cs typeface="Trebuchet MS"/>
              </a:rPr>
              <a:t>   µ</a:t>
            </a:r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 &lt; 7.4 (5.1 exp.) </a:t>
            </a:r>
          </a:p>
          <a:p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   (95% CL)</a:t>
            </a:r>
          </a:p>
          <a:p>
            <a:endParaRPr lang="en-GB" sz="1400" dirty="0" smtClean="0">
              <a:solidFill>
                <a:srgbClr val="D80017"/>
              </a:solidFill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2444481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23728" y="2452390"/>
            <a:ext cx="4608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FFFF"/>
                </a:solidFill>
                <a:latin typeface="Trebuchet MS"/>
                <a:cs typeface="Trebuchet MS"/>
              </a:rPr>
              <a:t>Upper limit on </a:t>
            </a:r>
            <a:r>
              <a:rPr lang="en-GB" i="1" dirty="0" smtClean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lang="en-GB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GB" dirty="0" smtClean="0">
                <a:solidFill>
                  <a:srgbClr val="FFFFFF"/>
                </a:solidFill>
                <a:latin typeface="Symbol" charset="2"/>
                <a:cs typeface="Symbol" charset="2"/>
              </a:rPr>
              <a:t>®</a:t>
            </a:r>
            <a:r>
              <a:rPr lang="en-GB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GB" i="1" dirty="0" smtClean="0">
                <a:solidFill>
                  <a:srgbClr val="FFFFFF"/>
                </a:solidFill>
                <a:latin typeface="Trebuchet MS"/>
                <a:cs typeface="Trebuchet MS"/>
              </a:rPr>
              <a:t>µµ</a:t>
            </a:r>
            <a:r>
              <a:rPr lang="en-GB" dirty="0" smtClean="0">
                <a:solidFill>
                  <a:srgbClr val="FFFFFF"/>
                </a:solidFill>
                <a:latin typeface="Trebuchet MS"/>
                <a:cs typeface="Trebuchet MS"/>
              </a:rPr>
              <a:t> is sufficient to exclude universal Higgs coupling to leptons</a:t>
            </a:r>
            <a:endParaRPr lang="en-GB" b="1" i="1" dirty="0">
              <a:solidFill>
                <a:srgbClr val="FFFFFF"/>
              </a:solidFill>
              <a:latin typeface="Symbol" charset="2"/>
              <a:cs typeface="Symbol" charset="2"/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36</a:t>
            </a:fld>
            <a:endParaRPr lang="en-GB" dirty="0"/>
          </a:p>
        </p:txBody>
      </p:sp>
      <p:sp>
        <p:nvSpPr>
          <p:cNvPr id="11" name="Rectangle 10"/>
          <p:cNvSpPr/>
          <p:nvPr/>
        </p:nvSpPr>
        <p:spPr>
          <a:xfrm>
            <a:off x="2126144" y="3284984"/>
            <a:ext cx="5686216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GB" dirty="0" smtClean="0">
                <a:solidFill>
                  <a:srgbClr val="FFFFFF"/>
                </a:solidFill>
                <a:latin typeface="Trebuchet MS"/>
                <a:cs typeface="Trebuchet MS"/>
              </a:rPr>
              <a:t>Poor man’s LHC averages (don’t quote me!):                </a:t>
            </a:r>
            <a:r>
              <a:rPr lang="en-GB" i="1" dirty="0" smtClean="0">
                <a:solidFill>
                  <a:srgbClr val="FFFFFF"/>
                </a:solidFill>
                <a:latin typeface="Trebuchet MS"/>
                <a:cs typeface="Trebuchet MS"/>
              </a:rPr>
              <a:t>µ</a:t>
            </a:r>
            <a:r>
              <a:rPr lang="en-GB" i="1" baseline="-25000" dirty="0" err="1" smtClean="0">
                <a:solidFill>
                  <a:srgbClr val="FFFFFF"/>
                </a:solidFill>
                <a:latin typeface="Symbol" charset="2"/>
                <a:cs typeface="Symbol" charset="2"/>
              </a:rPr>
              <a:t>tt</a:t>
            </a:r>
            <a:r>
              <a:rPr lang="en-GB" dirty="0" smtClean="0">
                <a:solidFill>
                  <a:srgbClr val="FFFFFF"/>
                </a:solidFill>
                <a:latin typeface="Trebuchet MS"/>
                <a:cs typeface="Trebuchet MS"/>
              </a:rPr>
              <a:t> = 0.94 ± 0.23 together with </a:t>
            </a:r>
            <a:r>
              <a:rPr lang="en-GB" i="1" dirty="0" smtClean="0">
                <a:solidFill>
                  <a:srgbClr val="FFFFFF"/>
                </a:solidFill>
                <a:latin typeface="Trebuchet MS"/>
                <a:cs typeface="Trebuchet MS"/>
              </a:rPr>
              <a:t>µ</a:t>
            </a:r>
            <a:r>
              <a:rPr lang="en-GB" i="1" baseline="-25000" dirty="0" smtClean="0">
                <a:solidFill>
                  <a:srgbClr val="FFFFFF"/>
                </a:solidFill>
                <a:latin typeface="Trebuchet MS"/>
                <a:cs typeface="Trebuchet MS"/>
              </a:rPr>
              <a:t>µµ</a:t>
            </a:r>
            <a:r>
              <a:rPr lang="en-GB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GB" dirty="0">
                <a:solidFill>
                  <a:srgbClr val="FFFFFF"/>
                </a:solidFill>
                <a:latin typeface="Trebuchet MS"/>
                <a:cs typeface="Trebuchet MS"/>
              </a:rPr>
              <a:t>&lt; 7.4 </a:t>
            </a:r>
            <a:r>
              <a:rPr lang="en-GB" dirty="0" smtClean="0">
                <a:solidFill>
                  <a:srgbClr val="FFFFFF"/>
                </a:solidFill>
                <a:latin typeface="Trebuchet MS"/>
                <a:cs typeface="Trebuchet MS"/>
              </a:rPr>
              <a:t>(95% CL)</a:t>
            </a:r>
          </a:p>
          <a:p>
            <a:pPr marL="265113" indent="-265113">
              <a:spcBef>
                <a:spcPts val="1200"/>
              </a:spcBef>
              <a:buFont typeface="Arial"/>
              <a:buChar char="•"/>
            </a:pPr>
            <a:r>
              <a:rPr lang="en-GB" i="1" dirty="0" smtClean="0">
                <a:solidFill>
                  <a:srgbClr val="FFFFFF"/>
                </a:solidFill>
                <a:latin typeface="Trebuchet MS"/>
                <a:cs typeface="Trebuchet MS"/>
              </a:rPr>
              <a:t>µ</a:t>
            </a:r>
            <a:r>
              <a:rPr lang="en-GB" i="1" baseline="-25000" dirty="0" smtClean="0">
                <a:solidFill>
                  <a:srgbClr val="FFFFFF"/>
                </a:solidFill>
                <a:latin typeface="Trebuchet MS"/>
                <a:cs typeface="Trebuchet MS"/>
              </a:rPr>
              <a:t>µµ </a:t>
            </a:r>
            <a:r>
              <a:rPr lang="en-GB" i="1" dirty="0" smtClean="0">
                <a:solidFill>
                  <a:srgbClr val="FFFFFF"/>
                </a:solidFill>
                <a:latin typeface="Trebuchet MS"/>
                <a:cs typeface="Trebuchet MS"/>
              </a:rPr>
              <a:t>/ µ</a:t>
            </a:r>
            <a:r>
              <a:rPr lang="en-GB" i="1" baseline="-25000" dirty="0" err="1" smtClean="0">
                <a:solidFill>
                  <a:srgbClr val="FFFFFF"/>
                </a:solidFill>
                <a:latin typeface="Symbol" charset="2"/>
                <a:cs typeface="Symbol" charset="2"/>
              </a:rPr>
              <a:t>tt</a:t>
            </a:r>
            <a:r>
              <a:rPr lang="en-GB" dirty="0" smtClean="0">
                <a:solidFill>
                  <a:srgbClr val="FFFFFF"/>
                </a:solidFill>
                <a:latin typeface="Trebuchet MS"/>
                <a:cs typeface="Trebuchet MS"/>
              </a:rPr>
              <a:t> &lt; </a:t>
            </a:r>
            <a:r>
              <a:rPr lang="en-GB" dirty="0">
                <a:solidFill>
                  <a:srgbClr val="FFFFFF"/>
                </a:solidFill>
                <a:latin typeface="Trebuchet MS"/>
                <a:cs typeface="Trebuchet MS"/>
              </a:rPr>
              <a:t>≈</a:t>
            </a:r>
            <a:r>
              <a:rPr lang="en-GB" dirty="0" smtClean="0">
                <a:solidFill>
                  <a:srgbClr val="FFFFFF"/>
                </a:solidFill>
                <a:latin typeface="Trebuchet MS"/>
                <a:cs typeface="Trebuchet MS"/>
              </a:rPr>
              <a:t>15, but for universal couplings       would expect: </a:t>
            </a:r>
            <a:r>
              <a:rPr lang="en-GB" i="1" dirty="0">
                <a:solidFill>
                  <a:srgbClr val="FFFFFF"/>
                </a:solidFill>
                <a:latin typeface="Trebuchet MS"/>
                <a:cs typeface="Trebuchet MS"/>
              </a:rPr>
              <a:t>µ</a:t>
            </a:r>
            <a:r>
              <a:rPr lang="en-GB" i="1" baseline="-25000" dirty="0">
                <a:solidFill>
                  <a:srgbClr val="FFFFFF"/>
                </a:solidFill>
                <a:latin typeface="Trebuchet MS"/>
                <a:cs typeface="Trebuchet MS"/>
              </a:rPr>
              <a:t>µµ </a:t>
            </a:r>
            <a:r>
              <a:rPr lang="en-GB" i="1" dirty="0">
                <a:solidFill>
                  <a:srgbClr val="FFFFFF"/>
                </a:solidFill>
                <a:latin typeface="Trebuchet MS"/>
                <a:cs typeface="Trebuchet MS"/>
              </a:rPr>
              <a:t>/ µ</a:t>
            </a:r>
            <a:r>
              <a:rPr lang="en-GB" i="1" baseline="-25000" dirty="0" err="1">
                <a:solidFill>
                  <a:srgbClr val="FFFFFF"/>
                </a:solidFill>
                <a:latin typeface="Symbol" charset="2"/>
                <a:cs typeface="Symbol" charset="2"/>
              </a:rPr>
              <a:t>tt</a:t>
            </a:r>
            <a:r>
              <a:rPr lang="en-GB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GB" dirty="0" smtClean="0">
                <a:solidFill>
                  <a:srgbClr val="FFFFFF"/>
                </a:solidFill>
                <a:latin typeface="Trebuchet MS"/>
                <a:cs typeface="Trebuchet MS"/>
              </a:rPr>
              <a:t>= (</a:t>
            </a:r>
            <a:r>
              <a:rPr lang="en-GB" i="1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m</a:t>
            </a:r>
            <a:r>
              <a:rPr lang="en-GB" i="1" baseline="-25000" dirty="0" err="1" smtClean="0">
                <a:solidFill>
                  <a:srgbClr val="FFFFFF"/>
                </a:solidFill>
                <a:latin typeface="Symbol" charset="2"/>
                <a:cs typeface="Symbol" charset="2"/>
              </a:rPr>
              <a:t>t</a:t>
            </a:r>
            <a:r>
              <a:rPr lang="en-GB" dirty="0" smtClean="0">
                <a:solidFill>
                  <a:srgbClr val="FFFFFF"/>
                </a:solidFill>
                <a:latin typeface="Trebuchet MS"/>
                <a:cs typeface="Trebuchet MS"/>
              </a:rPr>
              <a:t> / </a:t>
            </a:r>
            <a:r>
              <a:rPr lang="en-GB" i="1" dirty="0" smtClean="0">
                <a:solidFill>
                  <a:srgbClr val="FFFFFF"/>
                </a:solidFill>
                <a:latin typeface="Trebuchet MS"/>
                <a:cs typeface="Trebuchet MS"/>
              </a:rPr>
              <a:t>m</a:t>
            </a:r>
            <a:r>
              <a:rPr lang="en-GB" i="1" baseline="-25000" dirty="0" smtClean="0">
                <a:solidFill>
                  <a:srgbClr val="FFFFFF"/>
                </a:solidFill>
                <a:latin typeface="Trebuchet MS"/>
                <a:cs typeface="Trebuchet MS"/>
              </a:rPr>
              <a:t>µ</a:t>
            </a:r>
            <a:r>
              <a:rPr lang="en-GB" dirty="0" smtClean="0">
                <a:solidFill>
                  <a:srgbClr val="FFFFFF"/>
                </a:solidFill>
                <a:latin typeface="Trebuchet MS"/>
                <a:cs typeface="Trebuchet MS"/>
              </a:rPr>
              <a:t>)</a:t>
            </a:r>
            <a:r>
              <a:rPr lang="en-GB" baseline="30000" dirty="0" smtClean="0">
                <a:solidFill>
                  <a:srgbClr val="FFFFFF"/>
                </a:solidFill>
                <a:latin typeface="Trebuchet MS"/>
                <a:cs typeface="Trebuchet MS"/>
              </a:rPr>
              <a:t>2</a:t>
            </a:r>
            <a:r>
              <a:rPr lang="en-GB" dirty="0" smtClean="0">
                <a:solidFill>
                  <a:srgbClr val="FFFFFF"/>
                </a:solidFill>
                <a:latin typeface="Trebuchet MS"/>
                <a:cs typeface="Trebuchet MS"/>
              </a:rPr>
              <a:t> ≈ 282</a:t>
            </a:r>
            <a:endParaRPr lang="en-GB" baseline="300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123728" y="1732310"/>
            <a:ext cx="38164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chemeClr val="bg1"/>
                </a:solidFill>
                <a:latin typeface="Chalkduster"/>
                <a:cs typeface="Chalkduster"/>
              </a:rPr>
              <a:t>Digression</a:t>
            </a:r>
            <a:endParaRPr lang="en-GB" sz="2400" b="1" i="1" dirty="0">
              <a:solidFill>
                <a:schemeClr val="bg1"/>
              </a:solidFill>
              <a:latin typeface="Chalkduster"/>
              <a:cs typeface="Chalkduster"/>
            </a:endParaRPr>
          </a:p>
        </p:txBody>
      </p:sp>
    </p:spTree>
    <p:extLst>
      <p:ext uri="{BB962C8B-B14F-4D97-AF65-F5344CB8AC3E}">
        <p14:creationId xmlns:p14="http://schemas.microsoft.com/office/powerpoint/2010/main" val="41348673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2"/>
          <p:cNvSpPr txBox="1">
            <a:spLocks noChangeArrowheads="1"/>
          </p:cNvSpPr>
          <p:nvPr/>
        </p:nvSpPr>
        <p:spPr bwMode="auto">
          <a:xfrm>
            <a:off x="179512" y="188640"/>
            <a:ext cx="8964488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lvl="0"/>
            <a:r>
              <a:rPr lang="en-US" sz="2800" dirty="0">
                <a:latin typeface="Trebuchet MS"/>
                <a:ea typeface="Trebuchet MS" pitchFamily="-84" charset="0"/>
                <a:cs typeface="Trebuchet MS"/>
              </a:rPr>
              <a:t>Higgs and </a:t>
            </a:r>
            <a:r>
              <a:rPr lang="en-US" sz="2800" dirty="0" err="1">
                <a:latin typeface="Trebuchet MS"/>
                <a:ea typeface="Trebuchet MS" pitchFamily="-84" charset="0"/>
                <a:cs typeface="Trebuchet MS"/>
              </a:rPr>
              <a:t>Flavour</a:t>
            </a:r>
            <a:r>
              <a:rPr lang="en-US" sz="2800" dirty="0">
                <a:latin typeface="Trebuchet MS"/>
                <a:ea typeface="Trebuchet MS" pitchFamily="-84" charset="0"/>
                <a:cs typeface="Trebuchet MS"/>
              </a:rPr>
              <a:t> Physics</a:t>
            </a:r>
          </a:p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SM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Higgs to fermions — </a:t>
            </a:r>
            <a:r>
              <a:rPr lang="en-US" sz="16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W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(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mbol" charset="2"/>
                <a:ea typeface="Trebuchet MS" pitchFamily="-84" charset="0"/>
                <a:cs typeface="Symbol" charset="2"/>
              </a:rPr>
              <a:t>®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 </a:t>
            </a:r>
            <a:r>
              <a:rPr lang="en-US" sz="16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l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(CMS: </a:t>
            </a:r>
            <a:r>
              <a:rPr lang="en-US" sz="16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ymbol" charset="2"/>
                <a:ea typeface="Trebuchet MS" pitchFamily="-84" charset="0"/>
                <a:cs typeface="Symbol" charset="2"/>
              </a:rPr>
              <a:t>t</a:t>
            </a:r>
            <a:r>
              <a:rPr lang="en-US" sz="1600" baseline="-25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had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)</a:t>
            </a:r>
            <a:r>
              <a:rPr lang="en-US" sz="16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mbol" charset="2"/>
                <a:ea typeface="Trebuchet MS" pitchFamily="-84" charset="0"/>
                <a:cs typeface="Symbol" charset="2"/>
              </a:rPr>
              <a:t>n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)</a:t>
            </a:r>
            <a:r>
              <a:rPr lang="en-US" sz="16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/Z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(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Symbol" charset="2"/>
                <a:ea typeface="Trebuchet MS" pitchFamily="-84" charset="0"/>
                <a:cs typeface="Symbol" charset="2"/>
              </a:rPr>
              <a:t>®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 </a:t>
            </a:r>
            <a:r>
              <a:rPr lang="en-US" sz="16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ll,</a:t>
            </a:r>
            <a:r>
              <a:rPr lang="en-US" sz="16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ymbol" charset="2"/>
                <a:ea typeface="Trebuchet MS" pitchFamily="-84" charset="0"/>
                <a:cs typeface="Symbol" charset="2"/>
              </a:rPr>
              <a:t>nn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)</a:t>
            </a:r>
            <a:r>
              <a:rPr lang="en-US" sz="16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 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+</a:t>
            </a:r>
            <a:r>
              <a:rPr lang="en-US" sz="16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 H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(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mbol" charset="2"/>
                <a:ea typeface="Trebuchet MS" pitchFamily="-84" charset="0"/>
                <a:cs typeface="Symbol" charset="2"/>
              </a:rPr>
              <a:t>® </a:t>
            </a:r>
            <a:r>
              <a:rPr lang="en-US" sz="16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bb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)</a:t>
            </a: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Trebuchet MS" pitchFamily="-84" charset="0"/>
              <a:cs typeface="Trebuchet M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1412776"/>
            <a:ext cx="8712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Large branching fraction, but very challenging channel due to large backgrounds</a:t>
            </a:r>
            <a:endParaRPr lang="en-GB" b="1" i="1" dirty="0">
              <a:solidFill>
                <a:srgbClr val="D80017"/>
              </a:solidFill>
              <a:latin typeface="Symbol" charset="2"/>
              <a:cs typeface="Symbol" charset="2"/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37</a:t>
            </a:fld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5718396" y="44624"/>
            <a:ext cx="339010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[ATLAS-CONF-2013-079, CMS: 1310.3687, 1401.6527 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]</a:t>
            </a:r>
            <a:endParaRPr lang="en-GB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4790" y="1841622"/>
            <a:ext cx="8689210" cy="1762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300"/>
              </a:spcBef>
              <a:buFont typeface="Arial"/>
              <a:buChar char="•"/>
            </a:pPr>
            <a:r>
              <a:rPr lang="en-US" sz="1600" dirty="0">
                <a:solidFill>
                  <a:srgbClr val="2B2B2B"/>
                </a:solidFill>
                <a:latin typeface="Trebuchet MS"/>
                <a:cs typeface="Trebuchet MS"/>
              </a:rPr>
              <a:t>Require 2 </a:t>
            </a:r>
            <a:r>
              <a:rPr lang="en-US" sz="1600" i="1" dirty="0">
                <a:solidFill>
                  <a:srgbClr val="2B2B2B"/>
                </a:solidFill>
                <a:latin typeface="Trebuchet MS"/>
                <a:cs typeface="Trebuchet MS"/>
              </a:rPr>
              <a:t>b</a:t>
            </a:r>
            <a:r>
              <a:rPr lang="en-US" sz="1600" dirty="0">
                <a:solidFill>
                  <a:srgbClr val="2B2B2B"/>
                </a:solidFill>
                <a:latin typeface="Trebuchet MS"/>
                <a:cs typeface="Trebuchet MS"/>
              </a:rPr>
              <a:t>-tags and distinguish 0, 1, 2 lepton channels, where 0-lepton uses </a:t>
            </a:r>
            <a:r>
              <a:rPr lang="en-US" sz="1600" i="1" dirty="0">
                <a:solidFill>
                  <a:srgbClr val="2B2B2B"/>
                </a:solidFill>
                <a:latin typeface="Trebuchet MS"/>
                <a:cs typeface="Trebuchet MS"/>
              </a:rPr>
              <a:t>E</a:t>
            </a:r>
            <a:r>
              <a:rPr lang="en-US" sz="1600" i="1" baseline="-25000" dirty="0">
                <a:solidFill>
                  <a:srgbClr val="2B2B2B"/>
                </a:solidFill>
                <a:latin typeface="Trebuchet MS"/>
                <a:cs typeface="Trebuchet MS"/>
              </a:rPr>
              <a:t>T</a:t>
            </a:r>
            <a:r>
              <a:rPr lang="en-US" sz="1600" baseline="30000" dirty="0">
                <a:solidFill>
                  <a:srgbClr val="2B2B2B"/>
                </a:solidFill>
                <a:latin typeface="Trebuchet MS"/>
                <a:cs typeface="Trebuchet MS"/>
              </a:rPr>
              <a:t>miss</a:t>
            </a:r>
            <a:r>
              <a:rPr lang="en-US" sz="1600" dirty="0">
                <a:solidFill>
                  <a:srgbClr val="2B2B2B"/>
                </a:solidFill>
                <a:latin typeface="Trebuchet MS"/>
                <a:cs typeface="Trebuchet MS"/>
              </a:rPr>
              <a:t> trigger</a:t>
            </a:r>
          </a:p>
          <a:p>
            <a:pPr marL="285750" indent="-285750">
              <a:spcBef>
                <a:spcPts val="300"/>
              </a:spcBef>
              <a:buFont typeface="Arial"/>
              <a:buChar char="•"/>
            </a:pPr>
            <a:r>
              <a:rPr lang="en-US" sz="1600" dirty="0">
                <a:solidFill>
                  <a:srgbClr val="2B2B2B"/>
                </a:solidFill>
                <a:latin typeface="Trebuchet MS"/>
                <a:cs typeface="Trebuchet MS"/>
              </a:rPr>
              <a:t>Higgs discrimination based on </a:t>
            </a:r>
            <a:r>
              <a:rPr lang="en-US" sz="1600" i="1" dirty="0" err="1">
                <a:solidFill>
                  <a:srgbClr val="2B2B2B"/>
                </a:solidFill>
                <a:latin typeface="Trebuchet MS"/>
                <a:cs typeface="Trebuchet MS"/>
              </a:rPr>
              <a:t>m</a:t>
            </a:r>
            <a:r>
              <a:rPr lang="en-US" sz="1600" i="1" baseline="-25000" dirty="0" err="1">
                <a:solidFill>
                  <a:srgbClr val="2B2B2B"/>
                </a:solidFill>
                <a:latin typeface="Trebuchet MS"/>
                <a:cs typeface="Trebuchet MS"/>
              </a:rPr>
              <a:t>bb</a:t>
            </a:r>
            <a:r>
              <a:rPr lang="en-US" sz="1600" dirty="0">
                <a:solidFill>
                  <a:srgbClr val="2B2B2B"/>
                </a:solidFill>
                <a:latin typeface="Trebuchet MS"/>
                <a:cs typeface="Trebuchet MS"/>
              </a:rPr>
              <a:t>, resolution of </a:t>
            </a:r>
            <a:r>
              <a:rPr lang="en-US" sz="1600" dirty="0">
                <a:solidFill>
                  <a:srgbClr val="2B2B2B"/>
                </a:solidFill>
                <a:latin typeface="Symbol" charset="2"/>
                <a:cs typeface="Symbol" charset="2"/>
              </a:rPr>
              <a:t>~</a:t>
            </a:r>
            <a:r>
              <a:rPr lang="en-US" sz="1600" dirty="0">
                <a:solidFill>
                  <a:srgbClr val="2B2B2B"/>
                </a:solidFill>
                <a:latin typeface="Trebuchet MS"/>
                <a:cs typeface="Trebuchet MS"/>
              </a:rPr>
              <a:t>16%, improved by including muons</a:t>
            </a:r>
          </a:p>
          <a:p>
            <a:pPr marL="285750" indent="-285750">
              <a:spcBef>
                <a:spcPts val="300"/>
              </a:spcBef>
              <a:buFont typeface="Arial"/>
              <a:buChar char="•"/>
            </a:pPr>
            <a:r>
              <a:rPr lang="en-US" sz="1600" dirty="0">
                <a:solidFill>
                  <a:srgbClr val="2B2B2B"/>
                </a:solidFill>
                <a:latin typeface="Trebuchet MS"/>
                <a:cs typeface="Trebuchet MS"/>
              </a:rPr>
              <a:t>Categories in </a:t>
            </a:r>
            <a:r>
              <a:rPr lang="en-US" sz="1600" i="1" dirty="0" err="1">
                <a:solidFill>
                  <a:srgbClr val="2B2B2B"/>
                </a:solidFill>
                <a:latin typeface="Trebuchet MS"/>
                <a:cs typeface="Trebuchet MS"/>
              </a:rPr>
              <a:t>p</a:t>
            </a:r>
            <a:r>
              <a:rPr lang="en-US" sz="1600" i="1" baseline="-25000" dirty="0" err="1">
                <a:solidFill>
                  <a:srgbClr val="2B2B2B"/>
                </a:solidFill>
                <a:latin typeface="Trebuchet MS"/>
                <a:cs typeface="Trebuchet MS"/>
              </a:rPr>
              <a:t>T</a:t>
            </a:r>
            <a:r>
              <a:rPr lang="en-US" sz="1600" dirty="0">
                <a:solidFill>
                  <a:srgbClr val="2B2B2B"/>
                </a:solidFill>
                <a:latin typeface="Trebuchet MS"/>
                <a:cs typeface="Trebuchet MS"/>
              </a:rPr>
              <a:t>(</a:t>
            </a:r>
            <a:r>
              <a:rPr lang="en-US" sz="1600" i="1" dirty="0">
                <a:solidFill>
                  <a:srgbClr val="2B2B2B"/>
                </a:solidFill>
                <a:latin typeface="Trebuchet MS"/>
                <a:cs typeface="Trebuchet MS"/>
              </a:rPr>
              <a:t>V</a:t>
            </a:r>
            <a:r>
              <a:rPr lang="en-US" sz="1600" dirty="0" smtClean="0">
                <a:solidFill>
                  <a:srgbClr val="2B2B2B"/>
                </a:solidFill>
                <a:latin typeface="Trebuchet MS"/>
                <a:cs typeface="Trebuchet MS"/>
              </a:rPr>
              <a:t>) &amp; jets + </a:t>
            </a:r>
            <a:r>
              <a:rPr lang="en-US" sz="1600" dirty="0" err="1" smtClean="0">
                <a:solidFill>
                  <a:srgbClr val="2B2B2B"/>
                </a:solidFill>
                <a:latin typeface="Trebuchet MS"/>
                <a:cs typeface="Trebuchet MS"/>
              </a:rPr>
              <a:t>topol</a:t>
            </a:r>
            <a:r>
              <a:rPr lang="en-US" sz="1600" dirty="0" smtClean="0">
                <a:solidFill>
                  <a:srgbClr val="2B2B2B"/>
                </a:solidFill>
                <a:latin typeface="Trebuchet MS"/>
                <a:cs typeface="Trebuchet MS"/>
              </a:rPr>
              <a:t>. and kin. </a:t>
            </a:r>
            <a:r>
              <a:rPr lang="en-US" sz="1600" dirty="0">
                <a:solidFill>
                  <a:srgbClr val="2B2B2B"/>
                </a:solidFill>
                <a:latin typeface="Trebuchet MS"/>
                <a:cs typeface="Trebuchet MS"/>
              </a:rPr>
              <a:t>v</a:t>
            </a:r>
            <a:r>
              <a:rPr lang="en-US" sz="1600" dirty="0" smtClean="0">
                <a:solidFill>
                  <a:srgbClr val="2B2B2B"/>
                </a:solidFill>
                <a:latin typeface="Trebuchet MS"/>
                <a:cs typeface="Trebuchet MS"/>
              </a:rPr>
              <a:t>ariables </a:t>
            </a:r>
            <a:r>
              <a:rPr lang="en-US" sz="1200" dirty="0" smtClean="0">
                <a:solidFill>
                  <a:srgbClr val="2B2B2B"/>
                </a:solidFill>
                <a:latin typeface="Trebuchet MS"/>
                <a:cs typeface="Trebuchet MS"/>
                <a:sym typeface="Wingdings"/>
              </a:rPr>
              <a:t>(reduced background for </a:t>
            </a:r>
            <a:r>
              <a:rPr lang="en-US" sz="1200" dirty="0">
                <a:solidFill>
                  <a:srgbClr val="2B2B2B"/>
                </a:solidFill>
                <a:latin typeface="Trebuchet MS"/>
                <a:cs typeface="Trebuchet MS"/>
                <a:sym typeface="Wingdings"/>
              </a:rPr>
              <a:t>boosted </a:t>
            </a:r>
            <a:r>
              <a:rPr lang="en-US" sz="1200" dirty="0" smtClean="0">
                <a:solidFill>
                  <a:srgbClr val="2B2B2B"/>
                </a:solidFill>
                <a:latin typeface="Trebuchet MS"/>
                <a:cs typeface="Trebuchet MS"/>
                <a:sym typeface="Wingdings"/>
              </a:rPr>
              <a:t>Higgs)</a:t>
            </a:r>
            <a:r>
              <a:rPr lang="en-US" sz="1600" dirty="0" smtClean="0">
                <a:solidFill>
                  <a:srgbClr val="2B2B2B"/>
                </a:solidFill>
                <a:latin typeface="Trebuchet MS"/>
                <a:cs typeface="Trebuchet MS"/>
                <a:sym typeface="Wingdings"/>
              </a:rPr>
              <a:t> </a:t>
            </a:r>
          </a:p>
          <a:p>
            <a:pPr marL="285750" indent="-285750">
              <a:spcBef>
                <a:spcPts val="300"/>
              </a:spcBef>
              <a:buFont typeface="Arial"/>
              <a:buChar char="•"/>
            </a:pPr>
            <a:r>
              <a:rPr lang="en-US" sz="1600" dirty="0" smtClean="0">
                <a:solidFill>
                  <a:srgbClr val="2B2B2B"/>
                </a:solidFill>
                <a:latin typeface="Trebuchet MS"/>
                <a:cs typeface="Trebuchet MS"/>
                <a:sym typeface="Wingdings"/>
              </a:rPr>
              <a:t>CMS uses classification BDT and MV regression to improve </a:t>
            </a:r>
            <a:r>
              <a:rPr lang="en-US" sz="1600" i="1" dirty="0" smtClean="0">
                <a:solidFill>
                  <a:srgbClr val="2B2B2B"/>
                </a:solidFill>
                <a:latin typeface="Trebuchet MS"/>
                <a:cs typeface="Trebuchet MS"/>
                <a:sym typeface="Wingdings"/>
              </a:rPr>
              <a:t>m</a:t>
            </a:r>
            <a:r>
              <a:rPr lang="en-US" sz="1600" dirty="0" smtClean="0">
                <a:solidFill>
                  <a:srgbClr val="2B2B2B"/>
                </a:solidFill>
                <a:latin typeface="Trebuchet MS"/>
                <a:cs typeface="Trebuchet MS"/>
                <a:sym typeface="Wingdings"/>
              </a:rPr>
              <a:t>(</a:t>
            </a:r>
            <a:r>
              <a:rPr lang="en-US" sz="1600" i="1" dirty="0" smtClean="0">
                <a:solidFill>
                  <a:srgbClr val="2B2B2B"/>
                </a:solidFill>
                <a:latin typeface="Trebuchet MS"/>
                <a:cs typeface="Trebuchet MS"/>
                <a:sym typeface="Wingdings"/>
              </a:rPr>
              <a:t>bb</a:t>
            </a:r>
            <a:r>
              <a:rPr lang="en-US" sz="1600" dirty="0" smtClean="0">
                <a:solidFill>
                  <a:srgbClr val="2B2B2B"/>
                </a:solidFill>
                <a:latin typeface="Trebuchet MS"/>
                <a:cs typeface="Trebuchet MS"/>
                <a:sym typeface="Wingdings"/>
              </a:rPr>
              <a:t>) resolution</a:t>
            </a:r>
            <a:endParaRPr lang="en-US" sz="1600" dirty="0">
              <a:solidFill>
                <a:srgbClr val="2B2B2B"/>
              </a:solidFill>
              <a:latin typeface="Trebuchet MS"/>
              <a:cs typeface="Trebuchet MS"/>
            </a:endParaRPr>
          </a:p>
          <a:p>
            <a:pPr marL="285750" indent="-285750">
              <a:spcBef>
                <a:spcPts val="300"/>
              </a:spcBef>
              <a:buFont typeface="Arial"/>
              <a:buChar char="•"/>
            </a:pPr>
            <a:r>
              <a:rPr lang="en-US" sz="1600" dirty="0" smtClean="0">
                <a:solidFill>
                  <a:srgbClr val="2B2B2B"/>
                </a:solidFill>
                <a:latin typeface="Trebuchet MS"/>
                <a:cs typeface="Trebuchet MS"/>
              </a:rPr>
              <a:t>Dominant backgrounds (</a:t>
            </a:r>
            <a:r>
              <a:rPr lang="en-US" sz="1600" dirty="0">
                <a:solidFill>
                  <a:srgbClr val="2B2B2B"/>
                </a:solidFill>
                <a:latin typeface="Trebuchet MS"/>
                <a:cs typeface="Trebuchet MS"/>
              </a:rPr>
              <a:t>form </a:t>
            </a:r>
            <a:r>
              <a:rPr lang="en-US" sz="1600" dirty="0" smtClean="0">
                <a:solidFill>
                  <a:srgbClr val="2B2B2B"/>
                </a:solidFill>
                <a:latin typeface="Trebuchet MS"/>
                <a:cs typeface="Trebuchet MS"/>
              </a:rPr>
              <a:t>CRs): 0L: </a:t>
            </a:r>
            <a:r>
              <a:rPr lang="en-US" sz="1600" i="1" dirty="0" err="1" smtClean="0">
                <a:solidFill>
                  <a:srgbClr val="2B2B2B"/>
                </a:solidFill>
                <a:latin typeface="Trebuchet MS"/>
                <a:cs typeface="Trebuchet MS"/>
              </a:rPr>
              <a:t>Zbb</a:t>
            </a:r>
            <a:r>
              <a:rPr lang="en-US" sz="1600" i="1" dirty="0" smtClean="0">
                <a:solidFill>
                  <a:srgbClr val="2B2B2B"/>
                </a:solidFill>
                <a:latin typeface="Trebuchet MS"/>
                <a:cs typeface="Trebuchet MS"/>
              </a:rPr>
              <a:t>, </a:t>
            </a:r>
            <a:r>
              <a:rPr lang="en-US" sz="1600" i="1" dirty="0" err="1" smtClean="0">
                <a:solidFill>
                  <a:srgbClr val="2B2B2B"/>
                </a:solidFill>
                <a:latin typeface="Trebuchet MS"/>
                <a:cs typeface="Trebuchet MS"/>
              </a:rPr>
              <a:t>tt</a:t>
            </a:r>
            <a:r>
              <a:rPr lang="en-US" sz="1600" i="1" dirty="0">
                <a:solidFill>
                  <a:srgbClr val="2B2B2B"/>
                </a:solidFill>
                <a:latin typeface="Trebuchet MS"/>
                <a:cs typeface="Trebuchet MS"/>
              </a:rPr>
              <a:t>,</a:t>
            </a:r>
            <a:r>
              <a:rPr lang="en-US" sz="1600" i="1" dirty="0" smtClean="0">
                <a:solidFill>
                  <a:srgbClr val="2B2B2B"/>
                </a:solidFill>
                <a:latin typeface="Trebuchet MS"/>
                <a:cs typeface="Trebuchet MS"/>
              </a:rPr>
              <a:t> </a:t>
            </a:r>
            <a:r>
              <a:rPr lang="en-US" sz="1600" dirty="0">
                <a:solidFill>
                  <a:srgbClr val="2B2B2B"/>
                </a:solidFill>
                <a:latin typeface="Trebuchet MS"/>
                <a:cs typeface="Trebuchet MS"/>
              </a:rPr>
              <a:t>some </a:t>
            </a:r>
            <a:r>
              <a:rPr lang="en-US" sz="1600" i="1" dirty="0" err="1" smtClean="0">
                <a:solidFill>
                  <a:srgbClr val="2B2B2B"/>
                </a:solidFill>
                <a:latin typeface="Trebuchet MS"/>
                <a:cs typeface="Trebuchet MS"/>
              </a:rPr>
              <a:t>Wbb</a:t>
            </a:r>
            <a:r>
              <a:rPr lang="en-US" sz="1600" dirty="0">
                <a:solidFill>
                  <a:srgbClr val="2B2B2B"/>
                </a:solidFill>
                <a:latin typeface="Trebuchet MS"/>
                <a:cs typeface="Trebuchet MS"/>
              </a:rPr>
              <a:t>;</a:t>
            </a:r>
            <a:r>
              <a:rPr lang="en-US" sz="1600" dirty="0" smtClean="0">
                <a:solidFill>
                  <a:srgbClr val="2B2B2B"/>
                </a:solidFill>
                <a:latin typeface="Trebuchet MS"/>
                <a:cs typeface="Trebuchet MS"/>
              </a:rPr>
              <a:t> 1L: </a:t>
            </a:r>
            <a:r>
              <a:rPr lang="en-US" sz="1600" i="1" dirty="0" err="1" smtClean="0">
                <a:solidFill>
                  <a:srgbClr val="2B2B2B"/>
                </a:solidFill>
                <a:latin typeface="Trebuchet MS"/>
                <a:cs typeface="Trebuchet MS"/>
              </a:rPr>
              <a:t>tt</a:t>
            </a:r>
            <a:r>
              <a:rPr lang="en-US" sz="1600" i="1" dirty="0" smtClean="0">
                <a:solidFill>
                  <a:srgbClr val="2B2B2B"/>
                </a:solidFill>
                <a:latin typeface="Trebuchet MS"/>
                <a:cs typeface="Trebuchet MS"/>
              </a:rPr>
              <a:t>, </a:t>
            </a:r>
            <a:r>
              <a:rPr lang="en-US" sz="1600" i="1" dirty="0" err="1" smtClean="0">
                <a:solidFill>
                  <a:srgbClr val="2B2B2B"/>
                </a:solidFill>
                <a:latin typeface="Trebuchet MS"/>
                <a:cs typeface="Trebuchet MS"/>
              </a:rPr>
              <a:t>Wbb</a:t>
            </a:r>
            <a:r>
              <a:rPr lang="en-US" sz="1600" dirty="0" smtClean="0">
                <a:solidFill>
                  <a:srgbClr val="2B2B2B"/>
                </a:solidFill>
                <a:latin typeface="Trebuchet MS"/>
                <a:cs typeface="Trebuchet MS"/>
              </a:rPr>
              <a:t>; 2L: </a:t>
            </a:r>
            <a:r>
              <a:rPr lang="en-US" sz="1600" i="1" dirty="0" err="1" smtClean="0">
                <a:solidFill>
                  <a:srgbClr val="2B2B2B"/>
                </a:solidFill>
                <a:latin typeface="Trebuchet MS"/>
                <a:cs typeface="Trebuchet MS"/>
              </a:rPr>
              <a:t>Zbb</a:t>
            </a:r>
            <a:r>
              <a:rPr lang="en-US" sz="1600" i="1" dirty="0" smtClean="0">
                <a:solidFill>
                  <a:srgbClr val="2B2B2B"/>
                </a:solidFill>
                <a:latin typeface="Trebuchet MS"/>
                <a:cs typeface="Trebuchet MS"/>
              </a:rPr>
              <a:t>, </a:t>
            </a:r>
            <a:r>
              <a:rPr lang="en-US" sz="1600" dirty="0" smtClean="0">
                <a:solidFill>
                  <a:srgbClr val="2B2B2B"/>
                </a:solidFill>
                <a:latin typeface="Trebuchet MS"/>
                <a:cs typeface="Trebuchet MS"/>
              </a:rPr>
              <a:t>some </a:t>
            </a:r>
            <a:r>
              <a:rPr lang="en-US" sz="1600" i="1" dirty="0" err="1" smtClean="0">
                <a:solidFill>
                  <a:srgbClr val="2B2B2B"/>
                </a:solidFill>
                <a:latin typeface="Trebuchet MS"/>
                <a:cs typeface="Trebuchet MS"/>
              </a:rPr>
              <a:t>tt</a:t>
            </a:r>
            <a:r>
              <a:rPr lang="en-US" sz="1600" dirty="0" smtClean="0">
                <a:solidFill>
                  <a:srgbClr val="2B2B2B"/>
                </a:solidFill>
                <a:latin typeface="Trebuchet MS"/>
                <a:cs typeface="Trebuchet MS"/>
              </a:rPr>
              <a:t> </a:t>
            </a:r>
            <a:endParaRPr lang="en-US" sz="1600" dirty="0">
              <a:solidFill>
                <a:srgbClr val="2B2B2B"/>
              </a:solidFill>
              <a:latin typeface="Trebuchet MS"/>
              <a:cs typeface="Trebuchet MS"/>
            </a:endParaRPr>
          </a:p>
          <a:p>
            <a:pPr marL="285750" indent="-285750">
              <a:spcBef>
                <a:spcPts val="300"/>
              </a:spcBef>
              <a:buFont typeface="Arial"/>
              <a:buChar char="•"/>
            </a:pPr>
            <a:r>
              <a:rPr lang="en-US" sz="1600" dirty="0">
                <a:solidFill>
                  <a:srgbClr val="2B2B2B"/>
                </a:solidFill>
                <a:latin typeface="Trebuchet MS"/>
                <a:cs typeface="Trebuchet MS"/>
              </a:rPr>
              <a:t>Dominant </a:t>
            </a:r>
            <a:r>
              <a:rPr lang="en-US" sz="1600" dirty="0" smtClean="0">
                <a:solidFill>
                  <a:srgbClr val="2B2B2B"/>
                </a:solidFill>
                <a:latin typeface="Trebuchet MS"/>
                <a:cs typeface="Trebuchet MS"/>
              </a:rPr>
              <a:t>systematics: </a:t>
            </a:r>
            <a:r>
              <a:rPr lang="en-US" sz="1600" i="1" dirty="0" err="1" smtClean="0">
                <a:solidFill>
                  <a:srgbClr val="2B2B2B"/>
                </a:solidFill>
                <a:latin typeface="Trebuchet MS"/>
                <a:cs typeface="Trebuchet MS"/>
              </a:rPr>
              <a:t>tt</a:t>
            </a:r>
            <a:r>
              <a:rPr lang="en-US" sz="1600" dirty="0" smtClean="0">
                <a:solidFill>
                  <a:srgbClr val="2B2B2B"/>
                </a:solidFill>
                <a:latin typeface="Trebuchet MS"/>
                <a:cs typeface="Trebuchet MS"/>
              </a:rPr>
              <a:t> modeling, </a:t>
            </a:r>
            <a:r>
              <a:rPr lang="en-US" sz="1600" i="1" dirty="0" smtClean="0">
                <a:solidFill>
                  <a:srgbClr val="2B2B2B"/>
                </a:solidFill>
                <a:latin typeface="Trebuchet MS"/>
                <a:cs typeface="Trebuchet MS"/>
              </a:rPr>
              <a:t>c</a:t>
            </a:r>
            <a:r>
              <a:rPr lang="en-US" sz="1600" dirty="0" smtClean="0">
                <a:solidFill>
                  <a:srgbClr val="2B2B2B"/>
                </a:solidFill>
                <a:latin typeface="Trebuchet MS"/>
                <a:cs typeface="Trebuchet MS"/>
              </a:rPr>
              <a:t>-tag efficiency, multijet (1L), signal acceptance</a:t>
            </a:r>
            <a:endParaRPr lang="en-US" sz="1600" dirty="0">
              <a:solidFill>
                <a:srgbClr val="2B2B2B"/>
              </a:solidFill>
              <a:latin typeface="Trebuchet MS"/>
              <a:cs typeface="Trebuchet M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804248" y="3743161"/>
            <a:ext cx="2339752" cy="25904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>
                <a:solidFill>
                  <a:srgbClr val="D80017"/>
                </a:solidFill>
                <a:latin typeface="Trebuchet MS"/>
                <a:cs typeface="Trebuchet MS"/>
              </a:rPr>
              <a:t>At 125 GeV:</a:t>
            </a:r>
          </a:p>
          <a:p>
            <a:endParaRPr lang="en-GB" sz="800" dirty="0" smtClean="0">
              <a:solidFill>
                <a:srgbClr val="D80017"/>
              </a:solidFill>
              <a:latin typeface="Trebuchet MS"/>
              <a:cs typeface="Trebuchet MS"/>
            </a:endParaRPr>
          </a:p>
          <a:p>
            <a:r>
              <a:rPr lang="en-GB" sz="1400" b="1" dirty="0" smtClean="0">
                <a:solidFill>
                  <a:srgbClr val="D80017"/>
                </a:solidFill>
                <a:latin typeface="Trebuchet MS"/>
                <a:cs typeface="Trebuchet MS"/>
              </a:rPr>
              <a:t>ATLAS </a:t>
            </a:r>
            <a:r>
              <a:rPr lang="en-GB" sz="1100" dirty="0" smtClean="0">
                <a:solidFill>
                  <a:srgbClr val="D80017"/>
                </a:solidFill>
                <a:latin typeface="Trebuchet MS"/>
                <a:cs typeface="Trebuchet MS"/>
              </a:rPr>
              <a:t>(7+8 TeV)</a:t>
            </a:r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: </a:t>
            </a:r>
          </a:p>
          <a:p>
            <a:r>
              <a:rPr lang="en-GB" sz="1400" i="1" dirty="0" smtClean="0">
                <a:solidFill>
                  <a:srgbClr val="D80017"/>
                </a:solidFill>
                <a:latin typeface="Trebuchet MS"/>
                <a:cs typeface="Trebuchet MS"/>
              </a:rPr>
              <a:t>   </a:t>
            </a:r>
            <a:r>
              <a:rPr lang="en-GB" sz="1400" i="1" dirty="0">
                <a:solidFill>
                  <a:srgbClr val="D80017"/>
                </a:solidFill>
                <a:latin typeface="Trebuchet MS"/>
                <a:cs typeface="Trebuchet MS"/>
              </a:rPr>
              <a:t>µ</a:t>
            </a:r>
            <a:r>
              <a:rPr lang="en-GB" sz="1400" dirty="0">
                <a:solidFill>
                  <a:srgbClr val="D80017"/>
                </a:solidFill>
                <a:latin typeface="Trebuchet MS"/>
                <a:cs typeface="Trebuchet MS"/>
              </a:rPr>
              <a:t> = </a:t>
            </a:r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0.2 ± 0.6 </a:t>
            </a:r>
            <a:endParaRPr lang="en-GB" sz="1400" i="1" dirty="0" smtClean="0">
              <a:solidFill>
                <a:srgbClr val="D80017"/>
              </a:solidFill>
              <a:latin typeface="Trebuchet MS"/>
              <a:cs typeface="Trebuchet MS"/>
            </a:endParaRPr>
          </a:p>
          <a:p>
            <a:r>
              <a:rPr lang="en-GB" sz="1400" i="1" dirty="0" smtClean="0">
                <a:solidFill>
                  <a:srgbClr val="D80017"/>
                </a:solidFill>
                <a:latin typeface="Trebuchet MS"/>
                <a:cs typeface="Trebuchet MS"/>
              </a:rPr>
              <a:t>   µ</a:t>
            </a:r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 &lt; 1.5 (1.4 exp.) </a:t>
            </a:r>
            <a:endParaRPr lang="en-GB" sz="1400" baseline="30000" dirty="0" smtClean="0">
              <a:solidFill>
                <a:srgbClr val="D80017"/>
              </a:solidFill>
              <a:latin typeface="Trebuchet MS"/>
              <a:cs typeface="Trebuchet MS"/>
            </a:endParaRPr>
          </a:p>
          <a:p>
            <a:r>
              <a:rPr lang="en-GB" sz="1400" baseline="30000" dirty="0" smtClean="0">
                <a:solidFill>
                  <a:srgbClr val="D80017"/>
                </a:solidFill>
                <a:latin typeface="Trebuchet MS"/>
                <a:cs typeface="Trebuchet MS"/>
              </a:rPr>
              <a:t>  </a:t>
            </a:r>
            <a:endParaRPr lang="en-GB" sz="800" dirty="0" smtClean="0">
              <a:solidFill>
                <a:srgbClr val="D80017"/>
              </a:solidFill>
              <a:latin typeface="Trebuchet MS"/>
              <a:cs typeface="Trebuchet MS"/>
            </a:endParaRPr>
          </a:p>
          <a:p>
            <a:r>
              <a:rPr lang="en-GB" sz="1400" b="1" dirty="0" smtClean="0">
                <a:solidFill>
                  <a:srgbClr val="D80017"/>
                </a:solidFill>
                <a:latin typeface="Trebuchet MS"/>
                <a:cs typeface="Trebuchet MS"/>
              </a:rPr>
              <a:t>CMS </a:t>
            </a:r>
            <a:r>
              <a:rPr lang="en-GB" sz="1100" dirty="0" smtClean="0">
                <a:solidFill>
                  <a:srgbClr val="D80017"/>
                </a:solidFill>
                <a:latin typeface="Trebuchet MS"/>
                <a:cs typeface="Trebuchet MS"/>
              </a:rPr>
              <a:t>(7+8 TeV)</a:t>
            </a:r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:</a:t>
            </a:r>
            <a:endParaRPr lang="en-GB" sz="1400" dirty="0">
              <a:solidFill>
                <a:srgbClr val="D80017"/>
              </a:solidFill>
              <a:latin typeface="Trebuchet MS"/>
              <a:cs typeface="Trebuchet MS"/>
            </a:endParaRPr>
          </a:p>
          <a:p>
            <a:r>
              <a:rPr lang="en-GB" sz="1400" i="1" dirty="0" smtClean="0">
                <a:solidFill>
                  <a:srgbClr val="D80017"/>
                </a:solidFill>
                <a:latin typeface="Trebuchet MS"/>
                <a:cs typeface="Trebuchet MS"/>
              </a:rPr>
              <a:t>   </a:t>
            </a:r>
            <a:r>
              <a:rPr lang="en-GB" sz="1400" i="1" dirty="0">
                <a:solidFill>
                  <a:srgbClr val="D80017"/>
                </a:solidFill>
                <a:latin typeface="Trebuchet MS"/>
                <a:cs typeface="Trebuchet MS"/>
              </a:rPr>
              <a:t>µ</a:t>
            </a:r>
            <a:r>
              <a:rPr lang="en-GB" sz="1400" dirty="0">
                <a:solidFill>
                  <a:srgbClr val="D80017"/>
                </a:solidFill>
                <a:latin typeface="Trebuchet MS"/>
                <a:cs typeface="Trebuchet MS"/>
              </a:rPr>
              <a:t> = </a:t>
            </a:r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1.0 </a:t>
            </a:r>
            <a:r>
              <a:rPr lang="en-GB" sz="1400" dirty="0">
                <a:solidFill>
                  <a:srgbClr val="D80017"/>
                </a:solidFill>
                <a:latin typeface="Trebuchet MS"/>
                <a:cs typeface="Trebuchet MS"/>
              </a:rPr>
              <a:t>± </a:t>
            </a:r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0.5 </a:t>
            </a:r>
          </a:p>
          <a:p>
            <a:r>
              <a:rPr lang="en-GB" sz="1400" i="1" dirty="0">
                <a:solidFill>
                  <a:srgbClr val="D80017"/>
                </a:solidFill>
                <a:latin typeface="Trebuchet MS"/>
                <a:cs typeface="Trebuchet MS"/>
              </a:rPr>
              <a:t> </a:t>
            </a:r>
            <a:r>
              <a:rPr lang="en-GB" sz="1400" i="1" dirty="0" smtClean="0">
                <a:solidFill>
                  <a:srgbClr val="D80017"/>
                </a:solidFill>
                <a:latin typeface="Trebuchet MS"/>
                <a:cs typeface="Trebuchet MS"/>
              </a:rPr>
              <a:t>  µ</a:t>
            </a:r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 &lt; 1.9 (1.0 exp.) </a:t>
            </a:r>
          </a:p>
          <a:p>
            <a:pPr>
              <a:spcBef>
                <a:spcPts val="600"/>
              </a:spcBef>
            </a:pPr>
            <a:r>
              <a:rPr lang="en-GB" sz="1400" b="1" i="1" dirty="0" smtClean="0">
                <a:solidFill>
                  <a:srgbClr val="D80017"/>
                </a:solidFill>
                <a:latin typeface="Trebuchet MS"/>
                <a:cs typeface="Trebuchet MS"/>
              </a:rPr>
              <a:t>bb</a:t>
            </a:r>
            <a:r>
              <a:rPr lang="en-GB" sz="1400" b="1" dirty="0" smtClean="0">
                <a:solidFill>
                  <a:srgbClr val="D80017"/>
                </a:solidFill>
                <a:latin typeface="Trebuchet MS"/>
                <a:cs typeface="Trebuchet MS"/>
              </a:rPr>
              <a:t> + </a:t>
            </a:r>
            <a:r>
              <a:rPr lang="en-GB" sz="1400" b="1" i="1" dirty="0" err="1" smtClean="0">
                <a:solidFill>
                  <a:srgbClr val="D80017"/>
                </a:solidFill>
                <a:latin typeface="Symbol" charset="2"/>
                <a:cs typeface="Symbol" charset="2"/>
              </a:rPr>
              <a:t>tt</a:t>
            </a:r>
            <a:r>
              <a:rPr lang="en-GB" sz="1400" b="1" dirty="0" smtClean="0">
                <a:solidFill>
                  <a:srgbClr val="D80017"/>
                </a:solidFill>
                <a:latin typeface="Trebuchet MS"/>
                <a:cs typeface="Trebuchet MS"/>
              </a:rPr>
              <a:t> combined:</a:t>
            </a:r>
          </a:p>
          <a:p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   A: </a:t>
            </a:r>
            <a:r>
              <a:rPr lang="en-GB" sz="1400" i="1" dirty="0" smtClean="0">
                <a:solidFill>
                  <a:srgbClr val="D80017"/>
                </a:solidFill>
                <a:latin typeface="Trebuchet MS"/>
                <a:cs typeface="Trebuchet MS"/>
              </a:rPr>
              <a:t>µ</a:t>
            </a:r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 </a:t>
            </a:r>
            <a:r>
              <a:rPr lang="en-GB" sz="1400" dirty="0">
                <a:solidFill>
                  <a:srgbClr val="D80017"/>
                </a:solidFill>
                <a:latin typeface="Trebuchet MS"/>
                <a:cs typeface="Trebuchet MS"/>
              </a:rPr>
              <a:t>= </a:t>
            </a:r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1.09 </a:t>
            </a:r>
            <a:r>
              <a:rPr lang="en-GB" sz="1400" dirty="0">
                <a:solidFill>
                  <a:srgbClr val="D80017"/>
                </a:solidFill>
                <a:latin typeface="Trebuchet MS"/>
                <a:cs typeface="Trebuchet MS"/>
              </a:rPr>
              <a:t>± </a:t>
            </a:r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0.34 (3.7</a:t>
            </a:r>
            <a:r>
              <a:rPr lang="en-GB" sz="1400" dirty="0" smtClean="0">
                <a:solidFill>
                  <a:srgbClr val="D80017"/>
                </a:solidFill>
                <a:latin typeface="Symbol" charset="2"/>
                <a:cs typeface="Symbol" charset="2"/>
              </a:rPr>
              <a:t>s</a:t>
            </a:r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)</a:t>
            </a:r>
          </a:p>
          <a:p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   C: </a:t>
            </a:r>
            <a:r>
              <a:rPr lang="en-GB" sz="1400" i="1" dirty="0" smtClean="0">
                <a:solidFill>
                  <a:srgbClr val="D80017"/>
                </a:solidFill>
                <a:latin typeface="Trebuchet MS"/>
                <a:cs typeface="Trebuchet MS"/>
              </a:rPr>
              <a:t>µ</a:t>
            </a:r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 </a:t>
            </a:r>
            <a:r>
              <a:rPr lang="en-GB" sz="1400" dirty="0">
                <a:solidFill>
                  <a:srgbClr val="D80017"/>
                </a:solidFill>
                <a:latin typeface="Trebuchet MS"/>
                <a:cs typeface="Trebuchet MS"/>
              </a:rPr>
              <a:t>= 0.83 ± </a:t>
            </a:r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0.24 (</a:t>
            </a:r>
            <a:r>
              <a:rPr lang="en-GB" sz="1400" dirty="0">
                <a:solidFill>
                  <a:srgbClr val="D80017"/>
                </a:solidFill>
                <a:latin typeface="Trebuchet MS"/>
                <a:cs typeface="Trebuchet MS"/>
              </a:rPr>
              <a:t>3.8</a:t>
            </a:r>
            <a:r>
              <a:rPr lang="en-GB" sz="1400" dirty="0">
                <a:solidFill>
                  <a:srgbClr val="D80017"/>
                </a:solidFill>
                <a:latin typeface="Symbol" charset="2"/>
                <a:cs typeface="Symbol" charset="2"/>
              </a:rPr>
              <a:t>s</a:t>
            </a:r>
            <a:r>
              <a:rPr lang="en-GB" sz="1400" dirty="0">
                <a:solidFill>
                  <a:srgbClr val="D80017"/>
                </a:solidFill>
                <a:latin typeface="Trebuchet MS"/>
                <a:cs typeface="Trebuchet MS"/>
              </a:rPr>
              <a:t>)</a:t>
            </a:r>
            <a:endParaRPr lang="en-GB" sz="1400" dirty="0" smtClean="0">
              <a:solidFill>
                <a:srgbClr val="D80017"/>
              </a:solidFill>
              <a:latin typeface="Trebuchet MS"/>
              <a:cs typeface="Trebuchet MS"/>
            </a:endParaRPr>
          </a:p>
        </p:txBody>
      </p:sp>
      <p:pic>
        <p:nvPicPr>
          <p:cNvPr id="6" name="Picture 5" descr="PRD_BDT_Summary_Oct10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516"/>
          <a:stretch/>
        </p:blipFill>
        <p:spPr>
          <a:xfrm rot="5400000">
            <a:off x="3928935" y="3188787"/>
            <a:ext cx="2309091" cy="3366789"/>
          </a:xfrm>
          <a:prstGeom prst="rect">
            <a:avLst/>
          </a:prstGeom>
        </p:spPr>
      </p:pic>
      <p:pic>
        <p:nvPicPr>
          <p:cNvPr id="4" name="Picture 3" descr="fig_14b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31"/>
          <a:stretch/>
        </p:blipFill>
        <p:spPr>
          <a:xfrm>
            <a:off x="539553" y="3649086"/>
            <a:ext cx="2860534" cy="2804250"/>
          </a:xfrm>
          <a:prstGeom prst="rect">
            <a:avLst/>
          </a:prstGeom>
        </p:spPr>
      </p:pic>
      <p:pic>
        <p:nvPicPr>
          <p:cNvPr id="16" name="Picture 15" descr="PRD_BDT_Summary_Oct10.pdf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600"/>
          <a:stretch/>
        </p:blipFill>
        <p:spPr>
          <a:xfrm rot="5400000">
            <a:off x="4951299" y="4488211"/>
            <a:ext cx="335936" cy="3366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638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8" y="1412776"/>
            <a:ext cx="8712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Challenging channel, requires constraining model uncertainties from data</a:t>
            </a:r>
            <a:endParaRPr lang="en-GB" b="1" i="1" dirty="0">
              <a:solidFill>
                <a:srgbClr val="D80017"/>
              </a:solidFill>
              <a:latin typeface="Trebuchet MS"/>
              <a:cs typeface="Trebuchet MS"/>
            </a:endParaRPr>
          </a:p>
        </p:txBody>
      </p:sp>
      <p:sp>
        <p:nvSpPr>
          <p:cNvPr id="2" name="TextBox 32"/>
          <p:cNvSpPr txBox="1">
            <a:spLocks noChangeArrowheads="1"/>
          </p:cNvSpPr>
          <p:nvPr/>
        </p:nvSpPr>
        <p:spPr bwMode="auto">
          <a:xfrm>
            <a:off x="179512" y="188640"/>
            <a:ext cx="8964488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lvl="0"/>
            <a:r>
              <a:rPr lang="en-US" sz="2800" dirty="0">
                <a:latin typeface="Trebuchet MS"/>
                <a:ea typeface="Trebuchet MS" pitchFamily="-84" charset="0"/>
                <a:cs typeface="Trebuchet MS"/>
              </a:rPr>
              <a:t>Higgs and </a:t>
            </a:r>
            <a:r>
              <a:rPr lang="en-US" sz="2800" dirty="0" err="1">
                <a:latin typeface="Trebuchet MS"/>
                <a:ea typeface="Trebuchet MS" pitchFamily="-84" charset="0"/>
                <a:cs typeface="Trebuchet MS"/>
              </a:rPr>
              <a:t>Flavour</a:t>
            </a:r>
            <a:r>
              <a:rPr lang="en-US" sz="2800" dirty="0">
                <a:latin typeface="Trebuchet MS"/>
                <a:ea typeface="Trebuchet MS" pitchFamily="-84" charset="0"/>
                <a:cs typeface="Trebuchet MS"/>
              </a:rPr>
              <a:t> Physics</a:t>
            </a:r>
          </a:p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SM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Higgs to fermions — </a:t>
            </a:r>
            <a:r>
              <a:rPr lang="en-US" sz="16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tt</a:t>
            </a:r>
            <a:r>
              <a:rPr lang="en-US" sz="16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 + </a:t>
            </a:r>
            <a:r>
              <a:rPr lang="en-US" sz="16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H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(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Symbol" charset="2"/>
                <a:ea typeface="Trebuchet MS" pitchFamily="-84" charset="0"/>
                <a:cs typeface="Symbol" charset="2"/>
              </a:rPr>
              <a:t>® </a:t>
            </a:r>
            <a:r>
              <a:rPr lang="en-US" sz="16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bb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): direct test of </a:t>
            </a:r>
            <a:r>
              <a:rPr lang="en-US" sz="16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y</a:t>
            </a:r>
            <a:r>
              <a:rPr lang="en-US" sz="1600" i="1" baseline="-25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t</a:t>
            </a:r>
            <a:endParaRPr lang="en-US" sz="1600" b="1" i="1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Trebuchet MS" pitchFamily="-84" charset="0"/>
              <a:cs typeface="Trebuchet MS"/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38</a:t>
            </a:fld>
            <a:endParaRPr lang="en-GB" dirty="0"/>
          </a:p>
        </p:txBody>
      </p:sp>
      <p:pic>
        <p:nvPicPr>
          <p:cNvPr id="9" name="Picture 8" descr="fig_10d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3338" y="3140586"/>
            <a:ext cx="2822958" cy="3256111"/>
          </a:xfrm>
          <a:prstGeom prst="rect">
            <a:avLst/>
          </a:prstGeom>
        </p:spPr>
      </p:pic>
      <p:pic>
        <p:nvPicPr>
          <p:cNvPr id="10" name="Picture 9" descr="fig_10c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140968"/>
            <a:ext cx="2822628" cy="3255730"/>
          </a:xfrm>
          <a:prstGeom prst="rect">
            <a:avLst/>
          </a:prstGeom>
        </p:spPr>
      </p:pic>
      <p:sp>
        <p:nvSpPr>
          <p:cNvPr id="11" name="Right Arrow 10"/>
          <p:cNvSpPr/>
          <p:nvPr/>
        </p:nvSpPr>
        <p:spPr>
          <a:xfrm>
            <a:off x="3203848" y="4180697"/>
            <a:ext cx="1296144" cy="1048503"/>
          </a:xfrm>
          <a:prstGeom prst="rightArrow">
            <a:avLst/>
          </a:prstGeom>
          <a:solidFill>
            <a:schemeClr val="bg1">
              <a:lumMod val="85000"/>
            </a:schemeClr>
          </a:solidFill>
        </p:spPr>
        <p:txBody>
          <a:bodyPr wrap="square" tIns="108000" bIns="140400" rtlCol="0" anchor="ctr">
            <a:spAutoFit/>
          </a:bodyPr>
          <a:lstStyle/>
          <a:p>
            <a:pPr algn="ctr"/>
            <a:r>
              <a:rPr lang="en-GB" dirty="0" smtClean="0">
                <a:latin typeface="Calibri"/>
                <a:cs typeface="Calibri"/>
              </a:rPr>
              <a:t>After fit</a:t>
            </a:r>
            <a:endParaRPr lang="en-GB" dirty="0">
              <a:latin typeface="Calibri"/>
              <a:cs typeface="Calibri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376817" y="950531"/>
            <a:ext cx="273168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sz="1000" dirty="0" smtClean="0">
                <a:solidFill>
                  <a:srgbClr val="7F7F7F"/>
                </a:solidFill>
              </a:rPr>
              <a:t>[ ATLAS</a:t>
            </a:r>
            <a:r>
              <a:rPr lang="en-GB" sz="1000" dirty="0">
                <a:solidFill>
                  <a:srgbClr val="7F7F7F"/>
                </a:solidFill>
              </a:rPr>
              <a:t>-CONF-2014-011, CMS: 1303.0763 </a:t>
            </a:r>
            <a:r>
              <a:rPr lang="en-GB" sz="1000" dirty="0" smtClean="0">
                <a:solidFill>
                  <a:srgbClr val="7F7F7F"/>
                </a:solidFill>
              </a:rPr>
              <a:t>]</a:t>
            </a:r>
            <a:endParaRPr lang="en-GB" sz="1000" dirty="0">
              <a:solidFill>
                <a:srgbClr val="7F7F7F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54790" y="1841622"/>
            <a:ext cx="8689210" cy="11926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300"/>
              </a:spcBef>
              <a:buFont typeface="Arial"/>
              <a:buChar char="•"/>
            </a:pPr>
            <a:r>
              <a:rPr lang="en-US" sz="1600" dirty="0" smtClean="0">
                <a:solidFill>
                  <a:srgbClr val="2B2B2B"/>
                </a:solidFill>
                <a:latin typeface="Trebuchet MS"/>
                <a:cs typeface="Trebuchet MS"/>
              </a:rPr>
              <a:t>Reconstruct in 1, 2 lepton channels </a:t>
            </a:r>
            <a:r>
              <a:rPr lang="en-US" sz="1200" dirty="0" smtClean="0">
                <a:solidFill>
                  <a:srgbClr val="2B2B2B"/>
                </a:solidFill>
                <a:latin typeface="Trebuchet MS"/>
                <a:cs typeface="Trebuchet MS"/>
              </a:rPr>
              <a:t>(fully had. channel in principle also accessible, </a:t>
            </a:r>
            <a:r>
              <a:rPr lang="en-US" sz="1200" i="1" dirty="0" smtClean="0">
                <a:solidFill>
                  <a:srgbClr val="2B2B2B"/>
                </a:solidFill>
                <a:latin typeface="Trebuchet MS"/>
                <a:cs typeface="Trebuchet MS"/>
              </a:rPr>
              <a:t>b</a:t>
            </a:r>
            <a:r>
              <a:rPr lang="en-US" sz="1200" dirty="0" smtClean="0">
                <a:solidFill>
                  <a:srgbClr val="2B2B2B"/>
                </a:solidFill>
                <a:latin typeface="Trebuchet MS"/>
                <a:cs typeface="Trebuchet MS"/>
              </a:rPr>
              <a:t>-jet triggers)</a:t>
            </a:r>
            <a:endParaRPr lang="en-US" sz="1200" dirty="0">
              <a:solidFill>
                <a:srgbClr val="2B2B2B"/>
              </a:solidFill>
              <a:latin typeface="Trebuchet MS"/>
              <a:cs typeface="Trebuchet MS"/>
            </a:endParaRPr>
          </a:p>
          <a:p>
            <a:pPr marL="285750" indent="-285750">
              <a:spcBef>
                <a:spcPts val="300"/>
              </a:spcBef>
              <a:buFont typeface="Arial"/>
              <a:buChar char="•"/>
            </a:pPr>
            <a:r>
              <a:rPr lang="en-US" sz="1600" dirty="0" smtClean="0">
                <a:solidFill>
                  <a:srgbClr val="2B2B2B"/>
                </a:solidFill>
                <a:latin typeface="Trebuchet MS"/>
                <a:cs typeface="Trebuchet MS"/>
              </a:rPr>
              <a:t>Categories </a:t>
            </a:r>
            <a:r>
              <a:rPr lang="en-US" sz="1600" dirty="0">
                <a:solidFill>
                  <a:srgbClr val="2B2B2B"/>
                </a:solidFill>
                <a:latin typeface="Trebuchet MS"/>
                <a:cs typeface="Trebuchet MS"/>
              </a:rPr>
              <a:t>in jets (2–6) and </a:t>
            </a:r>
            <a:r>
              <a:rPr lang="en-US" sz="1600" i="1" dirty="0">
                <a:solidFill>
                  <a:srgbClr val="2B2B2B"/>
                </a:solidFill>
                <a:latin typeface="Trebuchet MS"/>
                <a:cs typeface="Trebuchet MS"/>
              </a:rPr>
              <a:t>b</a:t>
            </a:r>
            <a:r>
              <a:rPr lang="en-US" sz="1600" dirty="0">
                <a:solidFill>
                  <a:srgbClr val="2B2B2B"/>
                </a:solidFill>
                <a:latin typeface="Trebuchet MS"/>
                <a:cs typeface="Trebuchet MS"/>
              </a:rPr>
              <a:t>-tags (2–4</a:t>
            </a:r>
            <a:r>
              <a:rPr lang="en-US" sz="1600" dirty="0" smtClean="0">
                <a:solidFill>
                  <a:srgbClr val="2B2B2B"/>
                </a:solidFill>
                <a:latin typeface="Trebuchet MS"/>
                <a:cs typeface="Trebuchet MS"/>
              </a:rPr>
              <a:t>), MVAs (NN) used for signal extraction </a:t>
            </a:r>
          </a:p>
          <a:p>
            <a:pPr marL="285750" indent="-285750">
              <a:spcBef>
                <a:spcPts val="300"/>
              </a:spcBef>
              <a:buFont typeface="Arial"/>
              <a:buChar char="•"/>
            </a:pPr>
            <a:r>
              <a:rPr lang="en-US" sz="1600" dirty="0" smtClean="0">
                <a:solidFill>
                  <a:srgbClr val="2B2B2B"/>
                </a:solidFill>
                <a:latin typeface="Trebuchet MS"/>
                <a:cs typeface="Trebuchet MS"/>
              </a:rPr>
              <a:t>Main backgrounds: </a:t>
            </a:r>
            <a:r>
              <a:rPr lang="en-US" sz="1600" i="1" dirty="0" err="1" smtClean="0">
                <a:solidFill>
                  <a:srgbClr val="2B2B2B"/>
                </a:solidFill>
                <a:latin typeface="Trebuchet MS"/>
                <a:cs typeface="Trebuchet MS"/>
              </a:rPr>
              <a:t>tt</a:t>
            </a:r>
            <a:r>
              <a:rPr lang="en-US" sz="1600" dirty="0" err="1" smtClean="0">
                <a:solidFill>
                  <a:srgbClr val="2B2B2B"/>
                </a:solidFill>
                <a:latin typeface="Trebuchet MS"/>
                <a:cs typeface="Trebuchet MS"/>
              </a:rPr>
              <a:t>+</a:t>
            </a:r>
            <a:r>
              <a:rPr lang="en-US" sz="1600" i="1" dirty="0" err="1" smtClean="0">
                <a:solidFill>
                  <a:srgbClr val="2B2B2B"/>
                </a:solidFill>
                <a:latin typeface="Trebuchet MS"/>
                <a:cs typeface="Trebuchet MS"/>
              </a:rPr>
              <a:t>bb</a:t>
            </a:r>
            <a:r>
              <a:rPr lang="en-US" sz="1600" dirty="0" smtClean="0">
                <a:solidFill>
                  <a:srgbClr val="2B2B2B"/>
                </a:solidFill>
                <a:latin typeface="Trebuchet MS"/>
                <a:cs typeface="Trebuchet MS"/>
              </a:rPr>
              <a:t>, </a:t>
            </a:r>
            <a:r>
              <a:rPr lang="en-US" sz="1600" i="1" dirty="0" err="1" smtClean="0">
                <a:solidFill>
                  <a:srgbClr val="2B2B2B"/>
                </a:solidFill>
                <a:latin typeface="Trebuchet MS"/>
                <a:cs typeface="Trebuchet MS"/>
              </a:rPr>
              <a:t>tt</a:t>
            </a:r>
            <a:r>
              <a:rPr lang="en-US" sz="1600" dirty="0" err="1" smtClean="0">
                <a:solidFill>
                  <a:srgbClr val="2B2B2B"/>
                </a:solidFill>
                <a:latin typeface="Trebuchet MS"/>
                <a:cs typeface="Trebuchet MS"/>
              </a:rPr>
              <a:t>+</a:t>
            </a:r>
            <a:r>
              <a:rPr lang="en-US" sz="1600" i="1" dirty="0" err="1" smtClean="0">
                <a:solidFill>
                  <a:srgbClr val="2B2B2B"/>
                </a:solidFill>
                <a:latin typeface="Trebuchet MS"/>
                <a:cs typeface="Trebuchet MS"/>
              </a:rPr>
              <a:t>cc</a:t>
            </a:r>
            <a:r>
              <a:rPr lang="en-US" sz="1600" dirty="0" smtClean="0">
                <a:solidFill>
                  <a:srgbClr val="2B2B2B"/>
                </a:solidFill>
                <a:latin typeface="Trebuchet MS"/>
                <a:cs typeface="Trebuchet MS"/>
              </a:rPr>
              <a:t>, </a:t>
            </a:r>
            <a:r>
              <a:rPr lang="en-US" sz="1600" i="1" dirty="0" err="1" smtClean="0">
                <a:solidFill>
                  <a:srgbClr val="2B2B2B"/>
                </a:solidFill>
                <a:latin typeface="Trebuchet MS"/>
                <a:cs typeface="Trebuchet MS"/>
              </a:rPr>
              <a:t>tt</a:t>
            </a:r>
            <a:r>
              <a:rPr lang="en-US" sz="1600" dirty="0" err="1" smtClean="0">
                <a:solidFill>
                  <a:srgbClr val="2B2B2B"/>
                </a:solidFill>
                <a:latin typeface="Trebuchet MS"/>
                <a:cs typeface="Trebuchet MS"/>
              </a:rPr>
              <a:t>+light</a:t>
            </a:r>
            <a:r>
              <a:rPr lang="en-US" sz="1600" dirty="0" smtClean="0">
                <a:solidFill>
                  <a:srgbClr val="2B2B2B"/>
                </a:solidFill>
                <a:latin typeface="Trebuchet MS"/>
                <a:cs typeface="Trebuchet MS"/>
              </a:rPr>
              <a:t> </a:t>
            </a:r>
            <a:endParaRPr lang="en-US" sz="1600" dirty="0" smtClean="0">
              <a:solidFill>
                <a:srgbClr val="2B2B2B"/>
              </a:solidFill>
              <a:latin typeface="Trebuchet MS"/>
              <a:cs typeface="Trebuchet MS"/>
              <a:sym typeface="Wingdings"/>
            </a:endParaRPr>
          </a:p>
          <a:p>
            <a:pPr marL="285750" indent="-285750">
              <a:spcBef>
                <a:spcPts val="300"/>
              </a:spcBef>
              <a:buFont typeface="Arial"/>
              <a:buChar char="•"/>
            </a:pPr>
            <a:r>
              <a:rPr lang="en-US" sz="1600" dirty="0" smtClean="0">
                <a:solidFill>
                  <a:srgbClr val="2B2B2B"/>
                </a:solidFill>
                <a:latin typeface="Trebuchet MS"/>
                <a:cs typeface="Trebuchet MS"/>
                <a:sym typeface="Wingdings"/>
              </a:rPr>
              <a:t>Global fit of all categories allows to constrain backgrounds and nuisance parameters</a:t>
            </a:r>
            <a:endParaRPr lang="en-US" sz="1600" dirty="0">
              <a:solidFill>
                <a:srgbClr val="2B2B2B"/>
              </a:solidFill>
              <a:latin typeface="Trebuchet MS"/>
              <a:cs typeface="Trebuchet M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272808" y="3743161"/>
            <a:ext cx="1763688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>
                <a:solidFill>
                  <a:srgbClr val="D80017"/>
                </a:solidFill>
                <a:latin typeface="Trebuchet MS"/>
                <a:cs typeface="Trebuchet MS"/>
              </a:rPr>
              <a:t>At 125 GeV:</a:t>
            </a:r>
          </a:p>
          <a:p>
            <a:endParaRPr lang="en-GB" sz="800" dirty="0" smtClean="0">
              <a:solidFill>
                <a:srgbClr val="D80017"/>
              </a:solidFill>
              <a:latin typeface="Trebuchet MS"/>
              <a:cs typeface="Trebuchet MS"/>
            </a:endParaRPr>
          </a:p>
          <a:p>
            <a:r>
              <a:rPr lang="en-GB" sz="1400" b="1" dirty="0" smtClean="0">
                <a:solidFill>
                  <a:srgbClr val="D80017"/>
                </a:solidFill>
                <a:latin typeface="Trebuchet MS"/>
                <a:cs typeface="Trebuchet MS"/>
              </a:rPr>
              <a:t>ATLAS </a:t>
            </a:r>
            <a:r>
              <a:rPr lang="en-GB" sz="1100" dirty="0" smtClean="0">
                <a:solidFill>
                  <a:srgbClr val="D80017"/>
                </a:solidFill>
                <a:latin typeface="Trebuchet MS"/>
                <a:cs typeface="Trebuchet MS"/>
              </a:rPr>
              <a:t>(8 TeV)</a:t>
            </a:r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: </a:t>
            </a:r>
          </a:p>
          <a:p>
            <a:r>
              <a:rPr lang="en-GB" sz="1400" i="1" dirty="0" smtClean="0">
                <a:solidFill>
                  <a:srgbClr val="D80017"/>
                </a:solidFill>
                <a:latin typeface="Trebuchet MS"/>
                <a:cs typeface="Trebuchet MS"/>
              </a:rPr>
              <a:t>   </a:t>
            </a:r>
            <a:r>
              <a:rPr lang="en-GB" sz="1400" i="1" dirty="0">
                <a:solidFill>
                  <a:srgbClr val="D80017"/>
                </a:solidFill>
                <a:latin typeface="Trebuchet MS"/>
                <a:cs typeface="Trebuchet MS"/>
              </a:rPr>
              <a:t>µ</a:t>
            </a:r>
            <a:r>
              <a:rPr lang="en-GB" sz="1400" dirty="0">
                <a:solidFill>
                  <a:srgbClr val="D80017"/>
                </a:solidFill>
                <a:latin typeface="Trebuchet MS"/>
                <a:cs typeface="Trebuchet MS"/>
              </a:rPr>
              <a:t> = </a:t>
            </a:r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1.7 ± 1.4 </a:t>
            </a:r>
            <a:endParaRPr lang="en-GB" sz="1400" i="1" dirty="0" smtClean="0">
              <a:solidFill>
                <a:srgbClr val="D80017"/>
              </a:solidFill>
              <a:latin typeface="Trebuchet MS"/>
              <a:cs typeface="Trebuchet MS"/>
            </a:endParaRPr>
          </a:p>
          <a:p>
            <a:r>
              <a:rPr lang="en-GB" sz="1400" i="1" dirty="0" smtClean="0">
                <a:solidFill>
                  <a:srgbClr val="D80017"/>
                </a:solidFill>
                <a:latin typeface="Trebuchet MS"/>
                <a:cs typeface="Trebuchet MS"/>
              </a:rPr>
              <a:t>   µ</a:t>
            </a:r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 &lt; 4.1 (2.6 exp.) </a:t>
            </a:r>
            <a:endParaRPr lang="en-GB" sz="1400" baseline="30000" dirty="0" smtClean="0">
              <a:solidFill>
                <a:srgbClr val="D80017"/>
              </a:solidFill>
              <a:latin typeface="Trebuchet MS"/>
              <a:cs typeface="Trebuchet MS"/>
            </a:endParaRPr>
          </a:p>
          <a:p>
            <a:r>
              <a:rPr lang="en-GB" sz="1400" baseline="30000" dirty="0" smtClean="0">
                <a:solidFill>
                  <a:srgbClr val="D80017"/>
                </a:solidFill>
                <a:latin typeface="Trebuchet MS"/>
                <a:cs typeface="Trebuchet MS"/>
              </a:rPr>
              <a:t>    </a:t>
            </a:r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(95% CL)</a:t>
            </a:r>
          </a:p>
          <a:p>
            <a:endParaRPr lang="en-GB" sz="800" dirty="0" smtClean="0">
              <a:solidFill>
                <a:srgbClr val="D80017"/>
              </a:solidFill>
              <a:latin typeface="Trebuchet MS"/>
              <a:cs typeface="Trebuchet MS"/>
            </a:endParaRPr>
          </a:p>
          <a:p>
            <a:r>
              <a:rPr lang="en-GB" sz="1400" b="1" dirty="0" smtClean="0">
                <a:solidFill>
                  <a:srgbClr val="D80017"/>
                </a:solidFill>
                <a:latin typeface="Trebuchet MS"/>
                <a:cs typeface="Trebuchet MS"/>
              </a:rPr>
              <a:t>CMS </a:t>
            </a:r>
            <a:r>
              <a:rPr lang="en-GB" sz="1100" dirty="0" smtClean="0">
                <a:solidFill>
                  <a:srgbClr val="D80017"/>
                </a:solidFill>
                <a:latin typeface="Trebuchet MS"/>
                <a:cs typeface="Trebuchet MS"/>
              </a:rPr>
              <a:t>(7+8 TeV)</a:t>
            </a:r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:</a:t>
            </a:r>
            <a:endParaRPr lang="en-GB" sz="1400" dirty="0">
              <a:solidFill>
                <a:srgbClr val="D80017"/>
              </a:solidFill>
              <a:latin typeface="Trebuchet MS"/>
              <a:cs typeface="Trebuchet MS"/>
            </a:endParaRPr>
          </a:p>
          <a:p>
            <a:r>
              <a:rPr lang="en-GB" sz="1400" i="1" dirty="0" smtClean="0">
                <a:solidFill>
                  <a:srgbClr val="D80017"/>
                </a:solidFill>
                <a:latin typeface="Trebuchet MS"/>
                <a:cs typeface="Trebuchet MS"/>
              </a:rPr>
              <a:t>   µ</a:t>
            </a:r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 &lt; 5.8 (5.2 exp.) </a:t>
            </a:r>
          </a:p>
          <a:p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   (95% CL)</a:t>
            </a:r>
          </a:p>
          <a:p>
            <a:endParaRPr lang="en-GB" sz="1400" dirty="0" smtClean="0">
              <a:solidFill>
                <a:srgbClr val="D80017"/>
              </a:solidFill>
              <a:latin typeface="Trebuchet MS"/>
              <a:cs typeface="Trebuchet MS"/>
            </a:endParaRPr>
          </a:p>
        </p:txBody>
      </p:sp>
      <p:pic>
        <p:nvPicPr>
          <p:cNvPr id="32" name="Picture 31" descr="Untitled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16633"/>
            <a:ext cx="1553515" cy="79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8508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imit_mu_cmp_all-2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23"/>
          <a:stretch/>
        </p:blipFill>
        <p:spPr>
          <a:xfrm rot="5400000">
            <a:off x="1044228" y="1604841"/>
            <a:ext cx="3695747" cy="5281162"/>
          </a:xfrm>
          <a:prstGeom prst="rect">
            <a:avLst/>
          </a:prstGeom>
        </p:spPr>
      </p:pic>
      <p:sp>
        <p:nvSpPr>
          <p:cNvPr id="2" name="TextBox 32"/>
          <p:cNvSpPr txBox="1">
            <a:spLocks noChangeArrowheads="1"/>
          </p:cNvSpPr>
          <p:nvPr/>
        </p:nvSpPr>
        <p:spPr bwMode="auto">
          <a:xfrm>
            <a:off x="179512" y="188640"/>
            <a:ext cx="8964488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lvl="0"/>
            <a:r>
              <a:rPr lang="en-US" sz="2800" dirty="0">
                <a:latin typeface="Trebuchet MS"/>
                <a:ea typeface="Trebuchet MS" pitchFamily="-84" charset="0"/>
                <a:cs typeface="Trebuchet MS"/>
              </a:rPr>
              <a:t>Higgs and </a:t>
            </a:r>
            <a:r>
              <a:rPr lang="en-US" sz="2800" dirty="0" err="1">
                <a:latin typeface="Trebuchet MS"/>
                <a:ea typeface="Trebuchet MS" pitchFamily="-84" charset="0"/>
                <a:cs typeface="Trebuchet MS"/>
              </a:rPr>
              <a:t>Flavour</a:t>
            </a:r>
            <a:r>
              <a:rPr lang="en-US" sz="2800" dirty="0">
                <a:latin typeface="Trebuchet MS"/>
                <a:ea typeface="Trebuchet MS" pitchFamily="-84" charset="0"/>
                <a:cs typeface="Trebuchet MS"/>
              </a:rPr>
              <a:t> Physics</a:t>
            </a:r>
          </a:p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SM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Higgs to fermions — </a:t>
            </a:r>
            <a:r>
              <a:rPr lang="en-US" sz="16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tt</a:t>
            </a:r>
            <a:r>
              <a:rPr lang="en-US" sz="16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 + H</a:t>
            </a:r>
            <a:endParaRPr lang="en-US" sz="1600" b="1" i="1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Trebuchet MS" pitchFamily="-84" charset="0"/>
              <a:cs typeface="Trebuchet M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1412776"/>
            <a:ext cx="8712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CMS produced preliminary </a:t>
            </a:r>
            <a:r>
              <a:rPr lang="en-US" i="1" dirty="0" err="1">
                <a:solidFill>
                  <a:srgbClr val="D80017"/>
                </a:solidFill>
                <a:latin typeface="Trebuchet MS"/>
                <a:ea typeface="Trebuchet MS" pitchFamily="-84" charset="0"/>
                <a:cs typeface="Trebuchet MS"/>
              </a:rPr>
              <a:t>tt</a:t>
            </a:r>
            <a:r>
              <a:rPr lang="en-US" i="1" dirty="0">
                <a:solidFill>
                  <a:srgbClr val="D80017"/>
                </a:solidFill>
                <a:latin typeface="Trebuchet MS"/>
                <a:ea typeface="Trebuchet MS" pitchFamily="-84" charset="0"/>
                <a:cs typeface="Trebuchet MS"/>
              </a:rPr>
              <a:t> + H</a:t>
            </a:r>
            <a:r>
              <a:rPr lang="en-US" dirty="0">
                <a:solidFill>
                  <a:srgbClr val="D80017"/>
                </a:solidFill>
                <a:latin typeface="Trebuchet MS"/>
                <a:ea typeface="Trebuchet MS" pitchFamily="-84" charset="0"/>
                <a:cs typeface="Trebuchet MS"/>
              </a:rPr>
              <a:t>(</a:t>
            </a:r>
            <a:r>
              <a:rPr lang="en-US" dirty="0">
                <a:solidFill>
                  <a:srgbClr val="D80017"/>
                </a:solidFill>
                <a:latin typeface="Symbol" charset="2"/>
                <a:ea typeface="Trebuchet MS" pitchFamily="-84" charset="0"/>
                <a:cs typeface="Symbol" charset="2"/>
              </a:rPr>
              <a:t>® </a:t>
            </a:r>
            <a:r>
              <a:rPr lang="en-US" i="1" dirty="0">
                <a:solidFill>
                  <a:srgbClr val="D80017"/>
                </a:solidFill>
                <a:latin typeface="Trebuchet MS"/>
                <a:ea typeface="Trebuchet MS" pitchFamily="-84" charset="0"/>
                <a:cs typeface="Trebuchet MS"/>
              </a:rPr>
              <a:t>bb, </a:t>
            </a:r>
            <a:r>
              <a:rPr lang="en-US" i="1" dirty="0" err="1">
                <a:solidFill>
                  <a:srgbClr val="D80017"/>
                </a:solidFill>
                <a:latin typeface="Symbol" charset="2"/>
                <a:ea typeface="Trebuchet MS" pitchFamily="-84" charset="0"/>
                <a:cs typeface="Symbol" charset="2"/>
              </a:rPr>
              <a:t>tt</a:t>
            </a:r>
            <a:r>
              <a:rPr lang="en-US" i="1" dirty="0">
                <a:solidFill>
                  <a:srgbClr val="D80017"/>
                </a:solidFill>
                <a:latin typeface="Trebuchet MS"/>
                <a:ea typeface="Trebuchet MS" pitchFamily="-84" charset="0"/>
                <a:cs typeface="Trebuchet MS"/>
              </a:rPr>
              <a:t>, </a:t>
            </a:r>
            <a:r>
              <a:rPr lang="en-US" i="1" dirty="0" err="1">
                <a:solidFill>
                  <a:srgbClr val="D80017"/>
                </a:solidFill>
                <a:latin typeface="Trebuchet MS"/>
                <a:ea typeface="Trebuchet MS" pitchFamily="-84" charset="0"/>
                <a:cs typeface="Trebuchet MS"/>
              </a:rPr>
              <a:t>multilepton</a:t>
            </a:r>
            <a:r>
              <a:rPr lang="en-US" i="1" dirty="0">
                <a:solidFill>
                  <a:srgbClr val="D80017"/>
                </a:solidFill>
                <a:latin typeface="Trebuchet MS"/>
                <a:ea typeface="Trebuchet MS" pitchFamily="-84" charset="0"/>
                <a:cs typeface="Trebuchet MS"/>
              </a:rPr>
              <a:t>, </a:t>
            </a:r>
            <a:r>
              <a:rPr lang="en-US" i="1" dirty="0" err="1">
                <a:solidFill>
                  <a:srgbClr val="D80017"/>
                </a:solidFill>
                <a:latin typeface="Symbol" charset="2"/>
                <a:ea typeface="Trebuchet MS" pitchFamily="-84" charset="0"/>
                <a:cs typeface="Symbol" charset="2"/>
              </a:rPr>
              <a:t>gg</a:t>
            </a:r>
            <a:r>
              <a:rPr lang="en-US" dirty="0" smtClean="0">
                <a:solidFill>
                  <a:srgbClr val="D80017"/>
                </a:solidFill>
                <a:latin typeface="Trebuchet MS"/>
                <a:ea typeface="Trebuchet MS" pitchFamily="-84" charset="0"/>
                <a:cs typeface="Trebuchet MS"/>
              </a:rPr>
              <a:t>)</a:t>
            </a:r>
            <a:r>
              <a:rPr lang="en-US" b="1" i="1" dirty="0" smtClean="0">
                <a:solidFill>
                  <a:srgbClr val="D80017"/>
                </a:solidFill>
                <a:latin typeface="Trebuchet MS"/>
                <a:ea typeface="Trebuchet MS" pitchFamily="-84" charset="0"/>
                <a:cs typeface="Trebuchet MS"/>
              </a:rPr>
              <a:t> </a:t>
            </a:r>
            <a:r>
              <a:rPr lang="en-US" dirty="0" smtClean="0">
                <a:solidFill>
                  <a:srgbClr val="D80017"/>
                </a:solidFill>
                <a:latin typeface="Trebuchet MS"/>
                <a:ea typeface="Trebuchet MS" pitchFamily="-84" charset="0"/>
                <a:cs typeface="Trebuchet MS"/>
              </a:rPr>
              <a:t>combination</a:t>
            </a:r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 </a:t>
            </a:r>
            <a:endParaRPr lang="en-GB" dirty="0">
              <a:solidFill>
                <a:srgbClr val="D80017"/>
              </a:solidFill>
              <a:latin typeface="Trebuchet MS"/>
              <a:cs typeface="Trebuchet MS"/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39</a:t>
            </a:fld>
            <a:endParaRPr lang="en-GB" dirty="0"/>
          </a:p>
        </p:txBody>
      </p:sp>
      <p:sp>
        <p:nvSpPr>
          <p:cNvPr id="13" name="Rectangle 12"/>
          <p:cNvSpPr/>
          <p:nvPr/>
        </p:nvSpPr>
        <p:spPr>
          <a:xfrm>
            <a:off x="6907123" y="942692"/>
            <a:ext cx="220138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sz="1000" dirty="0" smtClean="0">
                <a:solidFill>
                  <a:srgbClr val="7F7F7F"/>
                </a:solidFill>
              </a:rPr>
              <a:t>[ </a:t>
            </a:r>
            <a:r>
              <a:rPr lang="en-GB" sz="1000" dirty="0" err="1" smtClean="0">
                <a:solidFill>
                  <a:srgbClr val="7F7F7F"/>
                </a:solidFill>
              </a:rPr>
              <a:t>CMSPublic</a:t>
            </a:r>
            <a:r>
              <a:rPr lang="en-GB" sz="1000" dirty="0">
                <a:solidFill>
                  <a:srgbClr val="7F7F7F"/>
                </a:solidFill>
              </a:rPr>
              <a:t>/</a:t>
            </a:r>
            <a:r>
              <a:rPr lang="en-GB" sz="1000" dirty="0" err="1" smtClean="0">
                <a:solidFill>
                  <a:srgbClr val="7F7F7F"/>
                </a:solidFill>
              </a:rPr>
              <a:t>ttHCombinationTWiki</a:t>
            </a:r>
            <a:r>
              <a:rPr lang="en-GB" sz="1000" dirty="0" smtClean="0">
                <a:solidFill>
                  <a:srgbClr val="7F7F7F"/>
                </a:solidFill>
              </a:rPr>
              <a:t> ]</a:t>
            </a:r>
            <a:endParaRPr lang="en-GB" sz="1000" dirty="0">
              <a:solidFill>
                <a:srgbClr val="7F7F7F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54790" y="1841622"/>
            <a:ext cx="86892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300"/>
              </a:spcBef>
              <a:buFont typeface="Arial"/>
              <a:buChar char="•"/>
            </a:pPr>
            <a:r>
              <a:rPr lang="en-US" sz="1600" i="1" dirty="0">
                <a:solidFill>
                  <a:srgbClr val="2B2B2B"/>
                </a:solidFill>
                <a:latin typeface="Trebuchet MS"/>
                <a:cs typeface="Trebuchet MS"/>
              </a:rPr>
              <a:t>b</a:t>
            </a:r>
            <a:r>
              <a:rPr lang="en-US" sz="1600" i="1" dirty="0" smtClean="0">
                <a:solidFill>
                  <a:srgbClr val="2B2B2B"/>
                </a:solidFill>
                <a:latin typeface="Trebuchet MS"/>
                <a:cs typeface="Trebuchet MS"/>
              </a:rPr>
              <a:t>b</a:t>
            </a:r>
            <a:r>
              <a:rPr lang="en-US" sz="1600" dirty="0" smtClean="0">
                <a:solidFill>
                  <a:srgbClr val="2B2B2B"/>
                </a:solidFill>
                <a:latin typeface="Trebuchet MS"/>
                <a:cs typeface="Trebuchet MS"/>
              </a:rPr>
              <a:t>, </a:t>
            </a:r>
            <a:r>
              <a:rPr lang="en-US" sz="1600" dirty="0" err="1" smtClean="0">
                <a:solidFill>
                  <a:srgbClr val="2B2B2B"/>
                </a:solidFill>
                <a:latin typeface="Trebuchet MS"/>
                <a:cs typeface="Trebuchet MS"/>
              </a:rPr>
              <a:t>multilepton</a:t>
            </a:r>
            <a:r>
              <a:rPr lang="en-US" sz="1600" dirty="0" smtClean="0">
                <a:solidFill>
                  <a:srgbClr val="2B2B2B"/>
                </a:solidFill>
                <a:latin typeface="Trebuchet MS"/>
                <a:cs typeface="Trebuchet MS"/>
              </a:rPr>
              <a:t> (incl. same-sign leptons) provide best expected sensitivity</a:t>
            </a:r>
            <a:endParaRPr lang="en-US" sz="1200" dirty="0">
              <a:solidFill>
                <a:srgbClr val="2B2B2B"/>
              </a:solidFill>
              <a:latin typeface="Trebuchet MS"/>
              <a:cs typeface="Trebuchet MS"/>
            </a:endParaRPr>
          </a:p>
        </p:txBody>
      </p:sp>
      <p:pic>
        <p:nvPicPr>
          <p:cNvPr id="7" name="Picture 6" descr="ttH_allChan_mu_table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2840848"/>
            <a:ext cx="3300111" cy="272505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308872" y="5565899"/>
            <a:ext cx="14395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D80017"/>
                </a:solidFill>
                <a:latin typeface="Symbol" charset="2"/>
                <a:cs typeface="Symbol" charset="2"/>
              </a:rPr>
              <a:t>~</a:t>
            </a:r>
            <a:r>
              <a:rPr lang="en-GB" sz="1200" dirty="0" smtClean="0">
                <a:solidFill>
                  <a:srgbClr val="D80017"/>
                </a:solidFill>
                <a:latin typeface="Trebuchet MS"/>
                <a:cs typeface="Trebuchet MS"/>
              </a:rPr>
              <a:t>2.7</a:t>
            </a:r>
            <a:r>
              <a:rPr lang="en-GB" sz="1200" dirty="0" smtClean="0">
                <a:solidFill>
                  <a:srgbClr val="D80017"/>
                </a:solidFill>
                <a:latin typeface="Symbol" charset="2"/>
                <a:cs typeface="Symbol" charset="2"/>
              </a:rPr>
              <a:t>s</a:t>
            </a:r>
            <a:r>
              <a:rPr lang="en-GB" sz="1200" dirty="0" smtClean="0">
                <a:solidFill>
                  <a:srgbClr val="D80017"/>
                </a:solidFill>
                <a:latin typeface="Trebuchet MS"/>
                <a:cs typeface="Trebuchet MS"/>
              </a:rPr>
              <a:t> significance</a:t>
            </a:r>
          </a:p>
        </p:txBody>
      </p:sp>
      <p:pic>
        <p:nvPicPr>
          <p:cNvPr id="16" name="Picture 15" descr="Untitled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16633"/>
            <a:ext cx="1553515" cy="79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2113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2"/>
          <p:cNvSpPr txBox="1">
            <a:spLocks noChangeArrowheads="1"/>
          </p:cNvSpPr>
          <p:nvPr/>
        </p:nvSpPr>
        <p:spPr bwMode="auto">
          <a:xfrm>
            <a:off x="179512" y="188640"/>
            <a:ext cx="8964488" cy="846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lvl="0"/>
            <a:r>
              <a:rPr lang="en-GB" sz="2800" smtClean="0">
                <a:latin typeface="Trebuchet MS"/>
                <a:ea typeface="Trebuchet MS" pitchFamily="-84" charset="0"/>
                <a:cs typeface="Trebuchet MS"/>
              </a:rPr>
              <a:t>Flavour and </a:t>
            </a:r>
            <a:r>
              <a:rPr lang="en-GB" sz="2800" i="1" smtClean="0">
                <a:latin typeface="Trebuchet MS"/>
                <a:ea typeface="Trebuchet MS" pitchFamily="-84" charset="0"/>
                <a:cs typeface="Trebuchet MS"/>
              </a:rPr>
              <a:t>CP</a:t>
            </a:r>
            <a:r>
              <a:rPr lang="en-GB" sz="2800" smtClean="0">
                <a:latin typeface="Trebuchet MS"/>
                <a:ea typeface="Trebuchet MS" pitchFamily="-84" charset="0"/>
                <a:cs typeface="Trebuchet MS"/>
              </a:rPr>
              <a:t> violation in the Standard Model</a:t>
            </a:r>
          </a:p>
          <a:p>
            <a:pPr>
              <a:spcBef>
                <a:spcPts val="600"/>
              </a:spcBef>
            </a:pPr>
            <a:r>
              <a:rPr lang="en-GB" sz="1600" i="1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SU</a:t>
            </a:r>
            <a:r>
              <a:rPr lang="en-GB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(3) × </a:t>
            </a:r>
            <a:r>
              <a:rPr lang="en-GB" sz="1600" i="1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SU</a:t>
            </a:r>
            <a:r>
              <a:rPr lang="en-GB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(2) × </a:t>
            </a:r>
            <a:r>
              <a:rPr lang="en-GB" sz="1600" i="1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U</a:t>
            </a:r>
            <a:r>
              <a:rPr lang="en-GB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(1)</a:t>
            </a:r>
            <a:r>
              <a:rPr lang="en-GB" sz="1600" i="1" baseline="-2500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Y</a:t>
            </a:r>
            <a:endParaRPr lang="en-GB" sz="1600" i="1" baseline="-2500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Trebuchet MS" pitchFamily="-84" charset="0"/>
              <a:cs typeface="Trebuchet M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1412776"/>
            <a:ext cx="87129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Flavour physics fundamentally related to the Higgs mechanism, but </a:t>
            </a:r>
            <a:r>
              <a:rPr lang="en-GB" dirty="0">
                <a:solidFill>
                  <a:srgbClr val="D80017"/>
                </a:solidFill>
                <a:latin typeface="Trebuchet MS"/>
                <a:cs typeface="Trebuchet MS"/>
              </a:rPr>
              <a:t>w</a:t>
            </a:r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hat are implications of the Higgs boson discovery to flavour physics?</a:t>
            </a:r>
            <a:endParaRPr lang="en-GB" dirty="0">
              <a:solidFill>
                <a:srgbClr val="D80017"/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23528" y="2924944"/>
            <a:ext cx="8676456" cy="16696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</a:pPr>
            <a:r>
              <a:rPr lang="en-GB" sz="1600" dirty="0" smtClean="0">
                <a:latin typeface="Trebuchet MS"/>
                <a:cs typeface="Trebuchet MS"/>
              </a:rPr>
              <a:t>Three terms in renormalisable part of Largrangian: freedom in field definition used to move flavour changing currents from Higgs to gauge bosons after EW symmetry breaking</a:t>
            </a:r>
          </a:p>
          <a:p>
            <a:pPr marL="357188" indent="-265113">
              <a:spcBef>
                <a:spcPts val="900"/>
              </a:spcBef>
              <a:buFont typeface="Arial"/>
              <a:buChar char="•"/>
            </a:pPr>
            <a:r>
              <a:rPr lang="en-GB" sz="1600" dirty="0" smtClean="0">
                <a:latin typeface="Trebuchet MS"/>
                <a:cs typeface="Trebuchet MS"/>
              </a:rPr>
              <a:t>Only charged flavour-changing current </a:t>
            </a:r>
          </a:p>
          <a:p>
            <a:pPr marL="357188" indent="-265113">
              <a:spcBef>
                <a:spcPts val="900"/>
              </a:spcBef>
              <a:buFont typeface="Arial"/>
              <a:buChar char="•"/>
            </a:pPr>
            <a:r>
              <a:rPr lang="en-GB" sz="1600" dirty="0" smtClean="0">
                <a:latin typeface="Trebuchet MS"/>
                <a:cs typeface="Trebuchet MS"/>
              </a:rPr>
              <a:t>Only physical degree of freedom: neutral Higgs boson, no FCNC associated </a:t>
            </a:r>
            <a:r>
              <a:rPr lang="en-GB" sz="1600" dirty="0" smtClean="0">
                <a:latin typeface="Trebuchet MS"/>
                <a:cs typeface="Trebuchet MS"/>
              </a:rPr>
              <a:t>with</a:t>
            </a:r>
            <a:r>
              <a:rPr lang="en-GB" sz="1600" dirty="0" smtClean="0">
                <a:latin typeface="Trebuchet MS"/>
                <a:cs typeface="Trebuchet MS"/>
              </a:rPr>
              <a:t> </a:t>
            </a:r>
            <a:r>
              <a:rPr lang="en-GB" sz="1600" dirty="0" smtClean="0">
                <a:latin typeface="Trebuchet MS"/>
                <a:cs typeface="Trebuchet MS"/>
              </a:rPr>
              <a:t>it</a:t>
            </a:r>
          </a:p>
          <a:p>
            <a:pPr marL="357188" indent="-265113">
              <a:spcBef>
                <a:spcPts val="900"/>
              </a:spcBef>
              <a:buFont typeface="Arial"/>
              <a:buChar char="•"/>
            </a:pPr>
            <a:r>
              <a:rPr lang="en-GB" sz="1600" dirty="0" smtClean="0">
                <a:latin typeface="Trebuchet MS"/>
                <a:cs typeface="Trebuchet MS"/>
              </a:rPr>
              <a:t>Seems there </a:t>
            </a:r>
            <a:r>
              <a:rPr lang="en-GB" sz="1600" dirty="0" smtClean="0">
                <a:latin typeface="Trebuchet MS"/>
                <a:cs typeface="Trebuchet MS"/>
              </a:rPr>
              <a:t>is l</a:t>
            </a:r>
            <a:r>
              <a:rPr lang="en-GB" sz="1600" dirty="0" smtClean="0">
                <a:latin typeface="Trebuchet MS"/>
                <a:cs typeface="Trebuchet MS"/>
              </a:rPr>
              <a:t>ittle </a:t>
            </a:r>
            <a:r>
              <a:rPr lang="en-GB" sz="1600" dirty="0" smtClean="0">
                <a:latin typeface="Trebuchet MS"/>
                <a:cs typeface="Trebuchet MS"/>
              </a:rPr>
              <a:t>direct impact of Higgs discovery (known mass) on flavour physics </a:t>
            </a:r>
          </a:p>
        </p:txBody>
      </p:sp>
      <p:sp>
        <p:nvSpPr>
          <p:cNvPr id="4" name="Rectangle 3"/>
          <p:cNvSpPr/>
          <p:nvPr/>
        </p:nvSpPr>
        <p:spPr>
          <a:xfrm>
            <a:off x="323528" y="2204864"/>
            <a:ext cx="18968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>
                <a:latin typeface="Trebuchet MS"/>
                <a:cs typeface="Trebuchet MS"/>
              </a:rPr>
              <a:t>Field content and gauge </a:t>
            </a:r>
            <a:r>
              <a:rPr lang="en-GB" sz="1400" dirty="0" smtClean="0">
                <a:latin typeface="Trebuchet MS"/>
                <a:cs typeface="Trebuchet MS"/>
              </a:rPr>
              <a:t>charges: </a:t>
            </a:r>
            <a:endParaRPr lang="en-GB" sz="1400" dirty="0">
              <a:latin typeface="Trebuchet MS"/>
              <a:cs typeface="Trebuchet M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23528" y="4872498"/>
            <a:ext cx="8712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Flavour physics and </a:t>
            </a:r>
            <a:r>
              <a:rPr lang="en-GB" i="1" dirty="0" smtClean="0">
                <a:solidFill>
                  <a:srgbClr val="D80017"/>
                </a:solidFill>
                <a:latin typeface="Trebuchet MS"/>
                <a:cs typeface="Trebuchet MS"/>
              </a:rPr>
              <a:t>CP</a:t>
            </a:r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 violation naturally embedded into predictive SM</a:t>
            </a:r>
            <a:endParaRPr lang="en-GB" dirty="0">
              <a:solidFill>
                <a:srgbClr val="D80017"/>
              </a:solidFill>
              <a:latin typeface="Trebuchet MS"/>
              <a:cs typeface="Trebuchet MS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32048" y="5321096"/>
            <a:ext cx="8676456" cy="700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GB" sz="1600" dirty="0" smtClean="0">
                <a:latin typeface="Trebuchet MS"/>
                <a:cs typeface="Trebuchet MS"/>
              </a:rPr>
              <a:t>What is the origin of the observed flavour hierarchies?</a:t>
            </a:r>
          </a:p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GB" sz="1600" dirty="0" smtClean="0">
                <a:latin typeface="Trebuchet MS"/>
                <a:cs typeface="Trebuchet MS"/>
              </a:rPr>
              <a:t>Did we see everything? If not, why not</a:t>
            </a:r>
            <a:r>
              <a:rPr lang="en-GB" sz="1600" dirty="0" smtClean="0">
                <a:latin typeface="Trebuchet MS"/>
                <a:cs typeface="Trebuchet MS"/>
              </a:rPr>
              <a:t>?</a:t>
            </a:r>
            <a:endParaRPr lang="en-GB" sz="1600" dirty="0" smtClean="0">
              <a:latin typeface="Trebuchet MS"/>
              <a:cs typeface="Trebuchet MS"/>
            </a:endParaRP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</a:t>
            </a:fld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7668344" y="2180764"/>
            <a:ext cx="146242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+ possible </a:t>
            </a:r>
            <a:r>
              <a:rPr lang="en-GB" sz="11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D</a:t>
            </a:r>
            <a:r>
              <a:rPr lang="en-GB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=5 terms related to neutrino masses</a:t>
            </a:r>
            <a:endParaRPr lang="en-GB" sz="1100" dirty="0" smtClean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  <p:graphicFrame>
        <p:nvGraphicFramePr>
          <p:cNvPr id="11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3949906"/>
              </p:ext>
            </p:extLst>
          </p:nvPr>
        </p:nvGraphicFramePr>
        <p:xfrm>
          <a:off x="2123653" y="2247900"/>
          <a:ext cx="5400675" cy="47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527" name="Equation" r:id="rId3" imgW="3556000" imgH="317500" progId="Equation.3">
                  <p:embed/>
                </p:oleObj>
              </mc:Choice>
              <mc:Fallback>
                <p:oleObj name="Equation" r:id="rId3" imgW="3556000" imgH="317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3653" y="2247900"/>
                        <a:ext cx="5400675" cy="47942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938377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qr_mlz_individualresults_mH125_125.6_decay_AllLegacyButHg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184" y="2191366"/>
            <a:ext cx="4635280" cy="4261970"/>
          </a:xfrm>
          <a:prstGeom prst="rect">
            <a:avLst/>
          </a:prstGeom>
        </p:spPr>
      </p:pic>
      <p:sp>
        <p:nvSpPr>
          <p:cNvPr id="2" name="TextBox 32"/>
          <p:cNvSpPr txBox="1">
            <a:spLocks noChangeArrowheads="1"/>
          </p:cNvSpPr>
          <p:nvPr/>
        </p:nvSpPr>
        <p:spPr bwMode="auto">
          <a:xfrm>
            <a:off x="179512" y="188640"/>
            <a:ext cx="8964488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lvl="0"/>
            <a:r>
              <a:rPr lang="en-US" sz="2800" dirty="0">
                <a:latin typeface="Trebuchet MS"/>
                <a:ea typeface="Trebuchet MS" pitchFamily="-84" charset="0"/>
                <a:cs typeface="Trebuchet MS"/>
              </a:rPr>
              <a:t>Higgs and </a:t>
            </a:r>
            <a:r>
              <a:rPr lang="en-US" sz="2800" dirty="0" err="1">
                <a:latin typeface="Trebuchet MS"/>
                <a:ea typeface="Trebuchet MS" pitchFamily="-84" charset="0"/>
                <a:cs typeface="Trebuchet MS"/>
              </a:rPr>
              <a:t>Flavour</a:t>
            </a:r>
            <a:r>
              <a:rPr lang="en-US" sz="2800" dirty="0">
                <a:latin typeface="Trebuchet MS"/>
                <a:ea typeface="Trebuchet MS" pitchFamily="-84" charset="0"/>
                <a:cs typeface="Trebuchet MS"/>
              </a:rPr>
              <a:t> Physics</a:t>
            </a:r>
          </a:p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Higgs couplings — the big picture: agreement with SM</a:t>
            </a: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Trebuchet MS" pitchFamily="-84" charset="0"/>
              <a:cs typeface="Trebuchet MS"/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40</a:t>
            </a:fld>
            <a:endParaRPr lang="en-GB" dirty="0"/>
          </a:p>
        </p:txBody>
      </p:sp>
      <p:pic>
        <p:nvPicPr>
          <p:cNvPr id="11" name="Picture 10" descr="fig_01-2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398" y="2368473"/>
            <a:ext cx="3091757" cy="400238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23528" y="1412776"/>
            <a:ext cx="8712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D80017"/>
                </a:solidFill>
                <a:latin typeface="Trebuchet MS"/>
                <a:cs typeface="Trebuchet MS"/>
              </a:rPr>
              <a:t>Combination of all Higgs production and decay channels (updates expected soon)</a:t>
            </a:r>
            <a:endParaRPr lang="en-GB" dirty="0">
              <a:solidFill>
                <a:srgbClr val="D80017"/>
              </a:solidFill>
              <a:latin typeface="Trebuchet MS"/>
              <a:cs typeface="Trebuchet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277445" y="942692"/>
            <a:ext cx="383105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sz="1000" dirty="0" smtClean="0">
                <a:solidFill>
                  <a:srgbClr val="7F7F7F"/>
                </a:solidFill>
              </a:rPr>
              <a:t>[ ATLAS</a:t>
            </a:r>
            <a:r>
              <a:rPr lang="en-GB" sz="1000" dirty="0">
                <a:solidFill>
                  <a:srgbClr val="7F7F7F"/>
                </a:solidFill>
              </a:rPr>
              <a:t>-CONF-2014-009, CMS: </a:t>
            </a:r>
            <a:r>
              <a:rPr lang="en-GB" sz="1000" dirty="0" err="1" smtClean="0">
                <a:solidFill>
                  <a:srgbClr val="7F7F7F"/>
                </a:solidFill>
              </a:rPr>
              <a:t>CMSPublic</a:t>
            </a:r>
            <a:r>
              <a:rPr lang="en-GB" sz="1000" dirty="0" smtClean="0">
                <a:solidFill>
                  <a:srgbClr val="7F7F7F"/>
                </a:solidFill>
              </a:rPr>
              <a:t>/</a:t>
            </a:r>
            <a:r>
              <a:rPr lang="en-GB" sz="1000" dirty="0" err="1" smtClean="0">
                <a:solidFill>
                  <a:srgbClr val="7F7F7F"/>
                </a:solidFill>
              </a:rPr>
              <a:t>PhysicsResultsHIG</a:t>
            </a:r>
            <a:r>
              <a:rPr lang="en-GB" sz="1000" dirty="0">
                <a:solidFill>
                  <a:srgbClr val="7F7F7F"/>
                </a:solidFill>
              </a:rPr>
              <a:t>]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91680" y="1916832"/>
            <a:ext cx="20538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7% compatibility with </a:t>
            </a:r>
            <a:r>
              <a:rPr lang="en-GB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µ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= 1</a:t>
            </a:r>
          </a:p>
          <a:p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4.6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cs typeface="Symbol" charset="2"/>
              </a:rPr>
              <a:t>s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VBF significance</a:t>
            </a:r>
          </a:p>
        </p:txBody>
      </p:sp>
    </p:spTree>
    <p:extLst>
      <p:ext uri="{BB962C8B-B14F-4D97-AF65-F5344CB8AC3E}">
        <p14:creationId xmlns:p14="http://schemas.microsoft.com/office/powerpoint/2010/main" val="452076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2"/>
          <p:cNvSpPr txBox="1">
            <a:spLocks noChangeArrowheads="1"/>
          </p:cNvSpPr>
          <p:nvPr/>
        </p:nvSpPr>
        <p:spPr bwMode="auto">
          <a:xfrm>
            <a:off x="179512" y="188640"/>
            <a:ext cx="8964488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lvl="0"/>
            <a:r>
              <a:rPr lang="en-US" sz="2800" dirty="0">
                <a:latin typeface="Trebuchet MS"/>
                <a:ea typeface="Trebuchet MS" pitchFamily="-84" charset="0"/>
                <a:cs typeface="Trebuchet MS"/>
              </a:rPr>
              <a:t>Higgs and </a:t>
            </a:r>
            <a:r>
              <a:rPr lang="en-US" sz="2800" dirty="0" err="1">
                <a:latin typeface="Trebuchet MS"/>
                <a:ea typeface="Trebuchet MS" pitchFamily="-84" charset="0"/>
                <a:cs typeface="Trebuchet MS"/>
              </a:rPr>
              <a:t>Flavour</a:t>
            </a:r>
            <a:r>
              <a:rPr lang="en-US" sz="2800" dirty="0">
                <a:latin typeface="Trebuchet MS"/>
                <a:ea typeface="Trebuchet MS" pitchFamily="-84" charset="0"/>
                <a:cs typeface="Trebuchet MS"/>
              </a:rPr>
              <a:t> Physics</a:t>
            </a:r>
          </a:p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Higgs couplings — the big picture: agreement with SM</a:t>
            </a: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Trebuchet MS" pitchFamily="-84" charset="0"/>
              <a:cs typeface="Trebuchet MS"/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41</a:t>
            </a:fld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323528" y="1412776"/>
            <a:ext cx="8712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D80017"/>
                </a:solidFill>
                <a:latin typeface="Trebuchet MS"/>
                <a:cs typeface="Trebuchet MS"/>
              </a:rPr>
              <a:t>Fits of effective LO </a:t>
            </a:r>
            <a:r>
              <a:rPr lang="en-US" dirty="0" smtClean="0">
                <a:solidFill>
                  <a:srgbClr val="D80017"/>
                </a:solidFill>
                <a:latin typeface="Trebuchet MS"/>
                <a:cs typeface="Trebuchet MS"/>
              </a:rPr>
              <a:t>couplings: </a:t>
            </a:r>
            <a:r>
              <a:rPr lang="en-US" i="1" dirty="0" err="1" smtClean="0">
                <a:solidFill>
                  <a:srgbClr val="D80017"/>
                </a:solidFill>
                <a:latin typeface="Symbol" charset="2"/>
                <a:cs typeface="Symbol" charset="2"/>
              </a:rPr>
              <a:t>k</a:t>
            </a:r>
            <a:r>
              <a:rPr lang="en-US" i="1" baseline="-25000" dirty="0" err="1" smtClean="0">
                <a:solidFill>
                  <a:srgbClr val="D80017"/>
                </a:solidFill>
                <a:latin typeface="Trebuchet MS"/>
                <a:cs typeface="Trebuchet MS"/>
              </a:rPr>
              <a:t>F</a:t>
            </a:r>
            <a:r>
              <a:rPr lang="en-US" dirty="0" smtClean="0">
                <a:solidFill>
                  <a:srgbClr val="D80017"/>
                </a:solidFill>
                <a:latin typeface="Trebuchet MS"/>
                <a:cs typeface="Trebuchet MS"/>
              </a:rPr>
              <a:t> = </a:t>
            </a:r>
            <a:r>
              <a:rPr lang="en-US" i="1" dirty="0" err="1" smtClean="0">
                <a:solidFill>
                  <a:srgbClr val="D80017"/>
                </a:solidFill>
                <a:latin typeface="Symbol" charset="2"/>
                <a:cs typeface="Symbol" charset="2"/>
              </a:rPr>
              <a:t>k</a:t>
            </a:r>
            <a:r>
              <a:rPr lang="en-US" i="1" baseline="-25000" dirty="0" err="1" smtClean="0">
                <a:solidFill>
                  <a:srgbClr val="D80017"/>
                </a:solidFill>
                <a:latin typeface="Trebuchet MS"/>
                <a:cs typeface="Trebuchet MS"/>
              </a:rPr>
              <a:t>t,b,</a:t>
            </a:r>
            <a:r>
              <a:rPr lang="en-US" i="1" baseline="-25000" dirty="0" err="1" smtClean="0">
                <a:solidFill>
                  <a:srgbClr val="D80017"/>
                </a:solidFill>
                <a:latin typeface="Symbol" charset="2"/>
                <a:cs typeface="Symbol" charset="2"/>
              </a:rPr>
              <a:t>t</a:t>
            </a:r>
            <a:r>
              <a:rPr lang="en-US" i="1" baseline="-25000" dirty="0" err="1" smtClean="0">
                <a:solidFill>
                  <a:srgbClr val="D80017"/>
                </a:solidFill>
                <a:latin typeface="Trebuchet MS"/>
                <a:cs typeface="Trebuchet MS"/>
              </a:rPr>
              <a:t>,g</a:t>
            </a:r>
            <a:r>
              <a:rPr lang="en-US" dirty="0" smtClean="0">
                <a:solidFill>
                  <a:srgbClr val="D80017"/>
                </a:solidFill>
                <a:latin typeface="Trebuchet MS"/>
                <a:cs typeface="Trebuchet MS"/>
              </a:rPr>
              <a:t> </a:t>
            </a:r>
            <a:r>
              <a:rPr lang="en-US" dirty="0" smtClean="0">
                <a:solidFill>
                  <a:srgbClr val="D80017"/>
                </a:solidFill>
                <a:latin typeface="Trebuchet MS"/>
                <a:cs typeface="Trebuchet MS"/>
              </a:rPr>
              <a:t>vs. </a:t>
            </a:r>
            <a:r>
              <a:rPr lang="en-US" i="1" dirty="0" smtClean="0">
                <a:solidFill>
                  <a:srgbClr val="D80017"/>
                </a:solidFill>
                <a:latin typeface="Symbol" charset="2"/>
                <a:cs typeface="Symbol" charset="2"/>
              </a:rPr>
              <a:t>k</a:t>
            </a:r>
            <a:r>
              <a:rPr lang="en-US" i="1" baseline="-25000" dirty="0" smtClean="0">
                <a:solidFill>
                  <a:srgbClr val="D80017"/>
                </a:solidFill>
                <a:latin typeface="Trebuchet MS"/>
                <a:cs typeface="Trebuchet MS"/>
              </a:rPr>
              <a:t>V </a:t>
            </a:r>
            <a:r>
              <a:rPr lang="en-US" dirty="0" smtClean="0">
                <a:solidFill>
                  <a:srgbClr val="D80017"/>
                </a:solidFill>
                <a:latin typeface="Trebuchet MS"/>
                <a:cs typeface="Trebuchet MS"/>
              </a:rPr>
              <a:t>= </a:t>
            </a:r>
            <a:r>
              <a:rPr lang="en-US" i="1" dirty="0" err="1" smtClean="0">
                <a:solidFill>
                  <a:srgbClr val="D80017"/>
                </a:solidFill>
                <a:latin typeface="Symbol" charset="2"/>
                <a:cs typeface="Symbol" charset="2"/>
              </a:rPr>
              <a:t>k</a:t>
            </a:r>
            <a:r>
              <a:rPr lang="en-US" i="1" baseline="-25000" dirty="0" err="1" smtClean="0">
                <a:solidFill>
                  <a:srgbClr val="D80017"/>
                </a:solidFill>
                <a:latin typeface="Trebuchet MS"/>
                <a:cs typeface="Trebuchet MS"/>
              </a:rPr>
              <a:t>W</a:t>
            </a:r>
            <a:r>
              <a:rPr lang="en-US" baseline="-25000" dirty="0" err="1" smtClean="0">
                <a:solidFill>
                  <a:srgbClr val="D80017"/>
                </a:solidFill>
                <a:latin typeface="Trebuchet MS"/>
                <a:cs typeface="Trebuchet MS"/>
              </a:rPr>
              <a:t>,</a:t>
            </a:r>
            <a:r>
              <a:rPr lang="en-US" i="1" baseline="-25000" dirty="0" err="1" smtClean="0">
                <a:solidFill>
                  <a:srgbClr val="D80017"/>
                </a:solidFill>
                <a:latin typeface="Trebuchet MS"/>
                <a:cs typeface="Trebuchet MS"/>
              </a:rPr>
              <a:t>Z</a:t>
            </a:r>
            <a:r>
              <a:rPr lang="en-US" i="1" baseline="-25000" dirty="0" smtClean="0">
                <a:solidFill>
                  <a:srgbClr val="D80017"/>
                </a:solidFill>
                <a:latin typeface="Trebuchet MS"/>
                <a:cs typeface="Trebuchet MS"/>
              </a:rPr>
              <a:t> </a:t>
            </a:r>
            <a:r>
              <a:rPr lang="en-US" dirty="0" smtClean="0">
                <a:solidFill>
                  <a:srgbClr val="D80017"/>
                </a:solidFill>
                <a:latin typeface="Trebuchet MS"/>
                <a:cs typeface="Trebuchet MS"/>
              </a:rPr>
              <a:t>&gt; </a:t>
            </a:r>
            <a:r>
              <a:rPr lang="en-US" dirty="0" smtClean="0">
                <a:solidFill>
                  <a:srgbClr val="D80017"/>
                </a:solidFill>
                <a:latin typeface="Trebuchet MS"/>
                <a:cs typeface="Trebuchet MS"/>
              </a:rPr>
              <a:t>0</a:t>
            </a:r>
            <a:r>
              <a:rPr lang="en-US" sz="1050" dirty="0" smtClean="0">
                <a:solidFill>
                  <a:srgbClr val="D80017"/>
                </a:solidFill>
                <a:latin typeface="Trebuchet MS"/>
                <a:cs typeface="Trebuchet MS"/>
              </a:rPr>
              <a:t>|</a:t>
            </a:r>
            <a:r>
              <a:rPr lang="en-US" sz="1200" baseline="-25000" dirty="0" smtClean="0">
                <a:solidFill>
                  <a:srgbClr val="D80017"/>
                </a:solidFill>
                <a:latin typeface="Trebuchet MS"/>
                <a:cs typeface="Trebuchet MS"/>
              </a:rPr>
              <a:t>convention </a:t>
            </a:r>
            <a:r>
              <a:rPr lang="en-US" i="1" dirty="0" smtClean="0">
                <a:solidFill>
                  <a:srgbClr val="D80017"/>
                </a:solidFill>
                <a:latin typeface="Symbol" charset="2"/>
                <a:cs typeface="Symbol" charset="2"/>
              </a:rPr>
              <a:t>, </a:t>
            </a:r>
            <a:r>
              <a:rPr lang="en-US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where </a:t>
            </a:r>
            <a:r>
              <a:rPr lang="en-US" sz="1400" i="1" dirty="0" smtClean="0">
                <a:solidFill>
                  <a:srgbClr val="D80017"/>
                </a:solidFill>
                <a:latin typeface="Symbol" charset="2"/>
                <a:cs typeface="Symbol" charset="2"/>
              </a:rPr>
              <a:t>k</a:t>
            </a:r>
            <a:r>
              <a:rPr lang="en-US" sz="1400" i="1" baseline="-25000" dirty="0" smtClean="0">
                <a:solidFill>
                  <a:srgbClr val="D80017"/>
                </a:solidFill>
                <a:latin typeface="Symbol" charset="2"/>
                <a:cs typeface="Symbol" charset="2"/>
              </a:rPr>
              <a:t>g</a:t>
            </a:r>
            <a:r>
              <a:rPr lang="en-US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(</a:t>
            </a:r>
            <a:r>
              <a:rPr lang="en-US" sz="1400" i="1" dirty="0" err="1" smtClean="0">
                <a:solidFill>
                  <a:srgbClr val="D80017"/>
                </a:solidFill>
                <a:latin typeface="Symbol" charset="2"/>
                <a:cs typeface="Symbol" charset="2"/>
              </a:rPr>
              <a:t>k</a:t>
            </a:r>
            <a:r>
              <a:rPr lang="en-US" sz="1400" i="1" baseline="-25000" dirty="0" err="1">
                <a:solidFill>
                  <a:srgbClr val="D80017"/>
                </a:solidFill>
                <a:latin typeface="Trebuchet MS"/>
                <a:cs typeface="Trebuchet MS"/>
              </a:rPr>
              <a:t>F</a:t>
            </a:r>
            <a:r>
              <a:rPr lang="en-US" sz="1400" i="1" dirty="0" err="1" smtClean="0">
                <a:solidFill>
                  <a:srgbClr val="D80017"/>
                </a:solidFill>
                <a:latin typeface="Trebuchet MS"/>
                <a:cs typeface="Trebuchet MS"/>
              </a:rPr>
              <a:t>,</a:t>
            </a:r>
            <a:r>
              <a:rPr lang="en-US" sz="1400" i="1" dirty="0" err="1" smtClean="0">
                <a:solidFill>
                  <a:srgbClr val="D80017"/>
                </a:solidFill>
                <a:latin typeface="Symbol" charset="2"/>
                <a:cs typeface="Symbol" charset="2"/>
              </a:rPr>
              <a:t>k</a:t>
            </a:r>
            <a:r>
              <a:rPr lang="en-US" sz="1400" i="1" baseline="-25000" dirty="0" err="1">
                <a:solidFill>
                  <a:srgbClr val="D80017"/>
                </a:solidFill>
                <a:latin typeface="Trebuchet MS"/>
                <a:cs typeface="Trebuchet MS"/>
              </a:rPr>
              <a:t>V</a:t>
            </a:r>
            <a:r>
              <a:rPr lang="en-US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)</a:t>
            </a:r>
            <a:r>
              <a:rPr lang="en-US" sz="1400" i="1" dirty="0" smtClean="0">
                <a:solidFill>
                  <a:srgbClr val="D80017"/>
                </a:solidFill>
                <a:latin typeface="Trebuchet MS"/>
                <a:cs typeface="Trebuchet MS"/>
              </a:rPr>
              <a:t> </a:t>
            </a:r>
            <a:endParaRPr lang="en-GB" sz="1400" i="1" dirty="0">
              <a:solidFill>
                <a:srgbClr val="D80017"/>
              </a:solidFill>
              <a:latin typeface="Trebuchet MS"/>
              <a:cs typeface="Trebuchet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400985" y="942692"/>
            <a:ext cx="170751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sz="1000" dirty="0" smtClean="0">
                <a:solidFill>
                  <a:srgbClr val="7F7F7F"/>
                </a:solidFill>
              </a:rPr>
              <a:t>[ ATLAS</a:t>
            </a:r>
            <a:r>
              <a:rPr lang="en-GB" sz="1000" dirty="0">
                <a:solidFill>
                  <a:srgbClr val="7F7F7F"/>
                </a:solidFill>
              </a:rPr>
              <a:t>-CONF-2014-</a:t>
            </a:r>
            <a:r>
              <a:rPr lang="en-GB" sz="1000" dirty="0" smtClean="0">
                <a:solidFill>
                  <a:srgbClr val="7F7F7F"/>
                </a:solidFill>
              </a:rPr>
              <a:t>009</a:t>
            </a:r>
            <a:r>
              <a:rPr lang="en-GB" sz="1000" dirty="0">
                <a:solidFill>
                  <a:srgbClr val="7F7F7F"/>
                </a:solidFill>
              </a:rPr>
              <a:t> </a:t>
            </a:r>
            <a:r>
              <a:rPr lang="en-GB" sz="1000" dirty="0" smtClean="0">
                <a:solidFill>
                  <a:srgbClr val="7F7F7F"/>
                </a:solidFill>
              </a:rPr>
              <a:t>]</a:t>
            </a:r>
            <a:endParaRPr lang="en-GB" sz="1000" dirty="0">
              <a:solidFill>
                <a:srgbClr val="7F7F7F"/>
              </a:solidFill>
            </a:endParaRPr>
          </a:p>
        </p:txBody>
      </p:sp>
      <p:pic>
        <p:nvPicPr>
          <p:cNvPr id="3" name="Picture 2" descr="fig_05b-2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34519" y="1016351"/>
            <a:ext cx="4551705" cy="634107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660232" y="4339276"/>
            <a:ext cx="1554344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i="1" dirty="0" err="1" smtClean="0">
                <a:latin typeface="Symbol" charset="2"/>
                <a:cs typeface="Symbol" charset="2"/>
              </a:rPr>
              <a:t>k</a:t>
            </a:r>
            <a:r>
              <a:rPr lang="en-US" sz="1400" b="1" i="1" baseline="-25000" dirty="0" err="1" smtClean="0">
                <a:latin typeface="Trebuchet MS"/>
                <a:cs typeface="Trebuchet MS"/>
              </a:rPr>
              <a:t>F</a:t>
            </a:r>
            <a:r>
              <a:rPr lang="en-US" sz="1400" b="1" dirty="0" smtClean="0">
                <a:latin typeface="Trebuchet MS"/>
                <a:cs typeface="Trebuchet MS"/>
              </a:rPr>
              <a:t> </a:t>
            </a:r>
            <a:r>
              <a:rPr lang="en-US" sz="1400" b="1" dirty="0">
                <a:latin typeface="Trebuchet MS"/>
                <a:cs typeface="Trebuchet MS"/>
              </a:rPr>
              <a:t>= </a:t>
            </a:r>
            <a:r>
              <a:rPr lang="en-US" sz="1400" b="1" dirty="0" smtClean="0">
                <a:latin typeface="Trebuchet MS"/>
                <a:cs typeface="Trebuchet MS"/>
              </a:rPr>
              <a:t>0.99 </a:t>
            </a:r>
          </a:p>
          <a:p>
            <a:pPr>
              <a:spcBef>
                <a:spcPts val="600"/>
              </a:spcBef>
            </a:pPr>
            <a:r>
              <a:rPr lang="en-US" sz="1400" b="1" i="1" dirty="0" smtClean="0">
                <a:latin typeface="Symbol" charset="2"/>
                <a:cs typeface="Symbol" charset="2"/>
              </a:rPr>
              <a:t>k</a:t>
            </a:r>
            <a:r>
              <a:rPr lang="en-US" sz="1400" b="1" i="1" baseline="-25000" dirty="0" smtClean="0">
                <a:latin typeface="Trebuchet MS"/>
                <a:cs typeface="Trebuchet MS"/>
              </a:rPr>
              <a:t>V </a:t>
            </a:r>
            <a:r>
              <a:rPr lang="en-US" sz="1400" b="1" dirty="0" smtClean="0">
                <a:latin typeface="Trebuchet MS"/>
                <a:cs typeface="Trebuchet MS"/>
              </a:rPr>
              <a:t>=</a:t>
            </a:r>
            <a:r>
              <a:rPr lang="en-US" sz="1400" b="1" i="1" dirty="0" smtClean="0">
                <a:latin typeface="Trebuchet MS"/>
                <a:cs typeface="Trebuchet MS"/>
              </a:rPr>
              <a:t> </a:t>
            </a:r>
            <a:r>
              <a:rPr lang="en-US" sz="1400" b="1" dirty="0" smtClean="0">
                <a:latin typeface="Trebuchet MS"/>
                <a:cs typeface="Trebuchet MS"/>
              </a:rPr>
              <a:t>1.15 ± 0.08</a:t>
            </a:r>
            <a:endParaRPr lang="en-GB" sz="1400" b="1" baseline="-25000" dirty="0">
              <a:latin typeface="Trebuchet MS"/>
              <a:cs typeface="Trebuchet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452320" y="4293096"/>
            <a:ext cx="582211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b="1" dirty="0" smtClean="0">
                <a:latin typeface="Symbol" charset="2"/>
                <a:cs typeface="Symbol" charset="2"/>
              </a:rPr>
              <a:t>+ </a:t>
            </a:r>
            <a:r>
              <a:rPr lang="en-US" sz="1050" b="1" dirty="0" smtClean="0">
                <a:latin typeface="Trebuchet MS"/>
                <a:cs typeface="Trebuchet MS"/>
              </a:rPr>
              <a:t>0.17</a:t>
            </a:r>
          </a:p>
          <a:p>
            <a:r>
              <a:rPr lang="en-GB" sz="1050" b="1" dirty="0" smtClean="0">
                <a:latin typeface="Symbol" charset="2"/>
                <a:cs typeface="Symbol" charset="2"/>
              </a:rPr>
              <a:t>- </a:t>
            </a:r>
            <a:r>
              <a:rPr lang="en-GB" sz="1050" b="1" dirty="0" smtClean="0">
                <a:latin typeface="Trebuchet MS"/>
                <a:cs typeface="Trebuchet MS"/>
              </a:rPr>
              <a:t>0.15</a:t>
            </a:r>
            <a:endParaRPr lang="en-GB" sz="1050" b="1" dirty="0">
              <a:latin typeface="Trebuchet MS"/>
              <a:cs typeface="Trebuchet M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660233" y="2045940"/>
            <a:ext cx="2304256" cy="21031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latin typeface="Trebuchet MS"/>
                <a:cs typeface="Trebuchet MS"/>
              </a:rPr>
              <a:t>Sensitivity to relative sign between </a:t>
            </a:r>
            <a:r>
              <a:rPr lang="en-US" sz="1400" i="1" dirty="0" err="1" smtClean="0">
                <a:latin typeface="Symbol" charset="2"/>
                <a:cs typeface="Symbol" charset="2"/>
              </a:rPr>
              <a:t>k</a:t>
            </a:r>
            <a:r>
              <a:rPr lang="en-US" sz="1400" i="1" baseline="-25000" dirty="0" err="1" smtClean="0">
                <a:latin typeface="Trebuchet MS"/>
                <a:cs typeface="Trebuchet MS"/>
              </a:rPr>
              <a:t>F</a:t>
            </a:r>
            <a:r>
              <a:rPr lang="en-US" sz="1400" dirty="0" smtClean="0">
                <a:latin typeface="Trebuchet MS"/>
                <a:cs typeface="Trebuchet MS"/>
              </a:rPr>
              <a:t> and </a:t>
            </a:r>
            <a:r>
              <a:rPr lang="en-US" sz="1400" i="1" dirty="0">
                <a:latin typeface="Symbol" charset="2"/>
                <a:cs typeface="Symbol" charset="2"/>
              </a:rPr>
              <a:t>k</a:t>
            </a:r>
            <a:r>
              <a:rPr lang="en-US" sz="1400" i="1" baseline="-25000" dirty="0">
                <a:latin typeface="Trebuchet MS"/>
                <a:cs typeface="Trebuchet MS"/>
              </a:rPr>
              <a:t>V</a:t>
            </a:r>
            <a:r>
              <a:rPr lang="en-US" sz="1400" dirty="0" smtClean="0">
                <a:latin typeface="Trebuchet MS"/>
                <a:cs typeface="Trebuchet MS"/>
              </a:rPr>
              <a:t> from destructive interference between </a:t>
            </a:r>
            <a:r>
              <a:rPr lang="en-US" sz="1400" i="1" dirty="0" smtClean="0">
                <a:latin typeface="Trebuchet MS"/>
                <a:cs typeface="Trebuchet MS"/>
              </a:rPr>
              <a:t>W</a:t>
            </a:r>
            <a:r>
              <a:rPr lang="en-US" sz="1400" dirty="0" smtClean="0">
                <a:latin typeface="Trebuchet MS"/>
                <a:cs typeface="Trebuchet MS"/>
              </a:rPr>
              <a:t> and top loops in </a:t>
            </a:r>
            <a:r>
              <a:rPr lang="en-US" sz="1400" i="1" dirty="0" smtClean="0">
                <a:latin typeface="Trebuchet MS"/>
                <a:cs typeface="Trebuchet MS"/>
              </a:rPr>
              <a:t>H</a:t>
            </a:r>
            <a:r>
              <a:rPr lang="en-US" sz="1400" dirty="0" smtClean="0">
                <a:latin typeface="Trebuchet MS"/>
                <a:cs typeface="Trebuchet MS"/>
              </a:rPr>
              <a:t> </a:t>
            </a:r>
            <a:r>
              <a:rPr lang="en-US" sz="1400" dirty="0" smtClean="0">
                <a:latin typeface="Symbol" charset="2"/>
                <a:cs typeface="Symbol" charset="2"/>
              </a:rPr>
              <a:t>® </a:t>
            </a:r>
            <a:r>
              <a:rPr lang="en-US" sz="1400" dirty="0" err="1" smtClean="0">
                <a:latin typeface="Symbol" charset="2"/>
                <a:cs typeface="Symbol" charset="2"/>
              </a:rPr>
              <a:t>gg</a:t>
            </a:r>
            <a:r>
              <a:rPr lang="en-US" sz="1400" dirty="0" smtClean="0">
                <a:latin typeface="Trebuchet MS"/>
                <a:cs typeface="Trebuchet MS"/>
              </a:rPr>
              <a:t> decay:</a:t>
            </a:r>
          </a:p>
          <a:p>
            <a:endParaRPr lang="en-US" sz="1400" baseline="-25000" dirty="0">
              <a:latin typeface="Trebuchet MS"/>
              <a:cs typeface="Trebuchet MS"/>
            </a:endParaRPr>
          </a:p>
          <a:p>
            <a:r>
              <a:rPr lang="en-US" sz="1400" i="1" dirty="0" smtClean="0">
                <a:latin typeface="Symbol" charset="2"/>
                <a:cs typeface="Symbol" charset="2"/>
              </a:rPr>
              <a:t>k</a:t>
            </a:r>
            <a:r>
              <a:rPr lang="en-US" sz="1400" i="1" baseline="-25000" dirty="0" smtClean="0">
                <a:latin typeface="Symbol" charset="2"/>
                <a:cs typeface="Symbol" charset="2"/>
              </a:rPr>
              <a:t>g</a:t>
            </a:r>
            <a:r>
              <a:rPr lang="el-GR" sz="1400" baseline="30000" dirty="0" smtClean="0">
                <a:latin typeface="Trebuchet MS"/>
                <a:cs typeface="Trebuchet MS"/>
              </a:rPr>
              <a:t>2</a:t>
            </a:r>
            <a:r>
              <a:rPr lang="el-GR" sz="1400" dirty="0" smtClean="0">
                <a:latin typeface="Trebuchet MS"/>
                <a:cs typeface="Trebuchet MS"/>
              </a:rPr>
              <a:t> </a:t>
            </a:r>
            <a:r>
              <a:rPr lang="el-GR" sz="1400" dirty="0">
                <a:latin typeface="Symbol" charset="2"/>
                <a:cs typeface="Symbol" charset="2"/>
              </a:rPr>
              <a:t>∼</a:t>
            </a:r>
            <a:r>
              <a:rPr lang="el-GR" sz="1400" dirty="0">
                <a:latin typeface="Trebuchet MS"/>
                <a:cs typeface="Trebuchet MS"/>
              </a:rPr>
              <a:t> </a:t>
            </a:r>
            <a:r>
              <a:rPr lang="el-GR" sz="1400" dirty="0" smtClean="0">
                <a:latin typeface="Trebuchet MS"/>
                <a:cs typeface="Trebuchet MS"/>
              </a:rPr>
              <a:t>1.59·</a:t>
            </a:r>
            <a:r>
              <a:rPr lang="en-US" sz="1400" i="1" dirty="0">
                <a:solidFill>
                  <a:srgbClr val="D80017"/>
                </a:solidFill>
                <a:latin typeface="Symbol" charset="2"/>
                <a:cs typeface="Symbol" charset="2"/>
              </a:rPr>
              <a:t>k</a:t>
            </a:r>
            <a:r>
              <a:rPr lang="en-US" sz="1400" i="1" baseline="-25000" dirty="0">
                <a:solidFill>
                  <a:srgbClr val="D80017"/>
                </a:solidFill>
                <a:latin typeface="Trebuchet MS"/>
                <a:cs typeface="Trebuchet MS"/>
              </a:rPr>
              <a:t>W</a:t>
            </a:r>
            <a:r>
              <a:rPr lang="el-GR" sz="1400" baseline="30000" dirty="0" smtClean="0">
                <a:latin typeface="Trebuchet MS"/>
                <a:cs typeface="Trebuchet MS"/>
              </a:rPr>
              <a:t>2</a:t>
            </a:r>
            <a:r>
              <a:rPr lang="el-GR" sz="1400" dirty="0" smtClean="0">
                <a:latin typeface="Trebuchet MS"/>
                <a:cs typeface="Trebuchet MS"/>
              </a:rPr>
              <a:t> </a:t>
            </a:r>
            <a:endParaRPr lang="en-US" sz="1400" dirty="0" smtClean="0">
              <a:latin typeface="Trebuchet MS"/>
              <a:cs typeface="Trebuchet MS"/>
            </a:endParaRPr>
          </a:p>
          <a:p>
            <a:r>
              <a:rPr lang="en-US" sz="1400" dirty="0">
                <a:latin typeface="Trebuchet MS"/>
                <a:cs typeface="Trebuchet MS"/>
              </a:rPr>
              <a:t> </a:t>
            </a:r>
            <a:r>
              <a:rPr lang="en-US" sz="1400" dirty="0" smtClean="0">
                <a:latin typeface="Trebuchet MS"/>
                <a:cs typeface="Trebuchet MS"/>
              </a:rPr>
              <a:t>       </a:t>
            </a:r>
            <a:r>
              <a:rPr lang="el-GR" sz="1400" dirty="0" smtClean="0">
                <a:latin typeface="Trebuchet MS"/>
                <a:cs typeface="Trebuchet MS"/>
              </a:rPr>
              <a:t>−</a:t>
            </a:r>
            <a:r>
              <a:rPr lang="en-US" sz="1400" dirty="0" smtClean="0">
                <a:latin typeface="Trebuchet MS"/>
                <a:cs typeface="Trebuchet MS"/>
              </a:rPr>
              <a:t> </a:t>
            </a:r>
            <a:r>
              <a:rPr lang="el-GR" sz="1400" dirty="0" smtClean="0">
                <a:latin typeface="Trebuchet MS"/>
                <a:cs typeface="Trebuchet MS"/>
              </a:rPr>
              <a:t>0.66·</a:t>
            </a:r>
            <a:r>
              <a:rPr lang="en-US" sz="1400" i="1" dirty="0" err="1" smtClean="0">
                <a:solidFill>
                  <a:srgbClr val="D80017"/>
                </a:solidFill>
                <a:latin typeface="Symbol" charset="2"/>
                <a:cs typeface="Symbol" charset="2"/>
              </a:rPr>
              <a:t>k</a:t>
            </a:r>
            <a:r>
              <a:rPr lang="en-US" sz="1400" i="1" baseline="-25000" dirty="0" err="1" smtClean="0">
                <a:solidFill>
                  <a:srgbClr val="D80017"/>
                </a:solidFill>
                <a:latin typeface="Trebuchet MS"/>
                <a:cs typeface="Trebuchet MS"/>
              </a:rPr>
              <a:t>W</a:t>
            </a:r>
            <a:r>
              <a:rPr lang="en-US" sz="1400" i="1" dirty="0" err="1" smtClean="0">
                <a:solidFill>
                  <a:srgbClr val="D80017"/>
                </a:solidFill>
                <a:latin typeface="Symbol" charset="2"/>
                <a:cs typeface="Symbol" charset="2"/>
              </a:rPr>
              <a:t>k</a:t>
            </a:r>
            <a:r>
              <a:rPr lang="en-US" sz="1400" i="1" baseline="-25000" dirty="0" err="1">
                <a:solidFill>
                  <a:srgbClr val="D80017"/>
                </a:solidFill>
                <a:latin typeface="Trebuchet MS"/>
                <a:cs typeface="Trebuchet MS"/>
              </a:rPr>
              <a:t>t</a:t>
            </a:r>
            <a:r>
              <a:rPr lang="el-GR" sz="1400" dirty="0" smtClean="0">
                <a:latin typeface="Trebuchet MS"/>
                <a:cs typeface="Trebuchet MS"/>
              </a:rPr>
              <a:t> </a:t>
            </a:r>
            <a:r>
              <a:rPr lang="en-US" sz="1400" dirty="0" smtClean="0">
                <a:latin typeface="Trebuchet MS"/>
                <a:cs typeface="Trebuchet MS"/>
              </a:rPr>
              <a:t>  </a:t>
            </a:r>
          </a:p>
          <a:p>
            <a:r>
              <a:rPr lang="en-US" sz="1400" dirty="0">
                <a:latin typeface="Trebuchet MS"/>
                <a:cs typeface="Trebuchet MS"/>
              </a:rPr>
              <a:t> </a:t>
            </a:r>
            <a:r>
              <a:rPr lang="en-US" sz="1400" dirty="0" smtClean="0">
                <a:latin typeface="Trebuchet MS"/>
                <a:cs typeface="Trebuchet MS"/>
              </a:rPr>
              <a:t>       </a:t>
            </a:r>
            <a:r>
              <a:rPr lang="el-GR" sz="1400" dirty="0" smtClean="0">
                <a:latin typeface="Trebuchet MS"/>
                <a:cs typeface="Trebuchet MS"/>
              </a:rPr>
              <a:t>+</a:t>
            </a:r>
            <a:r>
              <a:rPr lang="en-US" sz="1400" dirty="0" smtClean="0">
                <a:latin typeface="Trebuchet MS"/>
                <a:cs typeface="Trebuchet MS"/>
              </a:rPr>
              <a:t> </a:t>
            </a:r>
            <a:r>
              <a:rPr lang="el-GR" sz="1400" dirty="0" smtClean="0">
                <a:latin typeface="Trebuchet MS"/>
                <a:cs typeface="Trebuchet MS"/>
              </a:rPr>
              <a:t>0.07·</a:t>
            </a:r>
            <a:r>
              <a:rPr lang="en-US" sz="1400" i="1" dirty="0" smtClean="0">
                <a:solidFill>
                  <a:srgbClr val="D80017"/>
                </a:solidFill>
                <a:latin typeface="Symbol" charset="2"/>
                <a:cs typeface="Symbol" charset="2"/>
              </a:rPr>
              <a:t>k</a:t>
            </a:r>
            <a:r>
              <a:rPr lang="en-US" sz="1400" i="1" baseline="-25000" dirty="0" smtClean="0">
                <a:solidFill>
                  <a:srgbClr val="D80017"/>
                </a:solidFill>
                <a:latin typeface="Trebuchet MS"/>
                <a:cs typeface="Trebuchet MS"/>
              </a:rPr>
              <a:t>t</a:t>
            </a:r>
            <a:r>
              <a:rPr lang="en-US" sz="1400" i="1" baseline="30000" dirty="0" smtClean="0">
                <a:solidFill>
                  <a:srgbClr val="000000"/>
                </a:solidFill>
                <a:latin typeface="Trebuchet MS"/>
                <a:cs typeface="Trebuchet MS"/>
              </a:rPr>
              <a:t>2</a:t>
            </a:r>
            <a:r>
              <a:rPr lang="el-GR" sz="1400" dirty="0" smtClean="0">
                <a:latin typeface="Trebuchet MS"/>
                <a:cs typeface="Trebuchet MS"/>
              </a:rPr>
              <a:t> </a:t>
            </a:r>
            <a:endParaRPr lang="el-GR" sz="1400" dirty="0">
              <a:latin typeface="Trebuchet MS"/>
              <a:cs typeface="Trebuchet MS"/>
            </a:endParaRPr>
          </a:p>
          <a:p>
            <a:endParaRPr lang="en-GB" sz="1400" baseline="-25000" dirty="0">
              <a:latin typeface="Trebuchet MS"/>
              <a:cs typeface="Trebuchet MS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6665708" y="4149080"/>
            <a:ext cx="2143219" cy="0"/>
          </a:xfrm>
          <a:prstGeom prst="line">
            <a:avLst/>
          </a:prstGeom>
          <a:ln w="3175" cmpd="sng">
            <a:solidFill>
              <a:schemeClr val="tx1">
                <a:lumMod val="50000"/>
                <a:lumOff val="50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18984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Fig3a-VBF-SignalRegion-MET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0202" y="2523203"/>
            <a:ext cx="3680056" cy="3907476"/>
          </a:xfrm>
          <a:prstGeom prst="rect">
            <a:avLst/>
          </a:prstGeom>
        </p:spPr>
      </p:pic>
      <p:sp>
        <p:nvSpPr>
          <p:cNvPr id="2" name="TextBox 32"/>
          <p:cNvSpPr txBox="1">
            <a:spLocks noChangeArrowheads="1"/>
          </p:cNvSpPr>
          <p:nvPr/>
        </p:nvSpPr>
        <p:spPr bwMode="auto">
          <a:xfrm>
            <a:off x="179512" y="188640"/>
            <a:ext cx="8964488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lvl="0"/>
            <a:r>
              <a:rPr lang="en-US" sz="2800" dirty="0">
                <a:latin typeface="Trebuchet MS"/>
                <a:ea typeface="Trebuchet MS" pitchFamily="-84" charset="0"/>
                <a:cs typeface="Trebuchet MS"/>
              </a:rPr>
              <a:t>Higgs and </a:t>
            </a:r>
            <a:r>
              <a:rPr lang="en-US" sz="2800" dirty="0" err="1">
                <a:latin typeface="Trebuchet MS"/>
                <a:ea typeface="Trebuchet MS" pitchFamily="-84" charset="0"/>
                <a:cs typeface="Trebuchet MS"/>
              </a:rPr>
              <a:t>Flavour</a:t>
            </a:r>
            <a:r>
              <a:rPr lang="en-US" sz="2800" dirty="0">
                <a:latin typeface="Trebuchet MS"/>
                <a:ea typeface="Trebuchet MS" pitchFamily="-84" charset="0"/>
                <a:cs typeface="Trebuchet MS"/>
              </a:rPr>
              <a:t> Physics</a:t>
            </a:r>
          </a:p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BSM Higgs decays to invisible particles: </a:t>
            </a:r>
            <a:r>
              <a:rPr lang="en-US" sz="16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H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 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mbol" charset="2"/>
                <a:ea typeface="Trebuchet MS" pitchFamily="-84" charset="0"/>
                <a:cs typeface="Symbol" charset="2"/>
              </a:rPr>
              <a:t>® </a:t>
            </a:r>
            <a:r>
              <a:rPr lang="en-US" sz="16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mbol" charset="2"/>
                <a:ea typeface="Trebuchet MS" pitchFamily="-84" charset="0"/>
                <a:cs typeface="Symbol" charset="2"/>
              </a:rPr>
              <a:t>cc 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(DM)</a:t>
            </a: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Trebuchet MS" pitchFamily="-84" charset="0"/>
              <a:cs typeface="Trebuchet MS"/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42</a:t>
            </a:fld>
            <a:endParaRPr lang="en-GB" dirty="0"/>
          </a:p>
        </p:txBody>
      </p:sp>
      <p:pic>
        <p:nvPicPr>
          <p:cNvPr id="6" name="Picture 5" descr="Fig1c-ZbbH-Feynman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343" y="1340768"/>
            <a:ext cx="1809431" cy="1440160"/>
          </a:xfrm>
          <a:prstGeom prst="rect">
            <a:avLst/>
          </a:prstGeom>
        </p:spPr>
      </p:pic>
      <p:pic>
        <p:nvPicPr>
          <p:cNvPr id="8" name="Picture 7" descr="Fig1b-ZllH-Feynman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1340768"/>
            <a:ext cx="1809431" cy="1440160"/>
          </a:xfrm>
          <a:prstGeom prst="rect">
            <a:avLst/>
          </a:prstGeom>
        </p:spPr>
      </p:pic>
      <p:pic>
        <p:nvPicPr>
          <p:cNvPr id="9" name="Picture 8" descr="Fig1a-VBF-Feynman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9073" y="1340768"/>
            <a:ext cx="1809431" cy="144016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680511" y="950531"/>
            <a:ext cx="242799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sz="1000" dirty="0" smtClean="0">
                <a:solidFill>
                  <a:srgbClr val="7F7F7F"/>
                </a:solidFill>
              </a:rPr>
              <a:t>[ ATLAS: 1402.3244</a:t>
            </a:r>
            <a:r>
              <a:rPr lang="en-GB" sz="1000" dirty="0">
                <a:solidFill>
                  <a:srgbClr val="7F7F7F"/>
                </a:solidFill>
              </a:rPr>
              <a:t>, </a:t>
            </a:r>
            <a:r>
              <a:rPr lang="en-GB" sz="1000" dirty="0" smtClean="0">
                <a:solidFill>
                  <a:srgbClr val="7F7F7F"/>
                </a:solidFill>
              </a:rPr>
              <a:t>CMS</a:t>
            </a:r>
            <a:r>
              <a:rPr lang="en-GB" sz="1000" dirty="0">
                <a:solidFill>
                  <a:srgbClr val="7F7F7F"/>
                </a:solidFill>
              </a:rPr>
              <a:t>: </a:t>
            </a:r>
            <a:r>
              <a:rPr lang="en-GB" sz="1000" dirty="0" smtClean="0">
                <a:solidFill>
                  <a:srgbClr val="7F7F7F"/>
                </a:solidFill>
              </a:rPr>
              <a:t>1404.1344 ]</a:t>
            </a:r>
            <a:endParaRPr lang="en-GB" sz="1000" dirty="0">
              <a:solidFill>
                <a:srgbClr val="7F7F7F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3529" y="1412776"/>
            <a:ext cx="30243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D80017"/>
                </a:solidFill>
                <a:latin typeface="Trebuchet MS"/>
                <a:cs typeface="Trebuchet MS"/>
              </a:rPr>
              <a:t>Powerful experimental methods to detect invisible decays of the Higgs</a:t>
            </a:r>
            <a:endParaRPr lang="en-GB" i="1" baseline="-25000" dirty="0">
              <a:solidFill>
                <a:srgbClr val="D80017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572000" y="3573016"/>
            <a:ext cx="4392488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latin typeface="Trebuchet MS"/>
                <a:cs typeface="Trebuchet MS"/>
              </a:rPr>
              <a:t>No experiment finds significant excess</a:t>
            </a:r>
          </a:p>
          <a:p>
            <a:pPr>
              <a:spcBef>
                <a:spcPts val="1200"/>
              </a:spcBef>
            </a:pPr>
            <a:r>
              <a:rPr lang="en-US" sz="1600" dirty="0" smtClean="0">
                <a:latin typeface="Trebuchet MS"/>
                <a:cs typeface="Trebuchet MS"/>
              </a:rPr>
              <a:t>Assuming SM production rates 95% CL upper limits on BR(</a:t>
            </a:r>
            <a:r>
              <a:rPr lang="en-US" sz="1600" i="1" dirty="0" smtClean="0">
                <a:latin typeface="Trebuchet MS"/>
                <a:cs typeface="Trebuchet MS"/>
              </a:rPr>
              <a:t>H</a:t>
            </a:r>
            <a:r>
              <a:rPr lang="en-US" sz="1600" dirty="0" smtClean="0">
                <a:latin typeface="Trebuchet MS"/>
                <a:cs typeface="Trebuchet MS"/>
              </a:rPr>
              <a:t> </a:t>
            </a:r>
            <a:r>
              <a:rPr lang="en-US" sz="1600" dirty="0" smtClean="0">
                <a:latin typeface="Symbol" charset="2"/>
                <a:cs typeface="Symbol" charset="2"/>
              </a:rPr>
              <a:t>®</a:t>
            </a:r>
            <a:r>
              <a:rPr lang="en-US" sz="1600" dirty="0" smtClean="0">
                <a:latin typeface="Trebuchet MS"/>
                <a:cs typeface="Trebuchet MS"/>
              </a:rPr>
              <a:t> invisible) can be set</a:t>
            </a:r>
          </a:p>
          <a:p>
            <a:pPr defTabSz="623888">
              <a:spcBef>
                <a:spcPts val="1200"/>
              </a:spcBef>
            </a:pPr>
            <a:r>
              <a:rPr lang="en-US" sz="1600" dirty="0" smtClean="0">
                <a:latin typeface="Trebuchet MS"/>
                <a:cs typeface="Trebuchet MS"/>
              </a:rPr>
              <a:t>ATLAS:	</a:t>
            </a:r>
            <a:r>
              <a:rPr lang="en-US" sz="1600" dirty="0" smtClean="0">
                <a:latin typeface="Trebuchet MS"/>
                <a:cs typeface="Trebuchet MS"/>
              </a:rPr>
              <a:t> BR </a:t>
            </a:r>
            <a:r>
              <a:rPr lang="en-US" sz="1600" dirty="0" smtClean="0">
                <a:latin typeface="Trebuchet MS"/>
                <a:cs typeface="Trebuchet MS"/>
              </a:rPr>
              <a:t>&lt; 0.75, </a:t>
            </a:r>
            <a:r>
              <a:rPr lang="en-US" sz="1600" i="1" dirty="0" smtClean="0">
                <a:latin typeface="Trebuchet MS"/>
                <a:cs typeface="Trebuchet MS"/>
              </a:rPr>
              <a:t>ZH</a:t>
            </a:r>
            <a:r>
              <a:rPr lang="en-US" sz="1600" dirty="0" smtClean="0">
                <a:latin typeface="Trebuchet MS"/>
                <a:cs typeface="Trebuchet MS"/>
              </a:rPr>
              <a:t>(</a:t>
            </a:r>
            <a:r>
              <a:rPr lang="en-US" sz="1600" dirty="0" smtClean="0">
                <a:latin typeface="Symbol" charset="2"/>
                <a:cs typeface="Symbol" charset="2"/>
              </a:rPr>
              <a:t>®</a:t>
            </a:r>
            <a:r>
              <a:rPr lang="en-US" sz="1600" dirty="0" smtClean="0">
                <a:latin typeface="Trebuchet MS"/>
                <a:cs typeface="Trebuchet MS"/>
              </a:rPr>
              <a:t> </a:t>
            </a:r>
            <a:r>
              <a:rPr lang="en-US" sz="1600" i="1" dirty="0" err="1" smtClean="0">
                <a:latin typeface="Trebuchet MS"/>
                <a:cs typeface="Trebuchet MS"/>
              </a:rPr>
              <a:t>ll</a:t>
            </a:r>
            <a:r>
              <a:rPr lang="en-US" sz="1600" dirty="0" smtClean="0">
                <a:latin typeface="Trebuchet MS"/>
                <a:cs typeface="Trebuchet MS"/>
              </a:rPr>
              <a:t>)</a:t>
            </a:r>
          </a:p>
          <a:p>
            <a:pPr defTabSz="623888">
              <a:spcBef>
                <a:spcPts val="600"/>
              </a:spcBef>
            </a:pPr>
            <a:r>
              <a:rPr lang="en-US" sz="1600" dirty="0" smtClean="0">
                <a:latin typeface="Trebuchet MS"/>
                <a:cs typeface="Trebuchet MS"/>
              </a:rPr>
              <a:t>CMS: 	</a:t>
            </a:r>
            <a:r>
              <a:rPr lang="en-US" sz="1600" dirty="0" smtClean="0">
                <a:latin typeface="Trebuchet MS"/>
                <a:cs typeface="Trebuchet MS"/>
              </a:rPr>
              <a:t> BR </a:t>
            </a:r>
            <a:r>
              <a:rPr lang="en-US" sz="1600" dirty="0">
                <a:latin typeface="Trebuchet MS"/>
                <a:cs typeface="Trebuchet MS"/>
              </a:rPr>
              <a:t>&lt; </a:t>
            </a:r>
            <a:r>
              <a:rPr lang="en-US" sz="1600" dirty="0" smtClean="0">
                <a:latin typeface="Trebuchet MS"/>
                <a:cs typeface="Trebuchet MS"/>
              </a:rPr>
              <a:t>0.58, combining </a:t>
            </a:r>
            <a:r>
              <a:rPr lang="en-US" sz="1600" i="1" dirty="0" smtClean="0">
                <a:latin typeface="Trebuchet MS"/>
                <a:cs typeface="Trebuchet MS"/>
              </a:rPr>
              <a:t>ZH</a:t>
            </a:r>
            <a:r>
              <a:rPr lang="en-US" sz="1600" dirty="0" smtClean="0">
                <a:latin typeface="Trebuchet MS"/>
                <a:cs typeface="Trebuchet MS"/>
              </a:rPr>
              <a:t> + VBF</a:t>
            </a:r>
            <a:endParaRPr lang="en-GB" sz="1600" baseline="-25000" dirty="0">
              <a:latin typeface="Trebuchet MS"/>
              <a:cs typeface="Trebuchet MS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4229574" y="3008497"/>
            <a:ext cx="4752528" cy="0"/>
          </a:xfrm>
          <a:prstGeom prst="line">
            <a:avLst/>
          </a:prstGeom>
          <a:ln w="3175" cmpd="sng">
            <a:solidFill>
              <a:schemeClr val="bg1">
                <a:lumMod val="6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211960" y="5851444"/>
            <a:ext cx="4752528" cy="0"/>
          </a:xfrm>
          <a:prstGeom prst="line">
            <a:avLst/>
          </a:prstGeom>
          <a:ln w="3175" cmpd="sng">
            <a:solidFill>
              <a:schemeClr val="bg1">
                <a:lumMod val="6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37004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2"/>
          <p:cNvSpPr txBox="1">
            <a:spLocks noChangeArrowheads="1"/>
          </p:cNvSpPr>
          <p:nvPr/>
        </p:nvSpPr>
        <p:spPr bwMode="auto">
          <a:xfrm>
            <a:off x="179512" y="188640"/>
            <a:ext cx="8964488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lvl="0"/>
            <a:r>
              <a:rPr lang="en-US" sz="2800" dirty="0">
                <a:latin typeface="Trebuchet MS"/>
                <a:ea typeface="Trebuchet MS" pitchFamily="-84" charset="0"/>
                <a:cs typeface="Trebuchet MS"/>
              </a:rPr>
              <a:t>Higgs and </a:t>
            </a:r>
            <a:r>
              <a:rPr lang="en-US" sz="2800" dirty="0" err="1">
                <a:latin typeface="Trebuchet MS"/>
                <a:ea typeface="Trebuchet MS" pitchFamily="-84" charset="0"/>
                <a:cs typeface="Trebuchet MS"/>
              </a:rPr>
              <a:t>Flavour</a:t>
            </a:r>
            <a:r>
              <a:rPr lang="en-US" sz="2800" dirty="0">
                <a:latin typeface="Trebuchet MS"/>
                <a:ea typeface="Trebuchet MS" pitchFamily="-84" charset="0"/>
                <a:cs typeface="Trebuchet MS"/>
              </a:rPr>
              <a:t> Physics</a:t>
            </a:r>
          </a:p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BSM Higgs decays to invisible particles: </a:t>
            </a:r>
            <a:r>
              <a:rPr lang="en-US" sz="16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H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 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mbol" charset="2"/>
                <a:ea typeface="Trebuchet MS" pitchFamily="-84" charset="0"/>
                <a:cs typeface="Symbol" charset="2"/>
              </a:rPr>
              <a:t>® </a:t>
            </a:r>
            <a:r>
              <a:rPr lang="en-US" sz="16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mbol" charset="2"/>
                <a:ea typeface="Trebuchet MS" pitchFamily="-84" charset="0"/>
                <a:cs typeface="Symbol" charset="2"/>
              </a:rPr>
              <a:t>cc 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(DM)</a:t>
            </a: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Trebuchet MS" pitchFamily="-84" charset="0"/>
              <a:cs typeface="Trebuchet MS"/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43</a:t>
            </a:fld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6331670" y="950531"/>
            <a:ext cx="277683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sz="1000" dirty="0" smtClean="0">
                <a:solidFill>
                  <a:srgbClr val="7F7F7F"/>
                </a:solidFill>
              </a:rPr>
              <a:t>[ ATLAS</a:t>
            </a:r>
            <a:r>
              <a:rPr lang="en-GB" sz="1000" dirty="0">
                <a:solidFill>
                  <a:srgbClr val="7F7F7F"/>
                </a:solidFill>
              </a:rPr>
              <a:t>-CONF-2014-</a:t>
            </a:r>
            <a:r>
              <a:rPr lang="en-GB" sz="1000" dirty="0" smtClean="0">
                <a:solidFill>
                  <a:srgbClr val="7F7F7F"/>
                </a:solidFill>
              </a:rPr>
              <a:t>010, </a:t>
            </a:r>
            <a:r>
              <a:rPr lang="en-GB" sz="1000" dirty="0">
                <a:solidFill>
                  <a:srgbClr val="7F7F7F"/>
                </a:solidFill>
              </a:rPr>
              <a:t>CMS: </a:t>
            </a:r>
            <a:r>
              <a:rPr lang="en-GB" sz="1000" dirty="0" smtClean="0">
                <a:solidFill>
                  <a:srgbClr val="7F7F7F"/>
                </a:solidFill>
              </a:rPr>
              <a:t>1404.1344 </a:t>
            </a:r>
            <a:r>
              <a:rPr lang="en-GB" sz="1000" dirty="0" smtClean="0">
                <a:solidFill>
                  <a:srgbClr val="7F7F7F"/>
                </a:solidFill>
              </a:rPr>
              <a:t>]</a:t>
            </a:r>
            <a:endParaRPr lang="en-GB" sz="1000" dirty="0">
              <a:solidFill>
                <a:srgbClr val="7F7F7F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3528" y="1412776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D80017"/>
                </a:solidFill>
                <a:latin typeface="Trebuchet MS"/>
                <a:cs typeface="Trebuchet MS"/>
              </a:rPr>
              <a:t>Within </a:t>
            </a:r>
            <a:r>
              <a:rPr lang="en-US" dirty="0" smtClean="0">
                <a:solidFill>
                  <a:srgbClr val="D80017"/>
                </a:solidFill>
                <a:latin typeface="Trebuchet MS"/>
                <a:cs typeface="Trebuchet MS"/>
              </a:rPr>
              <a:t>“Higgs portal” </a:t>
            </a:r>
            <a:r>
              <a:rPr lang="en-US" dirty="0" smtClean="0">
                <a:solidFill>
                  <a:srgbClr val="D80017"/>
                </a:solidFill>
                <a:latin typeface="Trebuchet MS"/>
                <a:cs typeface="Trebuchet MS"/>
              </a:rPr>
              <a:t>models, these direct searches can be combined in a model-dependent way with the global Higgs coupling fit achieving a stronger constraint</a:t>
            </a:r>
            <a:endParaRPr lang="en-GB" i="1" baseline="-25000" dirty="0">
              <a:solidFill>
                <a:srgbClr val="D80017"/>
              </a:solidFill>
              <a:latin typeface="Trebuchet MS"/>
              <a:cs typeface="Trebuchet MS"/>
            </a:endParaRPr>
          </a:p>
        </p:txBody>
      </p:sp>
      <p:pic>
        <p:nvPicPr>
          <p:cNvPr id="3" name="Picture 2" descr="fig_07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913133"/>
            <a:ext cx="3610076" cy="3463636"/>
          </a:xfrm>
          <a:prstGeom prst="rect">
            <a:avLst/>
          </a:prstGeom>
        </p:spPr>
      </p:pic>
      <p:pic>
        <p:nvPicPr>
          <p:cNvPr id="7" name="Picture 6" descr="fig_06-2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6" r="3213"/>
          <a:stretch/>
        </p:blipFill>
        <p:spPr>
          <a:xfrm>
            <a:off x="323528" y="2908871"/>
            <a:ext cx="4742654" cy="3544465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454790" y="2161019"/>
            <a:ext cx="8689210" cy="66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300"/>
              </a:spcBef>
              <a:buFont typeface="Arial"/>
              <a:buChar char="•"/>
            </a:pPr>
            <a:r>
              <a:rPr lang="en-US" sz="1600" dirty="0" smtClean="0">
                <a:solidFill>
                  <a:srgbClr val="2B2B2B"/>
                </a:solidFill>
                <a:latin typeface="Trebuchet MS"/>
                <a:cs typeface="Trebuchet MS"/>
              </a:rPr>
              <a:t>Assume </a:t>
            </a:r>
            <a:r>
              <a:rPr lang="en-US" sz="1600" dirty="0">
                <a:solidFill>
                  <a:srgbClr val="2B2B2B"/>
                </a:solidFill>
                <a:latin typeface="Trebuchet MS"/>
                <a:cs typeface="Trebuchet MS"/>
              </a:rPr>
              <a:t>SM-</a:t>
            </a:r>
            <a:r>
              <a:rPr lang="en-US" sz="1600" dirty="0" smtClean="0">
                <a:solidFill>
                  <a:srgbClr val="2B2B2B"/>
                </a:solidFill>
                <a:latin typeface="Trebuchet MS"/>
                <a:cs typeface="Trebuchet MS"/>
              </a:rPr>
              <a:t>like </a:t>
            </a:r>
            <a:r>
              <a:rPr lang="en-US" sz="1600" dirty="0" smtClean="0">
                <a:solidFill>
                  <a:srgbClr val="2B2B2B"/>
                </a:solidFill>
                <a:latin typeface="Trebuchet MS"/>
                <a:cs typeface="Trebuchet MS"/>
              </a:rPr>
              <a:t>tree Higgs </a:t>
            </a:r>
            <a:r>
              <a:rPr lang="en-US" sz="1600" dirty="0" smtClean="0">
                <a:solidFill>
                  <a:srgbClr val="2B2B2B"/>
                </a:solidFill>
                <a:latin typeface="Trebuchet MS"/>
                <a:cs typeface="Trebuchet MS"/>
              </a:rPr>
              <a:t>couplings, </a:t>
            </a:r>
            <a:r>
              <a:rPr lang="en-US" sz="1600" dirty="0" smtClean="0">
                <a:solidFill>
                  <a:srgbClr val="2B2B2B"/>
                </a:solidFill>
                <a:latin typeface="Trebuchet MS"/>
                <a:cs typeface="Trebuchet MS"/>
              </a:rPr>
              <a:t>but allow new physics in </a:t>
            </a:r>
            <a:r>
              <a:rPr lang="en-US" sz="1600" i="1" dirty="0" smtClean="0">
                <a:solidFill>
                  <a:srgbClr val="2B2B2B"/>
                </a:solidFill>
                <a:latin typeface="Trebuchet MS"/>
                <a:cs typeface="Trebuchet MS"/>
              </a:rPr>
              <a:t>H</a:t>
            </a:r>
            <a:r>
              <a:rPr lang="en-US" sz="1600" dirty="0" smtClean="0">
                <a:solidFill>
                  <a:srgbClr val="2B2B2B"/>
                </a:solidFill>
                <a:latin typeface="Trebuchet MS"/>
                <a:cs typeface="Trebuchet MS"/>
              </a:rPr>
              <a:t> </a:t>
            </a:r>
            <a:r>
              <a:rPr lang="en-US" sz="1600" dirty="0" smtClean="0">
                <a:solidFill>
                  <a:srgbClr val="2B2B2B"/>
                </a:solidFill>
                <a:latin typeface="Symbol" charset="2"/>
                <a:cs typeface="Symbol" charset="2"/>
              </a:rPr>
              <a:t>® </a:t>
            </a:r>
            <a:r>
              <a:rPr lang="en-US" sz="1600" i="1" dirty="0" err="1" smtClean="0">
                <a:solidFill>
                  <a:srgbClr val="2B2B2B"/>
                </a:solidFill>
                <a:latin typeface="Symbol" charset="2"/>
                <a:cs typeface="Symbol" charset="2"/>
              </a:rPr>
              <a:t>gg</a:t>
            </a:r>
            <a:r>
              <a:rPr lang="en-US" sz="1600" dirty="0" smtClean="0">
                <a:solidFill>
                  <a:srgbClr val="2B2B2B"/>
                </a:solidFill>
                <a:latin typeface="Trebuchet MS"/>
                <a:cs typeface="Trebuchet MS"/>
              </a:rPr>
              <a:t>, </a:t>
            </a:r>
            <a:r>
              <a:rPr lang="en-US" sz="1600" i="1" dirty="0" err="1" smtClean="0">
                <a:solidFill>
                  <a:srgbClr val="2B2B2B"/>
                </a:solidFill>
                <a:latin typeface="Trebuchet MS"/>
                <a:cs typeface="Trebuchet MS"/>
              </a:rPr>
              <a:t>gg</a:t>
            </a:r>
            <a:r>
              <a:rPr lang="en-US" sz="1600" dirty="0" smtClean="0">
                <a:solidFill>
                  <a:srgbClr val="2B2B2B"/>
                </a:solidFill>
                <a:latin typeface="Trebuchet MS"/>
                <a:cs typeface="Trebuchet MS"/>
              </a:rPr>
              <a:t> </a:t>
            </a:r>
            <a:r>
              <a:rPr lang="en-US" sz="1600" dirty="0">
                <a:solidFill>
                  <a:srgbClr val="2B2B2B"/>
                </a:solidFill>
                <a:latin typeface="Trebuchet MS"/>
                <a:cs typeface="Trebuchet MS"/>
              </a:rPr>
              <a:t>loop couplings</a:t>
            </a:r>
            <a:endParaRPr lang="en-US" sz="1600" dirty="0">
              <a:solidFill>
                <a:srgbClr val="2B2B2B"/>
              </a:solidFill>
              <a:latin typeface="Trebuchet MS"/>
              <a:cs typeface="Trebuchet MS"/>
            </a:endParaRP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US" sz="1600" dirty="0" smtClean="0">
                <a:solidFill>
                  <a:srgbClr val="2B2B2B"/>
                </a:solidFill>
                <a:latin typeface="Trebuchet MS"/>
                <a:cs typeface="Trebuchet MS"/>
              </a:rPr>
              <a:t>Comparison of </a:t>
            </a:r>
            <a:r>
              <a:rPr lang="en-US" sz="1600" dirty="0" smtClean="0">
                <a:solidFill>
                  <a:srgbClr val="2B2B2B"/>
                </a:solidFill>
                <a:latin typeface="Trebuchet MS"/>
                <a:cs typeface="Trebuchet MS"/>
              </a:rPr>
              <a:t>limits </a:t>
            </a:r>
            <a:r>
              <a:rPr lang="en-US" sz="1600" dirty="0" smtClean="0">
                <a:solidFill>
                  <a:srgbClr val="2B2B2B"/>
                </a:solidFill>
                <a:latin typeface="Trebuchet MS"/>
                <a:cs typeface="Trebuchet MS"/>
              </a:rPr>
              <a:t>with direct DM searches assuming EFT validity</a:t>
            </a:r>
            <a:endParaRPr lang="en-US" sz="1600" dirty="0" smtClean="0">
              <a:solidFill>
                <a:srgbClr val="2B2B2B"/>
              </a:solidFill>
              <a:latin typeface="Trebuchet MS"/>
              <a:cs typeface="Trebuchet MS"/>
              <a:sym typeface="Wingding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76078" y="4402477"/>
            <a:ext cx="2538798" cy="276999"/>
          </a:xfrm>
          <a:prstGeom prst="rect">
            <a:avLst/>
          </a:prstGeom>
          <a:solidFill>
            <a:srgbClr val="FFFFFF"/>
          </a:solidFill>
        </p:spPr>
        <p:txBody>
          <a:bodyPr wrap="none">
            <a:spAutoFit/>
          </a:bodyPr>
          <a:lstStyle/>
          <a:p>
            <a:r>
              <a:rPr lang="en-US" sz="1200" b="1" dirty="0">
                <a:solidFill>
                  <a:srgbClr val="D80017"/>
                </a:solidFill>
                <a:latin typeface="Trebuchet MS"/>
                <a:cs typeface="Trebuchet MS"/>
              </a:rPr>
              <a:t>BR(</a:t>
            </a:r>
            <a:r>
              <a:rPr lang="en-US" sz="1200" b="1" i="1" dirty="0">
                <a:solidFill>
                  <a:srgbClr val="D80017"/>
                </a:solidFill>
                <a:latin typeface="Trebuchet MS"/>
                <a:cs typeface="Trebuchet MS"/>
              </a:rPr>
              <a:t>H</a:t>
            </a:r>
            <a:r>
              <a:rPr lang="en-US" sz="1200" b="1" dirty="0">
                <a:solidFill>
                  <a:srgbClr val="D80017"/>
                </a:solidFill>
                <a:latin typeface="Trebuchet MS"/>
                <a:cs typeface="Trebuchet MS"/>
              </a:rPr>
              <a:t> </a:t>
            </a:r>
            <a:r>
              <a:rPr lang="en-US" sz="1200" b="1" dirty="0">
                <a:solidFill>
                  <a:srgbClr val="D80017"/>
                </a:solidFill>
                <a:latin typeface="Symbol" charset="2"/>
                <a:cs typeface="Symbol" charset="2"/>
              </a:rPr>
              <a:t>®</a:t>
            </a:r>
            <a:r>
              <a:rPr lang="en-US" sz="1200" b="1" dirty="0">
                <a:solidFill>
                  <a:srgbClr val="D80017"/>
                </a:solidFill>
                <a:latin typeface="Trebuchet MS"/>
                <a:cs typeface="Trebuchet MS"/>
              </a:rPr>
              <a:t> invisible</a:t>
            </a:r>
            <a:r>
              <a:rPr lang="en-US" sz="1200" b="1" dirty="0" smtClean="0">
                <a:solidFill>
                  <a:srgbClr val="D80017"/>
                </a:solidFill>
                <a:latin typeface="Trebuchet MS"/>
                <a:cs typeface="Trebuchet MS"/>
              </a:rPr>
              <a:t>) &lt; 0.37 </a:t>
            </a:r>
            <a:r>
              <a:rPr lang="en-US" sz="1050" b="1" dirty="0" smtClean="0">
                <a:solidFill>
                  <a:srgbClr val="D80017"/>
                </a:solidFill>
                <a:latin typeface="Trebuchet MS"/>
                <a:cs typeface="Trebuchet MS"/>
              </a:rPr>
              <a:t>(95% CL) </a:t>
            </a:r>
            <a:r>
              <a:rPr lang="en-US" sz="1200" b="1" dirty="0" smtClean="0">
                <a:solidFill>
                  <a:srgbClr val="D80017"/>
                </a:solidFill>
                <a:latin typeface="Trebuchet MS"/>
                <a:cs typeface="Trebuchet MS"/>
              </a:rPr>
              <a:t> </a:t>
            </a:r>
            <a:endParaRPr lang="en-GB" sz="1200" b="1" dirty="0">
              <a:solidFill>
                <a:srgbClr val="D80017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10538" y="6058661"/>
            <a:ext cx="1588608" cy="307777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GB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BR(</a:t>
            </a:r>
            <a:r>
              <a:rPr lang="en-GB" sz="14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H</a:t>
            </a:r>
            <a:r>
              <a:rPr lang="en-GB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GB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ymbol" charset="2"/>
                <a:cs typeface="Symbol" charset="2"/>
              </a:rPr>
              <a:t>®</a:t>
            </a:r>
            <a:r>
              <a:rPr lang="en-GB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invisible)</a:t>
            </a:r>
            <a:endParaRPr lang="en-GB" sz="1400" dirty="0" smtClean="0">
              <a:solidFill>
                <a:schemeClr val="tx1">
                  <a:lumMod val="85000"/>
                  <a:lumOff val="15000"/>
                </a:schemeClr>
              </a:solidFill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4483296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2"/>
          <p:cNvSpPr txBox="1">
            <a:spLocks noChangeArrowheads="1"/>
          </p:cNvSpPr>
          <p:nvPr/>
        </p:nvSpPr>
        <p:spPr bwMode="auto">
          <a:xfrm>
            <a:off x="179512" y="188640"/>
            <a:ext cx="8964488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lvl="0"/>
            <a:r>
              <a:rPr lang="en-US" sz="2800" dirty="0">
                <a:latin typeface="Trebuchet MS"/>
                <a:ea typeface="Trebuchet MS" pitchFamily="-84" charset="0"/>
                <a:cs typeface="Trebuchet MS"/>
              </a:rPr>
              <a:t>Higgs and </a:t>
            </a:r>
            <a:r>
              <a:rPr lang="en-US" sz="2800" dirty="0" err="1">
                <a:latin typeface="Trebuchet MS"/>
                <a:ea typeface="Trebuchet MS" pitchFamily="-84" charset="0"/>
                <a:cs typeface="Trebuchet MS"/>
              </a:rPr>
              <a:t>Flavour</a:t>
            </a:r>
            <a:r>
              <a:rPr lang="en-US" sz="2800" dirty="0">
                <a:latin typeface="Trebuchet MS"/>
                <a:ea typeface="Trebuchet MS" pitchFamily="-84" charset="0"/>
                <a:cs typeface="Trebuchet MS"/>
              </a:rPr>
              <a:t> Physics</a:t>
            </a:r>
          </a:p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Let’s recapitulate…</a:t>
            </a: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Trebuchet MS" pitchFamily="-84" charset="0"/>
              <a:cs typeface="Trebuchet MS"/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44</a:t>
            </a:fld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323528" y="1412776"/>
            <a:ext cx="27501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D80017"/>
                </a:solidFill>
                <a:latin typeface="Trebuchet MS"/>
                <a:cs typeface="Trebuchet MS"/>
              </a:rPr>
              <a:t>Great measurements —the overall picture is as expected in the SM</a:t>
            </a:r>
            <a:endParaRPr lang="en-GB" i="1" baseline="-25000" dirty="0">
              <a:solidFill>
                <a:srgbClr val="D80017"/>
              </a:solidFill>
              <a:latin typeface="Trebuchet MS"/>
              <a:cs typeface="Trebuchet MS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43608" y="2605002"/>
            <a:ext cx="881850" cy="3200262"/>
          </a:xfrm>
          <a:prstGeom prst="rect">
            <a:avLst/>
          </a:prstGeom>
          <a:effectLst>
            <a:outerShdw blurRad="441325" dir="9420000" sx="76000" sy="76000" kx="2700000" rotWithShape="0">
              <a:srgbClr val="000000">
                <a:alpha val="18000"/>
              </a:srgbClr>
            </a:outerShdw>
          </a:effectLst>
        </p:spPr>
      </p:pic>
      <p:pic>
        <p:nvPicPr>
          <p:cNvPr id="10" name="Picture 9" descr="sqr_m6summary_run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68733" y="1307932"/>
            <a:ext cx="4959598" cy="5169287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7493847" y="950531"/>
            <a:ext cx="161465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sz="1000" dirty="0" smtClean="0">
                <a:solidFill>
                  <a:srgbClr val="7F7F7F"/>
                </a:solidFill>
              </a:rPr>
              <a:t>[ CMS</a:t>
            </a:r>
            <a:r>
              <a:rPr lang="en-GB" sz="1000" dirty="0">
                <a:solidFill>
                  <a:srgbClr val="7F7F7F"/>
                </a:solidFill>
              </a:rPr>
              <a:t>-PAS-HIG-13-</a:t>
            </a:r>
            <a:r>
              <a:rPr lang="en-GB" sz="1000" dirty="0" smtClean="0">
                <a:solidFill>
                  <a:srgbClr val="7F7F7F"/>
                </a:solidFill>
              </a:rPr>
              <a:t>005 ]</a:t>
            </a:r>
            <a:endParaRPr lang="en-GB" sz="1000" dirty="0">
              <a:solidFill>
                <a:srgbClr val="7F7F7F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255544" y="5343019"/>
            <a:ext cx="113288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00" dirty="0" smtClean="0">
                <a:solidFill>
                  <a:srgbClr val="7F7F7F"/>
                </a:solidFill>
              </a:rPr>
              <a:t>Status: Apr 2013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5550784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1"/>
            <a:ext cx="9144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0" y="2132856"/>
            <a:ext cx="9144000" cy="1800200"/>
          </a:xfrm>
          <a:prstGeom prst="rect">
            <a:avLst/>
          </a:prstGeom>
          <a:solidFill>
            <a:srgbClr val="FFFFFF"/>
          </a:solidFill>
        </p:spPr>
        <p:txBody>
          <a:bodyPr wrap="non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490281"/>
            <a:ext cx="914400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800" dirty="0" smtClean="0">
              <a:latin typeface="Trebuchet MS"/>
              <a:cs typeface="Trebuchet MS"/>
            </a:endParaRPr>
          </a:p>
          <a:p>
            <a:pPr algn="ctr"/>
            <a:r>
              <a:rPr lang="en-GB" sz="2400" i="1" dirty="0" smtClean="0">
                <a:latin typeface="Trebuchet MS"/>
                <a:cs typeface="Trebuchet MS"/>
              </a:rPr>
              <a:t>Charged</a:t>
            </a:r>
            <a:r>
              <a:rPr lang="en-GB" sz="2400" dirty="0" smtClean="0">
                <a:latin typeface="Trebuchet MS"/>
                <a:cs typeface="Trebuchet MS"/>
              </a:rPr>
              <a:t> Higgs </a:t>
            </a:r>
            <a:r>
              <a:rPr lang="en-GB" sz="2400" dirty="0" smtClean="0">
                <a:latin typeface="Trebuchet MS"/>
                <a:cs typeface="Trebuchet MS"/>
              </a:rPr>
              <a:t>boson </a:t>
            </a:r>
            <a:r>
              <a:rPr lang="en-GB" sz="2400" dirty="0" smtClean="0">
                <a:latin typeface="Trebuchet MS"/>
                <a:cs typeface="Trebuchet MS"/>
              </a:rPr>
              <a:t>flavour physics</a:t>
            </a:r>
            <a:endParaRPr lang="en-GB" sz="2400" dirty="0" smtClean="0">
              <a:latin typeface="Trebuchet MS"/>
              <a:cs typeface="Trebuchet MS"/>
            </a:endParaRPr>
          </a:p>
          <a:p>
            <a:pPr algn="ctr">
              <a:spcBef>
                <a:spcPts val="600"/>
              </a:spcBef>
            </a:pPr>
            <a:r>
              <a:rPr lang="en-GB" i="1" dirty="0" smtClean="0">
                <a:latin typeface="Trebuchet MS"/>
                <a:cs typeface="Trebuchet MS"/>
              </a:rPr>
              <a:t>As an example for flavour-related BSM Higgs physics (much more exists!)</a:t>
            </a:r>
            <a:endParaRPr lang="en-GB" i="1" dirty="0" smtClean="0">
              <a:latin typeface="Trebuchet MS"/>
              <a:cs typeface="Trebuchet MS"/>
            </a:endParaRPr>
          </a:p>
        </p:txBody>
      </p:sp>
      <p:sp>
        <p:nvSpPr>
          <p:cNvPr id="4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45</a:t>
            </a:fld>
            <a:endParaRPr lang="en-GB" dirty="0"/>
          </a:p>
        </p:txBody>
      </p:sp>
      <p:sp>
        <p:nvSpPr>
          <p:cNvPr id="44" name="Rectangle 43"/>
          <p:cNvSpPr/>
          <p:nvPr/>
        </p:nvSpPr>
        <p:spPr>
          <a:xfrm>
            <a:off x="-13228" y="4509120"/>
            <a:ext cx="9157228" cy="1085943"/>
          </a:xfrm>
          <a:prstGeom prst="rect">
            <a:avLst/>
          </a:prstGeom>
          <a:solidFill>
            <a:srgbClr val="FFFFFF"/>
          </a:solidFill>
        </p:spPr>
        <p:txBody>
          <a:bodyPr wrap="squar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pic>
        <p:nvPicPr>
          <p:cNvPr id="8" name="Picture 7" descr="LHCPP2014_davey_final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79" t="71212" r="15025" b="15488"/>
          <a:stretch/>
        </p:blipFill>
        <p:spPr>
          <a:xfrm>
            <a:off x="1619672" y="4647313"/>
            <a:ext cx="6078411" cy="869919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5496" y="4581128"/>
            <a:ext cx="15121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rgbClr val="7F7F7F"/>
                </a:solidFill>
                <a:latin typeface="Trebuchet MS"/>
                <a:cs typeface="Trebuchet MS"/>
              </a:rPr>
              <a:t>BSM Higgs zoo</a:t>
            </a:r>
            <a:endParaRPr lang="en-GB" sz="1600" dirty="0" smtClean="0">
              <a:solidFill>
                <a:srgbClr val="7F7F7F"/>
              </a:solidFill>
              <a:latin typeface="Trebuchet MS"/>
              <a:cs typeface="Trebuchet MS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4353590" y="5625724"/>
            <a:ext cx="473669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000" dirty="0" smtClean="0">
                <a:solidFill>
                  <a:srgbClr val="7F7F7F"/>
                </a:solidFill>
              </a:rPr>
              <a:t>[ Will Davey, LHCP 2014 ]</a:t>
            </a:r>
            <a:endParaRPr lang="en-GB" sz="10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38296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2"/>
          <p:cNvSpPr txBox="1">
            <a:spLocks noChangeArrowheads="1"/>
          </p:cNvSpPr>
          <p:nvPr/>
        </p:nvSpPr>
        <p:spPr bwMode="auto">
          <a:xfrm>
            <a:off x="179512" y="188640"/>
            <a:ext cx="8964488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lvl="0"/>
            <a:r>
              <a:rPr lang="en-US" sz="2800" dirty="0" smtClean="0">
                <a:latin typeface="Trebuchet MS"/>
                <a:ea typeface="Trebuchet MS" pitchFamily="-84" charset="0"/>
                <a:cs typeface="Trebuchet MS"/>
              </a:rPr>
              <a:t>BSM Higgs </a:t>
            </a:r>
            <a:r>
              <a:rPr lang="en-US" sz="2800" dirty="0" smtClean="0">
                <a:latin typeface="Trebuchet MS"/>
                <a:ea typeface="Trebuchet MS" pitchFamily="-84" charset="0"/>
                <a:cs typeface="Trebuchet MS"/>
              </a:rPr>
              <a:t>and </a:t>
            </a:r>
            <a:r>
              <a:rPr lang="en-US" sz="2800" dirty="0" err="1" smtClean="0">
                <a:latin typeface="Trebuchet MS"/>
                <a:ea typeface="Trebuchet MS" pitchFamily="-84" charset="0"/>
                <a:cs typeface="Trebuchet MS"/>
              </a:rPr>
              <a:t>Flavour</a:t>
            </a:r>
            <a:r>
              <a:rPr lang="en-US" sz="2800" dirty="0" smtClean="0">
                <a:latin typeface="Trebuchet MS"/>
                <a:ea typeface="Trebuchet MS" pitchFamily="-84" charset="0"/>
                <a:cs typeface="Trebuchet MS"/>
              </a:rPr>
              <a:t> Physics</a:t>
            </a:r>
          </a:p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In BSM models, a charged Higgs boson would compete with </a:t>
            </a:r>
            <a:r>
              <a:rPr lang="en-US" sz="16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W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 current</a:t>
            </a: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Trebuchet MS" pitchFamily="-84" charset="0"/>
              <a:cs typeface="Trebuchet M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1412776"/>
            <a:ext cx="8820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In principle, any tree or loop processes mediated by </a:t>
            </a:r>
            <a:r>
              <a:rPr lang="en-GB" i="1" dirty="0" smtClean="0">
                <a:solidFill>
                  <a:srgbClr val="D80017"/>
                </a:solidFill>
                <a:latin typeface="Trebuchet MS"/>
                <a:cs typeface="Trebuchet MS"/>
              </a:rPr>
              <a:t>W</a:t>
            </a:r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 and involving heavy fermions may receive charged Higgs contributions </a:t>
            </a:r>
            <a:r>
              <a:rPr lang="en-GB" dirty="0" smtClean="0">
                <a:solidFill>
                  <a:srgbClr val="D80017"/>
                </a:solidFill>
                <a:latin typeface="Symbol" charset="2"/>
                <a:cs typeface="Symbol" charset="2"/>
              </a:rPr>
              <a:t>®</a:t>
            </a:r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 modification of SM flavour </a:t>
            </a:r>
            <a:endParaRPr lang="en-GB" b="1" i="1" dirty="0">
              <a:solidFill>
                <a:srgbClr val="D80017"/>
              </a:solidFill>
              <a:latin typeface="Trebuchet MS"/>
              <a:cs typeface="Trebuchet MS"/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700330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46</a:t>
            </a:fld>
            <a:endParaRPr lang="en-GB" dirty="0"/>
          </a:p>
        </p:txBody>
      </p:sp>
      <p:grpSp>
        <p:nvGrpSpPr>
          <p:cNvPr id="32" name="Group 31"/>
          <p:cNvGrpSpPr/>
          <p:nvPr/>
        </p:nvGrpSpPr>
        <p:grpSpPr>
          <a:xfrm>
            <a:off x="633096" y="2553431"/>
            <a:ext cx="3348918" cy="1253821"/>
            <a:chOff x="1688942" y="2876026"/>
            <a:chExt cx="3348918" cy="1253821"/>
          </a:xfrm>
        </p:grpSpPr>
        <p:sp>
          <p:nvSpPr>
            <p:cNvPr id="10" name="Freeform 17"/>
            <p:cNvSpPr>
              <a:spLocks/>
            </p:cNvSpPr>
            <p:nvPr/>
          </p:nvSpPr>
          <p:spPr bwMode="auto">
            <a:xfrm rot="5400000">
              <a:off x="3310737" y="2900857"/>
              <a:ext cx="118218" cy="1295400"/>
            </a:xfrm>
            <a:custGeom>
              <a:avLst/>
              <a:gdLst>
                <a:gd name="T0" fmla="*/ 45 w 98"/>
                <a:gd name="T1" fmla="*/ 0 h 816"/>
                <a:gd name="T2" fmla="*/ 91 w 98"/>
                <a:gd name="T3" fmla="*/ 90 h 816"/>
                <a:gd name="T4" fmla="*/ 0 w 98"/>
                <a:gd name="T5" fmla="*/ 181 h 816"/>
                <a:gd name="T6" fmla="*/ 91 w 98"/>
                <a:gd name="T7" fmla="*/ 272 h 816"/>
                <a:gd name="T8" fmla="*/ 0 w 98"/>
                <a:gd name="T9" fmla="*/ 362 h 816"/>
                <a:gd name="T10" fmla="*/ 91 w 98"/>
                <a:gd name="T11" fmla="*/ 453 h 816"/>
                <a:gd name="T12" fmla="*/ 0 w 98"/>
                <a:gd name="T13" fmla="*/ 544 h 816"/>
                <a:gd name="T14" fmla="*/ 91 w 98"/>
                <a:gd name="T15" fmla="*/ 635 h 816"/>
                <a:gd name="T16" fmla="*/ 0 w 98"/>
                <a:gd name="T17" fmla="*/ 725 h 816"/>
                <a:gd name="T18" fmla="*/ 91 w 98"/>
                <a:gd name="T19" fmla="*/ 816 h 81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8"/>
                <a:gd name="T31" fmla="*/ 0 h 816"/>
                <a:gd name="T32" fmla="*/ 98 w 98"/>
                <a:gd name="T33" fmla="*/ 816 h 81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8" h="816">
                  <a:moveTo>
                    <a:pt x="45" y="0"/>
                  </a:moveTo>
                  <a:cubicBezTo>
                    <a:pt x="71" y="30"/>
                    <a:pt x="98" y="60"/>
                    <a:pt x="91" y="90"/>
                  </a:cubicBezTo>
                  <a:cubicBezTo>
                    <a:pt x="84" y="120"/>
                    <a:pt x="0" y="151"/>
                    <a:pt x="0" y="181"/>
                  </a:cubicBezTo>
                  <a:cubicBezTo>
                    <a:pt x="0" y="211"/>
                    <a:pt x="91" y="242"/>
                    <a:pt x="91" y="272"/>
                  </a:cubicBezTo>
                  <a:cubicBezTo>
                    <a:pt x="91" y="302"/>
                    <a:pt x="0" y="332"/>
                    <a:pt x="0" y="362"/>
                  </a:cubicBezTo>
                  <a:cubicBezTo>
                    <a:pt x="0" y="392"/>
                    <a:pt x="91" y="423"/>
                    <a:pt x="91" y="453"/>
                  </a:cubicBezTo>
                  <a:cubicBezTo>
                    <a:pt x="91" y="483"/>
                    <a:pt x="0" y="514"/>
                    <a:pt x="0" y="544"/>
                  </a:cubicBezTo>
                  <a:cubicBezTo>
                    <a:pt x="0" y="574"/>
                    <a:pt x="91" y="605"/>
                    <a:pt x="91" y="635"/>
                  </a:cubicBezTo>
                  <a:cubicBezTo>
                    <a:pt x="91" y="665"/>
                    <a:pt x="0" y="695"/>
                    <a:pt x="0" y="725"/>
                  </a:cubicBezTo>
                  <a:cubicBezTo>
                    <a:pt x="0" y="755"/>
                    <a:pt x="45" y="785"/>
                    <a:pt x="91" y="816"/>
                  </a:cubicBezTo>
                </a:path>
              </a:pathLst>
            </a:custGeom>
            <a:noFill/>
            <a:ln w="19050">
              <a:solidFill>
                <a:srgbClr val="3B659A"/>
              </a:solidFill>
              <a:round/>
              <a:headEnd/>
              <a:tailEnd/>
            </a:ln>
          </p:spPr>
          <p:txBody>
            <a:bodyPr wrap="squar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Line 21"/>
            <p:cNvSpPr>
              <a:spLocks noChangeShapeType="1"/>
            </p:cNvSpPr>
            <p:nvPr/>
          </p:nvSpPr>
          <p:spPr bwMode="auto">
            <a:xfrm rot="5400000" flipV="1">
              <a:off x="3369052" y="3032397"/>
              <a:ext cx="1587" cy="1295401"/>
            </a:xfrm>
            <a:prstGeom prst="line">
              <a:avLst/>
            </a:prstGeom>
            <a:noFill/>
            <a:ln w="19050">
              <a:solidFill>
                <a:srgbClr val="D80017"/>
              </a:solidFill>
              <a:prstDash val="dash"/>
              <a:round/>
              <a:headEnd/>
              <a:tailEnd/>
            </a:ln>
          </p:spPr>
          <p:txBody>
            <a:bodyPr wrap="squar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4" name="Text Box 27"/>
            <p:cNvSpPr txBox="1">
              <a:spLocks noChangeArrowheads="1"/>
            </p:cNvSpPr>
            <p:nvPr/>
          </p:nvSpPr>
          <p:spPr bwMode="auto">
            <a:xfrm>
              <a:off x="3131840" y="3138302"/>
              <a:ext cx="469536" cy="340735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US" sz="1600" i="1" dirty="0" smtClean="0">
                  <a:solidFill>
                    <a:srgbClr val="3B659A"/>
                  </a:solidFill>
                  <a:latin typeface="Trebuchet MS"/>
                  <a:cs typeface="Trebuchet MS"/>
                  <a:sym typeface="Symbol" charset="2"/>
                </a:rPr>
                <a:t>W</a:t>
              </a:r>
              <a:r>
                <a:rPr lang="en-US" sz="500" i="1" dirty="0" smtClean="0">
                  <a:solidFill>
                    <a:srgbClr val="3B659A"/>
                  </a:solidFill>
                  <a:latin typeface="Trebuchet MS"/>
                  <a:cs typeface="Trebuchet MS"/>
                  <a:sym typeface="Symbol" charset="2"/>
                </a:rPr>
                <a:t> </a:t>
              </a:r>
              <a:r>
                <a:rPr lang="en-US" sz="1600" baseline="30000" dirty="0" smtClean="0">
                  <a:solidFill>
                    <a:srgbClr val="3B659A"/>
                  </a:solidFill>
                  <a:latin typeface="Trebuchet MS"/>
                  <a:cs typeface="Trebuchet MS"/>
                  <a:sym typeface="Symbol" charset="2"/>
                </a:rPr>
                <a:t>+</a:t>
              </a:r>
              <a:endParaRPr lang="en-US" sz="1600" baseline="30000" dirty="0">
                <a:solidFill>
                  <a:srgbClr val="3B659A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1979710" y="3284983"/>
              <a:ext cx="740847" cy="715039"/>
              <a:chOff x="1979710" y="3284983"/>
              <a:chExt cx="740847" cy="715039"/>
            </a:xfrm>
          </p:grpSpPr>
          <p:sp>
            <p:nvSpPr>
              <p:cNvPr id="11" name="Line 19"/>
              <p:cNvSpPr>
                <a:spLocks noChangeShapeType="1"/>
              </p:cNvSpPr>
              <p:nvPr/>
            </p:nvSpPr>
            <p:spPr bwMode="auto">
              <a:xfrm rot="5400000" flipH="1">
                <a:off x="2171374" y="3093320"/>
                <a:ext cx="357519" cy="740846"/>
              </a:xfrm>
              <a:prstGeom prst="line">
                <a:avLst/>
              </a:prstGeom>
              <a:noFill/>
              <a:ln w="19050">
                <a:solidFill>
                  <a:srgbClr val="3B659A"/>
                </a:solidFill>
                <a:round/>
                <a:headEnd/>
                <a:tailEnd/>
              </a:ln>
            </p:spPr>
            <p:txBody>
              <a:bodyPr wrap="square" lIns="90000" tIns="46800" rIns="90000" bIns="46800" anchor="ctr">
                <a:prstTxWarp prst="textNoShape">
                  <a:avLst/>
                </a:prstTxWarp>
                <a:spAutoFit/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17" name="Line 19"/>
              <p:cNvSpPr>
                <a:spLocks noChangeShapeType="1"/>
              </p:cNvSpPr>
              <p:nvPr/>
            </p:nvSpPr>
            <p:spPr bwMode="auto">
              <a:xfrm rot="16200000" flipH="1" flipV="1">
                <a:off x="2171373" y="3450840"/>
                <a:ext cx="357519" cy="740846"/>
              </a:xfrm>
              <a:prstGeom prst="line">
                <a:avLst/>
              </a:prstGeom>
              <a:noFill/>
              <a:ln w="19050">
                <a:solidFill>
                  <a:srgbClr val="3B659A"/>
                </a:solidFill>
                <a:round/>
                <a:headEnd/>
                <a:tailEnd/>
              </a:ln>
            </p:spPr>
            <p:txBody>
              <a:bodyPr wrap="square" lIns="90000" tIns="46800" rIns="90000" bIns="46800" anchor="ctr">
                <a:prstTxWarp prst="textNoShape">
                  <a:avLst/>
                </a:prstTxWarp>
                <a:spAutoFit/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28" name="Group 27"/>
            <p:cNvGrpSpPr/>
            <p:nvPr/>
          </p:nvGrpSpPr>
          <p:grpSpPr>
            <a:xfrm>
              <a:off x="1688942" y="3069032"/>
              <a:ext cx="339148" cy="1060815"/>
              <a:chOff x="1688942" y="3069032"/>
              <a:chExt cx="339148" cy="1060815"/>
            </a:xfrm>
          </p:grpSpPr>
          <p:sp>
            <p:nvSpPr>
              <p:cNvPr id="18" name="Text Box 27"/>
              <p:cNvSpPr txBox="1">
                <a:spLocks noChangeArrowheads="1"/>
              </p:cNvSpPr>
              <p:nvPr/>
            </p:nvSpPr>
            <p:spPr bwMode="auto">
              <a:xfrm>
                <a:off x="1688942" y="3069032"/>
                <a:ext cx="339148" cy="340735"/>
              </a:xfrm>
              <a:prstGeom prst="rect">
                <a:avLst/>
              </a:prstGeom>
              <a:noFill/>
              <a:ln w="6350">
                <a:noFill/>
                <a:miter lim="800000"/>
                <a:headEnd/>
                <a:tailEnd/>
              </a:ln>
            </p:spPr>
            <p:txBody>
              <a:bodyPr wrap="none" lIns="90000" tIns="46800" rIns="90000" bIns="46800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600" i="1" dirty="0" smtClean="0">
                    <a:solidFill>
                      <a:srgbClr val="3B659A"/>
                    </a:solidFill>
                    <a:latin typeface="Trebuchet MS"/>
                    <a:cs typeface="Trebuchet MS"/>
                    <a:sym typeface="Symbol" charset="2"/>
                  </a:rPr>
                  <a:t>b</a:t>
                </a:r>
                <a:endParaRPr lang="en-US" sz="1600" i="1" dirty="0">
                  <a:solidFill>
                    <a:srgbClr val="3B659A"/>
                  </a:solidFill>
                  <a:latin typeface="Trebuchet MS"/>
                  <a:cs typeface="Trebuchet MS"/>
                  <a:sym typeface="Symbol" charset="2"/>
                </a:endParaRPr>
              </a:p>
            </p:txBody>
          </p:sp>
          <p:sp>
            <p:nvSpPr>
              <p:cNvPr id="19" name="Text Box 27"/>
              <p:cNvSpPr txBox="1">
                <a:spLocks noChangeArrowheads="1"/>
              </p:cNvSpPr>
              <p:nvPr/>
            </p:nvSpPr>
            <p:spPr bwMode="auto">
              <a:xfrm>
                <a:off x="1688942" y="3789112"/>
                <a:ext cx="339048" cy="340735"/>
              </a:xfrm>
              <a:prstGeom prst="rect">
                <a:avLst/>
              </a:prstGeom>
              <a:noFill/>
              <a:ln w="6350">
                <a:noFill/>
                <a:miter lim="800000"/>
                <a:headEnd/>
                <a:tailEnd/>
              </a:ln>
            </p:spPr>
            <p:txBody>
              <a:bodyPr wrap="none" lIns="90000" tIns="46800" rIns="90000" bIns="46800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600" i="1" dirty="0" smtClean="0">
                    <a:solidFill>
                      <a:srgbClr val="3B659A"/>
                    </a:solidFill>
                    <a:latin typeface="Trebuchet MS"/>
                    <a:cs typeface="Trebuchet MS"/>
                    <a:sym typeface="Symbol" charset="2"/>
                  </a:rPr>
                  <a:t>u</a:t>
                </a:r>
                <a:endParaRPr lang="en-US" sz="1600" i="1" dirty="0">
                  <a:solidFill>
                    <a:srgbClr val="3B659A"/>
                  </a:solidFill>
                  <a:latin typeface="Trebuchet MS"/>
                  <a:cs typeface="Trebuchet MS"/>
                  <a:sym typeface="Symbol" charset="2"/>
                </a:endParaRPr>
              </a:p>
            </p:txBody>
          </p:sp>
        </p:grpSp>
        <p:sp>
          <p:nvSpPr>
            <p:cNvPr id="20" name="Text Box 27"/>
            <p:cNvSpPr txBox="1">
              <a:spLocks noChangeArrowheads="1"/>
            </p:cNvSpPr>
            <p:nvPr/>
          </p:nvSpPr>
          <p:spPr bwMode="auto">
            <a:xfrm>
              <a:off x="1712032" y="2876026"/>
              <a:ext cx="312184" cy="309958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US" sz="1400" i="1" dirty="0" smtClean="0">
                  <a:solidFill>
                    <a:srgbClr val="0000FF"/>
                  </a:solidFill>
                  <a:latin typeface="Trebuchet MS"/>
                  <a:cs typeface="Trebuchet MS"/>
                  <a:sym typeface="Symbol" charset="2"/>
                </a:rPr>
                <a:t>_</a:t>
              </a:r>
              <a:endParaRPr lang="en-US" sz="1600" i="1" dirty="0">
                <a:solidFill>
                  <a:srgbClr val="0000FF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  <p:sp>
          <p:nvSpPr>
            <p:cNvPr id="4" name="Oval 3"/>
            <p:cNvSpPr/>
            <p:nvPr/>
          </p:nvSpPr>
          <p:spPr>
            <a:xfrm>
              <a:off x="2633920" y="3570495"/>
              <a:ext cx="144016" cy="144016"/>
            </a:xfrm>
            <a:prstGeom prst="ellipse">
              <a:avLst/>
            </a:prstGeom>
            <a:solidFill>
              <a:srgbClr val="3B659A"/>
            </a:solidFill>
            <a:ln>
              <a:solidFill>
                <a:srgbClr val="D80017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en-GB" dirty="0">
                <a:latin typeface="Calibri"/>
                <a:cs typeface="Calibri"/>
              </a:endParaRPr>
            </a:p>
          </p:txBody>
        </p:sp>
        <p:sp>
          <p:nvSpPr>
            <p:cNvPr id="21" name="Text Box 27"/>
            <p:cNvSpPr txBox="1">
              <a:spLocks noChangeArrowheads="1"/>
            </p:cNvSpPr>
            <p:nvPr/>
          </p:nvSpPr>
          <p:spPr bwMode="auto">
            <a:xfrm>
              <a:off x="3138700" y="3717032"/>
              <a:ext cx="428960" cy="340735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US" sz="1600" i="1" dirty="0" smtClean="0">
                  <a:solidFill>
                    <a:srgbClr val="D80017"/>
                  </a:solidFill>
                  <a:latin typeface="Trebuchet MS"/>
                  <a:cs typeface="Trebuchet MS"/>
                  <a:sym typeface="Symbol" charset="2"/>
                </a:rPr>
                <a:t>H</a:t>
              </a:r>
              <a:r>
                <a:rPr lang="en-US" sz="500" i="1" dirty="0" smtClean="0">
                  <a:solidFill>
                    <a:srgbClr val="D80017"/>
                  </a:solidFill>
                  <a:latin typeface="Trebuchet MS"/>
                  <a:cs typeface="Trebuchet MS"/>
                  <a:sym typeface="Symbol" charset="2"/>
                </a:rPr>
                <a:t> </a:t>
              </a:r>
              <a:r>
                <a:rPr lang="en-US" sz="1600" baseline="30000" dirty="0" smtClean="0">
                  <a:solidFill>
                    <a:srgbClr val="D80017"/>
                  </a:solidFill>
                  <a:latin typeface="Trebuchet MS"/>
                  <a:cs typeface="Trebuchet MS"/>
                  <a:sym typeface="Symbol" charset="2"/>
                </a:rPr>
                <a:t>+</a:t>
              </a:r>
              <a:endParaRPr lang="en-US" sz="1600" baseline="30000" dirty="0">
                <a:solidFill>
                  <a:srgbClr val="D80017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3898100" y="3489448"/>
              <a:ext cx="216024" cy="155576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>
              <a:spAutoFit/>
            </a:bodyPr>
            <a:lstStyle/>
            <a:p>
              <a:pPr algn="ctr"/>
              <a:endParaRPr lang="en-GB" dirty="0">
                <a:latin typeface="Calibri"/>
                <a:cs typeface="Calibri"/>
              </a:endParaRPr>
            </a:p>
          </p:txBody>
        </p:sp>
        <p:grpSp>
          <p:nvGrpSpPr>
            <p:cNvPr id="25" name="Group 24"/>
            <p:cNvGrpSpPr/>
            <p:nvPr/>
          </p:nvGrpSpPr>
          <p:grpSpPr>
            <a:xfrm flipH="1">
              <a:off x="3923928" y="3284984"/>
              <a:ext cx="740847" cy="715039"/>
              <a:chOff x="1979710" y="3284983"/>
              <a:chExt cx="740847" cy="715039"/>
            </a:xfrm>
          </p:grpSpPr>
          <p:sp>
            <p:nvSpPr>
              <p:cNvPr id="26" name="Line 19"/>
              <p:cNvSpPr>
                <a:spLocks noChangeShapeType="1"/>
              </p:cNvSpPr>
              <p:nvPr/>
            </p:nvSpPr>
            <p:spPr bwMode="auto">
              <a:xfrm rot="5400000" flipH="1">
                <a:off x="2171374" y="3093320"/>
                <a:ext cx="357519" cy="740846"/>
              </a:xfrm>
              <a:prstGeom prst="line">
                <a:avLst/>
              </a:prstGeom>
              <a:noFill/>
              <a:ln w="19050">
                <a:solidFill>
                  <a:srgbClr val="3B659A"/>
                </a:solidFill>
                <a:round/>
                <a:headEnd/>
                <a:tailEnd/>
              </a:ln>
            </p:spPr>
            <p:txBody>
              <a:bodyPr wrap="square" lIns="90000" tIns="46800" rIns="90000" bIns="46800" anchor="ctr">
                <a:prstTxWarp prst="textNoShape">
                  <a:avLst/>
                </a:prstTxWarp>
                <a:spAutoFit/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Line 19"/>
              <p:cNvSpPr>
                <a:spLocks noChangeShapeType="1"/>
              </p:cNvSpPr>
              <p:nvPr/>
            </p:nvSpPr>
            <p:spPr bwMode="auto">
              <a:xfrm rot="16200000" flipH="1" flipV="1">
                <a:off x="2171373" y="3450840"/>
                <a:ext cx="357519" cy="740846"/>
              </a:xfrm>
              <a:prstGeom prst="line">
                <a:avLst/>
              </a:prstGeom>
              <a:noFill/>
              <a:ln w="19050">
                <a:solidFill>
                  <a:srgbClr val="3B659A"/>
                </a:solidFill>
                <a:round/>
                <a:headEnd/>
                <a:tailEnd/>
              </a:ln>
            </p:spPr>
            <p:txBody>
              <a:bodyPr wrap="square" lIns="90000" tIns="46800" rIns="90000" bIns="46800" anchor="ctr">
                <a:prstTxWarp prst="textNoShape">
                  <a:avLst/>
                </a:prstTxWarp>
                <a:spAutoFit/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2" name="Oval 21"/>
            <p:cNvSpPr/>
            <p:nvPr/>
          </p:nvSpPr>
          <p:spPr>
            <a:xfrm>
              <a:off x="3866203" y="3570495"/>
              <a:ext cx="144016" cy="144016"/>
            </a:xfrm>
            <a:prstGeom prst="ellipse">
              <a:avLst/>
            </a:prstGeom>
            <a:solidFill>
              <a:srgbClr val="3B659A"/>
            </a:solidFill>
            <a:ln>
              <a:solidFill>
                <a:srgbClr val="D80017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en-GB" dirty="0">
                <a:latin typeface="Calibri"/>
                <a:cs typeface="Calibri"/>
              </a:endParaRPr>
            </a:p>
          </p:txBody>
        </p:sp>
        <p:grpSp>
          <p:nvGrpSpPr>
            <p:cNvPr id="29" name="Group 28"/>
            <p:cNvGrpSpPr/>
            <p:nvPr/>
          </p:nvGrpSpPr>
          <p:grpSpPr>
            <a:xfrm>
              <a:off x="4646076" y="3057487"/>
              <a:ext cx="391784" cy="1060815"/>
              <a:chOff x="1619672" y="3057487"/>
              <a:chExt cx="391784" cy="1060815"/>
            </a:xfrm>
          </p:grpSpPr>
          <p:sp>
            <p:nvSpPr>
              <p:cNvPr id="30" name="Text Box 27"/>
              <p:cNvSpPr txBox="1">
                <a:spLocks noChangeArrowheads="1"/>
              </p:cNvSpPr>
              <p:nvPr/>
            </p:nvSpPr>
            <p:spPr bwMode="auto">
              <a:xfrm>
                <a:off x="1619672" y="3057487"/>
                <a:ext cx="391784" cy="340735"/>
              </a:xfrm>
              <a:prstGeom prst="rect">
                <a:avLst/>
              </a:prstGeom>
              <a:noFill/>
              <a:ln w="6350">
                <a:noFill/>
                <a:miter lim="800000"/>
                <a:headEnd/>
                <a:tailEnd/>
              </a:ln>
            </p:spPr>
            <p:txBody>
              <a:bodyPr wrap="none" lIns="90000" tIns="46800" rIns="90000" bIns="46800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600" i="1" dirty="0" smtClean="0">
                    <a:solidFill>
                      <a:srgbClr val="3B659A"/>
                    </a:solidFill>
                    <a:latin typeface="Symbol" charset="2"/>
                    <a:cs typeface="Symbol" charset="2"/>
                    <a:sym typeface="Symbol" charset="2"/>
                  </a:rPr>
                  <a:t>t</a:t>
                </a:r>
                <a:r>
                  <a:rPr lang="en-US" sz="600" i="1" dirty="0" smtClean="0">
                    <a:solidFill>
                      <a:srgbClr val="3B659A"/>
                    </a:solidFill>
                    <a:latin typeface="Symbol" charset="2"/>
                    <a:cs typeface="Symbol" charset="2"/>
                    <a:sym typeface="Symbol" charset="2"/>
                  </a:rPr>
                  <a:t> </a:t>
                </a:r>
                <a:r>
                  <a:rPr lang="en-US" sz="1600" baseline="30000" dirty="0" smtClean="0">
                    <a:solidFill>
                      <a:srgbClr val="3B659A"/>
                    </a:solidFill>
                    <a:latin typeface="Symbol" charset="2"/>
                    <a:cs typeface="Symbol" charset="2"/>
                    <a:sym typeface="Symbol" charset="2"/>
                  </a:rPr>
                  <a:t>+</a:t>
                </a:r>
                <a:endParaRPr lang="en-US" sz="1600" baseline="30000" dirty="0">
                  <a:solidFill>
                    <a:srgbClr val="3B659A"/>
                  </a:solidFill>
                  <a:latin typeface="Symbol" charset="2"/>
                  <a:cs typeface="Symbol" charset="2"/>
                  <a:sym typeface="Symbol" charset="2"/>
                </a:endParaRPr>
              </a:p>
            </p:txBody>
          </p:sp>
          <p:sp>
            <p:nvSpPr>
              <p:cNvPr id="31" name="Text Box 27"/>
              <p:cNvSpPr txBox="1">
                <a:spLocks noChangeArrowheads="1"/>
              </p:cNvSpPr>
              <p:nvPr/>
            </p:nvSpPr>
            <p:spPr bwMode="auto">
              <a:xfrm>
                <a:off x="1619672" y="3777567"/>
                <a:ext cx="339954" cy="340735"/>
              </a:xfrm>
              <a:prstGeom prst="rect">
                <a:avLst/>
              </a:prstGeom>
              <a:noFill/>
              <a:ln w="6350">
                <a:noFill/>
                <a:miter lim="800000"/>
                <a:headEnd/>
                <a:tailEnd/>
              </a:ln>
            </p:spPr>
            <p:txBody>
              <a:bodyPr wrap="none" lIns="90000" tIns="46800" rIns="90000" bIns="46800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600" i="1" dirty="0">
                    <a:solidFill>
                      <a:srgbClr val="3B659A"/>
                    </a:solidFill>
                    <a:latin typeface="Symbol" charset="2"/>
                    <a:cs typeface="Symbol" charset="2"/>
                    <a:sym typeface="Symbol" charset="2"/>
                  </a:rPr>
                  <a:t>n</a:t>
                </a:r>
              </a:p>
            </p:txBody>
          </p:sp>
        </p:grpSp>
      </p:grpSp>
      <p:sp>
        <p:nvSpPr>
          <p:cNvPr id="33" name="TextBox 32"/>
          <p:cNvSpPr txBox="1"/>
          <p:nvPr/>
        </p:nvSpPr>
        <p:spPr>
          <a:xfrm>
            <a:off x="323528" y="2185119"/>
            <a:ext cx="11206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Examples:</a:t>
            </a:r>
          </a:p>
        </p:txBody>
      </p:sp>
      <p:grpSp>
        <p:nvGrpSpPr>
          <p:cNvPr id="66" name="Group 65"/>
          <p:cNvGrpSpPr/>
          <p:nvPr/>
        </p:nvGrpSpPr>
        <p:grpSpPr>
          <a:xfrm>
            <a:off x="634650" y="4005064"/>
            <a:ext cx="3380249" cy="1479334"/>
            <a:chOff x="5387178" y="2060848"/>
            <a:chExt cx="3380249" cy="1479334"/>
          </a:xfrm>
        </p:grpSpPr>
        <p:grpSp>
          <p:nvGrpSpPr>
            <p:cNvPr id="64" name="Group 63"/>
            <p:cNvGrpSpPr/>
            <p:nvPr/>
          </p:nvGrpSpPr>
          <p:grpSpPr>
            <a:xfrm>
              <a:off x="5387178" y="2155946"/>
              <a:ext cx="3380249" cy="1384236"/>
              <a:chOff x="5387178" y="1951467"/>
              <a:chExt cx="3380249" cy="1384236"/>
            </a:xfrm>
          </p:grpSpPr>
          <p:sp>
            <p:nvSpPr>
              <p:cNvPr id="35" name="Line 63"/>
              <p:cNvSpPr>
                <a:spLocks noChangeShapeType="1"/>
              </p:cNvSpPr>
              <p:nvPr/>
            </p:nvSpPr>
            <p:spPr bwMode="auto">
              <a:xfrm flipV="1">
                <a:off x="5653732" y="2931761"/>
                <a:ext cx="793750" cy="1588"/>
              </a:xfrm>
              <a:prstGeom prst="line">
                <a:avLst/>
              </a:prstGeom>
              <a:noFill/>
              <a:ln w="19050" cmpd="sng">
                <a:solidFill>
                  <a:srgbClr val="3B659A"/>
                </a:solidFill>
                <a:round/>
                <a:headEnd/>
                <a:tailEnd type="none" w="sm" len="med"/>
              </a:ln>
              <a:effectLst/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36" name="Line 64"/>
              <p:cNvSpPr>
                <a:spLocks noChangeShapeType="1"/>
              </p:cNvSpPr>
              <p:nvPr/>
            </p:nvSpPr>
            <p:spPr bwMode="auto">
              <a:xfrm flipV="1">
                <a:off x="7595245" y="2925411"/>
                <a:ext cx="865187" cy="1588"/>
              </a:xfrm>
              <a:prstGeom prst="line">
                <a:avLst/>
              </a:prstGeom>
              <a:noFill/>
              <a:ln w="19050" cmpd="sng">
                <a:solidFill>
                  <a:srgbClr val="3B659A"/>
                </a:solidFill>
                <a:round/>
                <a:headEnd/>
                <a:tailEnd type="none" w="sm" len="med"/>
              </a:ln>
              <a:effectLst/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42" name="Arc 74"/>
              <p:cNvSpPr>
                <a:spLocks/>
              </p:cNvSpPr>
              <p:nvPr/>
            </p:nvSpPr>
            <p:spPr bwMode="auto">
              <a:xfrm rot="16200000">
                <a:off x="6417909" y="2324339"/>
                <a:ext cx="630645" cy="577850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0" y="-1"/>
                    </a:moveTo>
                    <a:cubicBezTo>
                      <a:pt x="11929" y="-1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0" y="-1"/>
                    </a:moveTo>
                    <a:cubicBezTo>
                      <a:pt x="11929" y="-1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19050" cmpd="sng">
                <a:solidFill>
                  <a:srgbClr val="3B659A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square" lIns="90000" tIns="46800" rIns="90000" bIns="46800" anchor="ctr">
                <a:prstTxWarp prst="textNoShape">
                  <a:avLst/>
                </a:prstTxWarp>
                <a:spAutoFit/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43" name="Arc 75"/>
              <p:cNvSpPr>
                <a:spLocks/>
              </p:cNvSpPr>
              <p:nvPr/>
            </p:nvSpPr>
            <p:spPr bwMode="auto">
              <a:xfrm rot="5400000" flipH="1">
                <a:off x="6994171" y="2325926"/>
                <a:ext cx="629059" cy="57308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0" y="-1"/>
                    </a:moveTo>
                    <a:cubicBezTo>
                      <a:pt x="11929" y="-1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0" y="-1"/>
                    </a:moveTo>
                    <a:cubicBezTo>
                      <a:pt x="11929" y="-1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19050" cmpd="sng">
                <a:solidFill>
                  <a:srgbClr val="3B659A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square" lIns="90000" tIns="46800" rIns="90000" bIns="46800" anchor="ctr">
                <a:prstTxWarp prst="textNoShape">
                  <a:avLst/>
                </a:prstTxWarp>
                <a:spAutoFit/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44" name="Group 85"/>
              <p:cNvGrpSpPr>
                <a:grpSpLocks/>
              </p:cNvGrpSpPr>
              <p:nvPr/>
            </p:nvGrpSpPr>
            <p:grpSpPr bwMode="auto">
              <a:xfrm rot="1295268">
                <a:off x="7250041" y="2174204"/>
                <a:ext cx="1004888" cy="398463"/>
                <a:chOff x="3977" y="1458"/>
                <a:chExt cx="633" cy="251"/>
              </a:xfrm>
            </p:grpSpPr>
            <p:sp>
              <p:nvSpPr>
                <p:cNvPr id="45" name="Freeform 76"/>
                <p:cNvSpPr>
                  <a:spLocks/>
                </p:cNvSpPr>
                <p:nvPr/>
              </p:nvSpPr>
              <p:spPr bwMode="auto">
                <a:xfrm rot="19573028" flipH="1">
                  <a:off x="3977" y="1458"/>
                  <a:ext cx="633" cy="44"/>
                </a:xfrm>
                <a:custGeom>
                  <a:avLst/>
                  <a:gdLst/>
                  <a:ahLst/>
                  <a:cxnLst>
                    <a:cxn ang="0">
                      <a:pos x="0" y="192"/>
                    </a:cxn>
                    <a:cxn ang="0">
                      <a:pos x="192" y="0"/>
                    </a:cxn>
                    <a:cxn ang="0">
                      <a:pos x="384" y="192"/>
                    </a:cxn>
                    <a:cxn ang="0">
                      <a:pos x="576" y="0"/>
                    </a:cxn>
                    <a:cxn ang="0">
                      <a:pos x="768" y="192"/>
                    </a:cxn>
                    <a:cxn ang="0">
                      <a:pos x="960" y="0"/>
                    </a:cxn>
                    <a:cxn ang="0">
                      <a:pos x="1152" y="192"/>
                    </a:cxn>
                    <a:cxn ang="0">
                      <a:pos x="1344" y="0"/>
                    </a:cxn>
                    <a:cxn ang="0">
                      <a:pos x="1536" y="192"/>
                    </a:cxn>
                    <a:cxn ang="0">
                      <a:pos x="1728" y="0"/>
                    </a:cxn>
                    <a:cxn ang="0">
                      <a:pos x="1920" y="192"/>
                    </a:cxn>
                    <a:cxn ang="0">
                      <a:pos x="2112" y="0"/>
                    </a:cxn>
                    <a:cxn ang="0">
                      <a:pos x="2304" y="192"/>
                    </a:cxn>
                  </a:cxnLst>
                  <a:rect l="0" t="0" r="r" b="b"/>
                  <a:pathLst>
                    <a:path w="2304" h="192">
                      <a:moveTo>
                        <a:pt x="0" y="192"/>
                      </a:moveTo>
                      <a:cubicBezTo>
                        <a:pt x="64" y="96"/>
                        <a:pt x="128" y="0"/>
                        <a:pt x="192" y="0"/>
                      </a:cubicBezTo>
                      <a:cubicBezTo>
                        <a:pt x="256" y="0"/>
                        <a:pt x="320" y="192"/>
                        <a:pt x="384" y="192"/>
                      </a:cubicBezTo>
                      <a:cubicBezTo>
                        <a:pt x="448" y="192"/>
                        <a:pt x="512" y="0"/>
                        <a:pt x="576" y="0"/>
                      </a:cubicBezTo>
                      <a:cubicBezTo>
                        <a:pt x="640" y="0"/>
                        <a:pt x="704" y="192"/>
                        <a:pt x="768" y="192"/>
                      </a:cubicBezTo>
                      <a:cubicBezTo>
                        <a:pt x="832" y="192"/>
                        <a:pt x="896" y="0"/>
                        <a:pt x="960" y="0"/>
                      </a:cubicBezTo>
                      <a:cubicBezTo>
                        <a:pt x="1024" y="0"/>
                        <a:pt x="1088" y="192"/>
                        <a:pt x="1152" y="192"/>
                      </a:cubicBezTo>
                      <a:cubicBezTo>
                        <a:pt x="1216" y="192"/>
                        <a:pt x="1280" y="0"/>
                        <a:pt x="1344" y="0"/>
                      </a:cubicBezTo>
                      <a:cubicBezTo>
                        <a:pt x="1408" y="0"/>
                        <a:pt x="1472" y="192"/>
                        <a:pt x="1536" y="192"/>
                      </a:cubicBezTo>
                      <a:cubicBezTo>
                        <a:pt x="1600" y="192"/>
                        <a:pt x="1664" y="0"/>
                        <a:pt x="1728" y="0"/>
                      </a:cubicBezTo>
                      <a:cubicBezTo>
                        <a:pt x="1792" y="0"/>
                        <a:pt x="1856" y="192"/>
                        <a:pt x="1920" y="192"/>
                      </a:cubicBezTo>
                      <a:cubicBezTo>
                        <a:pt x="1984" y="192"/>
                        <a:pt x="2048" y="0"/>
                        <a:pt x="2112" y="0"/>
                      </a:cubicBezTo>
                      <a:cubicBezTo>
                        <a:pt x="2176" y="0"/>
                        <a:pt x="2272" y="160"/>
                        <a:pt x="2304" y="192"/>
                      </a:cubicBezTo>
                    </a:path>
                  </a:pathLst>
                </a:custGeom>
                <a:noFill/>
                <a:ln w="19050" cmpd="sng">
                  <a:solidFill>
                    <a:srgbClr val="3B659A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GB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46" name="Oval 77"/>
                <p:cNvSpPr>
                  <a:spLocks noChangeArrowheads="1"/>
                </p:cNvSpPr>
                <p:nvPr/>
              </p:nvSpPr>
              <p:spPr bwMode="auto">
                <a:xfrm>
                  <a:off x="4018" y="1664"/>
                  <a:ext cx="45" cy="45"/>
                </a:xfrm>
                <a:prstGeom prst="ellipse">
                  <a:avLst/>
                </a:prstGeom>
                <a:solidFill>
                  <a:srgbClr val="3B659A"/>
                </a:solidFill>
                <a:ln w="19050" cmpd="sng">
                  <a:solidFill>
                    <a:srgbClr val="3B659A"/>
                  </a:solidFill>
                  <a:round/>
                  <a:headEnd/>
                  <a:tailEnd/>
                </a:ln>
                <a:effectLst/>
              </p:spPr>
              <p:txBody>
                <a:bodyPr wrap="none" lIns="90000" tIns="46800" rIns="90000" bIns="46800" anchor="ctr">
                  <a:prstTxWarp prst="textNoShape">
                    <a:avLst/>
                  </a:prstTxWarp>
                  <a:spAutoFit/>
                </a:bodyPr>
                <a:lstStyle/>
                <a:p>
                  <a:endParaRPr lang="en-GB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54" name="Text Box 27"/>
              <p:cNvSpPr txBox="1">
                <a:spLocks noChangeArrowheads="1"/>
              </p:cNvSpPr>
              <p:nvPr/>
            </p:nvSpPr>
            <p:spPr bwMode="auto">
              <a:xfrm>
                <a:off x="5387178" y="2720465"/>
                <a:ext cx="339148" cy="340735"/>
              </a:xfrm>
              <a:prstGeom prst="rect">
                <a:avLst/>
              </a:prstGeom>
              <a:noFill/>
              <a:ln w="6350">
                <a:noFill/>
                <a:miter lim="800000"/>
                <a:headEnd/>
                <a:tailEnd/>
              </a:ln>
            </p:spPr>
            <p:txBody>
              <a:bodyPr wrap="none" lIns="90000" tIns="46800" rIns="90000" bIns="46800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600" i="1" dirty="0" smtClean="0">
                    <a:solidFill>
                      <a:srgbClr val="3B659A"/>
                    </a:solidFill>
                    <a:latin typeface="Trebuchet MS"/>
                    <a:cs typeface="Trebuchet MS"/>
                    <a:sym typeface="Symbol" charset="2"/>
                  </a:rPr>
                  <a:t>b</a:t>
                </a:r>
                <a:endParaRPr lang="en-US" sz="1600" i="1" dirty="0">
                  <a:solidFill>
                    <a:srgbClr val="3B659A"/>
                  </a:solidFill>
                  <a:latin typeface="Trebuchet MS"/>
                  <a:cs typeface="Trebuchet MS"/>
                  <a:sym typeface="Symbol" charset="2"/>
                </a:endParaRPr>
              </a:p>
            </p:txBody>
          </p:sp>
          <p:sp>
            <p:nvSpPr>
              <p:cNvPr id="55" name="Text Box 27"/>
              <p:cNvSpPr txBox="1">
                <a:spLocks noChangeArrowheads="1"/>
              </p:cNvSpPr>
              <p:nvPr/>
            </p:nvSpPr>
            <p:spPr bwMode="auto">
              <a:xfrm>
                <a:off x="6857112" y="1951467"/>
                <a:ext cx="310996" cy="340735"/>
              </a:xfrm>
              <a:prstGeom prst="rect">
                <a:avLst/>
              </a:prstGeom>
              <a:noFill/>
              <a:ln w="6350">
                <a:noFill/>
                <a:miter lim="800000"/>
                <a:headEnd/>
                <a:tailEnd/>
              </a:ln>
            </p:spPr>
            <p:txBody>
              <a:bodyPr wrap="none" lIns="90000" tIns="46800" rIns="90000" bIns="46800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600" i="1" dirty="0" smtClean="0">
                    <a:solidFill>
                      <a:srgbClr val="3B659A"/>
                    </a:solidFill>
                    <a:latin typeface="Trebuchet MS"/>
                    <a:cs typeface="Trebuchet MS"/>
                    <a:sym typeface="Symbol" charset="2"/>
                  </a:rPr>
                  <a:t>t</a:t>
                </a:r>
                <a:endParaRPr lang="en-US" sz="1600" i="1" dirty="0">
                  <a:solidFill>
                    <a:srgbClr val="3B659A"/>
                  </a:solidFill>
                  <a:latin typeface="Trebuchet MS"/>
                  <a:cs typeface="Trebuchet MS"/>
                  <a:sym typeface="Symbol" charset="2"/>
                </a:endParaRPr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6372200" y="2852936"/>
                <a:ext cx="144016" cy="144016"/>
              </a:xfrm>
              <a:prstGeom prst="ellipse">
                <a:avLst/>
              </a:prstGeom>
              <a:solidFill>
                <a:srgbClr val="3B659A"/>
              </a:solidFill>
              <a:ln>
                <a:solidFill>
                  <a:srgbClr val="D80017"/>
                </a:solidFill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en-GB" dirty="0">
                  <a:latin typeface="Calibri"/>
                  <a:cs typeface="Calibri"/>
                </a:endParaRPr>
              </a:p>
            </p:txBody>
          </p:sp>
          <p:sp>
            <p:nvSpPr>
              <p:cNvPr id="57" name="Oval 56"/>
              <p:cNvSpPr/>
              <p:nvPr/>
            </p:nvSpPr>
            <p:spPr>
              <a:xfrm>
                <a:off x="7524328" y="2852936"/>
                <a:ext cx="144016" cy="144016"/>
              </a:xfrm>
              <a:prstGeom prst="ellipse">
                <a:avLst/>
              </a:prstGeom>
              <a:solidFill>
                <a:srgbClr val="3B659A"/>
              </a:solidFill>
              <a:ln>
                <a:solidFill>
                  <a:srgbClr val="D80017"/>
                </a:solidFill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en-GB" dirty="0">
                  <a:latin typeface="Calibri"/>
                  <a:cs typeface="Calibri"/>
                </a:endParaRPr>
              </a:p>
            </p:txBody>
          </p:sp>
          <p:sp>
            <p:nvSpPr>
              <p:cNvPr id="58" name="Freeform 17"/>
              <p:cNvSpPr>
                <a:spLocks/>
              </p:cNvSpPr>
              <p:nvPr/>
            </p:nvSpPr>
            <p:spPr bwMode="auto">
              <a:xfrm rot="5400000">
                <a:off x="6965372" y="2294717"/>
                <a:ext cx="108809" cy="1150937"/>
              </a:xfrm>
              <a:custGeom>
                <a:avLst/>
                <a:gdLst>
                  <a:gd name="T0" fmla="*/ 45 w 98"/>
                  <a:gd name="T1" fmla="*/ 0 h 816"/>
                  <a:gd name="T2" fmla="*/ 91 w 98"/>
                  <a:gd name="T3" fmla="*/ 90 h 816"/>
                  <a:gd name="T4" fmla="*/ 0 w 98"/>
                  <a:gd name="T5" fmla="*/ 181 h 816"/>
                  <a:gd name="T6" fmla="*/ 91 w 98"/>
                  <a:gd name="T7" fmla="*/ 272 h 816"/>
                  <a:gd name="T8" fmla="*/ 0 w 98"/>
                  <a:gd name="T9" fmla="*/ 362 h 816"/>
                  <a:gd name="T10" fmla="*/ 91 w 98"/>
                  <a:gd name="T11" fmla="*/ 453 h 816"/>
                  <a:gd name="T12" fmla="*/ 0 w 98"/>
                  <a:gd name="T13" fmla="*/ 544 h 816"/>
                  <a:gd name="T14" fmla="*/ 91 w 98"/>
                  <a:gd name="T15" fmla="*/ 635 h 816"/>
                  <a:gd name="T16" fmla="*/ 0 w 98"/>
                  <a:gd name="T17" fmla="*/ 725 h 816"/>
                  <a:gd name="T18" fmla="*/ 91 w 98"/>
                  <a:gd name="T19" fmla="*/ 816 h 81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98"/>
                  <a:gd name="T31" fmla="*/ 0 h 816"/>
                  <a:gd name="T32" fmla="*/ 98 w 98"/>
                  <a:gd name="T33" fmla="*/ 816 h 81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98" h="816">
                    <a:moveTo>
                      <a:pt x="45" y="0"/>
                    </a:moveTo>
                    <a:cubicBezTo>
                      <a:pt x="71" y="30"/>
                      <a:pt x="98" y="60"/>
                      <a:pt x="91" y="90"/>
                    </a:cubicBezTo>
                    <a:cubicBezTo>
                      <a:pt x="84" y="120"/>
                      <a:pt x="0" y="151"/>
                      <a:pt x="0" y="181"/>
                    </a:cubicBezTo>
                    <a:cubicBezTo>
                      <a:pt x="0" y="211"/>
                      <a:pt x="91" y="242"/>
                      <a:pt x="91" y="272"/>
                    </a:cubicBezTo>
                    <a:cubicBezTo>
                      <a:pt x="91" y="302"/>
                      <a:pt x="0" y="332"/>
                      <a:pt x="0" y="362"/>
                    </a:cubicBezTo>
                    <a:cubicBezTo>
                      <a:pt x="0" y="392"/>
                      <a:pt x="91" y="423"/>
                      <a:pt x="91" y="453"/>
                    </a:cubicBezTo>
                    <a:cubicBezTo>
                      <a:pt x="91" y="483"/>
                      <a:pt x="0" y="514"/>
                      <a:pt x="0" y="544"/>
                    </a:cubicBezTo>
                    <a:cubicBezTo>
                      <a:pt x="0" y="574"/>
                      <a:pt x="91" y="605"/>
                      <a:pt x="91" y="635"/>
                    </a:cubicBezTo>
                    <a:cubicBezTo>
                      <a:pt x="91" y="665"/>
                      <a:pt x="0" y="695"/>
                      <a:pt x="0" y="725"/>
                    </a:cubicBezTo>
                    <a:cubicBezTo>
                      <a:pt x="0" y="755"/>
                      <a:pt x="45" y="785"/>
                      <a:pt x="91" y="816"/>
                    </a:cubicBezTo>
                  </a:path>
                </a:pathLst>
              </a:custGeom>
              <a:noFill/>
              <a:ln w="19050">
                <a:solidFill>
                  <a:srgbClr val="3B659A"/>
                </a:solidFill>
                <a:round/>
                <a:headEnd/>
                <a:tailEnd/>
              </a:ln>
            </p:spPr>
            <p:txBody>
              <a:bodyPr wrap="square" lIns="90000" tIns="46800" rIns="90000" bIns="46800" anchor="ctr">
                <a:prstTxWarp prst="textNoShape">
                  <a:avLst/>
                </a:prstTxWarp>
                <a:spAutoFit/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9" name="Line 21"/>
              <p:cNvSpPr>
                <a:spLocks noChangeShapeType="1"/>
              </p:cNvSpPr>
              <p:nvPr/>
            </p:nvSpPr>
            <p:spPr bwMode="auto">
              <a:xfrm rot="5400000" flipH="1" flipV="1">
                <a:off x="7039764" y="2461859"/>
                <a:ext cx="0" cy="1047095"/>
              </a:xfrm>
              <a:prstGeom prst="line">
                <a:avLst/>
              </a:prstGeom>
              <a:noFill/>
              <a:ln w="19050">
                <a:solidFill>
                  <a:srgbClr val="D80017"/>
                </a:solidFill>
                <a:prstDash val="dash"/>
                <a:round/>
                <a:headEnd/>
                <a:tailEnd/>
              </a:ln>
            </p:spPr>
            <p:txBody>
              <a:bodyPr wrap="square" lIns="90000" tIns="46800" rIns="90000" bIns="46800" anchor="ctr">
                <a:prstTxWarp prst="textNoShape">
                  <a:avLst/>
                </a:prstTxWarp>
                <a:spAutoFit/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60" name="Text Box 27"/>
              <p:cNvSpPr txBox="1">
                <a:spLocks noChangeArrowheads="1"/>
              </p:cNvSpPr>
              <p:nvPr/>
            </p:nvSpPr>
            <p:spPr bwMode="auto">
              <a:xfrm>
                <a:off x="6804248" y="2478613"/>
                <a:ext cx="465779" cy="340735"/>
              </a:xfrm>
              <a:prstGeom prst="rect">
                <a:avLst/>
              </a:prstGeom>
              <a:noFill/>
              <a:ln w="6350">
                <a:noFill/>
                <a:miter lim="800000"/>
                <a:headEnd/>
                <a:tailEnd/>
              </a:ln>
            </p:spPr>
            <p:txBody>
              <a:bodyPr wrap="none" lIns="90000" tIns="46800" rIns="90000" bIns="46800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600" i="1" dirty="0" smtClean="0">
                    <a:solidFill>
                      <a:srgbClr val="3B659A"/>
                    </a:solidFill>
                    <a:latin typeface="Trebuchet MS"/>
                    <a:cs typeface="Trebuchet MS"/>
                    <a:sym typeface="Symbol" charset="2"/>
                  </a:rPr>
                  <a:t>W</a:t>
                </a:r>
                <a:r>
                  <a:rPr lang="en-US" sz="500" i="1" dirty="0" smtClean="0">
                    <a:solidFill>
                      <a:srgbClr val="3B659A"/>
                    </a:solidFill>
                    <a:latin typeface="Trebuchet MS"/>
                    <a:cs typeface="Trebuchet MS"/>
                    <a:sym typeface="Symbol" charset="2"/>
                  </a:rPr>
                  <a:t> </a:t>
                </a:r>
                <a:r>
                  <a:rPr lang="en-US" sz="1600" baseline="30000" dirty="0" smtClean="0">
                    <a:solidFill>
                      <a:srgbClr val="3B659A"/>
                    </a:solidFill>
                    <a:latin typeface="Symbol" charset="2"/>
                    <a:cs typeface="Symbol" charset="2"/>
                    <a:sym typeface="Symbol" charset="2"/>
                  </a:rPr>
                  <a:t>-</a:t>
                </a:r>
                <a:endParaRPr lang="en-US" sz="1600" baseline="30000" dirty="0">
                  <a:solidFill>
                    <a:srgbClr val="3B659A"/>
                  </a:solidFill>
                  <a:latin typeface="Symbol" charset="2"/>
                  <a:cs typeface="Symbol" charset="2"/>
                  <a:sym typeface="Symbol" charset="2"/>
                </a:endParaRPr>
              </a:p>
            </p:txBody>
          </p:sp>
          <p:sp>
            <p:nvSpPr>
              <p:cNvPr id="61" name="Text Box 27"/>
              <p:cNvSpPr txBox="1">
                <a:spLocks noChangeArrowheads="1"/>
              </p:cNvSpPr>
              <p:nvPr/>
            </p:nvSpPr>
            <p:spPr bwMode="auto">
              <a:xfrm>
                <a:off x="6804248" y="2994968"/>
                <a:ext cx="425203" cy="340735"/>
              </a:xfrm>
              <a:prstGeom prst="rect">
                <a:avLst/>
              </a:prstGeom>
              <a:noFill/>
              <a:ln w="6350">
                <a:noFill/>
                <a:miter lim="800000"/>
                <a:headEnd/>
                <a:tailEnd/>
              </a:ln>
            </p:spPr>
            <p:txBody>
              <a:bodyPr wrap="none" lIns="90000" tIns="46800" rIns="90000" bIns="46800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600" i="1" dirty="0" smtClean="0">
                    <a:solidFill>
                      <a:srgbClr val="D80017"/>
                    </a:solidFill>
                    <a:latin typeface="Trebuchet MS"/>
                    <a:cs typeface="Trebuchet MS"/>
                    <a:sym typeface="Symbol" charset="2"/>
                  </a:rPr>
                  <a:t>H</a:t>
                </a:r>
                <a:r>
                  <a:rPr lang="en-US" sz="500" i="1" dirty="0" smtClean="0">
                    <a:solidFill>
                      <a:srgbClr val="D80017"/>
                    </a:solidFill>
                    <a:latin typeface="Trebuchet MS"/>
                    <a:cs typeface="Trebuchet MS"/>
                    <a:sym typeface="Symbol" charset="2"/>
                  </a:rPr>
                  <a:t> </a:t>
                </a:r>
                <a:r>
                  <a:rPr lang="en-US" sz="1600" baseline="30000" dirty="0" smtClean="0">
                    <a:solidFill>
                      <a:srgbClr val="D80017"/>
                    </a:solidFill>
                    <a:latin typeface="Symbol" charset="2"/>
                    <a:cs typeface="Symbol" charset="2"/>
                    <a:sym typeface="Symbol" charset="2"/>
                  </a:rPr>
                  <a:t>-</a:t>
                </a:r>
                <a:endParaRPr lang="en-US" sz="1600" baseline="30000" dirty="0">
                  <a:solidFill>
                    <a:srgbClr val="D80017"/>
                  </a:solidFill>
                  <a:latin typeface="Symbol" charset="2"/>
                  <a:cs typeface="Symbol" charset="2"/>
                  <a:sym typeface="Symbol" charset="2"/>
                </a:endParaRPr>
              </a:p>
            </p:txBody>
          </p:sp>
          <p:sp>
            <p:nvSpPr>
              <p:cNvPr id="62" name="Text Box 27"/>
              <p:cNvSpPr txBox="1">
                <a:spLocks noChangeArrowheads="1"/>
              </p:cNvSpPr>
              <p:nvPr/>
            </p:nvSpPr>
            <p:spPr bwMode="auto">
              <a:xfrm>
                <a:off x="8459537" y="2708992"/>
                <a:ext cx="307890" cy="340735"/>
              </a:xfrm>
              <a:prstGeom prst="rect">
                <a:avLst/>
              </a:prstGeom>
              <a:noFill/>
              <a:ln w="6350">
                <a:noFill/>
                <a:miter lim="800000"/>
                <a:headEnd/>
                <a:tailEnd/>
              </a:ln>
            </p:spPr>
            <p:txBody>
              <a:bodyPr wrap="none" lIns="90000" tIns="46800" rIns="90000" bIns="46800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600" i="1" dirty="0" smtClean="0">
                    <a:solidFill>
                      <a:srgbClr val="3B659A"/>
                    </a:solidFill>
                    <a:latin typeface="Trebuchet MS"/>
                    <a:cs typeface="Trebuchet MS"/>
                    <a:sym typeface="Symbol" charset="2"/>
                  </a:rPr>
                  <a:t>s</a:t>
                </a:r>
                <a:endParaRPr lang="en-US" sz="1600" i="1" dirty="0">
                  <a:solidFill>
                    <a:srgbClr val="3B659A"/>
                  </a:solidFill>
                  <a:latin typeface="Trebuchet MS"/>
                  <a:cs typeface="Trebuchet MS"/>
                  <a:sym typeface="Symbol" charset="2"/>
                </a:endParaRPr>
              </a:p>
            </p:txBody>
          </p:sp>
        </p:grpSp>
        <p:sp>
          <p:nvSpPr>
            <p:cNvPr id="63" name="Text Box 27"/>
            <p:cNvSpPr txBox="1">
              <a:spLocks noChangeArrowheads="1"/>
            </p:cNvSpPr>
            <p:nvPr/>
          </p:nvSpPr>
          <p:spPr bwMode="auto">
            <a:xfrm>
              <a:off x="8301238" y="2060848"/>
              <a:ext cx="317412" cy="340735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US" sz="1600" i="1" dirty="0" smtClean="0">
                  <a:solidFill>
                    <a:srgbClr val="3B659A"/>
                  </a:solidFill>
                  <a:latin typeface="Symbol" charset="2"/>
                  <a:cs typeface="Symbol" charset="2"/>
                  <a:sym typeface="Symbol" charset="2"/>
                </a:rPr>
                <a:t>g</a:t>
              </a:r>
              <a:endParaRPr lang="en-US" sz="1600" i="1" dirty="0">
                <a:solidFill>
                  <a:srgbClr val="3B659A"/>
                </a:solidFill>
                <a:latin typeface="Symbol" charset="2"/>
                <a:cs typeface="Symbol" charset="2"/>
                <a:sym typeface="Symbol" charset="2"/>
              </a:endParaRPr>
            </a:p>
          </p:txBody>
        </p:sp>
      </p:grpSp>
      <p:pic>
        <p:nvPicPr>
          <p:cNvPr id="67" name="Picture 66" descr="combined_2HDM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18" r="2410"/>
          <a:stretch/>
        </p:blipFill>
        <p:spPr>
          <a:xfrm>
            <a:off x="4355976" y="2298458"/>
            <a:ext cx="4329871" cy="411818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988119" y="2170229"/>
            <a:ext cx="267952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sz="1000" dirty="0" smtClean="0">
                <a:solidFill>
                  <a:srgbClr val="7F7F7F"/>
                </a:solidFill>
              </a:rPr>
              <a:t>[ CKMfitter</a:t>
            </a:r>
            <a:r>
              <a:rPr lang="en-GB" sz="1000" dirty="0">
                <a:solidFill>
                  <a:srgbClr val="7F7F7F"/>
                </a:solidFill>
              </a:rPr>
              <a:t>: </a:t>
            </a:r>
            <a:r>
              <a:rPr lang="en-GB" sz="1000" dirty="0" smtClean="0">
                <a:solidFill>
                  <a:srgbClr val="7F7F7F"/>
                </a:solidFill>
              </a:rPr>
              <a:t>0907.5135, many other groups ]</a:t>
            </a:r>
            <a:endParaRPr lang="en-GB" sz="1000" dirty="0">
              <a:solidFill>
                <a:srgbClr val="7F7F7F"/>
              </a:solidFill>
            </a:endParaRPr>
          </a:p>
        </p:txBody>
      </p:sp>
      <p:cxnSp>
        <p:nvCxnSpPr>
          <p:cNvPr id="69" name="Straight Arrow Connector 68"/>
          <p:cNvCxnSpPr/>
          <p:nvPr/>
        </p:nvCxnSpPr>
        <p:spPr>
          <a:xfrm flipH="1">
            <a:off x="5064511" y="3273527"/>
            <a:ext cx="4067944" cy="0"/>
          </a:xfrm>
          <a:prstGeom prst="straightConnector1">
            <a:avLst/>
          </a:prstGeom>
          <a:ln>
            <a:solidFill>
              <a:srgbClr val="D80017"/>
            </a:solidFill>
            <a:prstDash val="sysDash"/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8518979" y="3021515"/>
            <a:ext cx="71045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 smtClean="0">
                <a:solidFill>
                  <a:srgbClr val="D80017"/>
                </a:solidFill>
                <a:latin typeface="Trebuchet MS"/>
                <a:cs typeface="Trebuchet MS"/>
              </a:rPr>
              <a:t>316 GeV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323527" y="5661248"/>
            <a:ext cx="4536505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Many others: </a:t>
            </a:r>
            <a:r>
              <a:rPr lang="en-GB" sz="16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R</a:t>
            </a:r>
            <a:r>
              <a:rPr lang="en-GB" sz="1600" i="1" baseline="-25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b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, </a:t>
            </a:r>
            <a:r>
              <a:rPr lang="en-GB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B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mbol" charset="2"/>
                <a:cs typeface="Symbol" charset="2"/>
              </a:rPr>
              <a:t>®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GB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D</a:t>
            </a:r>
            <a:r>
              <a:rPr lang="en-GB" sz="16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(</a:t>
            </a:r>
            <a:r>
              <a:rPr lang="en-GB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*</a:t>
            </a:r>
            <a:r>
              <a:rPr lang="en-GB" sz="16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)</a:t>
            </a:r>
            <a:r>
              <a:rPr lang="en-GB" sz="16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mbol" charset="2"/>
                <a:cs typeface="Symbol" charset="2"/>
              </a:rPr>
              <a:t>tn</a:t>
            </a:r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, rare leptonic    kaon and tau decays, neutral meson mixing, …  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6732240" y="4922584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bg1"/>
                </a:solidFill>
                <a:latin typeface="Trebuchet MS"/>
                <a:cs typeface="Trebuchet MS"/>
              </a:rPr>
              <a:t>Coloured regions are </a:t>
            </a:r>
            <a:r>
              <a:rPr lang="en-GB" sz="1200" b="1" i="1" dirty="0" smtClean="0">
                <a:solidFill>
                  <a:schemeClr val="bg1"/>
                </a:solidFill>
                <a:latin typeface="Trebuchet MS"/>
                <a:cs typeface="Trebuchet MS"/>
              </a:rPr>
              <a:t>allowed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4979786" y="2144401"/>
            <a:ext cx="9372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>
                <a:latin typeface="Trebuchet MS"/>
                <a:cs typeface="Trebuchet MS"/>
              </a:rPr>
              <a:t>2HDM (T2)</a:t>
            </a:r>
          </a:p>
        </p:txBody>
      </p:sp>
    </p:spTree>
    <p:extLst>
      <p:ext uri="{BB962C8B-B14F-4D97-AF65-F5344CB8AC3E}">
        <p14:creationId xmlns:p14="http://schemas.microsoft.com/office/powerpoint/2010/main" val="42705960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2"/>
          <p:cNvSpPr txBox="1">
            <a:spLocks noChangeArrowheads="1"/>
          </p:cNvSpPr>
          <p:nvPr/>
        </p:nvSpPr>
        <p:spPr bwMode="auto">
          <a:xfrm>
            <a:off x="179512" y="188640"/>
            <a:ext cx="8964488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lvl="0"/>
            <a:r>
              <a:rPr lang="en-US" sz="2800" dirty="0" smtClean="0">
                <a:latin typeface="Trebuchet MS"/>
                <a:ea typeface="Trebuchet MS" pitchFamily="-84" charset="0"/>
                <a:cs typeface="Trebuchet MS"/>
              </a:rPr>
              <a:t>BSM Higgs </a:t>
            </a:r>
            <a:r>
              <a:rPr lang="en-US" sz="2800" dirty="0" smtClean="0">
                <a:latin typeface="Trebuchet MS"/>
                <a:ea typeface="Trebuchet MS" pitchFamily="-84" charset="0"/>
                <a:cs typeface="Trebuchet MS"/>
              </a:rPr>
              <a:t>and </a:t>
            </a:r>
            <a:r>
              <a:rPr lang="en-US" sz="2800" dirty="0" err="1" smtClean="0">
                <a:latin typeface="Trebuchet MS"/>
                <a:ea typeface="Trebuchet MS" pitchFamily="-84" charset="0"/>
                <a:cs typeface="Trebuchet MS"/>
              </a:rPr>
              <a:t>Flavour</a:t>
            </a:r>
            <a:r>
              <a:rPr lang="en-US" sz="2800" dirty="0" smtClean="0">
                <a:latin typeface="Trebuchet MS"/>
                <a:ea typeface="Trebuchet MS" pitchFamily="-84" charset="0"/>
                <a:cs typeface="Trebuchet MS"/>
              </a:rPr>
              <a:t> Physics</a:t>
            </a:r>
          </a:p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Direct charged Higgs searches at the LHC</a:t>
            </a: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Trebuchet MS" pitchFamily="-84" charset="0"/>
              <a:cs typeface="Trebuchet MS"/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47</a:t>
            </a:fld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6228184" y="950532"/>
            <a:ext cx="288032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000" dirty="0" smtClean="0">
                <a:solidFill>
                  <a:srgbClr val="7F7F7F"/>
                </a:solidFill>
              </a:rPr>
              <a:t>[ ATLAS</a:t>
            </a:r>
            <a:r>
              <a:rPr lang="en-GB" sz="1000" dirty="0">
                <a:solidFill>
                  <a:srgbClr val="7F7F7F"/>
                </a:solidFill>
              </a:rPr>
              <a:t>-CONF-2013-090, CMS: 1205.5736 ]</a:t>
            </a:r>
          </a:p>
        </p:txBody>
      </p:sp>
      <p:pic>
        <p:nvPicPr>
          <p:cNvPr id="10" name="Picture 9" descr="fig_01-4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816"/>
          <a:stretch/>
        </p:blipFill>
        <p:spPr>
          <a:xfrm>
            <a:off x="736945" y="2479174"/>
            <a:ext cx="2034856" cy="152589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432048" y="1903110"/>
            <a:ext cx="49320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GB" sz="1600" dirty="0" smtClean="0">
                <a:solidFill>
                  <a:srgbClr val="000000"/>
                </a:solidFill>
                <a:latin typeface="Trebuchet MS"/>
                <a:cs typeface="Trebuchet MS"/>
              </a:rPr>
              <a:t>Light </a:t>
            </a:r>
            <a:r>
              <a:rPr lang="en-GB" sz="1600" dirty="0">
                <a:solidFill>
                  <a:srgbClr val="000000"/>
                </a:solidFill>
                <a:latin typeface="Trebuchet MS"/>
                <a:cs typeface="Trebuchet MS"/>
              </a:rPr>
              <a:t>charged Higgs (</a:t>
            </a:r>
            <a:r>
              <a:rPr lang="en-GB" sz="1600" i="1" dirty="0" err="1">
                <a:solidFill>
                  <a:srgbClr val="000000"/>
                </a:solidFill>
                <a:latin typeface="Trebuchet MS"/>
                <a:cs typeface="Trebuchet MS"/>
              </a:rPr>
              <a:t>m</a:t>
            </a:r>
            <a:r>
              <a:rPr lang="en-GB" sz="1600" i="1" baseline="-25000" dirty="0" err="1">
                <a:solidFill>
                  <a:srgbClr val="000000"/>
                </a:solidFill>
                <a:latin typeface="Trebuchet MS"/>
                <a:cs typeface="Trebuchet MS"/>
              </a:rPr>
              <a:t>H</a:t>
            </a:r>
            <a:r>
              <a:rPr lang="en-GB" sz="1600" i="1" baseline="-25000" dirty="0">
                <a:solidFill>
                  <a:srgbClr val="000000"/>
                </a:solidFill>
                <a:latin typeface="Trebuchet MS"/>
                <a:cs typeface="Trebuchet MS"/>
              </a:rPr>
              <a:t>+</a:t>
            </a:r>
            <a:r>
              <a:rPr lang="en-GB" sz="1600" dirty="0">
                <a:solidFill>
                  <a:srgbClr val="000000"/>
                </a:solidFill>
                <a:latin typeface="Trebuchet MS"/>
                <a:cs typeface="Trebuchet MS"/>
              </a:rPr>
              <a:t> &lt; </a:t>
            </a:r>
            <a:r>
              <a:rPr lang="en-GB" sz="1600" i="1" dirty="0" err="1">
                <a:solidFill>
                  <a:srgbClr val="000000"/>
                </a:solidFill>
                <a:latin typeface="Trebuchet MS"/>
                <a:cs typeface="Trebuchet MS"/>
              </a:rPr>
              <a:t>m</a:t>
            </a:r>
            <a:r>
              <a:rPr lang="en-GB" sz="1600" baseline="-25000" dirty="0" err="1">
                <a:solidFill>
                  <a:srgbClr val="000000"/>
                </a:solidFill>
                <a:latin typeface="Trebuchet MS"/>
                <a:cs typeface="Trebuchet MS"/>
              </a:rPr>
              <a:t>top</a:t>
            </a:r>
            <a:r>
              <a:rPr lang="en-GB" sz="1600" dirty="0">
                <a:solidFill>
                  <a:srgbClr val="000000"/>
                </a:solidFill>
                <a:latin typeface="Trebuchet MS"/>
                <a:cs typeface="Trebuchet MS"/>
              </a:rPr>
              <a:t>): </a:t>
            </a:r>
            <a:r>
              <a:rPr lang="en-GB" sz="1600" i="1" dirty="0">
                <a:solidFill>
                  <a:srgbClr val="000000"/>
                </a:solidFill>
                <a:latin typeface="Trebuchet MS"/>
                <a:cs typeface="Trebuchet MS"/>
              </a:rPr>
              <a:t>t</a:t>
            </a:r>
            <a:r>
              <a:rPr lang="en-GB" sz="160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lang="en-GB" sz="1600" dirty="0">
                <a:solidFill>
                  <a:srgbClr val="000000"/>
                </a:solidFill>
                <a:latin typeface="Symbol" charset="2"/>
                <a:cs typeface="Symbol" charset="2"/>
              </a:rPr>
              <a:t>®</a:t>
            </a:r>
            <a:r>
              <a:rPr lang="en-GB" sz="160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lang="en-GB" sz="1600" i="1" dirty="0" err="1">
                <a:solidFill>
                  <a:srgbClr val="000000"/>
                </a:solidFill>
                <a:latin typeface="Trebuchet MS"/>
                <a:cs typeface="Trebuchet MS"/>
              </a:rPr>
              <a:t>bH</a:t>
            </a:r>
            <a:r>
              <a:rPr lang="en-GB" sz="800" i="1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lang="en-GB" sz="1600" baseline="30000" dirty="0">
                <a:solidFill>
                  <a:srgbClr val="000000"/>
                </a:solidFill>
                <a:latin typeface="Trebuchet MS"/>
                <a:cs typeface="Trebuchet MS"/>
              </a:rPr>
              <a:t>+</a:t>
            </a:r>
            <a:r>
              <a:rPr lang="en-GB" sz="1600" baseline="-2500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lang="en-GB" sz="1600" baseline="-25000" dirty="0" smtClean="0">
                <a:solidFill>
                  <a:srgbClr val="000000"/>
                </a:solidFill>
                <a:latin typeface="Trebuchet MS"/>
                <a:cs typeface="Trebuchet MS"/>
              </a:rPr>
              <a:t>              </a:t>
            </a:r>
            <a:r>
              <a:rPr lang="en-GB" sz="1200" dirty="0" smtClean="0">
                <a:solidFill>
                  <a:srgbClr val="000000"/>
                </a:solidFill>
                <a:latin typeface="Trebuchet MS"/>
                <a:cs typeface="Trebuchet MS"/>
              </a:rPr>
              <a:t>(</a:t>
            </a:r>
            <a:r>
              <a:rPr lang="en-GB" sz="1200" dirty="0">
                <a:solidFill>
                  <a:srgbClr val="000000"/>
                </a:solidFill>
                <a:latin typeface="Trebuchet MS"/>
                <a:cs typeface="Trebuchet MS"/>
              </a:rPr>
              <a:t>BR decreases with </a:t>
            </a:r>
            <a:r>
              <a:rPr lang="en-GB" sz="1200" i="1" dirty="0" err="1">
                <a:solidFill>
                  <a:srgbClr val="000000"/>
                </a:solidFill>
                <a:latin typeface="Trebuchet MS"/>
                <a:cs typeface="Trebuchet MS"/>
              </a:rPr>
              <a:t>m</a:t>
            </a:r>
            <a:r>
              <a:rPr lang="en-GB" sz="1200" i="1" baseline="-25000" dirty="0" err="1">
                <a:solidFill>
                  <a:srgbClr val="000000"/>
                </a:solidFill>
                <a:latin typeface="Trebuchet MS"/>
                <a:cs typeface="Trebuchet MS"/>
              </a:rPr>
              <a:t>H</a:t>
            </a:r>
            <a:r>
              <a:rPr lang="en-GB" sz="1200" i="1" baseline="-25000" dirty="0">
                <a:solidFill>
                  <a:srgbClr val="000000"/>
                </a:solidFill>
                <a:latin typeface="Trebuchet MS"/>
                <a:cs typeface="Trebuchet MS"/>
              </a:rPr>
              <a:t>+</a:t>
            </a:r>
            <a:r>
              <a:rPr lang="en-GB" sz="1200" dirty="0">
                <a:solidFill>
                  <a:srgbClr val="000000"/>
                </a:solidFill>
                <a:latin typeface="Trebuchet MS"/>
                <a:cs typeface="Trebuchet MS"/>
              </a:rPr>
              <a:t> and rises with </a:t>
            </a:r>
            <a:r>
              <a:rPr lang="en-GB" sz="1200" dirty="0" err="1">
                <a:solidFill>
                  <a:srgbClr val="000000"/>
                </a:solidFill>
                <a:latin typeface="Trebuchet MS"/>
                <a:cs typeface="Trebuchet MS"/>
              </a:rPr>
              <a:t>tan</a:t>
            </a:r>
            <a:r>
              <a:rPr lang="en-GB" sz="1200" i="1" dirty="0" err="1">
                <a:solidFill>
                  <a:srgbClr val="000000"/>
                </a:solidFill>
                <a:latin typeface="Symbol" charset="2"/>
                <a:cs typeface="Symbol" charset="2"/>
              </a:rPr>
              <a:t>b</a:t>
            </a:r>
            <a:r>
              <a:rPr lang="en-GB" sz="1200" dirty="0" smtClean="0">
                <a:solidFill>
                  <a:srgbClr val="000000"/>
                </a:solidFill>
                <a:latin typeface="Trebuchet MS"/>
                <a:cs typeface="Trebuchet MS"/>
              </a:rPr>
              <a:t>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3528" y="1412776"/>
            <a:ext cx="8712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Distinguish direct searches in light / heavy </a:t>
            </a:r>
            <a:r>
              <a:rPr lang="en-GB" i="1" dirty="0" smtClean="0">
                <a:solidFill>
                  <a:srgbClr val="D80017"/>
                </a:solidFill>
                <a:latin typeface="Trebuchet MS"/>
                <a:cs typeface="Trebuchet MS"/>
              </a:rPr>
              <a:t>H</a:t>
            </a:r>
            <a:r>
              <a:rPr lang="en-GB" sz="700" i="1" dirty="0" smtClean="0">
                <a:solidFill>
                  <a:srgbClr val="D80017"/>
                </a:solidFill>
                <a:latin typeface="Trebuchet MS"/>
                <a:cs typeface="Trebuchet MS"/>
              </a:rPr>
              <a:t> </a:t>
            </a:r>
            <a:r>
              <a:rPr lang="en-GB" baseline="30000" dirty="0" smtClean="0">
                <a:solidFill>
                  <a:srgbClr val="D80017"/>
                </a:solidFill>
                <a:latin typeface="Trebuchet MS"/>
                <a:cs typeface="Trebuchet MS"/>
              </a:rPr>
              <a:t>+</a:t>
            </a:r>
            <a:endParaRPr lang="en-GB" b="1" i="1" baseline="30000" dirty="0">
              <a:solidFill>
                <a:srgbClr val="D80017"/>
              </a:solidFill>
              <a:latin typeface="Trebuchet MS"/>
              <a:cs typeface="Trebuchet MS"/>
            </a:endParaRPr>
          </a:p>
        </p:txBody>
      </p:sp>
      <p:pic>
        <p:nvPicPr>
          <p:cNvPr id="15" name="Picture 14" descr="fig_01-4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65"/>
          <a:stretch/>
        </p:blipFill>
        <p:spPr>
          <a:xfrm>
            <a:off x="683568" y="4783430"/>
            <a:ext cx="4073981" cy="1525890"/>
          </a:xfrm>
          <a:prstGeom prst="rect">
            <a:avLst/>
          </a:prstGeom>
        </p:spPr>
      </p:pic>
      <p:pic>
        <p:nvPicPr>
          <p:cNvPr id="16" name="Picture 15" descr="fig_05b-3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2609" y="1470651"/>
            <a:ext cx="3635895" cy="2462405"/>
          </a:xfrm>
          <a:prstGeom prst="rect">
            <a:avLst/>
          </a:prstGeom>
        </p:spPr>
      </p:pic>
      <p:pic>
        <p:nvPicPr>
          <p:cNvPr id="17" name="Picture 16" descr="fig_05a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2609" y="3933056"/>
            <a:ext cx="3635895" cy="2462405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432048" y="4063350"/>
            <a:ext cx="4788024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GB" sz="1600" dirty="0">
                <a:solidFill>
                  <a:srgbClr val="000000"/>
                </a:solidFill>
                <a:latin typeface="Trebuchet MS"/>
                <a:cs typeface="Trebuchet MS"/>
              </a:rPr>
              <a:t>Heavy charged Higgs (</a:t>
            </a:r>
            <a:r>
              <a:rPr lang="en-GB" sz="1600" i="1" dirty="0" err="1">
                <a:solidFill>
                  <a:srgbClr val="000000"/>
                </a:solidFill>
                <a:latin typeface="Trebuchet MS"/>
                <a:cs typeface="Trebuchet MS"/>
              </a:rPr>
              <a:t>m</a:t>
            </a:r>
            <a:r>
              <a:rPr lang="en-GB" sz="1600" i="1" baseline="-25000" dirty="0" err="1">
                <a:solidFill>
                  <a:srgbClr val="000000"/>
                </a:solidFill>
                <a:latin typeface="Trebuchet MS"/>
                <a:cs typeface="Trebuchet MS"/>
              </a:rPr>
              <a:t>H</a:t>
            </a:r>
            <a:r>
              <a:rPr lang="en-GB" sz="1600" i="1" baseline="-25000" dirty="0">
                <a:solidFill>
                  <a:srgbClr val="000000"/>
                </a:solidFill>
                <a:latin typeface="Trebuchet MS"/>
                <a:cs typeface="Trebuchet MS"/>
              </a:rPr>
              <a:t>+</a:t>
            </a:r>
            <a:r>
              <a:rPr lang="en-GB" sz="1600" dirty="0">
                <a:solidFill>
                  <a:srgbClr val="000000"/>
                </a:solidFill>
                <a:latin typeface="Trebuchet MS"/>
                <a:cs typeface="Trebuchet MS"/>
              </a:rPr>
              <a:t> &gt; </a:t>
            </a:r>
            <a:r>
              <a:rPr lang="en-GB" sz="1600" i="1" dirty="0" err="1">
                <a:solidFill>
                  <a:srgbClr val="000000"/>
                </a:solidFill>
                <a:latin typeface="Trebuchet MS"/>
                <a:cs typeface="Trebuchet MS"/>
              </a:rPr>
              <a:t>m</a:t>
            </a:r>
            <a:r>
              <a:rPr lang="en-GB" sz="1600" baseline="-25000" dirty="0" err="1">
                <a:solidFill>
                  <a:srgbClr val="000000"/>
                </a:solidFill>
                <a:latin typeface="Trebuchet MS"/>
                <a:cs typeface="Trebuchet MS"/>
              </a:rPr>
              <a:t>top</a:t>
            </a:r>
            <a:r>
              <a:rPr lang="en-GB" sz="1600" dirty="0">
                <a:solidFill>
                  <a:srgbClr val="000000"/>
                </a:solidFill>
                <a:latin typeface="Trebuchet MS"/>
                <a:cs typeface="Trebuchet MS"/>
              </a:rPr>
              <a:t>): </a:t>
            </a:r>
            <a:r>
              <a:rPr lang="en-GB" sz="1600" dirty="0" smtClean="0">
                <a:solidFill>
                  <a:srgbClr val="000000"/>
                </a:solidFill>
                <a:latin typeface="Trebuchet MS"/>
                <a:cs typeface="Trebuchet MS"/>
              </a:rPr>
              <a:t>                     </a:t>
            </a:r>
            <a:r>
              <a:rPr lang="en-GB" sz="1600" i="1" dirty="0" err="1" smtClean="0">
                <a:solidFill>
                  <a:srgbClr val="000000"/>
                </a:solidFill>
                <a:latin typeface="Trebuchet MS"/>
                <a:cs typeface="Trebuchet MS"/>
              </a:rPr>
              <a:t>gb</a:t>
            </a:r>
            <a:r>
              <a:rPr lang="en-GB" sz="1600" i="1" dirty="0" smtClean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lang="en-GB" sz="1600" dirty="0">
                <a:solidFill>
                  <a:srgbClr val="000000"/>
                </a:solidFill>
                <a:latin typeface="Symbol" charset="2"/>
                <a:cs typeface="Symbol" charset="2"/>
              </a:rPr>
              <a:t>®</a:t>
            </a:r>
            <a:r>
              <a:rPr lang="en-GB" sz="160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lang="en-GB" sz="1600" i="1" dirty="0" err="1" smtClean="0">
                <a:solidFill>
                  <a:srgbClr val="000000"/>
                </a:solidFill>
                <a:latin typeface="Trebuchet MS"/>
                <a:cs typeface="Trebuchet MS"/>
              </a:rPr>
              <a:t>tH</a:t>
            </a:r>
            <a:r>
              <a:rPr lang="en-GB" sz="600" i="1" dirty="0" smtClean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lang="en-GB" sz="1600" baseline="30000" dirty="0">
                <a:solidFill>
                  <a:srgbClr val="000000"/>
                </a:solidFill>
                <a:latin typeface="Trebuchet MS"/>
                <a:cs typeface="Trebuchet MS"/>
              </a:rPr>
              <a:t>+ </a:t>
            </a:r>
            <a:r>
              <a:rPr lang="en-GB" sz="1600" dirty="0" smtClean="0">
                <a:solidFill>
                  <a:srgbClr val="000000"/>
                </a:solidFill>
                <a:latin typeface="Trebuchet MS"/>
                <a:cs typeface="Trebuchet MS"/>
              </a:rPr>
              <a:t>(4FS), </a:t>
            </a:r>
            <a:r>
              <a:rPr lang="en-GB" sz="1600" i="1" dirty="0" err="1" smtClean="0">
                <a:solidFill>
                  <a:srgbClr val="000000"/>
                </a:solidFill>
                <a:latin typeface="Trebuchet MS"/>
                <a:cs typeface="Trebuchet MS"/>
              </a:rPr>
              <a:t>gg</a:t>
            </a:r>
            <a:r>
              <a:rPr lang="en-GB" sz="1600" i="1" dirty="0" smtClean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lang="en-GB" sz="1600" dirty="0">
                <a:solidFill>
                  <a:srgbClr val="000000"/>
                </a:solidFill>
                <a:latin typeface="Symbol" charset="2"/>
                <a:cs typeface="Symbol" charset="2"/>
              </a:rPr>
              <a:t>®</a:t>
            </a:r>
            <a:r>
              <a:rPr lang="en-GB" sz="160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lang="en-GB" sz="1600" i="1" dirty="0" err="1" smtClean="0">
                <a:solidFill>
                  <a:srgbClr val="000000"/>
                </a:solidFill>
                <a:latin typeface="Trebuchet MS"/>
                <a:cs typeface="Trebuchet MS"/>
              </a:rPr>
              <a:t>tbH</a:t>
            </a:r>
            <a:r>
              <a:rPr lang="en-GB" sz="600" i="1" dirty="0" smtClean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lang="en-GB" sz="1600" baseline="30000" dirty="0">
                <a:solidFill>
                  <a:srgbClr val="000000"/>
                </a:solidFill>
                <a:latin typeface="Trebuchet MS"/>
                <a:cs typeface="Trebuchet MS"/>
              </a:rPr>
              <a:t>+ </a:t>
            </a:r>
            <a:r>
              <a:rPr lang="en-GB" sz="1600" dirty="0" smtClean="0">
                <a:solidFill>
                  <a:srgbClr val="000000"/>
                </a:solidFill>
                <a:latin typeface="Trebuchet MS"/>
                <a:cs typeface="Trebuchet MS"/>
              </a:rPr>
              <a:t>(5FS)</a:t>
            </a:r>
            <a:endParaRPr lang="en-GB" sz="1200" b="1" i="1" dirty="0">
              <a:solidFill>
                <a:srgbClr val="000000"/>
              </a:solidFill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8359110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2"/>
          <p:cNvSpPr txBox="1">
            <a:spLocks noChangeArrowheads="1"/>
          </p:cNvSpPr>
          <p:nvPr/>
        </p:nvSpPr>
        <p:spPr bwMode="auto">
          <a:xfrm>
            <a:off x="179512" y="188640"/>
            <a:ext cx="8964488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lvl="0"/>
            <a:r>
              <a:rPr lang="en-US" sz="2800" dirty="0" smtClean="0">
                <a:latin typeface="Trebuchet MS"/>
                <a:ea typeface="Trebuchet MS" pitchFamily="-84" charset="0"/>
                <a:cs typeface="Trebuchet MS"/>
              </a:rPr>
              <a:t>BSM Higgs </a:t>
            </a:r>
            <a:r>
              <a:rPr lang="en-US" sz="2800" dirty="0" smtClean="0">
                <a:latin typeface="Trebuchet MS"/>
                <a:ea typeface="Trebuchet MS" pitchFamily="-84" charset="0"/>
                <a:cs typeface="Trebuchet MS"/>
              </a:rPr>
              <a:t>and </a:t>
            </a:r>
            <a:r>
              <a:rPr lang="en-US" sz="2800" dirty="0" err="1" smtClean="0">
                <a:latin typeface="Trebuchet MS"/>
                <a:ea typeface="Trebuchet MS" pitchFamily="-84" charset="0"/>
                <a:cs typeface="Trebuchet MS"/>
              </a:rPr>
              <a:t>Flavour</a:t>
            </a:r>
            <a:r>
              <a:rPr lang="en-US" sz="2800" dirty="0" smtClean="0">
                <a:latin typeface="Trebuchet MS"/>
                <a:ea typeface="Trebuchet MS" pitchFamily="-84" charset="0"/>
                <a:cs typeface="Trebuchet MS"/>
              </a:rPr>
              <a:t> Physics</a:t>
            </a:r>
          </a:p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Direct charged Higgs searches at the LHC</a:t>
            </a: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Trebuchet MS" pitchFamily="-84" charset="0"/>
              <a:cs typeface="Trebuchet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228184" y="950532"/>
            <a:ext cx="288032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000" dirty="0" smtClean="0">
                <a:solidFill>
                  <a:srgbClr val="7F7F7F"/>
                </a:solidFill>
              </a:rPr>
              <a:t>[ ATLAS</a:t>
            </a:r>
            <a:r>
              <a:rPr lang="en-GB" sz="1000" dirty="0">
                <a:solidFill>
                  <a:srgbClr val="7F7F7F"/>
                </a:solidFill>
              </a:rPr>
              <a:t>-CONF-2013-090, CMS: 1205.5736 ]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3528" y="1412776"/>
            <a:ext cx="8712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Interpreting the limits obtained in the </a:t>
            </a:r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(so-called) </a:t>
            </a:r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MSSM </a:t>
            </a:r>
            <a:r>
              <a:rPr lang="en-GB" i="1" dirty="0" err="1" smtClean="0">
                <a:solidFill>
                  <a:srgbClr val="D80017"/>
                </a:solidFill>
                <a:latin typeface="Trebuchet MS"/>
                <a:cs typeface="Trebuchet MS"/>
              </a:rPr>
              <a:t>m</a:t>
            </a:r>
            <a:r>
              <a:rPr lang="en-GB" i="1" baseline="-25000" dirty="0" err="1" smtClean="0">
                <a:solidFill>
                  <a:srgbClr val="D80017"/>
                </a:solidFill>
                <a:latin typeface="Trebuchet MS"/>
                <a:cs typeface="Trebuchet MS"/>
              </a:rPr>
              <a:t>h</a:t>
            </a:r>
            <a:r>
              <a:rPr lang="en-GB" baseline="30000" dirty="0" err="1" smtClean="0">
                <a:solidFill>
                  <a:srgbClr val="D80017"/>
                </a:solidFill>
                <a:latin typeface="Trebuchet MS"/>
                <a:cs typeface="Trebuchet MS"/>
              </a:rPr>
              <a:t>max</a:t>
            </a:r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 scenario, one finds:</a:t>
            </a:r>
            <a:endParaRPr lang="en-GB" b="1" i="1" baseline="30000" dirty="0">
              <a:solidFill>
                <a:srgbClr val="D80017"/>
              </a:solidFill>
              <a:latin typeface="Trebuchet MS"/>
              <a:cs typeface="Trebuchet MS"/>
            </a:endParaRPr>
          </a:p>
        </p:txBody>
      </p:sp>
      <p:pic>
        <p:nvPicPr>
          <p:cNvPr id="3" name="Picture 2" descr="fig_07b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165" y="1916832"/>
            <a:ext cx="4024291" cy="3861048"/>
          </a:xfrm>
          <a:prstGeom prst="rect">
            <a:avLst/>
          </a:prstGeom>
        </p:spPr>
      </p:pic>
      <p:pic>
        <p:nvPicPr>
          <p:cNvPr id="4" name="Picture 3" descr="fig_07a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693" y="1916832"/>
            <a:ext cx="4024291" cy="3861048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432048" y="5939988"/>
            <a:ext cx="85324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</a:pPr>
            <a:r>
              <a:rPr lang="en-GB" dirty="0" smtClean="0">
                <a:solidFill>
                  <a:srgbClr val="000000"/>
                </a:solidFill>
                <a:latin typeface="Symbol" charset="2"/>
                <a:cs typeface="Symbol" charset="2"/>
              </a:rPr>
              <a:t>®</a:t>
            </a:r>
            <a:r>
              <a:rPr lang="en-GB" dirty="0" smtClean="0">
                <a:solidFill>
                  <a:srgbClr val="000000"/>
                </a:solidFill>
                <a:latin typeface="Trebuchet MS"/>
                <a:cs typeface="Trebuchet MS"/>
              </a:rPr>
              <a:t> Little room left for light </a:t>
            </a:r>
            <a:r>
              <a:rPr lang="en-GB" i="1" dirty="0" smtClean="0">
                <a:solidFill>
                  <a:srgbClr val="000000"/>
                </a:solidFill>
                <a:latin typeface="Trebuchet MS"/>
                <a:cs typeface="Trebuchet MS"/>
              </a:rPr>
              <a:t>H</a:t>
            </a:r>
            <a:r>
              <a:rPr lang="en-GB" baseline="30000" dirty="0" smtClean="0">
                <a:solidFill>
                  <a:srgbClr val="000000"/>
                </a:solidFill>
                <a:latin typeface="Trebuchet MS"/>
                <a:cs typeface="Trebuchet MS"/>
              </a:rPr>
              <a:t>+</a:t>
            </a:r>
            <a:r>
              <a:rPr lang="en-GB" dirty="0" smtClean="0">
                <a:solidFill>
                  <a:srgbClr val="000000"/>
                </a:solidFill>
                <a:latin typeface="Trebuchet MS"/>
                <a:cs typeface="Trebuchet MS"/>
              </a:rPr>
              <a:t>, much room for heavy </a:t>
            </a:r>
            <a:r>
              <a:rPr lang="en-GB" i="1" dirty="0" smtClean="0">
                <a:solidFill>
                  <a:srgbClr val="000000"/>
                </a:solidFill>
                <a:latin typeface="Trebuchet MS"/>
                <a:cs typeface="Trebuchet MS"/>
              </a:rPr>
              <a:t>H</a:t>
            </a:r>
            <a:r>
              <a:rPr lang="en-GB" baseline="30000" dirty="0" smtClean="0">
                <a:solidFill>
                  <a:srgbClr val="000000"/>
                </a:solidFill>
                <a:latin typeface="Trebuchet MS"/>
                <a:cs typeface="Trebuchet MS"/>
              </a:rPr>
              <a:t>+</a:t>
            </a:r>
            <a:r>
              <a:rPr lang="en-GB" sz="1400" dirty="0" smtClean="0">
                <a:solidFill>
                  <a:srgbClr val="000000"/>
                </a:solidFill>
                <a:latin typeface="Trebuchet MS"/>
                <a:cs typeface="Trebuchet MS"/>
              </a:rPr>
              <a:t> (</a:t>
            </a:r>
            <a:r>
              <a:rPr lang="en-GB" sz="1400" dirty="0" err="1" smtClean="0">
                <a:solidFill>
                  <a:srgbClr val="000000"/>
                </a:solidFill>
                <a:latin typeface="Trebuchet MS"/>
                <a:cs typeface="Trebuchet MS"/>
              </a:rPr>
              <a:t>expts</a:t>
            </a:r>
            <a:r>
              <a:rPr lang="en-GB" sz="1400" dirty="0" smtClean="0">
                <a:solidFill>
                  <a:srgbClr val="000000"/>
                </a:solidFill>
                <a:latin typeface="Trebuchet MS"/>
                <a:cs typeface="Trebuchet MS"/>
              </a:rPr>
              <a:t>. </a:t>
            </a:r>
            <a:r>
              <a:rPr lang="en-GB" sz="1400" dirty="0">
                <a:solidFill>
                  <a:srgbClr val="000000"/>
                </a:solidFill>
                <a:latin typeface="Trebuchet MS"/>
                <a:cs typeface="Trebuchet MS"/>
              </a:rPr>
              <a:t>a</a:t>
            </a:r>
            <a:r>
              <a:rPr lang="en-GB" sz="1400" dirty="0" smtClean="0">
                <a:solidFill>
                  <a:srgbClr val="000000"/>
                </a:solidFill>
                <a:latin typeface="Trebuchet MS"/>
                <a:cs typeface="Trebuchet MS"/>
              </a:rPr>
              <a:t>lso search for </a:t>
            </a:r>
            <a:r>
              <a:rPr lang="en-GB" sz="1400" i="1" dirty="0" smtClean="0">
                <a:solidFill>
                  <a:srgbClr val="000000"/>
                </a:solidFill>
                <a:latin typeface="Trebuchet MS"/>
                <a:cs typeface="Trebuchet MS"/>
              </a:rPr>
              <a:t>H</a:t>
            </a:r>
            <a:r>
              <a:rPr lang="en-GB" sz="1400" baseline="30000" dirty="0" smtClean="0">
                <a:solidFill>
                  <a:srgbClr val="000000"/>
                </a:solidFill>
                <a:latin typeface="Trebuchet MS"/>
                <a:cs typeface="Trebuchet MS"/>
              </a:rPr>
              <a:t>+</a:t>
            </a:r>
            <a:r>
              <a:rPr lang="en-GB" sz="1400" dirty="0" smtClean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lang="en-GB" sz="1400" dirty="0" smtClean="0">
                <a:solidFill>
                  <a:srgbClr val="000000"/>
                </a:solidFill>
                <a:latin typeface="Symbol" charset="2"/>
                <a:cs typeface="Symbol" charset="2"/>
              </a:rPr>
              <a:t>®</a:t>
            </a:r>
            <a:r>
              <a:rPr lang="en-GB" sz="1400" dirty="0" smtClean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lang="en-GB" sz="1400" i="1" dirty="0" err="1" smtClean="0">
                <a:solidFill>
                  <a:srgbClr val="000000"/>
                </a:solidFill>
                <a:latin typeface="Trebuchet MS"/>
                <a:cs typeface="Trebuchet MS"/>
              </a:rPr>
              <a:t>tb</a:t>
            </a:r>
            <a:r>
              <a:rPr lang="en-GB" sz="1400" dirty="0" smtClean="0">
                <a:solidFill>
                  <a:srgbClr val="000000"/>
                </a:solidFill>
                <a:latin typeface="Trebuchet MS"/>
                <a:cs typeface="Trebuchet MS"/>
              </a:rPr>
              <a:t>)</a:t>
            </a:r>
            <a:r>
              <a:rPr lang="en-GB" dirty="0" smtClean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endParaRPr lang="en-GB" dirty="0">
              <a:solidFill>
                <a:srgbClr val="000000"/>
              </a:solidFill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1501081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1"/>
            <a:ext cx="9144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0" y="2132856"/>
            <a:ext cx="9144000" cy="1800200"/>
          </a:xfrm>
          <a:prstGeom prst="rect">
            <a:avLst/>
          </a:prstGeom>
          <a:solidFill>
            <a:srgbClr val="FFFFFF"/>
          </a:solidFill>
        </p:spPr>
        <p:txBody>
          <a:bodyPr wrap="non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490281"/>
            <a:ext cx="914400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800" dirty="0" smtClean="0">
              <a:latin typeface="Trebuchet MS"/>
              <a:cs typeface="Trebuchet MS"/>
            </a:endParaRPr>
          </a:p>
          <a:p>
            <a:pPr algn="ctr"/>
            <a:r>
              <a:rPr lang="en-GB" sz="2400" dirty="0" smtClean="0">
                <a:latin typeface="Trebuchet MS"/>
                <a:cs typeface="Trebuchet MS"/>
              </a:rPr>
              <a:t>Higgs boson flavour physics</a:t>
            </a:r>
            <a:endParaRPr lang="en-GB" sz="2400" dirty="0" smtClean="0">
              <a:latin typeface="Trebuchet MS"/>
              <a:cs typeface="Trebuchet MS"/>
            </a:endParaRPr>
          </a:p>
          <a:p>
            <a:pPr algn="ctr">
              <a:spcBef>
                <a:spcPts val="600"/>
              </a:spcBef>
            </a:pPr>
            <a:r>
              <a:rPr lang="en-GB" i="1" dirty="0" smtClean="0">
                <a:latin typeface="Trebuchet MS"/>
                <a:cs typeface="Trebuchet MS"/>
              </a:rPr>
              <a:t>Pulling it together — constraining BSM Higgs-LFV Yukawa terms</a:t>
            </a:r>
            <a:endParaRPr lang="en-GB" i="1" dirty="0" smtClean="0">
              <a:latin typeface="Trebuchet MS"/>
              <a:cs typeface="Trebuchet MS"/>
            </a:endParaRPr>
          </a:p>
        </p:txBody>
      </p:sp>
      <p:sp>
        <p:nvSpPr>
          <p:cNvPr id="4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34531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2"/>
          <p:cNvSpPr txBox="1">
            <a:spLocks noChangeArrowheads="1"/>
          </p:cNvSpPr>
          <p:nvPr/>
        </p:nvSpPr>
        <p:spPr bwMode="auto">
          <a:xfrm>
            <a:off x="179512" y="188640"/>
            <a:ext cx="8964488" cy="846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lvl="0"/>
            <a:r>
              <a:rPr lang="en-GB" sz="2800" dirty="0" smtClean="0">
                <a:latin typeface="Trebuchet MS"/>
                <a:ea typeface="Trebuchet MS" pitchFamily="-84" charset="0"/>
                <a:cs typeface="Trebuchet MS"/>
              </a:rPr>
              <a:t>Flavour and </a:t>
            </a:r>
            <a:r>
              <a:rPr lang="en-GB" sz="2800" i="1" dirty="0" smtClean="0">
                <a:latin typeface="Trebuchet MS"/>
                <a:ea typeface="Trebuchet MS" pitchFamily="-84" charset="0"/>
                <a:cs typeface="Trebuchet MS"/>
              </a:rPr>
              <a:t>CP</a:t>
            </a:r>
            <a:r>
              <a:rPr lang="en-GB" sz="2800" dirty="0" smtClean="0">
                <a:latin typeface="Trebuchet MS"/>
                <a:ea typeface="Trebuchet MS" pitchFamily="-84" charset="0"/>
                <a:cs typeface="Trebuchet MS"/>
              </a:rPr>
              <a:t> violation in the Standard Model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The gauge hierarchy flavour problem</a:t>
            </a:r>
            <a:endParaRPr lang="en-GB" sz="1600" baseline="-25000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Trebuchet MS" pitchFamily="-84" charset="0"/>
              <a:cs typeface="Trebuchet M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1412776"/>
            <a:ext cx="8712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SM expected to be valid only below some scale </a:t>
            </a:r>
            <a:r>
              <a:rPr lang="en-GB" dirty="0" err="1">
                <a:solidFill>
                  <a:srgbClr val="D80017"/>
                </a:solidFill>
                <a:latin typeface="Trebuchet MS"/>
                <a:cs typeface="Trebuchet MS"/>
              </a:rPr>
              <a:t>Λ</a:t>
            </a:r>
            <a:endParaRPr lang="en-GB" dirty="0">
              <a:solidFill>
                <a:srgbClr val="D80017"/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32048" y="2924944"/>
            <a:ext cx="8676456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GB" sz="1600" dirty="0" smtClean="0">
                <a:latin typeface="Trebuchet MS"/>
                <a:cs typeface="Trebuchet MS"/>
              </a:rPr>
              <a:t>Scalar mass term is only </a:t>
            </a:r>
            <a:r>
              <a:rPr lang="en-GB" sz="1600" dirty="0" err="1" smtClean="0">
                <a:latin typeface="Trebuchet MS"/>
                <a:cs typeface="Trebuchet MS"/>
              </a:rPr>
              <a:t>dimensionful</a:t>
            </a:r>
            <a:r>
              <a:rPr lang="en-GB" sz="1600" dirty="0" smtClean="0">
                <a:latin typeface="Trebuchet MS"/>
                <a:cs typeface="Trebuchet MS"/>
              </a:rPr>
              <a:t> parameter in renormalisable part of </a:t>
            </a:r>
            <a:r>
              <a:rPr lang="en-GB" sz="1600" i="1" dirty="0" smtClean="0">
                <a:latin typeface="Trebuchet MS"/>
                <a:cs typeface="Trebuchet MS"/>
              </a:rPr>
              <a:t>L</a:t>
            </a:r>
            <a:r>
              <a:rPr lang="en-GB" sz="1600" baseline="-25000" dirty="0" smtClean="0">
                <a:latin typeface="Trebuchet MS"/>
                <a:cs typeface="Trebuchet MS"/>
              </a:rPr>
              <a:t>SM</a:t>
            </a:r>
          </a:p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GB" sz="1600" dirty="0" smtClean="0">
                <a:latin typeface="Trebuchet MS"/>
                <a:cs typeface="Trebuchet MS"/>
              </a:rPr>
              <a:t>This sets the EW scale</a:t>
            </a:r>
          </a:p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GB" sz="1600" dirty="0" smtClean="0">
                <a:latin typeface="Trebuchet MS"/>
                <a:cs typeface="Trebuchet MS"/>
              </a:rPr>
              <a:t>Scalar mass term receives large quantum corrections if there is another scale </a:t>
            </a:r>
            <a:r>
              <a:rPr lang="en-GB" sz="1600" dirty="0" err="1">
                <a:latin typeface="Trebuchet MS"/>
                <a:cs typeface="Trebuchet MS"/>
              </a:rPr>
              <a:t>Λ</a:t>
            </a:r>
            <a:r>
              <a:rPr lang="en-GB" sz="1600" dirty="0" smtClean="0">
                <a:latin typeface="Trebuchet MS"/>
                <a:cs typeface="Trebuchet MS"/>
              </a:rPr>
              <a:t> </a:t>
            </a:r>
            <a:endParaRPr lang="en-GB" sz="1600" dirty="0">
              <a:latin typeface="Trebuchet MS"/>
              <a:cs typeface="Trebuchet MS"/>
            </a:endParaRPr>
          </a:p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GB" sz="1600" dirty="0">
                <a:latin typeface="Trebuchet MS"/>
                <a:cs typeface="Trebuchet MS"/>
              </a:rPr>
              <a:t>Electroweak physics requires </a:t>
            </a:r>
            <a:r>
              <a:rPr lang="en-GB" sz="1600" dirty="0" err="1">
                <a:latin typeface="Trebuchet MS"/>
                <a:cs typeface="Trebuchet MS"/>
              </a:rPr>
              <a:t>Λ</a:t>
            </a:r>
            <a:r>
              <a:rPr lang="en-GB" sz="1600" dirty="0">
                <a:latin typeface="Trebuchet MS"/>
                <a:cs typeface="Trebuchet MS"/>
              </a:rPr>
              <a:t> ≤ </a:t>
            </a:r>
            <a:r>
              <a:rPr lang="en-GB" sz="1600" i="1" dirty="0">
                <a:latin typeface="Trebuchet MS"/>
                <a:cs typeface="Trebuchet MS"/>
              </a:rPr>
              <a:t>M</a:t>
            </a:r>
            <a:r>
              <a:rPr lang="en-GB" sz="1600" i="1" baseline="-25000" dirty="0">
                <a:latin typeface="Trebuchet MS"/>
                <a:cs typeface="Trebuchet MS"/>
              </a:rPr>
              <a:t>W</a:t>
            </a:r>
            <a:r>
              <a:rPr lang="en-GB" sz="1600" dirty="0">
                <a:latin typeface="Trebuchet MS"/>
                <a:cs typeface="Trebuchet MS"/>
              </a:rPr>
              <a:t> /</a:t>
            </a:r>
            <a:r>
              <a:rPr lang="en-GB" sz="1600" i="1" dirty="0">
                <a:latin typeface="Trebuchet MS"/>
                <a:cs typeface="Trebuchet MS"/>
              </a:rPr>
              <a:t>g</a:t>
            </a:r>
            <a:r>
              <a:rPr lang="en-GB" sz="1600" dirty="0">
                <a:latin typeface="Trebuchet MS"/>
                <a:cs typeface="Trebuchet MS"/>
              </a:rPr>
              <a:t> ≈ few hundred </a:t>
            </a:r>
            <a:r>
              <a:rPr lang="en-GB" sz="1600" dirty="0" smtClean="0">
                <a:latin typeface="Trebuchet MS"/>
                <a:cs typeface="Trebuchet MS"/>
              </a:rPr>
              <a:t>GeV</a:t>
            </a:r>
            <a:endParaRPr lang="en-GB" sz="1600" dirty="0">
              <a:latin typeface="Trebuchet MS"/>
              <a:cs typeface="Trebuchet MS"/>
            </a:endParaRPr>
          </a:p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GB" sz="1600" dirty="0" smtClean="0">
                <a:latin typeface="Trebuchet MS"/>
                <a:cs typeface="Trebuchet MS"/>
              </a:rPr>
              <a:t>But flavour physics restricts the scale of dimension</a:t>
            </a:r>
            <a:r>
              <a:rPr lang="en-GB" sz="1600" dirty="0">
                <a:latin typeface="Trebuchet MS"/>
                <a:cs typeface="Trebuchet MS"/>
              </a:rPr>
              <a:t>-</a:t>
            </a:r>
            <a:r>
              <a:rPr lang="en-GB" sz="1600" dirty="0" smtClean="0">
                <a:latin typeface="Trebuchet MS"/>
                <a:cs typeface="Trebuchet MS"/>
              </a:rPr>
              <a:t>6 </a:t>
            </a:r>
            <a:r>
              <a:rPr lang="en-GB" sz="1600" dirty="0" smtClean="0">
                <a:latin typeface="Symbol" charset="2"/>
                <a:cs typeface="Symbol" charset="2"/>
              </a:rPr>
              <a:t>D</a:t>
            </a:r>
            <a:r>
              <a:rPr lang="en-GB" sz="1600" i="1" dirty="0" smtClean="0">
                <a:latin typeface="Trebuchet MS"/>
                <a:cs typeface="Trebuchet MS"/>
              </a:rPr>
              <a:t>F</a:t>
            </a:r>
            <a:r>
              <a:rPr lang="en-GB" sz="1600" dirty="0" smtClean="0">
                <a:latin typeface="Trebuchet MS"/>
                <a:cs typeface="Trebuchet MS"/>
              </a:rPr>
              <a:t> = 2 operators to </a:t>
            </a:r>
            <a:endParaRPr lang="en-GB" sz="1600" dirty="0">
              <a:latin typeface="Trebuchet MS"/>
              <a:cs typeface="Trebuchet MS"/>
            </a:endParaRPr>
          </a:p>
        </p:txBody>
      </p:sp>
      <p:graphicFrame>
        <p:nvGraphicFramePr>
          <p:cNvPr id="17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6025945"/>
              </p:ext>
            </p:extLst>
          </p:nvPr>
        </p:nvGraphicFramePr>
        <p:xfrm>
          <a:off x="2555776" y="1928887"/>
          <a:ext cx="3876675" cy="70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695" name="Equation" r:id="rId3" imgW="2552700" imgH="469900" progId="Equation.3">
                  <p:embed/>
                </p:oleObj>
              </mc:Choice>
              <mc:Fallback>
                <p:oleObj name="Equation" r:id="rId3" imgW="2552700" imgH="469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776" y="1928887"/>
                        <a:ext cx="3876675" cy="70802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7229582"/>
              </p:ext>
            </p:extLst>
          </p:nvPr>
        </p:nvGraphicFramePr>
        <p:xfrm>
          <a:off x="1187624" y="4797945"/>
          <a:ext cx="2276475" cy="363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696" name="Equation" r:id="rId5" imgW="1498600" imgH="241300" progId="Equation.3">
                  <p:embed/>
                </p:oleObj>
              </mc:Choice>
              <mc:Fallback>
                <p:oleObj name="Equation" r:id="rId5" imgW="14986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624" y="4797945"/>
                        <a:ext cx="2276475" cy="36353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4298235"/>
              </p:ext>
            </p:extLst>
          </p:nvPr>
        </p:nvGraphicFramePr>
        <p:xfrm>
          <a:off x="3834928" y="4797425"/>
          <a:ext cx="2681288" cy="363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697" name="Equation" r:id="rId7" imgW="1765300" imgH="241300" progId="Equation.3">
                  <p:embed/>
                </p:oleObj>
              </mc:Choice>
              <mc:Fallback>
                <p:oleObj name="Equation" r:id="rId7" imgW="17653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34928" y="4797425"/>
                        <a:ext cx="2681288" cy="36353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/>
        </p:nvSpPr>
        <p:spPr>
          <a:xfrm>
            <a:off x="683568" y="5229200"/>
            <a:ext cx="7848872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smtClean="0">
                <a:latin typeface="Trebuchet MS"/>
                <a:cs typeface="Trebuchet MS"/>
              </a:rPr>
              <a:t>unless </a:t>
            </a:r>
            <a:r>
              <a:rPr lang="en-GB" sz="1600" dirty="0">
                <a:latin typeface="Trebuchet MS"/>
                <a:cs typeface="Trebuchet MS"/>
              </a:rPr>
              <a:t>it is special (weak coupling, loop suppression, CKM-like suppressions</a:t>
            </a:r>
            <a:r>
              <a:rPr lang="en-GB" sz="1600" dirty="0" smtClean="0">
                <a:latin typeface="Trebuchet MS"/>
                <a:cs typeface="Trebuchet MS"/>
              </a:rPr>
              <a:t>) Generic </a:t>
            </a:r>
            <a:r>
              <a:rPr lang="en-GB" sz="1600" dirty="0">
                <a:latin typeface="Trebuchet MS"/>
                <a:cs typeface="Trebuchet MS"/>
              </a:rPr>
              <a:t>scale far beyond reach of LHC!</a:t>
            </a:r>
          </a:p>
        </p:txBody>
      </p:sp>
      <p:sp>
        <p:nvSpPr>
          <p:cNvPr id="7" name="Rectangle 6"/>
          <p:cNvSpPr/>
          <p:nvPr/>
        </p:nvSpPr>
        <p:spPr>
          <a:xfrm>
            <a:off x="323528" y="5949280"/>
            <a:ext cx="88204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D80017"/>
                </a:solidFill>
                <a:latin typeface="Trebuchet MS"/>
                <a:cs typeface="Trebuchet MS"/>
              </a:rPr>
              <a:t>Difficult to construct natural </a:t>
            </a:r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models, </a:t>
            </a:r>
            <a:r>
              <a:rPr lang="en-GB" i="1" dirty="0" smtClean="0">
                <a:solidFill>
                  <a:srgbClr val="D80017"/>
                </a:solidFill>
                <a:latin typeface="Trebuchet MS"/>
                <a:cs typeface="Trebuchet MS"/>
              </a:rPr>
              <a:t>if</a:t>
            </a:r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 naturalness is a good concept</a:t>
            </a:r>
            <a:endParaRPr lang="en-GB" dirty="0">
              <a:solidFill>
                <a:srgbClr val="D80017"/>
              </a:solidFill>
              <a:latin typeface="Trebuchet MS"/>
              <a:cs typeface="Trebuchet MS"/>
            </a:endParaRP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</a:t>
            </a:fld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6644138" y="4880496"/>
            <a:ext cx="217633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[ </a:t>
            </a:r>
            <a:r>
              <a:rPr lang="en-GB" sz="1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eg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: </a:t>
            </a:r>
            <a:r>
              <a:rPr lang="en-GB" sz="1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Isidori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-</a:t>
            </a:r>
            <a:r>
              <a:rPr lang="en-GB" sz="1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Nir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-Perez, 1002.0900 ]</a:t>
            </a:r>
            <a:endParaRPr lang="en-GB" sz="1000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524603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2"/>
          <p:cNvSpPr txBox="1">
            <a:spLocks noChangeArrowheads="1"/>
          </p:cNvSpPr>
          <p:nvPr/>
        </p:nvSpPr>
        <p:spPr bwMode="auto">
          <a:xfrm>
            <a:off x="179512" y="188640"/>
            <a:ext cx="8964488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lvl="0"/>
            <a:r>
              <a:rPr lang="en-US" sz="2800" dirty="0">
                <a:latin typeface="Trebuchet MS"/>
                <a:ea typeface="Trebuchet MS" pitchFamily="-84" charset="0"/>
                <a:cs typeface="Trebuchet MS"/>
              </a:rPr>
              <a:t>Higgs and </a:t>
            </a:r>
            <a:r>
              <a:rPr lang="en-US" sz="2800" dirty="0" err="1">
                <a:latin typeface="Trebuchet MS"/>
                <a:ea typeface="Trebuchet MS" pitchFamily="-84" charset="0"/>
                <a:cs typeface="Trebuchet MS"/>
              </a:rPr>
              <a:t>Flavour</a:t>
            </a:r>
            <a:r>
              <a:rPr lang="en-US" sz="2800" dirty="0">
                <a:latin typeface="Trebuchet MS"/>
                <a:ea typeface="Trebuchet MS" pitchFamily="-84" charset="0"/>
                <a:cs typeface="Trebuchet MS"/>
              </a:rPr>
              <a:t> Physics</a:t>
            </a:r>
          </a:p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Lepton </a:t>
            </a:r>
            <a:r>
              <a:rPr lang="en-U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flavour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 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violating Higgs couplings</a:t>
            </a: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Trebuchet MS" pitchFamily="-84" charset="0"/>
              <a:cs typeface="Trebuchet M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1412776"/>
            <a:ext cx="4248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D80017"/>
                </a:solidFill>
                <a:latin typeface="Trebuchet MS"/>
                <a:cs typeface="Trebuchet MS"/>
              </a:rPr>
              <a:t>In </a:t>
            </a:r>
            <a:r>
              <a:rPr lang="en-US" i="1" dirty="0" err="1" smtClean="0">
                <a:solidFill>
                  <a:srgbClr val="D80017"/>
                </a:solidFill>
                <a:latin typeface="Trebuchet MS"/>
                <a:cs typeface="Trebuchet MS"/>
              </a:rPr>
              <a:t>L</a:t>
            </a:r>
            <a:r>
              <a:rPr lang="en-US" baseline="-25000" dirty="0" err="1" smtClean="0">
                <a:solidFill>
                  <a:srgbClr val="D80017"/>
                </a:solidFill>
                <a:latin typeface="Trebuchet MS"/>
                <a:cs typeface="Trebuchet MS"/>
              </a:rPr>
              <a:t>Yukawa</a:t>
            </a:r>
            <a:r>
              <a:rPr lang="en-US" dirty="0" smtClean="0">
                <a:solidFill>
                  <a:srgbClr val="D80017"/>
                </a:solidFill>
                <a:latin typeface="Trebuchet MS"/>
                <a:cs typeface="Trebuchet MS"/>
              </a:rPr>
              <a:t> we had assumed the SM and removed </a:t>
            </a:r>
            <a:r>
              <a:rPr lang="en-US" dirty="0" err="1" smtClean="0">
                <a:solidFill>
                  <a:srgbClr val="D80017"/>
                </a:solidFill>
                <a:latin typeface="Trebuchet MS"/>
                <a:cs typeface="Trebuchet MS"/>
              </a:rPr>
              <a:t>flavour</a:t>
            </a:r>
            <a:r>
              <a:rPr lang="en-US" dirty="0" smtClean="0">
                <a:solidFill>
                  <a:srgbClr val="D80017"/>
                </a:solidFill>
                <a:latin typeface="Trebuchet MS"/>
                <a:cs typeface="Trebuchet MS"/>
              </a:rPr>
              <a:t>-violating terms in </a:t>
            </a:r>
            <a:r>
              <a:rPr lang="en-US" i="1" dirty="0" smtClean="0">
                <a:solidFill>
                  <a:srgbClr val="D80017"/>
                </a:solidFill>
                <a:latin typeface="Trebuchet MS"/>
                <a:cs typeface="Trebuchet MS"/>
              </a:rPr>
              <a:t>Y</a:t>
            </a:r>
            <a:r>
              <a:rPr lang="en-US" sz="400" i="1" dirty="0" smtClean="0">
                <a:solidFill>
                  <a:srgbClr val="D80017"/>
                </a:solidFill>
                <a:latin typeface="Trebuchet MS"/>
                <a:cs typeface="Trebuchet MS"/>
              </a:rPr>
              <a:t> </a:t>
            </a:r>
            <a:r>
              <a:rPr lang="en-US" i="1" baseline="30000" dirty="0" smtClean="0">
                <a:solidFill>
                  <a:srgbClr val="D80017"/>
                </a:solidFill>
                <a:latin typeface="Trebuchet MS"/>
                <a:cs typeface="Trebuchet MS"/>
              </a:rPr>
              <a:t>l</a:t>
            </a:r>
            <a:endParaRPr lang="en-GB" i="1" baseline="-25000" dirty="0">
              <a:solidFill>
                <a:srgbClr val="D80017"/>
              </a:solidFill>
              <a:latin typeface="Trebuchet MS"/>
              <a:cs typeface="Trebuchet MS"/>
            </a:endParaRPr>
          </a:p>
        </p:txBody>
      </p:sp>
      <p:pic>
        <p:nvPicPr>
          <p:cNvPr id="62" name="Picture 61" descr="g-2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664" y="4141688"/>
            <a:ext cx="3352800" cy="1879600"/>
          </a:xfrm>
          <a:prstGeom prst="rect">
            <a:avLst/>
          </a:prstGeom>
        </p:spPr>
      </p:pic>
      <p:pic>
        <p:nvPicPr>
          <p:cNvPr id="64" name="Picture 63" descr="tau-mu-gamma.pdf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89"/>
          <a:stretch/>
        </p:blipFill>
        <p:spPr>
          <a:xfrm>
            <a:off x="5331009" y="2179328"/>
            <a:ext cx="3417455" cy="1879600"/>
          </a:xfrm>
          <a:prstGeom prst="rect">
            <a:avLst/>
          </a:prstGeom>
        </p:spPr>
      </p:pic>
      <p:sp>
        <p:nvSpPr>
          <p:cNvPr id="66" name="TextBox 65"/>
          <p:cNvSpPr txBox="1"/>
          <p:nvPr/>
        </p:nvSpPr>
        <p:spPr>
          <a:xfrm>
            <a:off x="7380312" y="2046925"/>
            <a:ext cx="16525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i="1" dirty="0" smtClean="0">
                <a:solidFill>
                  <a:srgbClr val="2E6DD8"/>
                </a:solidFill>
                <a:latin typeface="Symbol" charset="2"/>
                <a:cs typeface="Symbol" charset="2"/>
              </a:rPr>
              <a:t>t</a:t>
            </a:r>
            <a:r>
              <a:rPr lang="en-GB" sz="1400" dirty="0" smtClean="0">
                <a:solidFill>
                  <a:srgbClr val="2E6DD8"/>
                </a:solidFill>
                <a:latin typeface="Trebuchet MS"/>
                <a:cs typeface="Trebuchet MS"/>
              </a:rPr>
              <a:t> </a:t>
            </a:r>
            <a:r>
              <a:rPr lang="en-GB" sz="1400" dirty="0" smtClean="0">
                <a:solidFill>
                  <a:srgbClr val="2E6DD8"/>
                </a:solidFill>
                <a:latin typeface="Symbol" charset="2"/>
                <a:cs typeface="Symbol" charset="2"/>
              </a:rPr>
              <a:t>®</a:t>
            </a:r>
            <a:r>
              <a:rPr lang="en-GB" sz="1400" dirty="0" smtClean="0">
                <a:solidFill>
                  <a:srgbClr val="2E6DD8"/>
                </a:solidFill>
                <a:latin typeface="Trebuchet MS"/>
                <a:cs typeface="Trebuchet MS"/>
              </a:rPr>
              <a:t> </a:t>
            </a:r>
            <a:r>
              <a:rPr lang="en-GB" sz="1400" i="1" dirty="0" smtClean="0">
                <a:solidFill>
                  <a:srgbClr val="2E6DD8"/>
                </a:solidFill>
                <a:latin typeface="Trebuchet MS"/>
                <a:cs typeface="Trebuchet MS"/>
              </a:rPr>
              <a:t>µ</a:t>
            </a:r>
            <a:r>
              <a:rPr lang="en-GB" sz="1400" i="1" dirty="0" smtClean="0">
                <a:solidFill>
                  <a:srgbClr val="2E6DD8"/>
                </a:solidFill>
                <a:latin typeface="Symbol" charset="2"/>
                <a:cs typeface="Symbol" charset="2"/>
              </a:rPr>
              <a:t>g</a:t>
            </a:r>
            <a:r>
              <a:rPr lang="en-GB" sz="1400" dirty="0" smtClean="0">
                <a:solidFill>
                  <a:srgbClr val="2E6DD8"/>
                </a:solidFill>
                <a:latin typeface="Trebuchet MS"/>
                <a:cs typeface="Trebuchet MS"/>
              </a:rPr>
              <a:t> LFV via </a:t>
            </a:r>
            <a:r>
              <a:rPr lang="en-GB" sz="1400" i="1" dirty="0" err="1" smtClean="0">
                <a:solidFill>
                  <a:srgbClr val="2E6DD8"/>
                </a:solidFill>
                <a:latin typeface="Trebuchet MS"/>
                <a:cs typeface="Trebuchet MS"/>
              </a:rPr>
              <a:t>y</a:t>
            </a:r>
            <a:r>
              <a:rPr lang="en-GB" sz="1400" i="1" baseline="-25000" dirty="0" err="1" smtClean="0">
                <a:solidFill>
                  <a:srgbClr val="2E6DD8"/>
                </a:solidFill>
                <a:latin typeface="Symbol" charset="2"/>
                <a:cs typeface="Symbol" charset="2"/>
              </a:rPr>
              <a:t>t</a:t>
            </a:r>
            <a:r>
              <a:rPr lang="en-GB" sz="1400" i="1" baseline="-25000" dirty="0" smtClean="0">
                <a:solidFill>
                  <a:srgbClr val="2E6DD8"/>
                </a:solidFill>
                <a:latin typeface="Trebuchet MS"/>
                <a:cs typeface="Trebuchet MS"/>
              </a:rPr>
              <a:t>µ</a:t>
            </a:r>
            <a:endParaRPr lang="en-GB" sz="1400" dirty="0" smtClean="0">
              <a:solidFill>
                <a:srgbClr val="2E6DD8"/>
              </a:solidFill>
              <a:latin typeface="Trebuchet MS"/>
              <a:cs typeface="Trebuchet MS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5267304" y="4077072"/>
            <a:ext cx="13209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solidFill>
                  <a:srgbClr val="2E6DD8"/>
                </a:solidFill>
                <a:latin typeface="Trebuchet MS"/>
                <a:cs typeface="Trebuchet MS"/>
              </a:rPr>
              <a:t>(</a:t>
            </a:r>
            <a:r>
              <a:rPr lang="en-GB" sz="1400" i="1" dirty="0" smtClean="0">
                <a:solidFill>
                  <a:srgbClr val="2E6DD8"/>
                </a:solidFill>
                <a:latin typeface="Trebuchet MS"/>
                <a:cs typeface="Trebuchet MS"/>
              </a:rPr>
              <a:t>g </a:t>
            </a:r>
            <a:r>
              <a:rPr lang="en-GB" sz="1400" dirty="0" smtClean="0">
                <a:solidFill>
                  <a:srgbClr val="2E6DD8"/>
                </a:solidFill>
                <a:latin typeface="Symbol" charset="2"/>
                <a:cs typeface="Symbol" charset="2"/>
              </a:rPr>
              <a:t>– </a:t>
            </a:r>
            <a:r>
              <a:rPr lang="en-GB" sz="1400" dirty="0" smtClean="0">
                <a:solidFill>
                  <a:srgbClr val="2E6DD8"/>
                </a:solidFill>
                <a:latin typeface="Trebuchet MS"/>
                <a:cs typeface="Trebuchet MS"/>
              </a:rPr>
              <a:t>2)</a:t>
            </a:r>
            <a:r>
              <a:rPr lang="en-GB" sz="1400" i="1" baseline="-25000" dirty="0" smtClean="0">
                <a:solidFill>
                  <a:srgbClr val="2E6DD8"/>
                </a:solidFill>
                <a:latin typeface="Trebuchet MS"/>
                <a:cs typeface="Trebuchet MS"/>
              </a:rPr>
              <a:t>µ</a:t>
            </a:r>
            <a:r>
              <a:rPr lang="en-GB" sz="1400" i="1" dirty="0" smtClean="0">
                <a:solidFill>
                  <a:srgbClr val="2E6DD8"/>
                </a:solidFill>
                <a:latin typeface="Trebuchet MS"/>
                <a:cs typeface="Trebuchet MS"/>
              </a:rPr>
              <a:t> </a:t>
            </a:r>
            <a:r>
              <a:rPr lang="en-GB" sz="1400" dirty="0" smtClean="0">
                <a:solidFill>
                  <a:srgbClr val="2E6DD8"/>
                </a:solidFill>
                <a:latin typeface="Trebuchet MS"/>
                <a:cs typeface="Trebuchet MS"/>
              </a:rPr>
              <a:t>via </a:t>
            </a:r>
            <a:r>
              <a:rPr lang="en-GB" sz="1400" i="1" dirty="0" err="1" smtClean="0">
                <a:solidFill>
                  <a:srgbClr val="2E6DD8"/>
                </a:solidFill>
                <a:latin typeface="Trebuchet MS"/>
                <a:cs typeface="Trebuchet MS"/>
              </a:rPr>
              <a:t>y</a:t>
            </a:r>
            <a:r>
              <a:rPr lang="en-GB" sz="1400" i="1" baseline="-25000" dirty="0" err="1" smtClean="0">
                <a:solidFill>
                  <a:srgbClr val="2E6DD8"/>
                </a:solidFill>
                <a:latin typeface="Symbol" charset="2"/>
                <a:cs typeface="Symbol" charset="2"/>
              </a:rPr>
              <a:t>t</a:t>
            </a:r>
            <a:r>
              <a:rPr lang="en-GB" sz="1400" i="1" baseline="-25000" dirty="0" smtClean="0">
                <a:solidFill>
                  <a:srgbClr val="2E6DD8"/>
                </a:solidFill>
                <a:latin typeface="Trebuchet MS"/>
                <a:cs typeface="Trebuchet MS"/>
              </a:rPr>
              <a:t>µ</a:t>
            </a:r>
          </a:p>
        </p:txBody>
      </p:sp>
      <p:sp>
        <p:nvSpPr>
          <p:cNvPr id="68" name="Rectangle 67"/>
          <p:cNvSpPr/>
          <p:nvPr/>
        </p:nvSpPr>
        <p:spPr>
          <a:xfrm>
            <a:off x="323528" y="2204864"/>
            <a:ext cx="86409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lang="en-US" sz="1600" dirty="0" smtClean="0">
                <a:solidFill>
                  <a:srgbClr val="2B2B2B"/>
                </a:solidFill>
                <a:latin typeface="Trebuchet MS"/>
                <a:cs typeface="Trebuchet MS"/>
              </a:rPr>
              <a:t>Though in all generality it would look like this:</a:t>
            </a:r>
            <a:endParaRPr lang="en-US" sz="1600" dirty="0">
              <a:solidFill>
                <a:srgbClr val="2B2B2B"/>
              </a:solidFill>
              <a:latin typeface="Trebuchet MS"/>
              <a:cs typeface="Trebuchet MS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755576" y="3079992"/>
            <a:ext cx="16728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solidFill>
                  <a:srgbClr val="008000"/>
                </a:solidFill>
                <a:latin typeface="Trebuchet MS"/>
                <a:cs typeface="Trebuchet MS"/>
              </a:rPr>
              <a:t>Upper limits (LHC)</a:t>
            </a:r>
          </a:p>
        </p:txBody>
      </p:sp>
      <p:cxnSp>
        <p:nvCxnSpPr>
          <p:cNvPr id="70" name="Curved Connector 69"/>
          <p:cNvCxnSpPr>
            <a:stCxn id="69" idx="2"/>
            <a:endCxn id="77" idx="1"/>
          </p:cNvCxnSpPr>
          <p:nvPr/>
        </p:nvCxnSpPr>
        <p:spPr>
          <a:xfrm rot="16200000" flipH="1">
            <a:off x="1665000" y="3314771"/>
            <a:ext cx="388160" cy="534155"/>
          </a:xfrm>
          <a:prstGeom prst="curvedConnector3">
            <a:avLst>
              <a:gd name="adj1" fmla="val 50000"/>
            </a:avLst>
          </a:prstGeom>
          <a:ln w="3175" cmpd="sng">
            <a:solidFill>
              <a:srgbClr val="008000"/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539552" y="5620017"/>
            <a:ext cx="27749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i="1" dirty="0" smtClean="0">
                <a:solidFill>
                  <a:srgbClr val="008000"/>
                </a:solidFill>
                <a:latin typeface="Trebuchet MS"/>
                <a:cs typeface="Trebuchet MS"/>
              </a:rPr>
              <a:t>H</a:t>
            </a:r>
            <a:r>
              <a:rPr lang="en-GB" sz="1400" dirty="0" smtClean="0">
                <a:solidFill>
                  <a:srgbClr val="008000"/>
                </a:solidFill>
                <a:latin typeface="Trebuchet MS"/>
                <a:cs typeface="Trebuchet MS"/>
              </a:rPr>
              <a:t> </a:t>
            </a:r>
            <a:r>
              <a:rPr lang="en-GB" sz="1400" dirty="0" smtClean="0">
                <a:solidFill>
                  <a:srgbClr val="008000"/>
                </a:solidFill>
                <a:latin typeface="Symbol" charset="2"/>
                <a:cs typeface="Symbol" charset="2"/>
              </a:rPr>
              <a:t>®</a:t>
            </a:r>
            <a:r>
              <a:rPr lang="en-GB" sz="1400" dirty="0" smtClean="0">
                <a:solidFill>
                  <a:srgbClr val="008000"/>
                </a:solidFill>
                <a:latin typeface="Trebuchet MS"/>
                <a:cs typeface="Trebuchet MS"/>
              </a:rPr>
              <a:t> </a:t>
            </a:r>
            <a:r>
              <a:rPr lang="en-GB" sz="1400" i="1" dirty="0" err="1" smtClean="0">
                <a:solidFill>
                  <a:srgbClr val="008000"/>
                </a:solidFill>
                <a:latin typeface="Symbol" charset="2"/>
                <a:cs typeface="Symbol" charset="2"/>
              </a:rPr>
              <a:t>tt</a:t>
            </a:r>
            <a:r>
              <a:rPr lang="en-GB" sz="1400" dirty="0" smtClean="0">
                <a:solidFill>
                  <a:srgbClr val="008000"/>
                </a:solidFill>
                <a:latin typeface="Trebuchet MS"/>
                <a:cs typeface="Trebuchet MS"/>
              </a:rPr>
              <a:t> </a:t>
            </a:r>
            <a:r>
              <a:rPr lang="en-GB" sz="1400" dirty="0" smtClean="0">
                <a:solidFill>
                  <a:srgbClr val="008000"/>
                </a:solidFill>
                <a:latin typeface="Trebuchet MS"/>
                <a:cs typeface="Trebuchet MS"/>
              </a:rPr>
              <a:t>(</a:t>
            </a:r>
            <a:r>
              <a:rPr lang="en-GB" sz="1400" dirty="0" smtClean="0">
                <a:solidFill>
                  <a:srgbClr val="008000"/>
                </a:solidFill>
                <a:latin typeface="Symbol" charset="2"/>
                <a:cs typeface="Symbol" charset="2"/>
              </a:rPr>
              <a:t>~</a:t>
            </a:r>
            <a:r>
              <a:rPr lang="en-GB" sz="1400" i="1" dirty="0" err="1" smtClean="0">
                <a:solidFill>
                  <a:srgbClr val="008000"/>
                </a:solidFill>
                <a:latin typeface="Trebuchet MS"/>
                <a:cs typeface="Trebuchet MS"/>
              </a:rPr>
              <a:t>m</a:t>
            </a:r>
            <a:r>
              <a:rPr lang="en-GB" sz="1400" i="1" baseline="-25000" dirty="0" err="1" smtClean="0">
                <a:solidFill>
                  <a:srgbClr val="008000"/>
                </a:solidFill>
                <a:latin typeface="Symbol" charset="2"/>
                <a:cs typeface="Symbol" charset="2"/>
              </a:rPr>
              <a:t>t</a:t>
            </a:r>
            <a:r>
              <a:rPr lang="en-GB" sz="1400" dirty="0" smtClean="0">
                <a:solidFill>
                  <a:srgbClr val="008000"/>
                </a:solidFill>
                <a:latin typeface="Trebuchet MS"/>
                <a:cs typeface="Trebuchet MS"/>
              </a:rPr>
              <a:t>/</a:t>
            </a:r>
            <a:r>
              <a:rPr lang="en-GB" sz="1400" i="1" dirty="0" smtClean="0">
                <a:solidFill>
                  <a:srgbClr val="008000"/>
                </a:solidFill>
                <a:latin typeface="Symbol" charset="2"/>
                <a:cs typeface="Symbol" charset="2"/>
              </a:rPr>
              <a:t>u</a:t>
            </a:r>
            <a:r>
              <a:rPr lang="en-GB" sz="1400" dirty="0" smtClean="0">
                <a:solidFill>
                  <a:srgbClr val="008000"/>
                </a:solidFill>
                <a:latin typeface="Trebuchet MS"/>
                <a:cs typeface="Trebuchet MS"/>
              </a:rPr>
              <a:t>) measured </a:t>
            </a:r>
            <a:r>
              <a:rPr lang="en-GB" sz="1400" dirty="0" smtClean="0">
                <a:solidFill>
                  <a:srgbClr val="008000"/>
                </a:solidFill>
                <a:latin typeface="Trebuchet MS"/>
                <a:cs typeface="Trebuchet MS"/>
              </a:rPr>
              <a:t>(LHC)</a:t>
            </a:r>
          </a:p>
        </p:txBody>
      </p:sp>
      <p:cxnSp>
        <p:nvCxnSpPr>
          <p:cNvPr id="72" name="Curved Connector 71"/>
          <p:cNvCxnSpPr>
            <a:stCxn id="71" idx="3"/>
            <a:endCxn id="78" idx="4"/>
          </p:cNvCxnSpPr>
          <p:nvPr/>
        </p:nvCxnSpPr>
        <p:spPr>
          <a:xfrm flipV="1">
            <a:off x="3314460" y="5373585"/>
            <a:ext cx="163161" cy="400321"/>
          </a:xfrm>
          <a:prstGeom prst="curvedConnector2">
            <a:avLst/>
          </a:prstGeom>
          <a:ln w="3175" cmpd="sng">
            <a:solidFill>
              <a:srgbClr val="008000"/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Oval 73"/>
          <p:cNvSpPr/>
          <p:nvPr/>
        </p:nvSpPr>
        <p:spPr>
          <a:xfrm rot="21447821">
            <a:off x="3144883" y="3699178"/>
            <a:ext cx="602538" cy="60277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28575" cmpd="sng"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sp>
        <p:nvSpPr>
          <p:cNvPr id="75" name="Oval 74"/>
          <p:cNvSpPr/>
          <p:nvPr/>
        </p:nvSpPr>
        <p:spPr>
          <a:xfrm rot="21447821">
            <a:off x="3164331" y="4256017"/>
            <a:ext cx="602538" cy="60277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28575" cmpd="sng"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sp>
        <p:nvSpPr>
          <p:cNvPr id="77" name="Oval 76"/>
          <p:cNvSpPr/>
          <p:nvPr/>
        </p:nvSpPr>
        <p:spPr>
          <a:xfrm rot="2259592">
            <a:off x="1663931" y="4023495"/>
            <a:ext cx="1631996" cy="476873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 w="28575" cmpd="sng"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sp>
        <p:nvSpPr>
          <p:cNvPr id="73" name="Oval 72"/>
          <p:cNvSpPr/>
          <p:nvPr/>
        </p:nvSpPr>
        <p:spPr>
          <a:xfrm rot="21447821">
            <a:off x="2496811" y="3699178"/>
            <a:ext cx="602538" cy="60277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28575" cmpd="sng"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sp>
        <p:nvSpPr>
          <p:cNvPr id="78" name="Oval 77"/>
          <p:cNvSpPr/>
          <p:nvPr/>
        </p:nvSpPr>
        <p:spPr>
          <a:xfrm rot="21447821">
            <a:off x="3163015" y="4771107"/>
            <a:ext cx="602538" cy="602773"/>
          </a:xfrm>
          <a:prstGeom prst="ellipse">
            <a:avLst/>
          </a:prstGeom>
          <a:solidFill>
            <a:srgbClr val="D7E4BD"/>
          </a:solidFill>
          <a:ln w="28575" cmpd="sng"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sp>
        <p:nvSpPr>
          <p:cNvPr id="76" name="Oval 75"/>
          <p:cNvSpPr/>
          <p:nvPr/>
        </p:nvSpPr>
        <p:spPr>
          <a:xfrm rot="21447821">
            <a:off x="1848739" y="4208795"/>
            <a:ext cx="602538" cy="60277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28575" cmpd="sng"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sp>
        <p:nvSpPr>
          <p:cNvPr id="79" name="Oval 78"/>
          <p:cNvSpPr/>
          <p:nvPr/>
        </p:nvSpPr>
        <p:spPr>
          <a:xfrm rot="21447821">
            <a:off x="1850055" y="4765634"/>
            <a:ext cx="602538" cy="60277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28575" cmpd="sng"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sp>
        <p:nvSpPr>
          <p:cNvPr id="80" name="Oval 79"/>
          <p:cNvSpPr/>
          <p:nvPr/>
        </p:nvSpPr>
        <p:spPr>
          <a:xfrm rot="21447821">
            <a:off x="2496811" y="4765634"/>
            <a:ext cx="602538" cy="60277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28575" cmpd="sng"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sp>
        <p:nvSpPr>
          <p:cNvPr id="81" name="Left Arrow 80"/>
          <p:cNvSpPr/>
          <p:nvPr/>
        </p:nvSpPr>
        <p:spPr>
          <a:xfrm flipH="1">
            <a:off x="2643902" y="2665872"/>
            <a:ext cx="2576170" cy="958272"/>
          </a:xfrm>
          <a:prstGeom prst="leftArrow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graphicFrame>
        <p:nvGraphicFramePr>
          <p:cNvPr id="82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6960466"/>
              </p:ext>
            </p:extLst>
          </p:nvPr>
        </p:nvGraphicFramePr>
        <p:xfrm>
          <a:off x="1043608" y="3594908"/>
          <a:ext cx="2982604" cy="18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732" name="Equation" r:id="rId5" imgW="1524000" imgH="927100" progId="Equation.3">
                  <p:embed/>
                </p:oleObj>
              </mc:Choice>
              <mc:Fallback>
                <p:oleObj name="Equation" r:id="rId5" imgW="1524000" imgH="927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3608" y="3594908"/>
                        <a:ext cx="2982604" cy="18002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3" name="Curved Connector 82"/>
          <p:cNvCxnSpPr>
            <a:stCxn id="84" idx="2"/>
          </p:cNvCxnSpPr>
          <p:nvPr/>
        </p:nvCxnSpPr>
        <p:spPr>
          <a:xfrm rot="16200000" flipH="1">
            <a:off x="3377005" y="3566157"/>
            <a:ext cx="318451" cy="1"/>
          </a:xfrm>
          <a:prstGeom prst="curvedConnector3">
            <a:avLst>
              <a:gd name="adj1" fmla="val 50000"/>
            </a:avLst>
          </a:prstGeom>
          <a:ln w="3175" cmpd="sng">
            <a:solidFill>
              <a:srgbClr val="2E6DD8"/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4" name="TextBox 83"/>
          <p:cNvSpPr txBox="1"/>
          <p:nvPr/>
        </p:nvSpPr>
        <p:spPr>
          <a:xfrm>
            <a:off x="2644476" y="2883713"/>
            <a:ext cx="17835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2E6DD8"/>
                </a:solidFill>
                <a:latin typeface="Trebuchet MS"/>
                <a:cs typeface="Trebuchet MS"/>
              </a:rPr>
              <a:t>Limits from LF </a:t>
            </a:r>
          </a:p>
          <a:p>
            <a:r>
              <a:rPr lang="en-GB" sz="1400" dirty="0" smtClean="0">
                <a:solidFill>
                  <a:srgbClr val="2E6DD8"/>
                </a:solidFill>
                <a:latin typeface="Trebuchet MS"/>
                <a:cs typeface="Trebuchet MS"/>
              </a:rPr>
              <a:t>measurements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355976" y="950531"/>
            <a:ext cx="473669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solidFill>
                  <a:srgbClr val="7F7F7F"/>
                </a:solidFill>
              </a:rPr>
              <a:t>[</a:t>
            </a:r>
            <a:r>
              <a:rPr lang="en-GB" sz="1000" dirty="0" err="1">
                <a:solidFill>
                  <a:srgbClr val="7F7F7F"/>
                </a:solidFill>
              </a:rPr>
              <a:t>Yotam</a:t>
            </a:r>
            <a:r>
              <a:rPr lang="en-GB" sz="1000" dirty="0">
                <a:solidFill>
                  <a:srgbClr val="7F7F7F"/>
                </a:solidFill>
              </a:rPr>
              <a:t> </a:t>
            </a:r>
            <a:r>
              <a:rPr lang="en-GB" sz="1000" dirty="0" err="1" smtClean="0">
                <a:solidFill>
                  <a:srgbClr val="7F7F7F"/>
                </a:solidFill>
              </a:rPr>
              <a:t>Soreq</a:t>
            </a:r>
            <a:r>
              <a:rPr lang="en-GB" sz="1000" dirty="0" smtClean="0">
                <a:solidFill>
                  <a:srgbClr val="7F7F7F"/>
                </a:solidFill>
              </a:rPr>
              <a:t>: LHCP 2014, </a:t>
            </a:r>
            <a:r>
              <a:rPr lang="en-GB" sz="1000" dirty="0" err="1" smtClean="0">
                <a:solidFill>
                  <a:srgbClr val="7F7F7F"/>
                </a:solidFill>
              </a:rPr>
              <a:t>Harnik</a:t>
            </a:r>
            <a:r>
              <a:rPr lang="en-GB" sz="1000" dirty="0" smtClean="0">
                <a:solidFill>
                  <a:srgbClr val="7F7F7F"/>
                </a:solidFill>
              </a:rPr>
              <a:t>-Kopp-</a:t>
            </a:r>
            <a:r>
              <a:rPr lang="en-GB" sz="1000" dirty="0" err="1" smtClean="0">
                <a:solidFill>
                  <a:srgbClr val="7F7F7F"/>
                </a:solidFill>
              </a:rPr>
              <a:t>Zupan</a:t>
            </a:r>
            <a:r>
              <a:rPr lang="en-GB" sz="1000" dirty="0" smtClean="0">
                <a:solidFill>
                  <a:srgbClr val="7F7F7F"/>
                </a:solidFill>
              </a:rPr>
              <a:t>: 1209.1397 ]</a:t>
            </a:r>
            <a:endParaRPr lang="en-GB" sz="1000" dirty="0">
              <a:solidFill>
                <a:srgbClr val="7F7F7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04619" y="6165304"/>
            <a:ext cx="70567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Many more: </a:t>
            </a:r>
            <a:r>
              <a:rPr lang="en-GB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µ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cs typeface="Symbol" charset="2"/>
              </a:rPr>
              <a:t>®</a:t>
            </a:r>
            <a:r>
              <a:rPr lang="en-GB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e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conversion, 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electron EDM (limits on complex couplings), </a:t>
            </a:r>
            <a:r>
              <a:rPr lang="en-GB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muonium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oscillation, …</a:t>
            </a:r>
            <a:endParaRPr lang="en-GB" sz="1200" dirty="0" smtClean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2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50</a:t>
            </a:fld>
            <a:endParaRPr lang="en-GB" dirty="0"/>
          </a:p>
        </p:txBody>
      </p:sp>
      <p:sp>
        <p:nvSpPr>
          <p:cNvPr id="30" name="TextBox 29"/>
          <p:cNvSpPr txBox="1"/>
          <p:nvPr/>
        </p:nvSpPr>
        <p:spPr>
          <a:xfrm>
            <a:off x="5326006" y="1783849"/>
            <a:ext cx="28463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D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=5 penguin diagrams:</a:t>
            </a:r>
            <a:endParaRPr lang="en-GB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5573437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2"/>
          <p:cNvSpPr txBox="1">
            <a:spLocks noChangeArrowheads="1"/>
          </p:cNvSpPr>
          <p:nvPr/>
        </p:nvSpPr>
        <p:spPr bwMode="auto">
          <a:xfrm>
            <a:off x="179512" y="188640"/>
            <a:ext cx="8964488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lvl="0"/>
            <a:r>
              <a:rPr lang="en-US" sz="2800" dirty="0">
                <a:latin typeface="Trebuchet MS"/>
                <a:ea typeface="Trebuchet MS" pitchFamily="-84" charset="0"/>
                <a:cs typeface="Trebuchet MS"/>
              </a:rPr>
              <a:t>Higgs and </a:t>
            </a:r>
            <a:r>
              <a:rPr lang="en-US" sz="2800" dirty="0" err="1">
                <a:latin typeface="Trebuchet MS"/>
                <a:ea typeface="Trebuchet MS" pitchFamily="-84" charset="0"/>
                <a:cs typeface="Trebuchet MS"/>
              </a:rPr>
              <a:t>Flavour</a:t>
            </a:r>
            <a:r>
              <a:rPr lang="en-US" sz="2800" dirty="0">
                <a:latin typeface="Trebuchet MS"/>
                <a:ea typeface="Trebuchet MS" pitchFamily="-84" charset="0"/>
                <a:cs typeface="Trebuchet MS"/>
              </a:rPr>
              <a:t> Physics</a:t>
            </a:r>
          </a:p>
          <a:p>
            <a:pPr>
              <a:spcBef>
                <a:spcPts val="600"/>
              </a:spcBef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Lepton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flavour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 violating Higgs couplings</a:t>
            </a: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Trebuchet MS" pitchFamily="-84" charset="0"/>
              <a:cs typeface="Trebuchet MS"/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51</a:t>
            </a:fld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323528" y="1412776"/>
            <a:ext cx="4248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D80017"/>
                </a:solidFill>
                <a:latin typeface="Trebuchet MS"/>
                <a:cs typeface="Trebuchet MS"/>
              </a:rPr>
              <a:t>In </a:t>
            </a:r>
            <a:r>
              <a:rPr lang="en-US" i="1" dirty="0" err="1" smtClean="0">
                <a:solidFill>
                  <a:srgbClr val="D80017"/>
                </a:solidFill>
                <a:latin typeface="Trebuchet MS"/>
                <a:cs typeface="Trebuchet MS"/>
              </a:rPr>
              <a:t>L</a:t>
            </a:r>
            <a:r>
              <a:rPr lang="en-US" baseline="-25000" dirty="0" err="1" smtClean="0">
                <a:solidFill>
                  <a:srgbClr val="D80017"/>
                </a:solidFill>
                <a:latin typeface="Trebuchet MS"/>
                <a:cs typeface="Trebuchet MS"/>
              </a:rPr>
              <a:t>Yukawa</a:t>
            </a:r>
            <a:r>
              <a:rPr lang="en-US" dirty="0" smtClean="0">
                <a:solidFill>
                  <a:srgbClr val="D80017"/>
                </a:solidFill>
                <a:latin typeface="Trebuchet MS"/>
                <a:cs typeface="Trebuchet MS"/>
              </a:rPr>
              <a:t> we had assumed the SM and removed </a:t>
            </a:r>
            <a:r>
              <a:rPr lang="en-US" dirty="0" err="1" smtClean="0">
                <a:solidFill>
                  <a:srgbClr val="D80017"/>
                </a:solidFill>
                <a:latin typeface="Trebuchet MS"/>
                <a:cs typeface="Trebuchet MS"/>
              </a:rPr>
              <a:t>flavour</a:t>
            </a:r>
            <a:r>
              <a:rPr lang="en-US" dirty="0" smtClean="0">
                <a:solidFill>
                  <a:srgbClr val="D80017"/>
                </a:solidFill>
                <a:latin typeface="Trebuchet MS"/>
                <a:cs typeface="Trebuchet MS"/>
              </a:rPr>
              <a:t>-violating terms in </a:t>
            </a:r>
            <a:r>
              <a:rPr lang="en-US" i="1" dirty="0" smtClean="0">
                <a:solidFill>
                  <a:srgbClr val="D80017"/>
                </a:solidFill>
                <a:latin typeface="Trebuchet MS"/>
                <a:cs typeface="Trebuchet MS"/>
              </a:rPr>
              <a:t>Y</a:t>
            </a:r>
            <a:r>
              <a:rPr lang="en-US" sz="400" i="1" dirty="0" smtClean="0">
                <a:solidFill>
                  <a:srgbClr val="D80017"/>
                </a:solidFill>
                <a:latin typeface="Trebuchet MS"/>
                <a:cs typeface="Trebuchet MS"/>
              </a:rPr>
              <a:t> </a:t>
            </a:r>
            <a:r>
              <a:rPr lang="en-US" i="1" baseline="30000" dirty="0" smtClean="0">
                <a:solidFill>
                  <a:srgbClr val="D80017"/>
                </a:solidFill>
                <a:latin typeface="Trebuchet MS"/>
                <a:cs typeface="Trebuchet MS"/>
              </a:rPr>
              <a:t>l</a:t>
            </a:r>
            <a:endParaRPr lang="en-GB" i="1" baseline="-25000" dirty="0">
              <a:solidFill>
                <a:srgbClr val="D80017"/>
              </a:solidFill>
              <a:latin typeface="Trebuchet MS"/>
              <a:cs typeface="Trebuchet MS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652120" y="-4294"/>
            <a:ext cx="2736304" cy="6862294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pic>
        <p:nvPicPr>
          <p:cNvPr id="6" name="Picture 5" descr="emu-constraints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"/>
          <a:stretch/>
        </p:blipFill>
        <p:spPr>
          <a:xfrm>
            <a:off x="5796135" y="8384"/>
            <a:ext cx="2647359" cy="2616983"/>
          </a:xfrm>
          <a:prstGeom prst="rect">
            <a:avLst/>
          </a:prstGeom>
        </p:spPr>
      </p:pic>
      <p:pic>
        <p:nvPicPr>
          <p:cNvPr id="9" name="Picture 8" descr="etau-constraints.pdf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8"/>
          <a:stretch/>
        </p:blipFill>
        <p:spPr>
          <a:xfrm>
            <a:off x="5796136" y="2262462"/>
            <a:ext cx="2647358" cy="2569325"/>
          </a:xfrm>
          <a:prstGeom prst="rect">
            <a:avLst/>
          </a:prstGeom>
        </p:spPr>
      </p:pic>
      <p:pic>
        <p:nvPicPr>
          <p:cNvPr id="12" name="Picture 11" descr="mutau-constraints.pdf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7" b="5884"/>
          <a:stretch/>
        </p:blipFill>
        <p:spPr>
          <a:xfrm>
            <a:off x="5796135" y="4429860"/>
            <a:ext cx="2647359" cy="2428140"/>
          </a:xfrm>
          <a:prstGeom prst="rect">
            <a:avLst/>
          </a:prstGeom>
        </p:spPr>
      </p:pic>
      <p:cxnSp>
        <p:nvCxnSpPr>
          <p:cNvPr id="25" name="Straight Connector 24"/>
          <p:cNvCxnSpPr/>
          <p:nvPr/>
        </p:nvCxnSpPr>
        <p:spPr>
          <a:xfrm flipV="1">
            <a:off x="5652120" y="-4294"/>
            <a:ext cx="0" cy="1229341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V="1">
            <a:off x="8448887" y="-4294"/>
            <a:ext cx="0" cy="1229341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V="1">
            <a:off x="8448887" y="6545795"/>
            <a:ext cx="0" cy="312206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V="1">
            <a:off x="5652120" y="6545795"/>
            <a:ext cx="0" cy="312206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34063" y="6237312"/>
            <a:ext cx="473669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dirty="0">
                <a:solidFill>
                  <a:srgbClr val="7F7F7F"/>
                </a:solidFill>
              </a:rPr>
              <a:t>[</a:t>
            </a:r>
            <a:r>
              <a:rPr lang="en-GB" sz="1000" dirty="0" err="1">
                <a:solidFill>
                  <a:srgbClr val="7F7F7F"/>
                </a:solidFill>
              </a:rPr>
              <a:t>Yotam</a:t>
            </a:r>
            <a:r>
              <a:rPr lang="en-GB" sz="1000" dirty="0">
                <a:solidFill>
                  <a:srgbClr val="7F7F7F"/>
                </a:solidFill>
              </a:rPr>
              <a:t> </a:t>
            </a:r>
            <a:r>
              <a:rPr lang="en-GB" sz="1000" dirty="0" err="1" smtClean="0">
                <a:solidFill>
                  <a:srgbClr val="7F7F7F"/>
                </a:solidFill>
              </a:rPr>
              <a:t>Soreq</a:t>
            </a:r>
            <a:r>
              <a:rPr lang="en-GB" sz="1000" dirty="0" smtClean="0">
                <a:solidFill>
                  <a:srgbClr val="7F7F7F"/>
                </a:solidFill>
              </a:rPr>
              <a:t>: LHCP 2014, </a:t>
            </a:r>
            <a:r>
              <a:rPr lang="en-GB" sz="1000" dirty="0" err="1" smtClean="0">
                <a:solidFill>
                  <a:srgbClr val="7F7F7F"/>
                </a:solidFill>
              </a:rPr>
              <a:t>Harnik</a:t>
            </a:r>
            <a:r>
              <a:rPr lang="en-GB" sz="1000" dirty="0" smtClean="0">
                <a:solidFill>
                  <a:srgbClr val="7F7F7F"/>
                </a:solidFill>
              </a:rPr>
              <a:t>-Kopp-</a:t>
            </a:r>
            <a:r>
              <a:rPr lang="en-GB" sz="1000" dirty="0" err="1" smtClean="0">
                <a:solidFill>
                  <a:srgbClr val="7F7F7F"/>
                </a:solidFill>
              </a:rPr>
              <a:t>Zupan</a:t>
            </a:r>
            <a:r>
              <a:rPr lang="en-GB" sz="1000" dirty="0" smtClean="0">
                <a:solidFill>
                  <a:srgbClr val="7F7F7F"/>
                </a:solidFill>
              </a:rPr>
              <a:t>: 1209.1397 ]</a:t>
            </a:r>
            <a:endParaRPr lang="en-GB" sz="1000" dirty="0">
              <a:solidFill>
                <a:srgbClr val="7F7F7F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323528" y="2204864"/>
            <a:ext cx="86409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lang="en-US" sz="1600" dirty="0" smtClean="0">
                <a:solidFill>
                  <a:srgbClr val="2B2B2B"/>
                </a:solidFill>
                <a:latin typeface="Trebuchet MS"/>
                <a:cs typeface="Trebuchet MS"/>
              </a:rPr>
              <a:t>Though in all generality it would look like this:</a:t>
            </a:r>
            <a:endParaRPr lang="en-US" sz="1600" dirty="0">
              <a:solidFill>
                <a:srgbClr val="2B2B2B"/>
              </a:solidFill>
              <a:latin typeface="Trebuchet MS"/>
              <a:cs typeface="Trebuchet MS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55576" y="3079992"/>
            <a:ext cx="16728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solidFill>
                  <a:srgbClr val="008000"/>
                </a:solidFill>
                <a:latin typeface="Trebuchet MS"/>
                <a:cs typeface="Trebuchet MS"/>
              </a:rPr>
              <a:t>Upper limits (LHC)</a:t>
            </a:r>
          </a:p>
        </p:txBody>
      </p:sp>
      <p:cxnSp>
        <p:nvCxnSpPr>
          <p:cNvPr id="42" name="Curved Connector 41"/>
          <p:cNvCxnSpPr>
            <a:stCxn id="40" idx="2"/>
            <a:endCxn id="50" idx="1"/>
          </p:cNvCxnSpPr>
          <p:nvPr/>
        </p:nvCxnSpPr>
        <p:spPr>
          <a:xfrm rot="16200000" flipH="1">
            <a:off x="1665000" y="3314771"/>
            <a:ext cx="388160" cy="534155"/>
          </a:xfrm>
          <a:prstGeom prst="curvedConnector3">
            <a:avLst>
              <a:gd name="adj1" fmla="val 50000"/>
            </a:avLst>
          </a:prstGeom>
          <a:ln w="3175" cmpd="sng">
            <a:solidFill>
              <a:srgbClr val="008000"/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755576" y="5620017"/>
            <a:ext cx="20806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i="1" dirty="0" smtClean="0">
                <a:solidFill>
                  <a:srgbClr val="008000"/>
                </a:solidFill>
                <a:latin typeface="Trebuchet MS"/>
                <a:cs typeface="Trebuchet MS"/>
              </a:rPr>
              <a:t>H</a:t>
            </a:r>
            <a:r>
              <a:rPr lang="en-GB" sz="1400" dirty="0" smtClean="0">
                <a:solidFill>
                  <a:srgbClr val="008000"/>
                </a:solidFill>
                <a:latin typeface="Trebuchet MS"/>
                <a:cs typeface="Trebuchet MS"/>
              </a:rPr>
              <a:t> </a:t>
            </a:r>
            <a:r>
              <a:rPr lang="en-GB" sz="1400" dirty="0" smtClean="0">
                <a:solidFill>
                  <a:srgbClr val="008000"/>
                </a:solidFill>
                <a:latin typeface="Symbol" charset="2"/>
                <a:cs typeface="Symbol" charset="2"/>
              </a:rPr>
              <a:t>®</a:t>
            </a:r>
            <a:r>
              <a:rPr lang="en-GB" sz="1400" dirty="0" smtClean="0">
                <a:solidFill>
                  <a:srgbClr val="008000"/>
                </a:solidFill>
                <a:latin typeface="Trebuchet MS"/>
                <a:cs typeface="Trebuchet MS"/>
              </a:rPr>
              <a:t> </a:t>
            </a:r>
            <a:r>
              <a:rPr lang="en-GB" sz="1400" i="1" dirty="0" err="1" smtClean="0">
                <a:solidFill>
                  <a:srgbClr val="008000"/>
                </a:solidFill>
                <a:latin typeface="Symbol" charset="2"/>
                <a:cs typeface="Symbol" charset="2"/>
              </a:rPr>
              <a:t>tt</a:t>
            </a:r>
            <a:r>
              <a:rPr lang="en-GB" sz="1400" dirty="0" smtClean="0">
                <a:solidFill>
                  <a:srgbClr val="008000"/>
                </a:solidFill>
                <a:latin typeface="Trebuchet MS"/>
                <a:cs typeface="Trebuchet MS"/>
              </a:rPr>
              <a:t> measured (LHC)</a:t>
            </a:r>
          </a:p>
        </p:txBody>
      </p:sp>
      <p:cxnSp>
        <p:nvCxnSpPr>
          <p:cNvPr id="45" name="Curved Connector 44"/>
          <p:cNvCxnSpPr>
            <a:stCxn id="44" idx="3"/>
            <a:endCxn id="51" idx="4"/>
          </p:cNvCxnSpPr>
          <p:nvPr/>
        </p:nvCxnSpPr>
        <p:spPr>
          <a:xfrm flipV="1">
            <a:off x="2836207" y="5373585"/>
            <a:ext cx="641414" cy="400321"/>
          </a:xfrm>
          <a:prstGeom prst="curvedConnector2">
            <a:avLst/>
          </a:prstGeom>
          <a:ln w="3175" cmpd="sng">
            <a:solidFill>
              <a:srgbClr val="008000"/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Oval 45"/>
          <p:cNvSpPr/>
          <p:nvPr/>
        </p:nvSpPr>
        <p:spPr>
          <a:xfrm rot="21447821">
            <a:off x="2496811" y="3699178"/>
            <a:ext cx="602538" cy="60277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28575" cmpd="sng"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sp>
        <p:nvSpPr>
          <p:cNvPr id="47" name="Oval 46"/>
          <p:cNvSpPr/>
          <p:nvPr/>
        </p:nvSpPr>
        <p:spPr>
          <a:xfrm rot="21447821">
            <a:off x="3144883" y="3699178"/>
            <a:ext cx="602538" cy="60277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28575" cmpd="sng"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sp>
        <p:nvSpPr>
          <p:cNvPr id="48" name="Oval 47"/>
          <p:cNvSpPr/>
          <p:nvPr/>
        </p:nvSpPr>
        <p:spPr>
          <a:xfrm rot="21447821">
            <a:off x="3164331" y="4256017"/>
            <a:ext cx="602538" cy="60277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28575" cmpd="sng"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sp>
        <p:nvSpPr>
          <p:cNvPr id="49" name="Oval 48"/>
          <p:cNvSpPr/>
          <p:nvPr/>
        </p:nvSpPr>
        <p:spPr>
          <a:xfrm rot="21447821">
            <a:off x="1848739" y="4208795"/>
            <a:ext cx="602538" cy="60277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28575" cmpd="sng"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sp>
        <p:nvSpPr>
          <p:cNvPr id="50" name="Oval 49"/>
          <p:cNvSpPr/>
          <p:nvPr/>
        </p:nvSpPr>
        <p:spPr>
          <a:xfrm rot="2259592">
            <a:off x="1663931" y="4023495"/>
            <a:ext cx="1631996" cy="476873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 w="28575" cmpd="sng"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sp>
        <p:nvSpPr>
          <p:cNvPr id="51" name="Oval 50"/>
          <p:cNvSpPr/>
          <p:nvPr/>
        </p:nvSpPr>
        <p:spPr>
          <a:xfrm rot="21447821">
            <a:off x="3163015" y="4771107"/>
            <a:ext cx="602538" cy="602773"/>
          </a:xfrm>
          <a:prstGeom prst="ellipse">
            <a:avLst/>
          </a:prstGeom>
          <a:solidFill>
            <a:srgbClr val="D7E4BD"/>
          </a:solidFill>
          <a:ln w="28575" cmpd="sng"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sp>
        <p:nvSpPr>
          <p:cNvPr id="52" name="Oval 51"/>
          <p:cNvSpPr/>
          <p:nvPr/>
        </p:nvSpPr>
        <p:spPr>
          <a:xfrm rot="21447821">
            <a:off x="1850055" y="4765634"/>
            <a:ext cx="602538" cy="60277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28575" cmpd="sng"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sp>
        <p:nvSpPr>
          <p:cNvPr id="53" name="Oval 52"/>
          <p:cNvSpPr/>
          <p:nvPr/>
        </p:nvSpPr>
        <p:spPr>
          <a:xfrm rot="21447821">
            <a:off x="2496811" y="4765634"/>
            <a:ext cx="602538" cy="60277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28575" cmpd="sng"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sp>
        <p:nvSpPr>
          <p:cNvPr id="54" name="Left Arrow 53"/>
          <p:cNvSpPr/>
          <p:nvPr/>
        </p:nvSpPr>
        <p:spPr>
          <a:xfrm flipH="1">
            <a:off x="2643902" y="2665872"/>
            <a:ext cx="2576170" cy="958272"/>
          </a:xfrm>
          <a:prstGeom prst="leftArrow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graphicFrame>
        <p:nvGraphicFramePr>
          <p:cNvPr id="5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6960466"/>
              </p:ext>
            </p:extLst>
          </p:nvPr>
        </p:nvGraphicFramePr>
        <p:xfrm>
          <a:off x="1043608" y="3594908"/>
          <a:ext cx="2982604" cy="18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058" name="Equation" r:id="rId6" imgW="1524000" imgH="927100" progId="Equation.3">
                  <p:embed/>
                </p:oleObj>
              </mc:Choice>
              <mc:Fallback>
                <p:oleObj name="Equation" r:id="rId6" imgW="1524000" imgH="927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3608" y="3594908"/>
                        <a:ext cx="2982604" cy="18002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6" name="Curved Connector 55"/>
          <p:cNvCxnSpPr>
            <a:stCxn id="57" idx="2"/>
          </p:cNvCxnSpPr>
          <p:nvPr/>
        </p:nvCxnSpPr>
        <p:spPr>
          <a:xfrm rot="16200000" flipH="1">
            <a:off x="3377005" y="3566157"/>
            <a:ext cx="318451" cy="1"/>
          </a:xfrm>
          <a:prstGeom prst="curvedConnector3">
            <a:avLst>
              <a:gd name="adj1" fmla="val 50000"/>
            </a:avLst>
          </a:prstGeom>
          <a:ln w="3175" cmpd="sng">
            <a:solidFill>
              <a:srgbClr val="2E6DD8"/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2644476" y="2883713"/>
            <a:ext cx="17835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2E6DD8"/>
                </a:solidFill>
                <a:latin typeface="Trebuchet MS"/>
                <a:cs typeface="Trebuchet MS"/>
              </a:rPr>
              <a:t>Limits from LF </a:t>
            </a:r>
          </a:p>
          <a:p>
            <a:r>
              <a:rPr lang="en-GB" sz="1400" dirty="0" smtClean="0">
                <a:solidFill>
                  <a:srgbClr val="2E6DD8"/>
                </a:solidFill>
                <a:latin typeface="Trebuchet MS"/>
                <a:cs typeface="Trebuchet MS"/>
              </a:rPr>
              <a:t>measurements</a:t>
            </a:r>
          </a:p>
        </p:txBody>
      </p:sp>
      <p:cxnSp>
        <p:nvCxnSpPr>
          <p:cNvPr id="58" name="Straight Connector 57"/>
          <p:cNvCxnSpPr/>
          <p:nvPr/>
        </p:nvCxnSpPr>
        <p:spPr>
          <a:xfrm flipV="1">
            <a:off x="5652120" y="1225048"/>
            <a:ext cx="0" cy="5320747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8316416" y="1988840"/>
            <a:ext cx="60627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|</a:t>
            </a:r>
            <a:r>
              <a:rPr lang="en-GB" sz="14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Y</a:t>
            </a:r>
            <a:r>
              <a:rPr lang="en-GB" sz="1400" i="1" baseline="-25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eµ</a:t>
            </a:r>
            <a:r>
              <a:rPr lang="en-GB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|</a:t>
            </a:r>
            <a:endParaRPr lang="en-GB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8316416" y="4201343"/>
            <a:ext cx="5899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|</a:t>
            </a:r>
            <a:r>
              <a:rPr lang="en-GB" sz="14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Y</a:t>
            </a:r>
            <a:r>
              <a:rPr lang="en-GB" sz="1400" i="1" baseline="-25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e</a:t>
            </a:r>
            <a:r>
              <a:rPr lang="en-GB" sz="1400" i="1" baseline="-25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mbol" charset="2"/>
                <a:cs typeface="Symbol" charset="2"/>
              </a:rPr>
              <a:t>t</a:t>
            </a:r>
            <a:r>
              <a:rPr lang="en-GB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|</a:t>
            </a:r>
            <a:endParaRPr lang="en-GB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8316416" y="6145559"/>
            <a:ext cx="59224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|</a:t>
            </a:r>
            <a:r>
              <a:rPr lang="en-GB" sz="14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Y</a:t>
            </a:r>
            <a:r>
              <a:rPr lang="en-GB" sz="1400" i="1" baseline="-25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µ</a:t>
            </a:r>
            <a:r>
              <a:rPr lang="en-GB" sz="1400" i="1" baseline="-25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ymbol" charset="2"/>
                <a:cs typeface="Symbol" charset="2"/>
              </a:rPr>
              <a:t>t</a:t>
            </a:r>
            <a:r>
              <a:rPr lang="en-GB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|</a:t>
            </a:r>
            <a:endParaRPr lang="en-GB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7330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2"/>
          <p:cNvSpPr txBox="1">
            <a:spLocks noChangeArrowheads="1"/>
          </p:cNvSpPr>
          <p:nvPr/>
        </p:nvSpPr>
        <p:spPr bwMode="auto">
          <a:xfrm>
            <a:off x="179512" y="188640"/>
            <a:ext cx="8964488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lvl="0"/>
            <a:r>
              <a:rPr lang="en-US" sz="2800" dirty="0">
                <a:latin typeface="Trebuchet MS"/>
                <a:ea typeface="Trebuchet MS" pitchFamily="-84" charset="0"/>
                <a:cs typeface="Trebuchet MS"/>
              </a:rPr>
              <a:t>Higgs and </a:t>
            </a:r>
            <a:r>
              <a:rPr lang="en-US" sz="2800" dirty="0" err="1">
                <a:latin typeface="Trebuchet MS"/>
                <a:ea typeface="Trebuchet MS" pitchFamily="-84" charset="0"/>
                <a:cs typeface="Trebuchet MS"/>
              </a:rPr>
              <a:t>Flavour</a:t>
            </a:r>
            <a:r>
              <a:rPr lang="en-US" sz="2800" dirty="0">
                <a:latin typeface="Trebuchet MS"/>
                <a:ea typeface="Trebuchet MS" pitchFamily="-84" charset="0"/>
                <a:cs typeface="Trebuchet MS"/>
              </a:rPr>
              <a:t> Physics</a:t>
            </a:r>
          </a:p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Quark </a:t>
            </a:r>
            <a:r>
              <a:rPr lang="en-U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flavour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violating Higgs couplings</a:t>
            </a: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Trebuchet MS" pitchFamily="-84" charset="0"/>
              <a:cs typeface="Trebuchet M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1412776"/>
            <a:ext cx="8640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D80017"/>
                </a:solidFill>
                <a:latin typeface="Trebuchet MS"/>
                <a:cs typeface="Trebuchet MS"/>
              </a:rPr>
              <a:t>Diagonal elements of Yukawa matrix from Higgs-to-quark-pair couplings</a:t>
            </a:r>
            <a:endParaRPr lang="en-GB" i="1" baseline="-25000" dirty="0">
              <a:solidFill>
                <a:srgbClr val="D80017"/>
              </a:solidFill>
              <a:latin typeface="Trebuchet MS"/>
              <a:cs typeface="Trebuchet MS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971602" y="3905126"/>
            <a:ext cx="14644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i="1" dirty="0" smtClean="0">
                <a:solidFill>
                  <a:srgbClr val="008000"/>
                </a:solidFill>
                <a:latin typeface="Trebuchet MS"/>
                <a:cs typeface="Trebuchet MS"/>
              </a:rPr>
              <a:t>H</a:t>
            </a:r>
            <a:r>
              <a:rPr lang="en-GB" sz="1400" dirty="0" smtClean="0">
                <a:solidFill>
                  <a:srgbClr val="008000"/>
                </a:solidFill>
                <a:latin typeface="Trebuchet MS"/>
                <a:cs typeface="Trebuchet MS"/>
              </a:rPr>
              <a:t> </a:t>
            </a:r>
            <a:r>
              <a:rPr lang="en-GB" sz="1400" dirty="0" smtClean="0">
                <a:solidFill>
                  <a:srgbClr val="008000"/>
                </a:solidFill>
                <a:latin typeface="Symbol" charset="2"/>
                <a:cs typeface="Symbol" charset="2"/>
              </a:rPr>
              <a:t>®</a:t>
            </a:r>
            <a:r>
              <a:rPr lang="en-GB" sz="1400" dirty="0" smtClean="0">
                <a:solidFill>
                  <a:srgbClr val="008000"/>
                </a:solidFill>
                <a:latin typeface="Trebuchet MS"/>
                <a:cs typeface="Trebuchet MS"/>
              </a:rPr>
              <a:t> </a:t>
            </a:r>
            <a:r>
              <a:rPr lang="en-GB" sz="1400" i="1" dirty="0" smtClean="0">
                <a:solidFill>
                  <a:srgbClr val="008000"/>
                </a:solidFill>
                <a:latin typeface="Trebuchet MS"/>
                <a:cs typeface="Trebuchet MS"/>
              </a:rPr>
              <a:t>bb</a:t>
            </a:r>
            <a:r>
              <a:rPr lang="en-GB" sz="1400" dirty="0" smtClean="0">
                <a:solidFill>
                  <a:srgbClr val="008000"/>
                </a:solidFill>
                <a:latin typeface="Trebuchet MS"/>
                <a:cs typeface="Trebuchet MS"/>
              </a:rPr>
              <a:t> to be measured (LHC)</a:t>
            </a:r>
          </a:p>
        </p:txBody>
      </p:sp>
      <p:cxnSp>
        <p:nvCxnSpPr>
          <p:cNvPr id="72" name="Curved Connector 71"/>
          <p:cNvCxnSpPr>
            <a:stCxn id="71" idx="3"/>
            <a:endCxn id="78" idx="4"/>
          </p:cNvCxnSpPr>
          <p:nvPr/>
        </p:nvCxnSpPr>
        <p:spPr>
          <a:xfrm flipV="1">
            <a:off x="2436092" y="3658694"/>
            <a:ext cx="609481" cy="508042"/>
          </a:xfrm>
          <a:prstGeom prst="curvedConnector2">
            <a:avLst/>
          </a:prstGeom>
          <a:ln w="3175" cmpd="sng">
            <a:solidFill>
              <a:srgbClr val="008000"/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8" name="Oval 77"/>
          <p:cNvSpPr/>
          <p:nvPr/>
        </p:nvSpPr>
        <p:spPr>
          <a:xfrm rot="21447821">
            <a:off x="2730967" y="3056216"/>
            <a:ext cx="602538" cy="602773"/>
          </a:xfrm>
          <a:prstGeom prst="ellipse">
            <a:avLst/>
          </a:prstGeom>
          <a:solidFill>
            <a:srgbClr val="D7E4BD"/>
          </a:solidFill>
          <a:ln w="28575" cmpd="sng"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graphicFrame>
        <p:nvGraphicFramePr>
          <p:cNvPr id="82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067786"/>
              </p:ext>
            </p:extLst>
          </p:nvPr>
        </p:nvGraphicFramePr>
        <p:xfrm>
          <a:off x="598488" y="1916832"/>
          <a:ext cx="3008312" cy="1725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51" name="Equation" r:id="rId3" imgW="1536700" imgH="889000" progId="Equation.3">
                  <p:embed/>
                </p:oleObj>
              </mc:Choice>
              <mc:Fallback>
                <p:oleObj name="Equation" r:id="rId3" imgW="1536700" imgH="889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8488" y="1916832"/>
                        <a:ext cx="3008312" cy="172561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Rectangle 27"/>
          <p:cNvSpPr/>
          <p:nvPr/>
        </p:nvSpPr>
        <p:spPr>
          <a:xfrm>
            <a:off x="4355976" y="950531"/>
            <a:ext cx="473669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solidFill>
                  <a:srgbClr val="7F7F7F"/>
                </a:solidFill>
              </a:rPr>
              <a:t>[</a:t>
            </a:r>
            <a:r>
              <a:rPr lang="en-GB" sz="1000" dirty="0" err="1">
                <a:solidFill>
                  <a:srgbClr val="7F7F7F"/>
                </a:solidFill>
              </a:rPr>
              <a:t>Yotam</a:t>
            </a:r>
            <a:r>
              <a:rPr lang="en-GB" sz="1000" dirty="0">
                <a:solidFill>
                  <a:srgbClr val="7F7F7F"/>
                </a:solidFill>
              </a:rPr>
              <a:t> </a:t>
            </a:r>
            <a:r>
              <a:rPr lang="en-GB" sz="1000" dirty="0" err="1" smtClean="0">
                <a:solidFill>
                  <a:srgbClr val="7F7F7F"/>
                </a:solidFill>
              </a:rPr>
              <a:t>Soreq</a:t>
            </a:r>
            <a:r>
              <a:rPr lang="en-GB" sz="1000" dirty="0" smtClean="0">
                <a:solidFill>
                  <a:srgbClr val="7F7F7F"/>
                </a:solidFill>
              </a:rPr>
              <a:t>: LHCP 2014, </a:t>
            </a:r>
            <a:r>
              <a:rPr lang="en-GB" sz="1000" dirty="0" err="1" smtClean="0">
                <a:solidFill>
                  <a:srgbClr val="7F7F7F"/>
                </a:solidFill>
              </a:rPr>
              <a:t>Harnik</a:t>
            </a:r>
            <a:r>
              <a:rPr lang="en-GB" sz="1000" dirty="0" smtClean="0">
                <a:solidFill>
                  <a:srgbClr val="7F7F7F"/>
                </a:solidFill>
              </a:rPr>
              <a:t>-Kopp-</a:t>
            </a:r>
            <a:r>
              <a:rPr lang="en-GB" sz="1000" dirty="0" err="1" smtClean="0">
                <a:solidFill>
                  <a:srgbClr val="7F7F7F"/>
                </a:solidFill>
              </a:rPr>
              <a:t>Zupan</a:t>
            </a:r>
            <a:r>
              <a:rPr lang="en-GB" sz="1000" dirty="0" smtClean="0">
                <a:solidFill>
                  <a:srgbClr val="7F7F7F"/>
                </a:solidFill>
              </a:rPr>
              <a:t>: 1209.1397 ]</a:t>
            </a:r>
            <a:endParaRPr lang="en-GB" sz="1000" dirty="0">
              <a:solidFill>
                <a:srgbClr val="7F7F7F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092280" y="4039268"/>
            <a:ext cx="17100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i="1" dirty="0" err="1" smtClean="0">
                <a:solidFill>
                  <a:srgbClr val="008000"/>
                </a:solidFill>
                <a:latin typeface="Trebuchet MS"/>
                <a:cs typeface="Trebuchet MS"/>
              </a:rPr>
              <a:t>ttH</a:t>
            </a:r>
            <a:r>
              <a:rPr lang="en-GB" sz="1400" i="1" dirty="0" smtClean="0">
                <a:solidFill>
                  <a:srgbClr val="008000"/>
                </a:solidFill>
                <a:latin typeface="Trebuchet MS"/>
                <a:cs typeface="Trebuchet MS"/>
              </a:rPr>
              <a:t> </a:t>
            </a:r>
            <a:r>
              <a:rPr lang="en-GB" sz="1400" dirty="0" smtClean="0">
                <a:solidFill>
                  <a:srgbClr val="008000"/>
                </a:solidFill>
                <a:latin typeface="Trebuchet MS"/>
                <a:cs typeface="Trebuchet MS"/>
              </a:rPr>
              <a:t>to be measured (LHC)</a:t>
            </a:r>
          </a:p>
        </p:txBody>
      </p:sp>
      <p:cxnSp>
        <p:nvCxnSpPr>
          <p:cNvPr id="31" name="Curved Connector 30"/>
          <p:cNvCxnSpPr>
            <a:endCxn id="36" idx="4"/>
          </p:cNvCxnSpPr>
          <p:nvPr/>
        </p:nvCxnSpPr>
        <p:spPr>
          <a:xfrm rot="16200000" flipV="1">
            <a:off x="7391791" y="3848980"/>
            <a:ext cx="380574" cy="2"/>
          </a:xfrm>
          <a:prstGeom prst="curvedConnector3">
            <a:avLst>
              <a:gd name="adj1" fmla="val 50000"/>
            </a:avLst>
          </a:prstGeom>
          <a:ln w="3175" cmpd="sng">
            <a:solidFill>
              <a:srgbClr val="008000"/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Oval 31"/>
          <p:cNvSpPr/>
          <p:nvPr/>
        </p:nvSpPr>
        <p:spPr>
          <a:xfrm rot="21447821">
            <a:off x="7249339" y="1984287"/>
            <a:ext cx="602538" cy="60277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28575" cmpd="sng"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sp>
        <p:nvSpPr>
          <p:cNvPr id="33" name="Oval 32"/>
          <p:cNvSpPr/>
          <p:nvPr/>
        </p:nvSpPr>
        <p:spPr>
          <a:xfrm rot="21447821">
            <a:off x="7268787" y="2541126"/>
            <a:ext cx="602538" cy="60277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28575" cmpd="sng"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sp>
        <p:nvSpPr>
          <p:cNvPr id="36" name="Oval 35"/>
          <p:cNvSpPr/>
          <p:nvPr/>
        </p:nvSpPr>
        <p:spPr>
          <a:xfrm rot="21447821">
            <a:off x="7267471" y="3056216"/>
            <a:ext cx="602538" cy="602773"/>
          </a:xfrm>
          <a:prstGeom prst="ellipse">
            <a:avLst/>
          </a:prstGeom>
          <a:solidFill>
            <a:srgbClr val="D7E4BD"/>
          </a:solidFill>
          <a:ln w="28575" cmpd="sng"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sp>
        <p:nvSpPr>
          <p:cNvPr id="38" name="Oval 37"/>
          <p:cNvSpPr/>
          <p:nvPr/>
        </p:nvSpPr>
        <p:spPr>
          <a:xfrm rot="21447821">
            <a:off x="5954511" y="3050743"/>
            <a:ext cx="602538" cy="60277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28575" cmpd="sng"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sp>
        <p:nvSpPr>
          <p:cNvPr id="39" name="Oval 38"/>
          <p:cNvSpPr/>
          <p:nvPr/>
        </p:nvSpPr>
        <p:spPr>
          <a:xfrm rot="21447821">
            <a:off x="6601267" y="3050743"/>
            <a:ext cx="602538" cy="60277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28575" cmpd="sng"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graphicFrame>
        <p:nvGraphicFramePr>
          <p:cNvPr id="40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7226883"/>
              </p:ext>
            </p:extLst>
          </p:nvPr>
        </p:nvGraphicFramePr>
        <p:xfrm>
          <a:off x="5172075" y="1916832"/>
          <a:ext cx="2933700" cy="1725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52" name="Equation" r:id="rId5" imgW="1498600" imgH="889000" progId="Equation.3">
                  <p:embed/>
                </p:oleObj>
              </mc:Choice>
              <mc:Fallback>
                <p:oleObj name="Equation" r:id="rId5" imgW="1498600" imgH="889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72075" y="1916832"/>
                        <a:ext cx="2933700" cy="172561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4" name="Curved Connector 43"/>
          <p:cNvCxnSpPr>
            <a:stCxn id="45" idx="3"/>
            <a:endCxn id="39" idx="4"/>
          </p:cNvCxnSpPr>
          <p:nvPr/>
        </p:nvCxnSpPr>
        <p:spPr>
          <a:xfrm flipV="1">
            <a:off x="5966690" y="3653221"/>
            <a:ext cx="949183" cy="755379"/>
          </a:xfrm>
          <a:prstGeom prst="curvedConnector2">
            <a:avLst/>
          </a:prstGeom>
          <a:ln w="3175" cmpd="sng">
            <a:solidFill>
              <a:srgbClr val="2E6DD8"/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4183182" y="4039268"/>
            <a:ext cx="17835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2E6DD8"/>
                </a:solidFill>
                <a:latin typeface="Trebuchet MS"/>
                <a:cs typeface="Trebuchet MS"/>
              </a:rPr>
              <a:t>Limits from </a:t>
            </a:r>
            <a:r>
              <a:rPr lang="en-GB" sz="1400" i="1" dirty="0">
                <a:solidFill>
                  <a:srgbClr val="2E6DD8"/>
                </a:solidFill>
                <a:latin typeface="Trebuchet MS"/>
                <a:cs typeface="Trebuchet MS"/>
              </a:rPr>
              <a:t>t</a:t>
            </a:r>
            <a:r>
              <a:rPr lang="en-GB" sz="1400" dirty="0" smtClean="0">
                <a:solidFill>
                  <a:srgbClr val="2E6DD8"/>
                </a:solidFill>
                <a:latin typeface="Trebuchet MS"/>
                <a:cs typeface="Trebuchet MS"/>
              </a:rPr>
              <a:t> </a:t>
            </a:r>
            <a:r>
              <a:rPr lang="en-GB" sz="1400" dirty="0" smtClean="0">
                <a:solidFill>
                  <a:srgbClr val="2E6DD8"/>
                </a:solidFill>
                <a:latin typeface="Symbol" charset="2"/>
                <a:cs typeface="Symbol" charset="2"/>
              </a:rPr>
              <a:t>®</a:t>
            </a:r>
            <a:r>
              <a:rPr lang="en-GB" sz="1400" dirty="0" smtClean="0">
                <a:solidFill>
                  <a:srgbClr val="2E6DD8"/>
                </a:solidFill>
                <a:latin typeface="Trebuchet MS"/>
                <a:cs typeface="Trebuchet MS"/>
              </a:rPr>
              <a:t> </a:t>
            </a:r>
            <a:r>
              <a:rPr lang="en-GB" sz="1400" i="1" dirty="0" err="1" smtClean="0">
                <a:solidFill>
                  <a:srgbClr val="2E6DD8"/>
                </a:solidFill>
                <a:latin typeface="Trebuchet MS"/>
                <a:cs typeface="Trebuchet MS"/>
              </a:rPr>
              <a:t>qH</a:t>
            </a:r>
            <a:r>
              <a:rPr lang="en-GB" sz="1400" i="1" dirty="0" smtClean="0">
                <a:solidFill>
                  <a:srgbClr val="2E6DD8"/>
                </a:solidFill>
                <a:latin typeface="Trebuchet MS"/>
                <a:cs typeface="Trebuchet MS"/>
              </a:rPr>
              <a:t> </a:t>
            </a:r>
            <a:r>
              <a:rPr lang="en-GB" sz="1400" dirty="0" smtClean="0">
                <a:solidFill>
                  <a:srgbClr val="2E6DD8"/>
                </a:solidFill>
                <a:latin typeface="Trebuchet MS"/>
                <a:cs typeface="Trebuchet MS"/>
              </a:rPr>
              <a:t>and single-top production (LHC)</a:t>
            </a:r>
          </a:p>
        </p:txBody>
      </p:sp>
      <p:cxnSp>
        <p:nvCxnSpPr>
          <p:cNvPr id="52" name="Curved Connector 51"/>
          <p:cNvCxnSpPr>
            <a:stCxn id="45" idx="3"/>
            <a:endCxn id="38" idx="4"/>
          </p:cNvCxnSpPr>
          <p:nvPr/>
        </p:nvCxnSpPr>
        <p:spPr>
          <a:xfrm flipV="1">
            <a:off x="5966690" y="3653221"/>
            <a:ext cx="302427" cy="755379"/>
          </a:xfrm>
          <a:prstGeom prst="curvedConnector2">
            <a:avLst/>
          </a:prstGeom>
          <a:ln w="3175" cmpd="sng">
            <a:solidFill>
              <a:srgbClr val="2E6DD8"/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60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4411098"/>
              </p:ext>
            </p:extLst>
          </p:nvPr>
        </p:nvGraphicFramePr>
        <p:xfrm>
          <a:off x="4228938" y="4864008"/>
          <a:ext cx="1725587" cy="5004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53" name="Equation" r:id="rId7" imgW="1346200" imgH="393700" progId="Equation.3">
                  <p:embed/>
                </p:oleObj>
              </mc:Choice>
              <mc:Fallback>
                <p:oleObj name="Equation" r:id="rId7" imgW="13462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8938" y="4864008"/>
                        <a:ext cx="1725587" cy="500441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20"/>
          <p:cNvSpPr/>
          <p:nvPr/>
        </p:nvSpPr>
        <p:spPr>
          <a:xfrm>
            <a:off x="5971309" y="5089905"/>
            <a:ext cx="134828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[ ATLAS: 1403.6293 ]</a:t>
            </a:r>
            <a:endParaRPr lang="en-GB" dirty="0"/>
          </a:p>
        </p:txBody>
      </p:sp>
      <p:sp>
        <p:nvSpPr>
          <p:cNvPr id="63" name="TextBox 62"/>
          <p:cNvSpPr txBox="1"/>
          <p:nvPr/>
        </p:nvSpPr>
        <p:spPr>
          <a:xfrm>
            <a:off x="4177324" y="5489881"/>
            <a:ext cx="42110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latin typeface="Trebuchet MS"/>
                <a:cs typeface="Trebuchet MS"/>
              </a:rPr>
              <a:t>Also limit on </a:t>
            </a:r>
            <a:r>
              <a:rPr lang="en-GB" sz="1400" dirty="0" err="1" smtClean="0">
                <a:latin typeface="Trebuchet MS"/>
                <a:cs typeface="Trebuchet MS"/>
              </a:rPr>
              <a:t>Im</a:t>
            </a:r>
            <a:r>
              <a:rPr lang="en-GB" sz="1400" dirty="0" smtClean="0">
                <a:latin typeface="Trebuchet MS"/>
                <a:cs typeface="Trebuchet MS"/>
              </a:rPr>
              <a:t>(</a:t>
            </a:r>
            <a:r>
              <a:rPr lang="en-GB" sz="1400" i="1" dirty="0" err="1" smtClean="0">
                <a:latin typeface="Trebuchet MS"/>
                <a:cs typeface="Trebuchet MS"/>
              </a:rPr>
              <a:t>ut·tu</a:t>
            </a:r>
            <a:r>
              <a:rPr lang="en-GB" sz="1400" dirty="0" smtClean="0">
                <a:latin typeface="Trebuchet MS"/>
                <a:cs typeface="Trebuchet MS"/>
              </a:rPr>
              <a:t>) from neutron EDM</a:t>
            </a:r>
          </a:p>
        </p:txBody>
      </p:sp>
      <p:sp>
        <p:nvSpPr>
          <p:cNvPr id="24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09396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2"/>
          <p:cNvSpPr txBox="1">
            <a:spLocks noChangeArrowheads="1"/>
          </p:cNvSpPr>
          <p:nvPr/>
        </p:nvSpPr>
        <p:spPr bwMode="auto">
          <a:xfrm>
            <a:off x="179512" y="188640"/>
            <a:ext cx="8964488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lvl="0"/>
            <a:r>
              <a:rPr lang="en-US" sz="2800" dirty="0">
                <a:latin typeface="Trebuchet MS"/>
                <a:ea typeface="Trebuchet MS" pitchFamily="-84" charset="0"/>
                <a:cs typeface="Trebuchet MS"/>
              </a:rPr>
              <a:t>Higgs and </a:t>
            </a:r>
            <a:r>
              <a:rPr lang="en-US" sz="2800" dirty="0" err="1">
                <a:latin typeface="Trebuchet MS"/>
                <a:ea typeface="Trebuchet MS" pitchFamily="-84" charset="0"/>
                <a:cs typeface="Trebuchet MS"/>
              </a:rPr>
              <a:t>Flavour</a:t>
            </a:r>
            <a:r>
              <a:rPr lang="en-US" sz="2800" dirty="0">
                <a:latin typeface="Trebuchet MS"/>
                <a:ea typeface="Trebuchet MS" pitchFamily="-84" charset="0"/>
                <a:cs typeface="Trebuchet MS"/>
              </a:rPr>
              <a:t> Physics</a:t>
            </a:r>
          </a:p>
          <a:p>
            <a:pPr>
              <a:spcBef>
                <a:spcPts val="600"/>
              </a:spcBef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Quark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flavour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 violating Higgs couplings</a:t>
            </a: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Trebuchet MS" pitchFamily="-84" charset="0"/>
              <a:cs typeface="Trebuchet M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1412776"/>
            <a:ext cx="8640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D80017"/>
                </a:solidFill>
                <a:latin typeface="Trebuchet MS"/>
                <a:cs typeface="Trebuchet MS"/>
              </a:rPr>
              <a:t>Tight limits (10</a:t>
            </a:r>
            <a:r>
              <a:rPr lang="en-US" baseline="30000" dirty="0" smtClean="0">
                <a:solidFill>
                  <a:srgbClr val="D80017"/>
                </a:solidFill>
                <a:latin typeface="Symbol" charset="2"/>
                <a:cs typeface="Symbol" charset="2"/>
              </a:rPr>
              <a:t>-</a:t>
            </a:r>
            <a:r>
              <a:rPr lang="en-US" baseline="30000" dirty="0" smtClean="0">
                <a:solidFill>
                  <a:srgbClr val="D80017"/>
                </a:solidFill>
                <a:latin typeface="Trebuchet MS"/>
                <a:cs typeface="Trebuchet MS"/>
              </a:rPr>
              <a:t>6</a:t>
            </a:r>
            <a:r>
              <a:rPr lang="en-US" dirty="0" smtClean="0">
                <a:solidFill>
                  <a:srgbClr val="D80017"/>
                </a:solidFill>
                <a:latin typeface="Trebuchet MS"/>
                <a:cs typeface="Trebuchet MS"/>
              </a:rPr>
              <a:t> … 10</a:t>
            </a:r>
            <a:r>
              <a:rPr lang="en-US" baseline="30000" dirty="0" smtClean="0">
                <a:solidFill>
                  <a:srgbClr val="D80017"/>
                </a:solidFill>
                <a:latin typeface="Symbol" charset="2"/>
                <a:cs typeface="Symbol" charset="2"/>
              </a:rPr>
              <a:t>-</a:t>
            </a:r>
            <a:r>
              <a:rPr lang="en-US" baseline="30000" dirty="0" smtClean="0">
                <a:solidFill>
                  <a:srgbClr val="D80017"/>
                </a:solidFill>
                <a:latin typeface="Trebuchet MS"/>
                <a:cs typeface="Trebuchet MS"/>
              </a:rPr>
              <a:t>12</a:t>
            </a:r>
            <a:r>
              <a:rPr lang="en-US" dirty="0" smtClean="0">
                <a:solidFill>
                  <a:srgbClr val="D80017"/>
                </a:solidFill>
                <a:latin typeface="Trebuchet MS"/>
                <a:cs typeface="Trebuchet MS"/>
              </a:rPr>
              <a:t>) on off-diagonal elements from neutral meson mixing </a:t>
            </a:r>
            <a:endParaRPr lang="en-GB" i="1" baseline="-25000" dirty="0">
              <a:solidFill>
                <a:srgbClr val="D80017"/>
              </a:solidFill>
              <a:latin typeface="Trebuchet MS"/>
              <a:cs typeface="Trebuchet MS"/>
            </a:endParaRPr>
          </a:p>
        </p:txBody>
      </p:sp>
      <p:sp>
        <p:nvSpPr>
          <p:cNvPr id="74" name="Oval 73"/>
          <p:cNvSpPr/>
          <p:nvPr/>
        </p:nvSpPr>
        <p:spPr>
          <a:xfrm rot="21447821">
            <a:off x="2712835" y="1984287"/>
            <a:ext cx="602538" cy="60277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28575" cmpd="sng"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sp>
        <p:nvSpPr>
          <p:cNvPr id="75" name="Oval 74"/>
          <p:cNvSpPr/>
          <p:nvPr/>
        </p:nvSpPr>
        <p:spPr>
          <a:xfrm rot="21447821">
            <a:off x="2732283" y="2541126"/>
            <a:ext cx="602538" cy="60277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28575" cmpd="sng"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sp>
        <p:nvSpPr>
          <p:cNvPr id="73" name="Oval 72"/>
          <p:cNvSpPr/>
          <p:nvPr/>
        </p:nvSpPr>
        <p:spPr>
          <a:xfrm rot="21447821">
            <a:off x="2064763" y="1984287"/>
            <a:ext cx="602538" cy="60277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28575" cmpd="sng"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sp>
        <p:nvSpPr>
          <p:cNvPr id="76" name="Oval 75"/>
          <p:cNvSpPr/>
          <p:nvPr/>
        </p:nvSpPr>
        <p:spPr>
          <a:xfrm rot="21447821">
            <a:off x="1416691" y="2493904"/>
            <a:ext cx="602538" cy="60277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28575" cmpd="sng"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sp>
        <p:nvSpPr>
          <p:cNvPr id="79" name="Oval 78"/>
          <p:cNvSpPr/>
          <p:nvPr/>
        </p:nvSpPr>
        <p:spPr>
          <a:xfrm rot="21447821">
            <a:off x="1418007" y="3050743"/>
            <a:ext cx="602538" cy="60277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28575" cmpd="sng"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sp>
        <p:nvSpPr>
          <p:cNvPr id="80" name="Oval 79"/>
          <p:cNvSpPr/>
          <p:nvPr/>
        </p:nvSpPr>
        <p:spPr>
          <a:xfrm rot="21447821">
            <a:off x="2064763" y="3050743"/>
            <a:ext cx="602538" cy="60277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28575" cmpd="sng"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graphicFrame>
        <p:nvGraphicFramePr>
          <p:cNvPr id="82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6578678"/>
              </p:ext>
            </p:extLst>
          </p:nvPr>
        </p:nvGraphicFramePr>
        <p:xfrm>
          <a:off x="598488" y="1916832"/>
          <a:ext cx="3008312" cy="1725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641" name="Equation" r:id="rId3" imgW="1536700" imgH="889000" progId="Equation.3">
                  <p:embed/>
                </p:oleObj>
              </mc:Choice>
              <mc:Fallback>
                <p:oleObj name="Equation" r:id="rId3" imgW="1536700" imgH="889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8488" y="1916832"/>
                        <a:ext cx="3008312" cy="172561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Rectangle 27"/>
          <p:cNvSpPr/>
          <p:nvPr/>
        </p:nvSpPr>
        <p:spPr>
          <a:xfrm>
            <a:off x="4355976" y="950531"/>
            <a:ext cx="473669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solidFill>
                  <a:srgbClr val="7F7F7F"/>
                </a:solidFill>
              </a:rPr>
              <a:t>[</a:t>
            </a:r>
            <a:r>
              <a:rPr lang="en-GB" sz="1000" dirty="0" err="1">
                <a:solidFill>
                  <a:srgbClr val="7F7F7F"/>
                </a:solidFill>
              </a:rPr>
              <a:t>Yotam</a:t>
            </a:r>
            <a:r>
              <a:rPr lang="en-GB" sz="1000" dirty="0">
                <a:solidFill>
                  <a:srgbClr val="7F7F7F"/>
                </a:solidFill>
              </a:rPr>
              <a:t> </a:t>
            </a:r>
            <a:r>
              <a:rPr lang="en-GB" sz="1000" dirty="0" err="1" smtClean="0">
                <a:solidFill>
                  <a:srgbClr val="7F7F7F"/>
                </a:solidFill>
              </a:rPr>
              <a:t>Soreq</a:t>
            </a:r>
            <a:r>
              <a:rPr lang="en-GB" sz="1000" dirty="0" smtClean="0">
                <a:solidFill>
                  <a:srgbClr val="7F7F7F"/>
                </a:solidFill>
              </a:rPr>
              <a:t>: LHCP 2014, </a:t>
            </a:r>
            <a:r>
              <a:rPr lang="en-GB" sz="1000" dirty="0" err="1" smtClean="0">
                <a:solidFill>
                  <a:srgbClr val="7F7F7F"/>
                </a:solidFill>
              </a:rPr>
              <a:t>Harnik</a:t>
            </a:r>
            <a:r>
              <a:rPr lang="en-GB" sz="1000" dirty="0" smtClean="0">
                <a:solidFill>
                  <a:srgbClr val="7F7F7F"/>
                </a:solidFill>
              </a:rPr>
              <a:t>-Kopp-</a:t>
            </a:r>
            <a:r>
              <a:rPr lang="en-GB" sz="1000" dirty="0" err="1" smtClean="0">
                <a:solidFill>
                  <a:srgbClr val="7F7F7F"/>
                </a:solidFill>
              </a:rPr>
              <a:t>Zupan</a:t>
            </a:r>
            <a:r>
              <a:rPr lang="en-GB" sz="1000" dirty="0" smtClean="0">
                <a:solidFill>
                  <a:srgbClr val="7F7F7F"/>
                </a:solidFill>
              </a:rPr>
              <a:t>: 1209.1397 ]</a:t>
            </a:r>
            <a:endParaRPr lang="en-GB" sz="1000" dirty="0">
              <a:solidFill>
                <a:srgbClr val="7F7F7F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271756" y="3780274"/>
            <a:ext cx="35702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solidFill>
                  <a:srgbClr val="2E6DD8"/>
                </a:solidFill>
                <a:latin typeface="Trebuchet MS"/>
                <a:cs typeface="Trebuchet MS"/>
              </a:rPr>
              <a:t>Limits on |</a:t>
            </a:r>
            <a:r>
              <a:rPr lang="en-GB" sz="1400" i="1" dirty="0" smtClean="0">
                <a:solidFill>
                  <a:srgbClr val="2E6DD8"/>
                </a:solidFill>
                <a:latin typeface="Trebuchet MS"/>
                <a:cs typeface="Trebuchet MS"/>
              </a:rPr>
              <a:t>uc</a:t>
            </a:r>
            <a:r>
              <a:rPr lang="en-GB" sz="1400" dirty="0" smtClean="0">
                <a:solidFill>
                  <a:srgbClr val="2E6DD8"/>
                </a:solidFill>
                <a:latin typeface="Trebuchet MS"/>
                <a:cs typeface="Trebuchet MS"/>
              </a:rPr>
              <a:t>|</a:t>
            </a:r>
            <a:r>
              <a:rPr lang="en-GB" sz="1400" baseline="30000" dirty="0">
                <a:solidFill>
                  <a:srgbClr val="2E6DD8"/>
                </a:solidFill>
                <a:latin typeface="Trebuchet MS"/>
                <a:cs typeface="Trebuchet MS"/>
              </a:rPr>
              <a:t>2</a:t>
            </a:r>
            <a:r>
              <a:rPr lang="en-GB" sz="1400" dirty="0" smtClean="0">
                <a:solidFill>
                  <a:srgbClr val="2E6DD8"/>
                </a:solidFill>
                <a:latin typeface="Trebuchet MS"/>
                <a:cs typeface="Trebuchet MS"/>
              </a:rPr>
              <a:t>, </a:t>
            </a:r>
            <a:r>
              <a:rPr lang="en-GB" sz="1400" dirty="0">
                <a:solidFill>
                  <a:srgbClr val="2E6DD8"/>
                </a:solidFill>
                <a:latin typeface="Trebuchet MS"/>
                <a:cs typeface="Trebuchet MS"/>
              </a:rPr>
              <a:t>|</a:t>
            </a:r>
            <a:r>
              <a:rPr lang="en-GB" sz="1400" i="1" dirty="0" smtClean="0">
                <a:solidFill>
                  <a:srgbClr val="2E6DD8"/>
                </a:solidFill>
                <a:latin typeface="Trebuchet MS"/>
                <a:cs typeface="Trebuchet MS"/>
              </a:rPr>
              <a:t>cu</a:t>
            </a:r>
            <a:r>
              <a:rPr lang="en-GB" sz="1400" dirty="0" smtClean="0">
                <a:solidFill>
                  <a:srgbClr val="2E6DD8"/>
                </a:solidFill>
                <a:latin typeface="Trebuchet MS"/>
                <a:cs typeface="Trebuchet MS"/>
              </a:rPr>
              <a:t>|</a:t>
            </a:r>
            <a:r>
              <a:rPr lang="en-GB" sz="1400" baseline="30000" dirty="0">
                <a:solidFill>
                  <a:srgbClr val="2E6DD8"/>
                </a:solidFill>
                <a:latin typeface="Trebuchet MS"/>
                <a:cs typeface="Trebuchet MS"/>
              </a:rPr>
              <a:t>2</a:t>
            </a:r>
            <a:r>
              <a:rPr lang="en-GB" sz="1400" dirty="0" smtClean="0">
                <a:solidFill>
                  <a:srgbClr val="2E6DD8"/>
                </a:solidFill>
                <a:latin typeface="Trebuchet MS"/>
                <a:cs typeface="Trebuchet MS"/>
              </a:rPr>
              <a:t>  from </a:t>
            </a:r>
            <a:r>
              <a:rPr lang="en-GB" sz="1400" i="1" dirty="0" smtClean="0">
                <a:solidFill>
                  <a:srgbClr val="2E6DD8"/>
                </a:solidFill>
                <a:latin typeface="Trebuchet MS"/>
                <a:cs typeface="Trebuchet MS"/>
              </a:rPr>
              <a:t>D</a:t>
            </a:r>
            <a:r>
              <a:rPr lang="en-GB" sz="1400" baseline="30000" dirty="0" smtClean="0">
                <a:solidFill>
                  <a:srgbClr val="2E6DD8"/>
                </a:solidFill>
                <a:latin typeface="Trebuchet MS"/>
                <a:cs typeface="Trebuchet MS"/>
              </a:rPr>
              <a:t>0</a:t>
            </a:r>
            <a:r>
              <a:rPr lang="en-GB" sz="1400" dirty="0" smtClean="0">
                <a:solidFill>
                  <a:srgbClr val="2E6DD8"/>
                </a:solidFill>
                <a:latin typeface="Trebuchet MS"/>
                <a:cs typeface="Trebuchet MS"/>
              </a:rPr>
              <a:t>—</a:t>
            </a:r>
            <a:r>
              <a:rPr lang="en-GB" sz="1400" i="1" dirty="0" smtClean="0">
                <a:solidFill>
                  <a:srgbClr val="2E6DD8"/>
                </a:solidFill>
                <a:latin typeface="Trebuchet MS"/>
                <a:cs typeface="Trebuchet MS"/>
              </a:rPr>
              <a:t>D</a:t>
            </a:r>
            <a:r>
              <a:rPr lang="en-GB" sz="1400" baseline="30000" dirty="0" smtClean="0">
                <a:solidFill>
                  <a:srgbClr val="2E6DD8"/>
                </a:solidFill>
                <a:latin typeface="Trebuchet MS"/>
                <a:cs typeface="Trebuchet MS"/>
              </a:rPr>
              <a:t>0</a:t>
            </a:r>
            <a:r>
              <a:rPr lang="en-GB" sz="1400" dirty="0" smtClean="0">
                <a:solidFill>
                  <a:srgbClr val="2E6DD8"/>
                </a:solidFill>
                <a:latin typeface="Trebuchet MS"/>
                <a:cs typeface="Trebuchet MS"/>
              </a:rPr>
              <a:t> mixing </a:t>
            </a:r>
          </a:p>
        </p:txBody>
      </p:sp>
      <p:sp>
        <p:nvSpPr>
          <p:cNvPr id="35" name="Oval 34"/>
          <p:cNvSpPr/>
          <p:nvPr/>
        </p:nvSpPr>
        <p:spPr>
          <a:xfrm rot="21447821">
            <a:off x="6601267" y="1984287"/>
            <a:ext cx="602538" cy="60277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28575" cmpd="sng"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sp>
        <p:nvSpPr>
          <p:cNvPr id="37" name="Oval 36"/>
          <p:cNvSpPr/>
          <p:nvPr/>
        </p:nvSpPr>
        <p:spPr>
          <a:xfrm rot="21447821">
            <a:off x="5953195" y="2493904"/>
            <a:ext cx="602538" cy="60277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28575" cmpd="sng"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graphicFrame>
        <p:nvGraphicFramePr>
          <p:cNvPr id="40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9530175"/>
              </p:ext>
            </p:extLst>
          </p:nvPr>
        </p:nvGraphicFramePr>
        <p:xfrm>
          <a:off x="5172075" y="1916832"/>
          <a:ext cx="2933700" cy="1725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642" name="Equation" r:id="rId5" imgW="1498600" imgH="889000" progId="Equation.3">
                  <p:embed/>
                </p:oleObj>
              </mc:Choice>
              <mc:Fallback>
                <p:oleObj name="Equation" r:id="rId5" imgW="1498600" imgH="889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72075" y="1916832"/>
                        <a:ext cx="2933700" cy="172561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" name="TextBox 47"/>
          <p:cNvSpPr txBox="1"/>
          <p:nvPr/>
        </p:nvSpPr>
        <p:spPr>
          <a:xfrm>
            <a:off x="611560" y="3787455"/>
            <a:ext cx="44644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2E6DD8"/>
                </a:solidFill>
                <a:latin typeface="Trebuchet MS"/>
                <a:cs typeface="Trebuchet MS"/>
              </a:rPr>
              <a:t>Limits </a:t>
            </a:r>
            <a:r>
              <a:rPr lang="en-GB" sz="800" dirty="0" smtClean="0">
                <a:solidFill>
                  <a:srgbClr val="2E6DD8"/>
                </a:solidFill>
                <a:latin typeface="Trebuchet MS"/>
                <a:cs typeface="Trebuchet MS"/>
              </a:rPr>
              <a:t> </a:t>
            </a:r>
            <a:r>
              <a:rPr lang="en-GB" sz="1400" dirty="0" smtClean="0">
                <a:solidFill>
                  <a:srgbClr val="2E6DD8"/>
                </a:solidFill>
                <a:latin typeface="Trebuchet MS"/>
                <a:cs typeface="Trebuchet MS"/>
              </a:rPr>
              <a:t>on Re/</a:t>
            </a:r>
            <a:r>
              <a:rPr lang="en-GB" sz="1400" dirty="0" err="1" smtClean="0">
                <a:solidFill>
                  <a:srgbClr val="2E6DD8"/>
                </a:solidFill>
                <a:latin typeface="Trebuchet MS"/>
                <a:cs typeface="Trebuchet MS"/>
              </a:rPr>
              <a:t>Im</a:t>
            </a:r>
            <a:r>
              <a:rPr lang="en-GB" sz="1400" dirty="0" smtClean="0">
                <a:solidFill>
                  <a:srgbClr val="2E6DD8"/>
                </a:solidFill>
                <a:latin typeface="Trebuchet MS"/>
                <a:cs typeface="Trebuchet MS"/>
              </a:rPr>
              <a:t> (</a:t>
            </a:r>
            <a:r>
              <a:rPr lang="en-GB" sz="1400" i="1" dirty="0" err="1">
                <a:solidFill>
                  <a:srgbClr val="2E6DD8"/>
                </a:solidFill>
                <a:latin typeface="Trebuchet MS"/>
                <a:cs typeface="Trebuchet MS"/>
              </a:rPr>
              <a:t>sd</a:t>
            </a:r>
            <a:r>
              <a:rPr lang="en-GB" sz="1400" dirty="0" smtClean="0">
                <a:solidFill>
                  <a:srgbClr val="2E6DD8"/>
                </a:solidFill>
                <a:latin typeface="Trebuchet MS"/>
                <a:cs typeface="Trebuchet MS"/>
              </a:rPr>
              <a:t>)</a:t>
            </a:r>
            <a:r>
              <a:rPr lang="en-GB" sz="1400" baseline="30000" dirty="0" smtClean="0">
                <a:solidFill>
                  <a:srgbClr val="2E6DD8"/>
                </a:solidFill>
                <a:latin typeface="Trebuchet MS"/>
                <a:cs typeface="Trebuchet MS"/>
              </a:rPr>
              <a:t>2</a:t>
            </a:r>
            <a:r>
              <a:rPr lang="en-GB" sz="1400" dirty="0" smtClean="0">
                <a:solidFill>
                  <a:srgbClr val="2E6DD8"/>
                </a:solidFill>
                <a:latin typeface="Trebuchet MS"/>
                <a:cs typeface="Trebuchet MS"/>
              </a:rPr>
              <a:t>, </a:t>
            </a:r>
            <a:r>
              <a:rPr lang="en-GB" sz="1400" dirty="0">
                <a:solidFill>
                  <a:srgbClr val="2E6DD8"/>
                </a:solidFill>
                <a:latin typeface="Trebuchet MS"/>
                <a:cs typeface="Trebuchet MS"/>
              </a:rPr>
              <a:t>(</a:t>
            </a:r>
            <a:r>
              <a:rPr lang="en-GB" sz="1400" i="1" dirty="0">
                <a:solidFill>
                  <a:srgbClr val="2E6DD8"/>
                </a:solidFill>
                <a:latin typeface="Trebuchet MS"/>
                <a:cs typeface="Trebuchet MS"/>
              </a:rPr>
              <a:t>ds</a:t>
            </a:r>
            <a:r>
              <a:rPr lang="en-GB" sz="1400" dirty="0" smtClean="0">
                <a:solidFill>
                  <a:srgbClr val="2E6DD8"/>
                </a:solidFill>
                <a:latin typeface="Trebuchet MS"/>
                <a:cs typeface="Trebuchet MS"/>
              </a:rPr>
              <a:t>)</a:t>
            </a:r>
            <a:r>
              <a:rPr lang="en-GB" sz="1400" baseline="30000" dirty="0" smtClean="0">
                <a:solidFill>
                  <a:srgbClr val="2E6DD8"/>
                </a:solidFill>
                <a:latin typeface="Trebuchet MS"/>
                <a:cs typeface="Trebuchet MS"/>
              </a:rPr>
              <a:t>2</a:t>
            </a:r>
            <a:r>
              <a:rPr lang="en-GB" sz="1400" dirty="0" smtClean="0">
                <a:solidFill>
                  <a:srgbClr val="2E6DD8"/>
                </a:solidFill>
                <a:latin typeface="Trebuchet MS"/>
                <a:cs typeface="Trebuchet MS"/>
              </a:rPr>
              <a:t> from </a:t>
            </a:r>
            <a:r>
              <a:rPr lang="en-GB" sz="1400" i="1" dirty="0" smtClean="0">
                <a:solidFill>
                  <a:srgbClr val="2E6DD8"/>
                </a:solidFill>
                <a:latin typeface="Trebuchet MS"/>
                <a:cs typeface="Trebuchet MS"/>
              </a:rPr>
              <a:t>K</a:t>
            </a:r>
            <a:r>
              <a:rPr lang="en-GB" sz="1400" baseline="30000" dirty="0" smtClean="0">
                <a:solidFill>
                  <a:srgbClr val="2E6DD8"/>
                </a:solidFill>
                <a:latin typeface="Trebuchet MS"/>
                <a:cs typeface="Trebuchet MS"/>
              </a:rPr>
              <a:t>0</a:t>
            </a:r>
            <a:r>
              <a:rPr lang="en-GB" sz="1400" dirty="0" smtClean="0">
                <a:solidFill>
                  <a:srgbClr val="2E6DD8"/>
                </a:solidFill>
                <a:latin typeface="Trebuchet MS"/>
                <a:cs typeface="Trebuchet MS"/>
              </a:rPr>
              <a:t>—</a:t>
            </a:r>
            <a:r>
              <a:rPr lang="en-GB" sz="1400" i="1" dirty="0" smtClean="0">
                <a:solidFill>
                  <a:srgbClr val="2E6DD8"/>
                </a:solidFill>
                <a:latin typeface="Trebuchet MS"/>
                <a:cs typeface="Trebuchet MS"/>
              </a:rPr>
              <a:t>K</a:t>
            </a:r>
            <a:r>
              <a:rPr lang="en-GB" sz="1400" baseline="30000" dirty="0" smtClean="0">
                <a:solidFill>
                  <a:srgbClr val="2E6DD8"/>
                </a:solidFill>
                <a:latin typeface="Trebuchet MS"/>
                <a:cs typeface="Trebuchet MS"/>
              </a:rPr>
              <a:t>0</a:t>
            </a:r>
            <a:r>
              <a:rPr lang="en-GB" sz="1400" dirty="0" smtClean="0">
                <a:solidFill>
                  <a:srgbClr val="2E6DD8"/>
                </a:solidFill>
                <a:latin typeface="Trebuchet MS"/>
                <a:cs typeface="Trebuchet MS"/>
              </a:rPr>
              <a:t> mixing, </a:t>
            </a:r>
          </a:p>
          <a:p>
            <a:r>
              <a:rPr lang="en-GB" sz="1400" dirty="0" smtClean="0">
                <a:solidFill>
                  <a:srgbClr val="2E6DD8"/>
                </a:solidFill>
                <a:latin typeface="Trebuchet MS"/>
                <a:cs typeface="Trebuchet MS"/>
              </a:rPr>
              <a:t>	  on </a:t>
            </a:r>
            <a:r>
              <a:rPr lang="en-GB" sz="1400" dirty="0">
                <a:solidFill>
                  <a:srgbClr val="2E6DD8"/>
                </a:solidFill>
                <a:latin typeface="Trebuchet MS"/>
                <a:cs typeface="Trebuchet MS"/>
              </a:rPr>
              <a:t>|</a:t>
            </a:r>
            <a:r>
              <a:rPr lang="en-GB" sz="1400" i="1" dirty="0" err="1" smtClean="0">
                <a:solidFill>
                  <a:srgbClr val="2E6DD8"/>
                </a:solidFill>
                <a:latin typeface="Trebuchet MS"/>
                <a:cs typeface="Trebuchet MS"/>
              </a:rPr>
              <a:t>db</a:t>
            </a:r>
            <a:r>
              <a:rPr lang="en-GB" sz="1400" dirty="0" smtClean="0">
                <a:solidFill>
                  <a:srgbClr val="2E6DD8"/>
                </a:solidFill>
                <a:latin typeface="Trebuchet MS"/>
                <a:cs typeface="Trebuchet MS"/>
              </a:rPr>
              <a:t>(</a:t>
            </a:r>
            <a:r>
              <a:rPr lang="en-GB" sz="1400" i="1" dirty="0" smtClean="0">
                <a:solidFill>
                  <a:srgbClr val="2E6DD8"/>
                </a:solidFill>
                <a:latin typeface="Trebuchet MS"/>
                <a:cs typeface="Trebuchet MS"/>
              </a:rPr>
              <a:t>s</a:t>
            </a:r>
            <a:r>
              <a:rPr lang="en-GB" sz="1400" dirty="0" smtClean="0">
                <a:solidFill>
                  <a:srgbClr val="2E6DD8"/>
                </a:solidFill>
                <a:latin typeface="Trebuchet MS"/>
                <a:cs typeface="Trebuchet MS"/>
              </a:rPr>
              <a:t>)|</a:t>
            </a:r>
            <a:r>
              <a:rPr lang="en-GB" sz="1400" baseline="30000" dirty="0">
                <a:solidFill>
                  <a:srgbClr val="2E6DD8"/>
                </a:solidFill>
                <a:latin typeface="Trebuchet MS"/>
                <a:cs typeface="Trebuchet MS"/>
              </a:rPr>
              <a:t>2</a:t>
            </a:r>
            <a:r>
              <a:rPr lang="en-GB" sz="1400" dirty="0">
                <a:solidFill>
                  <a:srgbClr val="2E6DD8"/>
                </a:solidFill>
                <a:latin typeface="Trebuchet MS"/>
                <a:cs typeface="Trebuchet MS"/>
              </a:rPr>
              <a:t>, |</a:t>
            </a:r>
            <a:r>
              <a:rPr lang="en-GB" sz="1400" i="1" dirty="0" err="1" smtClean="0">
                <a:solidFill>
                  <a:srgbClr val="2E6DD8"/>
                </a:solidFill>
                <a:latin typeface="Trebuchet MS"/>
                <a:cs typeface="Trebuchet MS"/>
              </a:rPr>
              <a:t>bd</a:t>
            </a:r>
            <a:r>
              <a:rPr lang="en-GB" sz="1400" dirty="0" smtClean="0">
                <a:solidFill>
                  <a:srgbClr val="2E6DD8"/>
                </a:solidFill>
                <a:latin typeface="Trebuchet MS"/>
                <a:cs typeface="Trebuchet MS"/>
              </a:rPr>
              <a:t>(</a:t>
            </a:r>
            <a:r>
              <a:rPr lang="en-GB" sz="1400" i="1" dirty="0" smtClean="0">
                <a:solidFill>
                  <a:srgbClr val="2E6DD8"/>
                </a:solidFill>
                <a:latin typeface="Trebuchet MS"/>
                <a:cs typeface="Trebuchet MS"/>
              </a:rPr>
              <a:t>s</a:t>
            </a:r>
            <a:r>
              <a:rPr lang="en-GB" sz="1400" dirty="0" smtClean="0">
                <a:solidFill>
                  <a:srgbClr val="2E6DD8"/>
                </a:solidFill>
                <a:latin typeface="Trebuchet MS"/>
                <a:cs typeface="Trebuchet MS"/>
              </a:rPr>
              <a:t>)|</a:t>
            </a:r>
            <a:r>
              <a:rPr lang="en-GB" sz="1400" baseline="30000" dirty="0">
                <a:solidFill>
                  <a:srgbClr val="2E6DD8"/>
                </a:solidFill>
                <a:latin typeface="Trebuchet MS"/>
                <a:cs typeface="Trebuchet MS"/>
              </a:rPr>
              <a:t>2</a:t>
            </a:r>
            <a:r>
              <a:rPr lang="en-GB" sz="1400" dirty="0">
                <a:solidFill>
                  <a:srgbClr val="2E6DD8"/>
                </a:solidFill>
                <a:latin typeface="Trebuchet MS"/>
                <a:cs typeface="Trebuchet MS"/>
              </a:rPr>
              <a:t> from </a:t>
            </a:r>
            <a:r>
              <a:rPr lang="en-GB" sz="1400" i="1" dirty="0" smtClean="0">
                <a:solidFill>
                  <a:srgbClr val="2E6DD8"/>
                </a:solidFill>
                <a:latin typeface="Trebuchet MS"/>
                <a:cs typeface="Trebuchet MS"/>
              </a:rPr>
              <a:t>B</a:t>
            </a:r>
            <a:r>
              <a:rPr lang="en-GB" sz="1400" baseline="30000" dirty="0" smtClean="0">
                <a:solidFill>
                  <a:srgbClr val="2E6DD8"/>
                </a:solidFill>
                <a:latin typeface="Trebuchet MS"/>
                <a:cs typeface="Trebuchet MS"/>
              </a:rPr>
              <a:t>0</a:t>
            </a:r>
            <a:r>
              <a:rPr lang="en-GB" sz="1400" i="1" baseline="-25000" dirty="0" smtClean="0">
                <a:solidFill>
                  <a:srgbClr val="2E6DD8"/>
                </a:solidFill>
                <a:latin typeface="Trebuchet MS"/>
                <a:cs typeface="Trebuchet MS"/>
              </a:rPr>
              <a:t>(</a:t>
            </a:r>
            <a:r>
              <a:rPr lang="en-GB" sz="1400" baseline="-25000" dirty="0">
                <a:solidFill>
                  <a:srgbClr val="2E6DD8"/>
                </a:solidFill>
                <a:latin typeface="Trebuchet MS"/>
                <a:cs typeface="Trebuchet MS"/>
              </a:rPr>
              <a:t>s</a:t>
            </a:r>
            <a:r>
              <a:rPr lang="en-GB" sz="1400" baseline="-25000" dirty="0" smtClean="0">
                <a:solidFill>
                  <a:srgbClr val="2E6DD8"/>
                </a:solidFill>
                <a:latin typeface="Trebuchet MS"/>
                <a:cs typeface="Trebuchet MS"/>
              </a:rPr>
              <a:t>)</a:t>
            </a:r>
            <a:r>
              <a:rPr lang="en-GB" sz="1400" dirty="0" smtClean="0">
                <a:solidFill>
                  <a:srgbClr val="2E6DD8"/>
                </a:solidFill>
                <a:latin typeface="Trebuchet MS"/>
                <a:cs typeface="Trebuchet MS"/>
              </a:rPr>
              <a:t>—</a:t>
            </a:r>
            <a:r>
              <a:rPr lang="en-GB" sz="1400" i="1" dirty="0" smtClean="0">
                <a:solidFill>
                  <a:srgbClr val="2E6DD8"/>
                </a:solidFill>
                <a:latin typeface="Trebuchet MS"/>
                <a:cs typeface="Trebuchet MS"/>
              </a:rPr>
              <a:t>B</a:t>
            </a:r>
            <a:r>
              <a:rPr lang="en-GB" sz="1400" baseline="30000" dirty="0" smtClean="0">
                <a:solidFill>
                  <a:srgbClr val="2E6DD8"/>
                </a:solidFill>
                <a:latin typeface="Trebuchet MS"/>
                <a:cs typeface="Trebuchet MS"/>
              </a:rPr>
              <a:t>0</a:t>
            </a:r>
            <a:r>
              <a:rPr lang="en-GB" sz="1400" i="1" baseline="-25000" dirty="0" smtClean="0">
                <a:solidFill>
                  <a:srgbClr val="2E6DD8"/>
                </a:solidFill>
                <a:latin typeface="Trebuchet MS"/>
                <a:cs typeface="Trebuchet MS"/>
              </a:rPr>
              <a:t>(</a:t>
            </a:r>
            <a:r>
              <a:rPr lang="en-GB" sz="1400" baseline="-25000" dirty="0" smtClean="0">
                <a:solidFill>
                  <a:srgbClr val="2E6DD8"/>
                </a:solidFill>
                <a:latin typeface="Trebuchet MS"/>
                <a:cs typeface="Trebuchet MS"/>
              </a:rPr>
              <a:t>s)</a:t>
            </a:r>
            <a:r>
              <a:rPr lang="en-GB" sz="1400" dirty="0" smtClean="0">
                <a:solidFill>
                  <a:srgbClr val="2E6DD8"/>
                </a:solidFill>
                <a:latin typeface="Trebuchet MS"/>
                <a:cs typeface="Trebuchet MS"/>
              </a:rPr>
              <a:t> mixing</a:t>
            </a:r>
          </a:p>
          <a:p>
            <a:r>
              <a:rPr lang="en-GB" sz="1400" dirty="0" smtClean="0">
                <a:solidFill>
                  <a:srgbClr val="2E6DD8"/>
                </a:solidFill>
                <a:latin typeface="Trebuchet MS"/>
                <a:cs typeface="Trebuchet MS"/>
              </a:rPr>
              <a:t>   </a:t>
            </a:r>
            <a:endParaRPr lang="en-GB" sz="1400" dirty="0">
              <a:solidFill>
                <a:srgbClr val="2E6DD8"/>
              </a:solidFill>
              <a:latin typeface="Trebuchet MS"/>
              <a:cs typeface="Trebuchet MS"/>
            </a:endParaRPr>
          </a:p>
          <a:p>
            <a:r>
              <a:rPr lang="en-GB" sz="1400" dirty="0" smtClean="0">
                <a:solidFill>
                  <a:srgbClr val="2E6DD8"/>
                </a:solidFill>
                <a:latin typeface="Trebuchet MS"/>
                <a:cs typeface="Trebuchet MS"/>
              </a:rPr>
              <a:t>   </a:t>
            </a:r>
          </a:p>
        </p:txBody>
      </p:sp>
      <p:sp>
        <p:nvSpPr>
          <p:cNvPr id="44" name="Rectangle 43"/>
          <p:cNvSpPr/>
          <p:nvPr/>
        </p:nvSpPr>
        <p:spPr>
          <a:xfrm>
            <a:off x="7870085" y="3670893"/>
            <a:ext cx="3165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>
                <a:solidFill>
                  <a:srgbClr val="2E6DD8"/>
                </a:solidFill>
                <a:latin typeface="Trebuchet MS"/>
                <a:cs typeface="Trebuchet MS"/>
              </a:rPr>
              <a:t>—</a:t>
            </a:r>
            <a:endParaRPr lang="en-GB" dirty="0"/>
          </a:p>
        </p:txBody>
      </p:sp>
      <p:sp>
        <p:nvSpPr>
          <p:cNvPr id="61" name="Rectangle 60"/>
          <p:cNvSpPr/>
          <p:nvPr/>
        </p:nvSpPr>
        <p:spPr>
          <a:xfrm>
            <a:off x="3610068" y="3665431"/>
            <a:ext cx="3165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>
                <a:solidFill>
                  <a:srgbClr val="2E6DD8"/>
                </a:solidFill>
                <a:latin typeface="Trebuchet MS"/>
                <a:cs typeface="Trebuchet MS"/>
              </a:rPr>
              <a:t>—</a:t>
            </a:r>
            <a:endParaRPr lang="en-GB" dirty="0"/>
          </a:p>
        </p:txBody>
      </p:sp>
      <p:pic>
        <p:nvPicPr>
          <p:cNvPr id="45" name="Picture 44" descr="Harnik-Kopp-Zupan-1209.1397.pdf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04" t="8249" r="19847" b="75589"/>
          <a:stretch/>
        </p:blipFill>
        <p:spPr>
          <a:xfrm>
            <a:off x="1619672" y="4405605"/>
            <a:ext cx="5808621" cy="2013096"/>
          </a:xfrm>
          <a:prstGeom prst="rect">
            <a:avLst/>
          </a:prstGeom>
        </p:spPr>
      </p:pic>
      <p:sp>
        <p:nvSpPr>
          <p:cNvPr id="66" name="Rectangle 65"/>
          <p:cNvSpPr/>
          <p:nvPr/>
        </p:nvSpPr>
        <p:spPr>
          <a:xfrm>
            <a:off x="3762468" y="3875372"/>
            <a:ext cx="3165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>
                <a:solidFill>
                  <a:srgbClr val="2E6DD8"/>
                </a:solidFill>
                <a:latin typeface="Trebuchet MS"/>
                <a:cs typeface="Trebuchet MS"/>
              </a:rPr>
              <a:t>—</a:t>
            </a:r>
            <a:endParaRPr lang="en-GB" dirty="0"/>
          </a:p>
        </p:txBody>
      </p:sp>
      <p:sp>
        <p:nvSpPr>
          <p:cNvPr id="46" name="Rectangle 45"/>
          <p:cNvSpPr/>
          <p:nvPr/>
        </p:nvSpPr>
        <p:spPr>
          <a:xfrm>
            <a:off x="7452320" y="5035823"/>
            <a:ext cx="1640348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Examples of flavour violating diagrams contributing to neutral meson mixing [</a:t>
            </a:r>
            <a:r>
              <a:rPr lang="en-GB" sz="1100" dirty="0">
                <a:solidFill>
                  <a:srgbClr val="7F7F7F"/>
                </a:solidFill>
              </a:rPr>
              <a:t>1209.1397 </a:t>
            </a:r>
            <a:r>
              <a:rPr lang="en-GB" sz="1100" dirty="0" smtClean="0">
                <a:solidFill>
                  <a:srgbClr val="7F7F7F"/>
                </a:solidFill>
              </a:rPr>
              <a:t>]</a:t>
            </a:r>
            <a:endParaRPr lang="en-GB" sz="1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30539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1"/>
            <a:ext cx="9144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-28640" y="620688"/>
            <a:ext cx="9172640" cy="720080"/>
          </a:xfrm>
          <a:prstGeom prst="rect">
            <a:avLst/>
          </a:prstGeom>
          <a:solidFill>
            <a:srgbClr val="FFFFFF"/>
          </a:solidFill>
        </p:spPr>
        <p:txBody>
          <a:bodyPr wrap="squar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635066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800" dirty="0" smtClean="0">
              <a:latin typeface="Trebuchet MS"/>
              <a:cs typeface="Trebuchet MS"/>
            </a:endParaRPr>
          </a:p>
          <a:p>
            <a:pPr algn="ctr"/>
            <a:r>
              <a:rPr lang="en-GB" sz="2400" dirty="0" smtClean="0">
                <a:latin typeface="Trebuchet MS"/>
                <a:cs typeface="Trebuchet MS"/>
              </a:rPr>
              <a:t>Higgs @ Run-2 and the HL-LHC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54</a:t>
            </a:fld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-36512" y="2472445"/>
            <a:ext cx="9180512" cy="3980891"/>
          </a:xfrm>
          <a:prstGeom prst="rect">
            <a:avLst/>
          </a:prstGeom>
          <a:solidFill>
            <a:srgbClr val="FFFFFF"/>
          </a:solidFill>
        </p:spPr>
        <p:txBody>
          <a:bodyPr wrap="squar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-36512" y="2760478"/>
            <a:ext cx="9217024" cy="3475979"/>
            <a:chOff x="-86307" y="1235712"/>
            <a:chExt cx="9217024" cy="3475979"/>
          </a:xfrm>
        </p:grpSpPr>
        <p:pic>
          <p:nvPicPr>
            <p:cNvPr id="10" name="Picture 9" descr="lucio.jpg"/>
            <p:cNvPicPr preferRelativeResize="0"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6512" y="1235712"/>
              <a:ext cx="9167229" cy="3475979"/>
            </a:xfrm>
            <a:prstGeom prst="rect">
              <a:avLst/>
            </a:prstGeom>
            <a:ln w="76200" cmpd="sng">
              <a:noFill/>
            </a:ln>
          </p:spPr>
        </p:pic>
        <p:sp>
          <p:nvSpPr>
            <p:cNvPr id="11" name="TextBox 10"/>
            <p:cNvSpPr txBox="1"/>
            <p:nvPr/>
          </p:nvSpPr>
          <p:spPr>
            <a:xfrm>
              <a:off x="-86307" y="2092786"/>
              <a:ext cx="928459" cy="400110"/>
            </a:xfrm>
            <a:prstGeom prst="rect">
              <a:avLst/>
            </a:prstGeom>
            <a:solidFill>
              <a:srgbClr val="BBFF4C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100" i="1" dirty="0" smtClean="0">
                  <a:effectLst/>
                </a:rPr>
                <a:t>L</a:t>
              </a:r>
              <a:r>
                <a:rPr lang="en-US" sz="1100" dirty="0" smtClean="0">
                  <a:effectLst/>
                </a:rPr>
                <a:t> = 7·10</a:t>
              </a:r>
              <a:r>
                <a:rPr lang="en-US" sz="1100" baseline="30000" dirty="0" smtClean="0">
                  <a:effectLst/>
                </a:rPr>
                <a:t>33</a:t>
              </a:r>
            </a:p>
            <a:p>
              <a:r>
                <a:rPr lang="en-US" sz="900" dirty="0" smtClean="0">
                  <a:effectLst/>
                </a:rPr>
                <a:t>Pileup ~ 30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441618" y="2092786"/>
              <a:ext cx="928459" cy="400110"/>
            </a:xfrm>
            <a:prstGeom prst="rect">
              <a:avLst/>
            </a:prstGeom>
            <a:solidFill>
              <a:srgbClr val="BBFF4C"/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100" i="1" dirty="0" smtClean="0">
                  <a:effectLst/>
                </a:rPr>
                <a:t>L</a:t>
              </a:r>
              <a:r>
                <a:rPr lang="en-US" sz="1100" dirty="0" smtClean="0">
                  <a:effectLst/>
                </a:rPr>
                <a:t> = </a:t>
              </a:r>
              <a:r>
                <a:rPr lang="en-US" sz="1100" dirty="0" smtClean="0"/>
                <a:t>1.6</a:t>
              </a:r>
              <a:r>
                <a:rPr lang="en-US" sz="1100" dirty="0"/>
                <a:t>·10</a:t>
              </a:r>
              <a:r>
                <a:rPr lang="en-US" sz="1100" baseline="30000" dirty="0" smtClean="0">
                  <a:effectLst/>
                </a:rPr>
                <a:t>34</a:t>
              </a:r>
            </a:p>
            <a:p>
              <a:r>
                <a:rPr lang="en-US" sz="900" dirty="0" smtClean="0">
                  <a:effectLst/>
                </a:rPr>
                <a:t>Pileup ~ 35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882245" y="2092786"/>
              <a:ext cx="928458" cy="400110"/>
            </a:xfrm>
            <a:prstGeom prst="rect">
              <a:avLst/>
            </a:prstGeom>
            <a:solidFill>
              <a:srgbClr val="BBFF4C"/>
            </a:solidFill>
            <a:ln>
              <a:noFill/>
            </a:ln>
          </p:spPr>
          <p:txBody>
            <a:bodyPr wrap="square" rIns="36000" rtlCol="0">
              <a:spAutoFit/>
            </a:bodyPr>
            <a:lstStyle/>
            <a:p>
              <a:r>
                <a:rPr lang="en-US" sz="1100" i="1" dirty="0" smtClean="0">
                  <a:effectLst/>
                </a:rPr>
                <a:t>L </a:t>
              </a:r>
              <a:r>
                <a:rPr lang="en-US" sz="1100" dirty="0" smtClean="0">
                  <a:effectLst/>
                </a:rPr>
                <a:t>= 2</a:t>
              </a:r>
              <a:r>
                <a:rPr lang="en-US" sz="1100" dirty="0" smtClean="0">
                  <a:effectLst/>
                  <a:latin typeface="Symbol" charset="2"/>
                  <a:cs typeface="Symbol" charset="2"/>
                </a:rPr>
                <a:t>-</a:t>
              </a:r>
              <a:r>
                <a:rPr lang="en-US" sz="1100" dirty="0"/>
                <a:t>3·10</a:t>
              </a:r>
              <a:r>
                <a:rPr lang="en-US" sz="1100" baseline="30000" dirty="0" smtClean="0">
                  <a:effectLst/>
                </a:rPr>
                <a:t>34</a:t>
              </a:r>
            </a:p>
            <a:p>
              <a:r>
                <a:rPr lang="en-US" sz="900" dirty="0" smtClean="0">
                  <a:effectLst/>
                </a:rPr>
                <a:t>Pileup ~ 60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834573" y="2092786"/>
              <a:ext cx="928459" cy="400110"/>
            </a:xfrm>
            <a:prstGeom prst="rect">
              <a:avLst/>
            </a:prstGeom>
            <a:solidFill>
              <a:srgbClr val="BBFF4C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100" i="1" dirty="0" smtClean="0">
                  <a:effectLst/>
                </a:rPr>
                <a:t>L</a:t>
              </a:r>
              <a:r>
                <a:rPr lang="en-US" sz="1100" dirty="0" smtClean="0">
                  <a:effectLst/>
                </a:rPr>
                <a:t> = </a:t>
              </a:r>
              <a:r>
                <a:rPr lang="en-US" sz="1100" dirty="0" smtClean="0"/>
                <a:t>5</a:t>
              </a:r>
              <a:r>
                <a:rPr lang="en-US" sz="1100" dirty="0"/>
                <a:t>·10</a:t>
              </a:r>
              <a:r>
                <a:rPr lang="en-US" sz="1100" baseline="30000" dirty="0" smtClean="0">
                  <a:effectLst/>
                </a:rPr>
                <a:t>34</a:t>
              </a:r>
            </a:p>
            <a:p>
              <a:r>
                <a:rPr lang="en-US" sz="900" dirty="0" smtClean="0">
                  <a:effectLst/>
                </a:rPr>
                <a:t>Pile-up ~ 140</a:t>
              </a:r>
            </a:p>
          </p:txBody>
        </p:sp>
      </p:grpSp>
      <p:pic>
        <p:nvPicPr>
          <p:cNvPr id="5" name="Picture 4" descr="Untitled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235" y="1752366"/>
            <a:ext cx="1803612" cy="1294656"/>
          </a:xfrm>
          <a:prstGeom prst="rect">
            <a:avLst/>
          </a:prstGeom>
          <a:effectLst>
            <a:outerShdw blurRad="50800" dist="38100" dir="16200000" algn="tl" rotWithShape="0">
              <a:srgbClr val="000000">
                <a:alpha val="21000"/>
              </a:srgbClr>
            </a:outerShdw>
          </a:effectLst>
        </p:spPr>
      </p:pic>
      <p:sp>
        <p:nvSpPr>
          <p:cNvPr id="2" name="Up Arrow 1"/>
          <p:cNvSpPr/>
          <p:nvPr/>
        </p:nvSpPr>
        <p:spPr>
          <a:xfrm>
            <a:off x="179512" y="3047022"/>
            <a:ext cx="432048" cy="570530"/>
          </a:xfrm>
          <a:prstGeom prst="upArrow">
            <a:avLst/>
          </a:prstGeom>
          <a:solidFill>
            <a:srgbClr val="BBFF4C"/>
          </a:solidFill>
        </p:spPr>
        <p:txBody>
          <a:bodyPr wrap="non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907704" y="1553597"/>
            <a:ext cx="7236296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 smtClean="0">
                <a:solidFill>
                  <a:srgbClr val="D80017"/>
                </a:solidFill>
                <a:latin typeface="Trebuchet MS"/>
                <a:cs typeface="Trebuchet MS"/>
              </a:rPr>
              <a:t>Fabiola Gianotti at LHCP 2014: </a:t>
            </a:r>
          </a:p>
          <a:p>
            <a:pPr>
              <a:spcBef>
                <a:spcPts val="600"/>
              </a:spcBef>
            </a:pPr>
            <a:r>
              <a:rPr lang="en-GB" sz="1200" b="1" i="1" dirty="0" smtClean="0">
                <a:solidFill>
                  <a:srgbClr val="D80017"/>
                </a:solidFill>
                <a:latin typeface="Trebuchet MS"/>
                <a:cs typeface="Trebuchet MS"/>
              </a:rPr>
              <a:t>Full </a:t>
            </a:r>
            <a:r>
              <a:rPr lang="en-GB" sz="1200" b="1" i="1" dirty="0">
                <a:solidFill>
                  <a:srgbClr val="D80017"/>
                </a:solidFill>
                <a:latin typeface="Trebuchet MS"/>
                <a:cs typeface="Trebuchet MS"/>
              </a:rPr>
              <a:t>exploitation of LHC project with HL-LHC (√s </a:t>
            </a:r>
            <a:r>
              <a:rPr lang="en-GB" sz="1200" b="1" i="1" dirty="0" smtClean="0">
                <a:solidFill>
                  <a:srgbClr val="D80017"/>
                </a:solidFill>
                <a:latin typeface="Trebuchet MS"/>
                <a:cs typeface="Trebuchet MS"/>
              </a:rPr>
              <a:t>= 14 </a:t>
            </a:r>
            <a:r>
              <a:rPr lang="en-GB" sz="1200" b="1" i="1" dirty="0">
                <a:solidFill>
                  <a:srgbClr val="D80017"/>
                </a:solidFill>
                <a:latin typeface="Trebuchet MS"/>
                <a:cs typeface="Trebuchet MS"/>
              </a:rPr>
              <a:t>TeV, 3000 fb</a:t>
            </a:r>
            <a:r>
              <a:rPr lang="en-GB" sz="1200" b="1" i="1" baseline="30000" dirty="0">
                <a:solidFill>
                  <a:srgbClr val="D80017"/>
                </a:solidFill>
                <a:latin typeface="Symbol" charset="2"/>
                <a:cs typeface="Symbol" charset="2"/>
              </a:rPr>
              <a:t>-</a:t>
            </a:r>
            <a:r>
              <a:rPr lang="en-GB" sz="1200" b="1" i="1" baseline="30000" dirty="0">
                <a:solidFill>
                  <a:srgbClr val="D80017"/>
                </a:solidFill>
                <a:latin typeface="Trebuchet MS"/>
                <a:cs typeface="Trebuchet MS"/>
              </a:rPr>
              <a:t>1</a:t>
            </a:r>
            <a:r>
              <a:rPr lang="en-GB" sz="1200" b="1" i="1" dirty="0">
                <a:solidFill>
                  <a:srgbClr val="D80017"/>
                </a:solidFill>
                <a:latin typeface="Trebuchet MS"/>
                <a:cs typeface="Trebuchet MS"/>
              </a:rPr>
              <a:t>) is MANDATORY </a:t>
            </a:r>
            <a:endParaRPr lang="en-GB" sz="1200" b="1" i="1" dirty="0" smtClean="0">
              <a:solidFill>
                <a:srgbClr val="D80017"/>
              </a:solidFill>
              <a:latin typeface="Trebuchet MS"/>
              <a:cs typeface="Trebuchet MS"/>
            </a:endParaRPr>
          </a:p>
          <a:p>
            <a:r>
              <a:rPr lang="en-GB" sz="1200" b="1" i="1" dirty="0" smtClean="0">
                <a:solidFill>
                  <a:srgbClr val="D80017"/>
                </a:solidFill>
                <a:latin typeface="Trebuchet MS"/>
                <a:cs typeface="Trebuchet MS"/>
              </a:rPr>
              <a:t>(</a:t>
            </a:r>
            <a:r>
              <a:rPr lang="en-GB" sz="1200" b="1" i="1" dirty="0">
                <a:solidFill>
                  <a:srgbClr val="D80017"/>
                </a:solidFill>
                <a:latin typeface="Trebuchet MS"/>
                <a:cs typeface="Trebuchet MS"/>
              </a:rPr>
              <a:t>Europe’s top priority per European Strategy, US highest-priority near-term large project per P5)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051720" y="2638399"/>
            <a:ext cx="5976664" cy="574577"/>
          </a:xfrm>
          <a:prstGeom prst="rect">
            <a:avLst/>
          </a:prstGeom>
          <a:solidFill>
            <a:srgbClr val="FFFFFF"/>
          </a:solidFill>
        </p:spPr>
        <p:txBody>
          <a:bodyPr wrap="squar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680819" y="2749943"/>
            <a:ext cx="35473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rgbClr val="3B659A"/>
                </a:solidFill>
                <a:latin typeface="Trebuchet MS"/>
                <a:cs typeface="Trebuchet MS"/>
              </a:rPr>
              <a:t>New LHC / HL-LHC Plan</a:t>
            </a:r>
          </a:p>
        </p:txBody>
      </p:sp>
    </p:spTree>
    <p:extLst>
      <p:ext uri="{BB962C8B-B14F-4D97-AF65-F5344CB8AC3E}">
        <p14:creationId xmlns:p14="http://schemas.microsoft.com/office/powerpoint/2010/main" val="7985884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2"/>
          <p:cNvSpPr txBox="1">
            <a:spLocks noChangeArrowheads="1"/>
          </p:cNvSpPr>
          <p:nvPr/>
        </p:nvSpPr>
        <p:spPr bwMode="auto">
          <a:xfrm>
            <a:off x="179512" y="188640"/>
            <a:ext cx="8964488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lvl="0"/>
            <a:r>
              <a:rPr lang="en-US" sz="2800" dirty="0" smtClean="0">
                <a:latin typeface="Trebuchet MS"/>
                <a:ea typeface="Trebuchet MS" pitchFamily="-84" charset="0"/>
                <a:cs typeface="Trebuchet MS"/>
              </a:rPr>
              <a:t>Higgs @ Run-2 and the HL-LHC</a:t>
            </a:r>
            <a:endParaRPr lang="en-US" sz="2800" dirty="0">
              <a:latin typeface="Trebuchet MS"/>
              <a:ea typeface="Trebuchet MS" pitchFamily="-84" charset="0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Extrapolations of signal strength measurements </a:t>
            </a: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Trebuchet MS" pitchFamily="-84" charset="0"/>
              <a:cs typeface="Trebuchet MS"/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55</a:t>
            </a:fld>
            <a:endParaRPr lang="en-GB" dirty="0"/>
          </a:p>
        </p:txBody>
      </p:sp>
      <p:pic>
        <p:nvPicPr>
          <p:cNvPr id="16" name="Picture 15" descr="MuSnowmass300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5101" y="760572"/>
            <a:ext cx="2916000" cy="4062338"/>
          </a:xfrm>
          <a:prstGeom prst="rect">
            <a:avLst/>
          </a:prstGeom>
        </p:spPr>
      </p:pic>
      <p:pic>
        <p:nvPicPr>
          <p:cNvPr id="6" name="Picture 5" descr="MuSnowmass3000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2" r="3547"/>
          <a:stretch/>
        </p:blipFill>
        <p:spPr>
          <a:xfrm rot="5400000">
            <a:off x="758463" y="3106558"/>
            <a:ext cx="2609274" cy="406233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139952" y="1556792"/>
            <a:ext cx="4765699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solidFill>
                  <a:srgbClr val="008000"/>
                </a:solidFill>
                <a:latin typeface="Trebuchet MS"/>
                <a:cs typeface="Trebuchet MS"/>
              </a:rPr>
              <a:t>Scenario 1 </a:t>
            </a:r>
            <a:r>
              <a:rPr lang="en-GB" sz="1400" dirty="0">
                <a:latin typeface="Trebuchet MS"/>
                <a:cs typeface="Trebuchet MS"/>
              </a:rPr>
              <a:t>(pessimistic): </a:t>
            </a:r>
            <a:r>
              <a:rPr lang="en-GB" sz="1400" dirty="0" smtClean="0">
                <a:latin typeface="Trebuchet MS"/>
                <a:cs typeface="Trebuchet MS"/>
              </a:rPr>
              <a:t>	</a:t>
            </a:r>
          </a:p>
          <a:p>
            <a:pPr>
              <a:spcBef>
                <a:spcPts val="600"/>
              </a:spcBef>
            </a:pPr>
            <a:r>
              <a:rPr lang="en-GB" sz="1400" dirty="0">
                <a:latin typeface="Trebuchet MS"/>
                <a:cs typeface="Trebuchet MS"/>
              </a:rPr>
              <a:t>	</a:t>
            </a:r>
            <a:r>
              <a:rPr lang="en-GB" sz="1400" dirty="0" smtClean="0">
                <a:latin typeface="Trebuchet MS"/>
                <a:cs typeface="Trebuchet MS"/>
              </a:rPr>
              <a:t>Systematic </a:t>
            </a:r>
            <a:r>
              <a:rPr lang="en-GB" sz="1400" dirty="0">
                <a:latin typeface="Trebuchet MS"/>
                <a:cs typeface="Trebuchet MS"/>
              </a:rPr>
              <a:t>uncertainties as today</a:t>
            </a:r>
          </a:p>
          <a:p>
            <a:pPr>
              <a:spcBef>
                <a:spcPts val="1200"/>
              </a:spcBef>
            </a:pPr>
            <a:r>
              <a:rPr lang="en-GB" sz="1400" b="1" dirty="0">
                <a:solidFill>
                  <a:srgbClr val="D80017"/>
                </a:solidFill>
                <a:latin typeface="Trebuchet MS"/>
                <a:cs typeface="Trebuchet MS"/>
              </a:rPr>
              <a:t>Scenario 2 </a:t>
            </a:r>
            <a:r>
              <a:rPr lang="en-GB" sz="1400" dirty="0">
                <a:latin typeface="Trebuchet MS"/>
                <a:cs typeface="Trebuchet MS"/>
              </a:rPr>
              <a:t>(optimistic): </a:t>
            </a:r>
            <a:endParaRPr lang="en-GB" sz="1400" dirty="0" smtClean="0"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400" dirty="0">
                <a:latin typeface="Trebuchet MS"/>
                <a:cs typeface="Trebuchet MS"/>
              </a:rPr>
              <a:t>	</a:t>
            </a:r>
            <a:r>
              <a:rPr lang="en-GB" sz="1400" dirty="0" smtClean="0">
                <a:latin typeface="Trebuchet MS"/>
                <a:cs typeface="Trebuchet MS"/>
              </a:rPr>
              <a:t>Experimental </a:t>
            </a:r>
            <a:r>
              <a:rPr lang="en-GB" sz="1400" dirty="0">
                <a:latin typeface="Trebuchet MS"/>
                <a:cs typeface="Trebuchet MS"/>
              </a:rPr>
              <a:t>uncertainties as 1/√L, theory halved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81728" y="2060848"/>
            <a:ext cx="904827" cy="30777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  <a:latin typeface="Trebuchet MS"/>
                <a:cs typeface="Trebuchet MS"/>
              </a:rPr>
              <a:t>300 fb</a:t>
            </a:r>
            <a:r>
              <a:rPr lang="en-GB" sz="1400" baseline="30000" dirty="0" smtClean="0">
                <a:solidFill>
                  <a:schemeClr val="bg1"/>
                </a:solidFill>
                <a:latin typeface="Symbol" charset="2"/>
                <a:cs typeface="Symbol" charset="2"/>
              </a:rPr>
              <a:t>–</a:t>
            </a:r>
            <a:r>
              <a:rPr lang="en-GB" sz="1400" baseline="30000" dirty="0" smtClean="0">
                <a:solidFill>
                  <a:schemeClr val="bg1"/>
                </a:solidFill>
                <a:latin typeface="Trebuchet MS"/>
                <a:cs typeface="Trebuchet MS"/>
              </a:rPr>
              <a:t>1</a:t>
            </a:r>
            <a:r>
              <a:rPr lang="en-GB" sz="1400" dirty="0" smtClean="0">
                <a:solidFill>
                  <a:schemeClr val="bg1"/>
                </a:solidFill>
                <a:latin typeface="Trebuchet MS"/>
                <a:cs typeface="Trebuchet MS"/>
              </a:rPr>
              <a:t>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81728" y="4342014"/>
            <a:ext cx="904827" cy="30777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  <a:latin typeface="Trebuchet MS"/>
                <a:cs typeface="Trebuchet MS"/>
              </a:rPr>
              <a:t>3000 fb</a:t>
            </a:r>
            <a:r>
              <a:rPr lang="en-GB" sz="1400" baseline="30000" dirty="0" smtClean="0">
                <a:solidFill>
                  <a:schemeClr val="bg1"/>
                </a:solidFill>
                <a:latin typeface="Symbol" charset="2"/>
                <a:cs typeface="Symbol" charset="2"/>
              </a:rPr>
              <a:t>–</a:t>
            </a:r>
            <a:r>
              <a:rPr lang="en-GB" sz="1400" baseline="30000" dirty="0" smtClean="0">
                <a:solidFill>
                  <a:schemeClr val="bg1"/>
                </a:solidFill>
                <a:latin typeface="Trebuchet MS"/>
                <a:cs typeface="Trebuchet MS"/>
              </a:rPr>
              <a:t>1</a:t>
            </a:r>
            <a:r>
              <a:rPr lang="en-GB" sz="1400" dirty="0" smtClean="0">
                <a:solidFill>
                  <a:schemeClr val="bg1"/>
                </a:solidFill>
                <a:latin typeface="Trebuchet MS"/>
                <a:cs typeface="Trebuchet MS"/>
              </a:rPr>
              <a:t> </a:t>
            </a:r>
          </a:p>
        </p:txBody>
      </p:sp>
      <p:pic>
        <p:nvPicPr>
          <p:cNvPr id="4" name="Picture 3" descr="MuSnowmass3000NoTheo.pdf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37"/>
          <a:stretch/>
        </p:blipFill>
        <p:spPr>
          <a:xfrm rot="5400000">
            <a:off x="5588815" y="3006231"/>
            <a:ext cx="2809932" cy="4062339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355976" y="950531"/>
            <a:ext cx="473669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solidFill>
                  <a:srgbClr val="7F7F7F"/>
                </a:solidFill>
              </a:rPr>
              <a:t>[ CMS: </a:t>
            </a:r>
            <a:r>
              <a:rPr lang="en-GB" sz="1000" dirty="0" smtClean="0">
                <a:solidFill>
                  <a:srgbClr val="7F7F7F"/>
                </a:solidFill>
              </a:rPr>
              <a:t>1307.7135 </a:t>
            </a:r>
            <a:r>
              <a:rPr lang="en-GB" sz="1000" dirty="0">
                <a:solidFill>
                  <a:srgbClr val="7F7F7F"/>
                </a:solidFill>
              </a:rPr>
              <a:t>]</a:t>
            </a:r>
          </a:p>
        </p:txBody>
      </p:sp>
      <p:sp>
        <p:nvSpPr>
          <p:cNvPr id="7" name="Right Arrow 6"/>
          <p:cNvSpPr/>
          <p:nvPr/>
        </p:nvSpPr>
        <p:spPr>
          <a:xfrm>
            <a:off x="3913910" y="4207506"/>
            <a:ext cx="1283071" cy="1467326"/>
          </a:xfrm>
          <a:prstGeom prst="rightArrow">
            <a:avLst/>
          </a:prstGeom>
          <a:solidFill>
            <a:schemeClr val="bg1">
              <a:lumMod val="85000"/>
            </a:schemeClr>
          </a:solidFill>
        </p:spPr>
        <p:txBody>
          <a:bodyPr wrap="square" lIns="144000" rtlCol="0" anchor="ctr">
            <a:spAutoFit/>
          </a:bodyPr>
          <a:lstStyle/>
          <a:p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Without theory errors</a:t>
            </a:r>
            <a:endParaRPr lang="en-GB" sz="1400" dirty="0">
              <a:solidFill>
                <a:schemeClr val="tx1">
                  <a:lumMod val="65000"/>
                  <a:lumOff val="3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907458" y="4342014"/>
            <a:ext cx="904827" cy="30777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  <a:latin typeface="Trebuchet MS"/>
                <a:cs typeface="Trebuchet MS"/>
              </a:rPr>
              <a:t>3000 fb</a:t>
            </a:r>
            <a:r>
              <a:rPr lang="en-GB" sz="1400" baseline="30000" dirty="0" smtClean="0">
                <a:solidFill>
                  <a:schemeClr val="bg1"/>
                </a:solidFill>
                <a:latin typeface="Symbol" charset="2"/>
                <a:cs typeface="Symbol" charset="2"/>
              </a:rPr>
              <a:t>–</a:t>
            </a:r>
            <a:r>
              <a:rPr lang="en-GB" sz="1400" baseline="30000" dirty="0" smtClean="0">
                <a:solidFill>
                  <a:schemeClr val="bg1"/>
                </a:solidFill>
                <a:latin typeface="Trebuchet MS"/>
                <a:cs typeface="Trebuchet MS"/>
              </a:rPr>
              <a:t>1</a:t>
            </a:r>
            <a:r>
              <a:rPr lang="en-GB" sz="1400" dirty="0" smtClean="0">
                <a:solidFill>
                  <a:schemeClr val="bg1"/>
                </a:solidFill>
                <a:latin typeface="Trebuchet MS"/>
                <a:cs typeface="Trebuchet M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550784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2"/>
          <p:cNvSpPr txBox="1">
            <a:spLocks noChangeArrowheads="1"/>
          </p:cNvSpPr>
          <p:nvPr/>
        </p:nvSpPr>
        <p:spPr bwMode="auto">
          <a:xfrm>
            <a:off x="179512" y="188640"/>
            <a:ext cx="8964488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lvl="0"/>
            <a:r>
              <a:rPr lang="en-US" sz="2800" dirty="0" smtClean="0">
                <a:latin typeface="Trebuchet MS"/>
                <a:ea typeface="Trebuchet MS" pitchFamily="-84" charset="0"/>
                <a:cs typeface="Trebuchet MS"/>
              </a:rPr>
              <a:t>Higgs @ Run-2 and the HL-LHC</a:t>
            </a:r>
            <a:endParaRPr lang="en-US" sz="2800" dirty="0">
              <a:latin typeface="Trebuchet MS"/>
              <a:ea typeface="Trebuchet MS" pitchFamily="-84" charset="0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Extrapolations of coupling measurements </a:t>
            </a: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Trebuchet MS" pitchFamily="-84" charset="0"/>
              <a:cs typeface="Trebuchet MS"/>
            </a:endParaRPr>
          </a:p>
        </p:txBody>
      </p:sp>
      <p:pic>
        <p:nvPicPr>
          <p:cNvPr id="24" name="Picture 23" descr="fig_04a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868" r="2570"/>
          <a:stretch/>
        </p:blipFill>
        <p:spPr>
          <a:xfrm>
            <a:off x="4644008" y="4830269"/>
            <a:ext cx="4343321" cy="1375753"/>
          </a:xfrm>
          <a:prstGeom prst="rect">
            <a:avLst/>
          </a:prstGeom>
        </p:spPr>
      </p:pic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56</a:t>
            </a:fld>
            <a:endParaRPr lang="en-GB" dirty="0"/>
          </a:p>
        </p:txBody>
      </p:sp>
      <p:sp>
        <p:nvSpPr>
          <p:cNvPr id="12" name="Rectangle 11"/>
          <p:cNvSpPr/>
          <p:nvPr/>
        </p:nvSpPr>
        <p:spPr>
          <a:xfrm>
            <a:off x="4355976" y="950531"/>
            <a:ext cx="473669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solidFill>
                  <a:srgbClr val="7F7F7F"/>
                </a:solidFill>
              </a:rPr>
              <a:t>[ </a:t>
            </a:r>
            <a:r>
              <a:rPr lang="en-GB" sz="1000" dirty="0" smtClean="0">
                <a:solidFill>
                  <a:srgbClr val="7F7F7F"/>
                </a:solidFill>
              </a:rPr>
              <a:t>ATLAS</a:t>
            </a:r>
            <a:r>
              <a:rPr lang="en-GB" sz="1000" dirty="0">
                <a:solidFill>
                  <a:srgbClr val="7F7F7F"/>
                </a:solidFill>
              </a:rPr>
              <a:t>: ATL-PHYS-PUB-2013-</a:t>
            </a:r>
            <a:r>
              <a:rPr lang="en-GB" sz="1000" dirty="0" smtClean="0">
                <a:solidFill>
                  <a:srgbClr val="7F7F7F"/>
                </a:solidFill>
              </a:rPr>
              <a:t>014, ATL</a:t>
            </a:r>
            <a:r>
              <a:rPr lang="en-GB" sz="1000" dirty="0">
                <a:solidFill>
                  <a:srgbClr val="7F7F7F"/>
                </a:solidFill>
              </a:rPr>
              <a:t>-PHYS-PUB-2014-</a:t>
            </a:r>
            <a:r>
              <a:rPr lang="en-GB" sz="1000" dirty="0" smtClean="0">
                <a:solidFill>
                  <a:srgbClr val="7F7F7F"/>
                </a:solidFill>
              </a:rPr>
              <a:t>006]</a:t>
            </a:r>
            <a:endParaRPr lang="en-GB" sz="1000" dirty="0">
              <a:solidFill>
                <a:srgbClr val="7F7F7F"/>
              </a:solidFill>
            </a:endParaRPr>
          </a:p>
        </p:txBody>
      </p:sp>
      <p:pic>
        <p:nvPicPr>
          <p:cNvPr id="3" name="Picture 2" descr="fig_04a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46" b="49755"/>
          <a:stretch/>
        </p:blipFill>
        <p:spPr>
          <a:xfrm>
            <a:off x="4644008" y="2389598"/>
            <a:ext cx="4241892" cy="2457165"/>
          </a:xfrm>
          <a:prstGeom prst="rect">
            <a:avLst/>
          </a:prstGeom>
        </p:spPr>
      </p:pic>
      <p:pic>
        <p:nvPicPr>
          <p:cNvPr id="15" name="Picture 14" descr="fig_23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09741"/>
            <a:ext cx="4206415" cy="544359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602250" y="2132856"/>
            <a:ext cx="1567653" cy="132343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12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cs typeface="Symbol" charset="2"/>
              </a:rPr>
              <a:t>k</a:t>
            </a:r>
            <a:r>
              <a:rPr lang="en-GB" sz="1200" i="1" baseline="-25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i</a:t>
            </a:r>
            <a:r>
              <a:rPr lang="en-GB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= measured coupling normalized to SM prediction 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  </a:t>
            </a:r>
            <a:r>
              <a:rPr lang="en-GB" sz="12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λ</a:t>
            </a:r>
            <a:r>
              <a:rPr lang="en-GB" sz="1200" i="1" baseline="-25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ij</a:t>
            </a:r>
            <a:r>
              <a:rPr lang="en-GB" sz="1200" i="1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GB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= </a:t>
            </a:r>
            <a:r>
              <a:rPr lang="en-GB" sz="12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cs typeface="Symbol" charset="2"/>
              </a:rPr>
              <a:t>k</a:t>
            </a:r>
            <a:r>
              <a:rPr lang="en-GB" sz="1200" i="1" baseline="-25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i</a:t>
            </a:r>
            <a:r>
              <a:rPr lang="en-GB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/</a:t>
            </a:r>
            <a:r>
              <a:rPr lang="en-GB" sz="12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cs typeface="Symbol" charset="2"/>
              </a:rPr>
              <a:t>k</a:t>
            </a:r>
            <a:r>
              <a:rPr lang="en-GB" sz="1200" i="1" baseline="-25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j</a:t>
            </a:r>
            <a:endParaRPr lang="en-GB" sz="1200" i="1" baseline="-25000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  <a:p>
            <a:endParaRPr lang="en-GB" sz="700" dirty="0" smtClean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  <a:p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Generic </a:t>
            </a:r>
            <a:r>
              <a:rPr lang="en-GB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fit without assumptions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117271" y="1335887"/>
            <a:ext cx="406324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dirty="0" smtClean="0">
                <a:latin typeface="Trebuchet MS"/>
                <a:cs typeface="Trebuchet MS"/>
              </a:rPr>
              <a:t>New ATLAS HL-LHC study on </a:t>
            </a:r>
            <a:r>
              <a:rPr lang="en-GB" sz="1600" i="1" dirty="0" err="1" smtClean="0">
                <a:latin typeface="Trebuchet MS"/>
                <a:cs typeface="Trebuchet MS"/>
              </a:rPr>
              <a:t>pp</a:t>
            </a:r>
            <a:r>
              <a:rPr lang="en-GB" sz="1600" dirty="0" smtClean="0">
                <a:latin typeface="Trebuchet MS"/>
                <a:cs typeface="Trebuchet MS"/>
              </a:rPr>
              <a:t> </a:t>
            </a:r>
            <a:r>
              <a:rPr lang="en-GB" sz="1600" dirty="0" smtClean="0">
                <a:latin typeface="Symbol" charset="2"/>
                <a:cs typeface="Symbol" charset="2"/>
              </a:rPr>
              <a:t>®</a:t>
            </a:r>
            <a:r>
              <a:rPr lang="en-GB" sz="1600" dirty="0" smtClean="0">
                <a:latin typeface="Trebuchet MS"/>
                <a:cs typeface="Trebuchet MS"/>
              </a:rPr>
              <a:t> </a:t>
            </a:r>
            <a:r>
              <a:rPr lang="en-GB" sz="1600" i="1" dirty="0" smtClean="0">
                <a:latin typeface="Trebuchet MS"/>
                <a:cs typeface="Trebuchet MS"/>
              </a:rPr>
              <a:t>H</a:t>
            </a:r>
            <a:r>
              <a:rPr lang="en-GB" sz="1600" dirty="0" smtClean="0">
                <a:latin typeface="Trebuchet MS"/>
                <a:cs typeface="Trebuchet MS"/>
              </a:rPr>
              <a:t> </a:t>
            </a:r>
            <a:r>
              <a:rPr lang="en-GB" sz="1600" dirty="0" smtClean="0">
                <a:latin typeface="Symbol" charset="2"/>
                <a:cs typeface="Symbol" charset="2"/>
              </a:rPr>
              <a:t>®</a:t>
            </a:r>
            <a:r>
              <a:rPr lang="en-GB" sz="1600" dirty="0" smtClean="0">
                <a:latin typeface="Trebuchet MS"/>
                <a:cs typeface="Trebuchet MS"/>
              </a:rPr>
              <a:t> </a:t>
            </a:r>
            <a:r>
              <a:rPr lang="en-GB" sz="1600" i="1" dirty="0" err="1" smtClean="0">
                <a:latin typeface="Trebuchet MS"/>
                <a:cs typeface="Trebuchet MS"/>
              </a:rPr>
              <a:t>Z</a:t>
            </a:r>
            <a:r>
              <a:rPr lang="en-GB" sz="1600" i="1" dirty="0" err="1" smtClean="0">
                <a:latin typeface="Symbol" charset="2"/>
                <a:cs typeface="Symbol" charset="2"/>
              </a:rPr>
              <a:t>g</a:t>
            </a:r>
            <a:r>
              <a:rPr lang="en-GB" sz="1600" dirty="0" smtClean="0">
                <a:latin typeface="Trebuchet MS"/>
                <a:cs typeface="Trebuchet MS"/>
              </a:rPr>
              <a:t> </a:t>
            </a:r>
            <a:endParaRPr lang="en-GB" sz="1600" dirty="0">
              <a:latin typeface="Trebuchet MS"/>
              <a:cs typeface="Trebuchet MS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301128" y="4918078"/>
            <a:ext cx="191590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00" dirty="0" smtClean="0">
                <a:solidFill>
                  <a:schemeClr val="accent1">
                    <a:lumMod val="75000"/>
                  </a:schemeClr>
                </a:solidFill>
                <a:latin typeface="Symbol" charset="2"/>
                <a:cs typeface="Symbol" charset="2"/>
              </a:rPr>
              <a:t>¬</a:t>
            </a:r>
            <a:r>
              <a:rPr lang="en-GB" sz="1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10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Dashed</a:t>
            </a:r>
            <a:r>
              <a:rPr lang="en-GB" sz="1000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: </a:t>
            </a:r>
            <a:r>
              <a:rPr lang="en-GB" sz="10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theory uncertainty</a:t>
            </a:r>
            <a:endParaRPr lang="en-GB" sz="10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pic>
        <p:nvPicPr>
          <p:cNvPr id="23" name="Picture 22" descr="Untitled_2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8545" y="1768088"/>
            <a:ext cx="3745943" cy="649297"/>
          </a:xfrm>
          <a:prstGeom prst="rect">
            <a:avLst/>
          </a:prstGeom>
        </p:spPr>
      </p:pic>
      <p:sp>
        <p:nvSpPr>
          <p:cNvPr id="20" name="Right Arrow 19"/>
          <p:cNvSpPr/>
          <p:nvPr/>
        </p:nvSpPr>
        <p:spPr>
          <a:xfrm>
            <a:off x="3252766" y="4871763"/>
            <a:ext cx="1656184" cy="1039356"/>
          </a:xfrm>
          <a:prstGeom prst="rightArrow">
            <a:avLst/>
          </a:prstGeom>
          <a:solidFill>
            <a:schemeClr val="bg1">
              <a:lumMod val="85000"/>
            </a:schemeClr>
          </a:solidFill>
        </p:spPr>
        <p:txBody>
          <a:bodyPr wrap="square" lIns="144000" rtlCol="0" anchor="ctr">
            <a:spAutoFit/>
          </a:bodyPr>
          <a:lstStyle/>
          <a:p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Improved in new study</a:t>
            </a:r>
            <a:endParaRPr lang="en-GB" sz="1400" dirty="0">
              <a:solidFill>
                <a:schemeClr val="tx1">
                  <a:lumMod val="65000"/>
                  <a:lumOff val="3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64088" y="6073551"/>
            <a:ext cx="338437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Expect: 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3.9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σ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 (2.3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σ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) with 3000 (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300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) fb</a:t>
            </a:r>
            <a:r>
              <a:rPr lang="en-US" sz="14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mbol" charset="2"/>
                <a:cs typeface="Symbol" charset="2"/>
              </a:rPr>
              <a:t>−</a:t>
            </a:r>
            <a:r>
              <a:rPr lang="en-US" sz="1400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1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	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756731" y="4728172"/>
            <a:ext cx="486431" cy="130049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182699" y="4751579"/>
            <a:ext cx="175490" cy="130049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698712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2"/>
          <p:cNvSpPr txBox="1">
            <a:spLocks noChangeArrowheads="1"/>
          </p:cNvSpPr>
          <p:nvPr/>
        </p:nvSpPr>
        <p:spPr bwMode="auto">
          <a:xfrm>
            <a:off x="179512" y="188640"/>
            <a:ext cx="8964488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lvl="0"/>
            <a:r>
              <a:rPr lang="en-US" sz="2800" dirty="0" smtClean="0">
                <a:latin typeface="Trebuchet MS"/>
                <a:ea typeface="Trebuchet MS" pitchFamily="-84" charset="0"/>
                <a:cs typeface="Trebuchet MS"/>
              </a:rPr>
              <a:t>Higgs @ Run-2 and the HL-LHC</a:t>
            </a:r>
            <a:endParaRPr lang="en-US" sz="2800" dirty="0">
              <a:latin typeface="Trebuchet MS"/>
              <a:ea typeface="Trebuchet MS" pitchFamily="-84" charset="0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Extrapolations of coupling measurements </a:t>
            </a: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Trebuchet MS" pitchFamily="-84" charset="0"/>
              <a:cs typeface="Trebuchet MS"/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57</a:t>
            </a:fld>
            <a:endParaRPr lang="en-GB" dirty="0"/>
          </a:p>
        </p:txBody>
      </p:sp>
      <p:sp>
        <p:nvSpPr>
          <p:cNvPr id="12" name="Rectangle 11"/>
          <p:cNvSpPr/>
          <p:nvPr/>
        </p:nvSpPr>
        <p:spPr>
          <a:xfrm>
            <a:off x="4355976" y="950531"/>
            <a:ext cx="473669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solidFill>
                  <a:srgbClr val="7F7F7F"/>
                </a:solidFill>
              </a:rPr>
              <a:t>[ </a:t>
            </a:r>
            <a:r>
              <a:rPr lang="en-GB" sz="1000" dirty="0" smtClean="0">
                <a:solidFill>
                  <a:srgbClr val="7F7F7F"/>
                </a:solidFill>
              </a:rPr>
              <a:t>ATLAS</a:t>
            </a:r>
            <a:r>
              <a:rPr lang="en-GB" sz="1000" dirty="0">
                <a:solidFill>
                  <a:srgbClr val="7F7F7F"/>
                </a:solidFill>
              </a:rPr>
              <a:t>: ATL-PHYS-PUB-2013-</a:t>
            </a:r>
            <a:r>
              <a:rPr lang="en-GB" sz="1000" dirty="0" smtClean="0">
                <a:solidFill>
                  <a:srgbClr val="7F7F7F"/>
                </a:solidFill>
              </a:rPr>
              <a:t>014, ATL</a:t>
            </a:r>
            <a:r>
              <a:rPr lang="en-GB" sz="1000" dirty="0">
                <a:solidFill>
                  <a:srgbClr val="7F7F7F"/>
                </a:solidFill>
              </a:rPr>
              <a:t>-PHYS-PUB-2014-</a:t>
            </a:r>
            <a:r>
              <a:rPr lang="en-GB" sz="1000" dirty="0" smtClean="0">
                <a:solidFill>
                  <a:srgbClr val="7F7F7F"/>
                </a:solidFill>
              </a:rPr>
              <a:t>006]</a:t>
            </a:r>
            <a:endParaRPr lang="en-GB" sz="1000" dirty="0">
              <a:solidFill>
                <a:srgbClr val="7F7F7F"/>
              </a:solidFill>
            </a:endParaRPr>
          </a:p>
        </p:txBody>
      </p:sp>
      <p:pic>
        <p:nvPicPr>
          <p:cNvPr id="3" name="Picture 2" descr="fig_04a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4327" y="1803237"/>
            <a:ext cx="3892129" cy="4269672"/>
          </a:xfrm>
          <a:prstGeom prst="rect">
            <a:avLst/>
          </a:prstGeom>
        </p:spPr>
      </p:pic>
      <p:pic>
        <p:nvPicPr>
          <p:cNvPr id="15" name="Picture 14" descr="fig_23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85" y="1009741"/>
            <a:ext cx="4206415" cy="544359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716315" y="2132856"/>
            <a:ext cx="1567653" cy="132343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12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cs typeface="Symbol" charset="2"/>
              </a:rPr>
              <a:t>k</a:t>
            </a:r>
            <a:r>
              <a:rPr lang="en-GB" sz="1200" i="1" baseline="-25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i</a:t>
            </a:r>
            <a:r>
              <a:rPr lang="en-GB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= measured coupling normalized to SM prediction 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  </a:t>
            </a:r>
            <a:r>
              <a:rPr lang="en-GB" sz="12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λ</a:t>
            </a:r>
            <a:r>
              <a:rPr lang="en-GB" sz="1200" i="1" baseline="-25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ij</a:t>
            </a:r>
            <a:r>
              <a:rPr lang="en-GB" sz="1200" i="1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GB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= </a:t>
            </a:r>
            <a:r>
              <a:rPr lang="en-GB" sz="12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cs typeface="Symbol" charset="2"/>
              </a:rPr>
              <a:t>k</a:t>
            </a:r>
            <a:r>
              <a:rPr lang="en-GB" sz="1200" i="1" baseline="-25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i</a:t>
            </a:r>
            <a:r>
              <a:rPr lang="en-GB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/</a:t>
            </a:r>
            <a:r>
              <a:rPr lang="en-GB" sz="12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cs typeface="Symbol" charset="2"/>
              </a:rPr>
              <a:t>k</a:t>
            </a:r>
            <a:r>
              <a:rPr lang="en-GB" sz="1200" i="1" baseline="-25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j</a:t>
            </a:r>
            <a:endParaRPr lang="en-GB" sz="1200" i="1" baseline="-25000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  <a:p>
            <a:endParaRPr lang="en-GB" sz="700" dirty="0" smtClean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  <a:p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Generic </a:t>
            </a:r>
            <a:r>
              <a:rPr lang="en-GB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fit without assumptions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364088" y="1393612"/>
            <a:ext cx="352839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dirty="0" smtClean="0">
                <a:latin typeface="Trebuchet MS"/>
                <a:cs typeface="Trebuchet MS"/>
              </a:rPr>
              <a:t>New ATLAS study on </a:t>
            </a:r>
            <a:r>
              <a:rPr lang="en-GB" sz="1600" i="1" dirty="0" err="1" smtClean="0">
                <a:latin typeface="Trebuchet MS"/>
                <a:cs typeface="Trebuchet MS"/>
              </a:rPr>
              <a:t>pp</a:t>
            </a:r>
            <a:r>
              <a:rPr lang="en-GB" sz="1600" dirty="0" smtClean="0">
                <a:latin typeface="Trebuchet MS"/>
                <a:cs typeface="Trebuchet MS"/>
              </a:rPr>
              <a:t> </a:t>
            </a:r>
            <a:r>
              <a:rPr lang="en-GB" sz="1600" dirty="0" smtClean="0">
                <a:latin typeface="Symbol" charset="2"/>
                <a:cs typeface="Symbol" charset="2"/>
              </a:rPr>
              <a:t>®</a:t>
            </a:r>
            <a:r>
              <a:rPr lang="en-GB" sz="1600" dirty="0" smtClean="0">
                <a:latin typeface="Trebuchet MS"/>
                <a:cs typeface="Trebuchet MS"/>
              </a:rPr>
              <a:t> </a:t>
            </a:r>
            <a:r>
              <a:rPr lang="en-GB" sz="1600" i="1" dirty="0" smtClean="0">
                <a:latin typeface="Trebuchet MS"/>
                <a:cs typeface="Trebuchet MS"/>
              </a:rPr>
              <a:t>H</a:t>
            </a:r>
            <a:r>
              <a:rPr lang="en-GB" sz="1600" dirty="0" smtClean="0">
                <a:latin typeface="Trebuchet MS"/>
                <a:cs typeface="Trebuchet MS"/>
              </a:rPr>
              <a:t> </a:t>
            </a:r>
            <a:r>
              <a:rPr lang="en-GB" sz="1600" dirty="0" smtClean="0">
                <a:latin typeface="Symbol" charset="2"/>
                <a:cs typeface="Symbol" charset="2"/>
              </a:rPr>
              <a:t>®</a:t>
            </a:r>
            <a:r>
              <a:rPr lang="en-GB" sz="1600" dirty="0" smtClean="0">
                <a:latin typeface="Trebuchet MS"/>
                <a:cs typeface="Trebuchet MS"/>
              </a:rPr>
              <a:t> </a:t>
            </a:r>
            <a:r>
              <a:rPr lang="en-GB" sz="1600" i="1" dirty="0" err="1" smtClean="0">
                <a:latin typeface="Trebuchet MS"/>
                <a:cs typeface="Trebuchet MS"/>
              </a:rPr>
              <a:t>Z</a:t>
            </a:r>
            <a:r>
              <a:rPr lang="en-GB" sz="1600" i="1" dirty="0" err="1" smtClean="0">
                <a:latin typeface="Symbol" charset="2"/>
                <a:cs typeface="Symbol" charset="2"/>
              </a:rPr>
              <a:t>g</a:t>
            </a:r>
            <a:r>
              <a:rPr lang="en-GB" sz="1600" dirty="0" smtClean="0">
                <a:latin typeface="Trebuchet MS"/>
                <a:cs typeface="Trebuchet MS"/>
              </a:rPr>
              <a:t> </a:t>
            </a:r>
            <a:endParaRPr lang="en-GB" sz="1600" dirty="0">
              <a:latin typeface="Trebuchet MS"/>
              <a:cs typeface="Trebuchet M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64088" y="6021288"/>
            <a:ext cx="338437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Expect: 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3.9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σ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 (2.3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σ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) with 3000 (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300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) fb</a:t>
            </a:r>
            <a:r>
              <a:rPr lang="en-US" sz="14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mbol" charset="2"/>
                <a:cs typeface="Symbol" charset="2"/>
              </a:rPr>
              <a:t>−</a:t>
            </a:r>
            <a:r>
              <a:rPr lang="en-US" sz="1400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1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	</a:t>
            </a:r>
          </a:p>
        </p:txBody>
      </p:sp>
      <p:sp>
        <p:nvSpPr>
          <p:cNvPr id="20" name="Right Arrow 19"/>
          <p:cNvSpPr/>
          <p:nvPr/>
        </p:nvSpPr>
        <p:spPr>
          <a:xfrm>
            <a:off x="3359409" y="4871763"/>
            <a:ext cx="1656184" cy="1039356"/>
          </a:xfrm>
          <a:prstGeom prst="rightArrow">
            <a:avLst/>
          </a:prstGeom>
          <a:solidFill>
            <a:schemeClr val="bg1">
              <a:lumMod val="85000"/>
            </a:schemeClr>
          </a:solidFill>
        </p:spPr>
        <p:txBody>
          <a:bodyPr wrap="square" lIns="144000" rtlCol="0" anchor="ctr">
            <a:spAutoFit/>
          </a:bodyPr>
          <a:lstStyle/>
          <a:p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Improved in new study</a:t>
            </a:r>
            <a:endParaRPr lang="en-GB" sz="1400" dirty="0">
              <a:solidFill>
                <a:schemeClr val="tx1">
                  <a:lumMod val="65000"/>
                  <a:lumOff val="3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7504" y="1268760"/>
            <a:ext cx="8784976" cy="5184576"/>
          </a:xfrm>
          <a:prstGeom prst="rect">
            <a:avLst/>
          </a:prstGeom>
          <a:solidFill>
            <a:srgbClr val="FFFFFF">
              <a:alpha val="87000"/>
            </a:srgbClr>
          </a:solidFill>
        </p:spPr>
        <p:txBody>
          <a:bodyPr wrap="non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75656" y="2420888"/>
            <a:ext cx="6342748" cy="2575559"/>
          </a:xfrm>
          <a:prstGeom prst="rect">
            <a:avLst/>
          </a:prstGeom>
          <a:solidFill>
            <a:srgbClr val="FFFFFF"/>
          </a:solidFill>
        </p:spPr>
        <p:txBody>
          <a:bodyPr wrap="squar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907704" y="2667228"/>
            <a:ext cx="6984776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latin typeface="Trebuchet MS"/>
                <a:cs typeface="Trebuchet MS"/>
              </a:rPr>
              <a:t>Main</a:t>
            </a:r>
            <a:r>
              <a:rPr lang="en-GB" dirty="0">
                <a:latin typeface="Trebuchet MS"/>
                <a:cs typeface="Trebuchet MS"/>
              </a:rPr>
              <a:t> </a:t>
            </a:r>
            <a:r>
              <a:rPr lang="en-GB" b="1" dirty="0">
                <a:latin typeface="Trebuchet MS"/>
                <a:cs typeface="Trebuchet MS"/>
              </a:rPr>
              <a:t>conclusions</a:t>
            </a:r>
            <a:r>
              <a:rPr lang="en-GB" dirty="0">
                <a:latin typeface="Trebuchet MS"/>
                <a:cs typeface="Trebuchet MS"/>
              </a:rPr>
              <a:t>:</a:t>
            </a:r>
          </a:p>
          <a:p>
            <a:pPr marL="285750" indent="-285750">
              <a:spcBef>
                <a:spcPts val="1800"/>
              </a:spcBef>
              <a:buFont typeface="Arial"/>
              <a:buChar char="•"/>
            </a:pPr>
            <a:r>
              <a:rPr lang="en-GB" dirty="0" smtClean="0">
                <a:latin typeface="Trebuchet MS"/>
                <a:cs typeface="Trebuchet MS"/>
              </a:rPr>
              <a:t>3000 </a:t>
            </a:r>
            <a:r>
              <a:rPr lang="en-GB" dirty="0">
                <a:latin typeface="Trebuchet MS"/>
                <a:cs typeface="Trebuchet MS"/>
              </a:rPr>
              <a:t>fb</a:t>
            </a:r>
            <a:r>
              <a:rPr lang="en-GB" baseline="30000" dirty="0">
                <a:latin typeface="Symbol" charset="2"/>
                <a:cs typeface="Symbol" charset="2"/>
              </a:rPr>
              <a:t>-</a:t>
            </a:r>
            <a:r>
              <a:rPr lang="en-GB" baseline="30000" dirty="0">
                <a:latin typeface="Trebuchet MS"/>
                <a:cs typeface="Trebuchet MS"/>
              </a:rPr>
              <a:t>1</a:t>
            </a:r>
            <a:r>
              <a:rPr lang="en-GB" dirty="0">
                <a:latin typeface="Trebuchet MS"/>
                <a:cs typeface="Trebuchet MS"/>
              </a:rPr>
              <a:t>: typical precision 2</a:t>
            </a:r>
            <a:r>
              <a:rPr lang="en-GB" dirty="0">
                <a:latin typeface="Symbol" charset="2"/>
                <a:cs typeface="Symbol" charset="2"/>
              </a:rPr>
              <a:t>-</a:t>
            </a:r>
            <a:r>
              <a:rPr lang="en-GB" dirty="0" smtClean="0">
                <a:latin typeface="Trebuchet MS"/>
                <a:cs typeface="Trebuchet MS"/>
              </a:rPr>
              <a:t>10</a:t>
            </a:r>
            <a:r>
              <a:rPr lang="en-GB" sz="1000" dirty="0" smtClean="0">
                <a:latin typeface="Trebuchet MS"/>
                <a:cs typeface="Trebuchet MS"/>
              </a:rPr>
              <a:t> </a:t>
            </a:r>
            <a:r>
              <a:rPr lang="en-GB" dirty="0" smtClean="0">
                <a:latin typeface="Trebuchet MS"/>
                <a:cs typeface="Trebuchet MS"/>
              </a:rPr>
              <a:t>% </a:t>
            </a:r>
            <a:r>
              <a:rPr lang="en-GB" dirty="0" smtClean="0">
                <a:latin typeface="Trebuchet MS"/>
                <a:cs typeface="Trebuchet MS"/>
              </a:rPr>
              <a:t>per experiment                      (</a:t>
            </a:r>
            <a:r>
              <a:rPr lang="en-GB" dirty="0">
                <a:latin typeface="Trebuchet MS"/>
                <a:cs typeface="Trebuchet MS"/>
              </a:rPr>
              <a:t>except rare modes</a:t>
            </a:r>
            <a:r>
              <a:rPr lang="en-GB" dirty="0" smtClean="0">
                <a:latin typeface="Trebuchet MS"/>
                <a:cs typeface="Trebuchet MS"/>
              </a:rPr>
              <a:t>)</a:t>
            </a: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US" dirty="0" smtClean="0">
                <a:latin typeface="Trebuchet MS"/>
                <a:cs typeface="Trebuchet MS"/>
              </a:rPr>
              <a:t>1.5</a:t>
            </a:r>
            <a:r>
              <a:rPr lang="en-US" dirty="0">
                <a:latin typeface="Symbol" charset="2"/>
                <a:cs typeface="Symbol" charset="2"/>
              </a:rPr>
              <a:t>-</a:t>
            </a:r>
            <a:r>
              <a:rPr lang="en-US" dirty="0" smtClean="0">
                <a:latin typeface="Trebuchet MS"/>
                <a:cs typeface="Trebuchet MS"/>
              </a:rPr>
              <a:t>2 × </a:t>
            </a:r>
            <a:r>
              <a:rPr lang="en-US" dirty="0">
                <a:latin typeface="Trebuchet MS"/>
                <a:cs typeface="Trebuchet MS"/>
              </a:rPr>
              <a:t>better than with 300 </a:t>
            </a:r>
            <a:r>
              <a:rPr lang="en-US" dirty="0" smtClean="0">
                <a:latin typeface="Trebuchet MS"/>
                <a:cs typeface="Trebuchet MS"/>
              </a:rPr>
              <a:t>fb</a:t>
            </a:r>
            <a:r>
              <a:rPr lang="en-GB" baseline="30000" dirty="0">
                <a:latin typeface="Symbol" charset="2"/>
                <a:cs typeface="Symbol" charset="2"/>
              </a:rPr>
              <a:t>-</a:t>
            </a:r>
            <a:r>
              <a:rPr lang="en-GB" baseline="30000" dirty="0">
                <a:latin typeface="Trebuchet MS"/>
                <a:cs typeface="Trebuchet MS"/>
              </a:rPr>
              <a:t>1</a:t>
            </a:r>
            <a:endParaRPr lang="en-US" dirty="0" smtClean="0">
              <a:latin typeface="Trebuchet MS"/>
              <a:cs typeface="Trebuchet MS"/>
            </a:endParaRP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US" dirty="0" smtClean="0">
                <a:latin typeface="Trebuchet MS"/>
                <a:cs typeface="Trebuchet MS"/>
              </a:rPr>
              <a:t>Crucial </a:t>
            </a:r>
            <a:r>
              <a:rPr lang="en-US" dirty="0">
                <a:latin typeface="Trebuchet MS"/>
                <a:cs typeface="Trebuchet MS"/>
              </a:rPr>
              <a:t>to also reduce theory uncertainties</a:t>
            </a:r>
            <a:endParaRPr lang="en-GB" dirty="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7528387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grayscl/>
          </a:blip>
          <a:stretch>
            <a:fillRect/>
          </a:stretch>
        </p:blipFill>
        <p:spPr>
          <a:xfrm>
            <a:off x="899592" y="692696"/>
            <a:ext cx="3969670" cy="3096344"/>
          </a:xfrm>
          <a:prstGeom prst="rect">
            <a:avLst/>
          </a:prstGeom>
          <a:ln>
            <a:solidFill>
              <a:srgbClr val="FFFFFF"/>
            </a:solidFill>
          </a:ln>
          <a:effectLst>
            <a:glow rad="1638300">
              <a:schemeClr val="bg1">
                <a:alpha val="75000"/>
              </a:schemeClr>
            </a:glow>
          </a:effectLst>
        </p:spPr>
      </p:pic>
      <p:pic>
        <p:nvPicPr>
          <p:cNvPr id="2" name="Picture 1" descr="Untitled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2844110"/>
            <a:ext cx="4995693" cy="3537218"/>
          </a:xfrm>
          <a:prstGeom prst="rect">
            <a:avLst/>
          </a:prstGeom>
          <a:effectLst>
            <a:glow rad="1409700">
              <a:schemeClr val="bg1">
                <a:alpha val="98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389219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32"/>
          <p:cNvSpPr txBox="1">
            <a:spLocks noChangeArrowheads="1"/>
          </p:cNvSpPr>
          <p:nvPr/>
        </p:nvSpPr>
        <p:spPr bwMode="auto">
          <a:xfrm>
            <a:off x="179512" y="188640"/>
            <a:ext cx="8964488" cy="1033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latin typeface="Trebuchet MS"/>
                <a:ea typeface="Trebuchet MS" pitchFamily="-84" charset="0"/>
                <a:cs typeface="Trebuchet MS"/>
              </a:rPr>
              <a:t>Cross section ratios</a:t>
            </a:r>
          </a:p>
          <a:p>
            <a:pPr>
              <a:spcBef>
                <a:spcPts val="600"/>
              </a:spcBef>
            </a:pPr>
            <a:r>
              <a:rPr lang="en-GB" sz="1400" dirty="0">
                <a:solidFill>
                  <a:prstClr val="black"/>
                </a:solidFill>
                <a:latin typeface="Trebuchet MS"/>
                <a:cs typeface="Trebuchet MS"/>
              </a:rPr>
              <a:t>Hugely increased potential for discovery of heavy particles at 13~14 TeV</a:t>
            </a:r>
          </a:p>
          <a:p>
            <a:pPr>
              <a:spcBef>
                <a:spcPts val="200"/>
              </a:spcBef>
            </a:pPr>
            <a:r>
              <a:rPr lang="en-GB" sz="1050" i="1" dirty="0" smtClean="0">
                <a:solidFill>
                  <a:srgbClr val="D80017"/>
                </a:solidFill>
                <a:latin typeface="Trebuchet MS"/>
                <a:cs typeface="Trebuchet MS"/>
              </a:rPr>
              <a:t>But life can become harder for states lighter than </a:t>
            </a:r>
            <a:r>
              <a:rPr lang="en-GB" sz="1050" i="1" dirty="0" err="1" smtClean="0">
                <a:solidFill>
                  <a:srgbClr val="D80017"/>
                </a:solidFill>
                <a:latin typeface="Trebuchet MS"/>
                <a:cs typeface="Trebuchet MS"/>
              </a:rPr>
              <a:t>tt</a:t>
            </a:r>
            <a:endParaRPr lang="en-GB" sz="1050" i="1" dirty="0">
              <a:solidFill>
                <a:srgbClr val="D80017"/>
              </a:solidFill>
              <a:latin typeface="Trebuchet MS"/>
              <a:cs typeface="Trebuchet MS"/>
            </a:endParaRPr>
          </a:p>
        </p:txBody>
      </p:sp>
      <p:pic>
        <p:nvPicPr>
          <p:cNvPr id="13" name="Picture 12" descr="Untitled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4"/>
          <a:stretch/>
        </p:blipFill>
        <p:spPr>
          <a:xfrm>
            <a:off x="179512" y="1363153"/>
            <a:ext cx="8892480" cy="5162191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4132469" y="1339851"/>
            <a:ext cx="4866976" cy="3875287"/>
            <a:chOff x="4139952" y="1209743"/>
            <a:chExt cx="4866976" cy="3875287"/>
          </a:xfrm>
        </p:grpSpPr>
        <p:sp>
          <p:nvSpPr>
            <p:cNvPr id="17" name="TextBox 16"/>
            <p:cNvSpPr txBox="1"/>
            <p:nvPr/>
          </p:nvSpPr>
          <p:spPr>
            <a:xfrm>
              <a:off x="5083540" y="1209743"/>
              <a:ext cx="3923388" cy="356124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bIns="93600" rtlCol="0">
              <a:spAutoFit/>
            </a:bodyPr>
            <a:lstStyle/>
            <a:p>
              <a:pPr algn="r"/>
              <a:r>
                <a:rPr lang="en-GB" sz="1400" b="1" dirty="0">
                  <a:solidFill>
                    <a:schemeClr val="accent1">
                      <a:lumMod val="75000"/>
                    </a:schemeClr>
                  </a:solidFill>
                  <a:latin typeface="Open Sans"/>
                  <a:cs typeface="Open Sans"/>
                </a:rPr>
                <a:t>Cross section ratios: 14 </a:t>
              </a:r>
              <a:r>
                <a:rPr lang="en-GB" sz="1400" b="1" dirty="0" smtClean="0">
                  <a:solidFill>
                    <a:schemeClr val="accent1">
                      <a:lumMod val="75000"/>
                    </a:schemeClr>
                  </a:solidFill>
                  <a:latin typeface="Open Sans"/>
                  <a:cs typeface="Open Sans"/>
                </a:rPr>
                <a:t>(13) TeV </a:t>
              </a:r>
              <a:r>
                <a:rPr lang="en-GB" sz="1400" b="1" dirty="0">
                  <a:solidFill>
                    <a:schemeClr val="accent1">
                      <a:lumMod val="75000"/>
                    </a:schemeClr>
                  </a:solidFill>
                  <a:latin typeface="Open Sans"/>
                  <a:cs typeface="Open Sans"/>
                </a:rPr>
                <a:t>/ 8 TeV</a:t>
              </a:r>
              <a:endParaRPr lang="en-GB" sz="1050" b="1" dirty="0">
                <a:solidFill>
                  <a:schemeClr val="accent1">
                    <a:lumMod val="75000"/>
                  </a:schemeClr>
                </a:solidFill>
                <a:latin typeface="Open Sans"/>
                <a:cs typeface="Open Sans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139952" y="3966380"/>
              <a:ext cx="1767919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GB" sz="1100" b="1" dirty="0" smtClean="0">
                  <a:solidFill>
                    <a:schemeClr val="accent1">
                      <a:lumMod val="75000"/>
                    </a:schemeClr>
                  </a:solidFill>
                  <a:latin typeface="Open Sans"/>
                  <a:cs typeface="Open Sans"/>
                </a:rPr>
                <a:t>(for 13 TeV / 8 TeV: </a:t>
              </a:r>
              <a:r>
                <a:rPr lang="en-GB" sz="1100" b="1" dirty="0" smtClean="0">
                  <a:solidFill>
                    <a:srgbClr val="AE2328"/>
                  </a:solidFill>
                  <a:latin typeface="Open Sans"/>
                  <a:cs typeface="Open Sans"/>
                </a:rPr>
                <a:t>8.4</a:t>
              </a:r>
              <a:r>
                <a:rPr lang="en-GB" sz="1100" b="1" dirty="0" smtClean="0">
                  <a:solidFill>
                    <a:schemeClr val="accent1">
                      <a:lumMod val="75000"/>
                    </a:schemeClr>
                  </a:solidFill>
                  <a:latin typeface="Open Sans"/>
                  <a:cs typeface="Open Sans"/>
                </a:rPr>
                <a:t>)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139952" y="4243782"/>
              <a:ext cx="1716122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GB" sz="1100" b="1" dirty="0" smtClean="0">
                  <a:solidFill>
                    <a:schemeClr val="accent1">
                      <a:lumMod val="75000"/>
                    </a:schemeClr>
                  </a:solidFill>
                  <a:latin typeface="Open Sans"/>
                  <a:cs typeface="Open Sans"/>
                </a:rPr>
                <a:t>(for 13 TeV / 8 TeV: </a:t>
              </a:r>
              <a:r>
                <a:rPr lang="en-GB" sz="1100" b="1" dirty="0" smtClean="0">
                  <a:solidFill>
                    <a:srgbClr val="AE2328"/>
                  </a:solidFill>
                  <a:latin typeface="Open Sans"/>
                  <a:cs typeface="Open Sans"/>
                </a:rPr>
                <a:t>12</a:t>
              </a:r>
              <a:r>
                <a:rPr lang="en-GB" sz="1100" b="1" dirty="0" smtClean="0">
                  <a:solidFill>
                    <a:schemeClr val="accent1">
                      <a:lumMod val="75000"/>
                    </a:schemeClr>
                  </a:solidFill>
                  <a:latin typeface="Open Sans"/>
                  <a:cs typeface="Open Sans"/>
                </a:rPr>
                <a:t>)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970331" y="4527541"/>
              <a:ext cx="1716122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GB" sz="1100" b="1" dirty="0" smtClean="0">
                  <a:solidFill>
                    <a:schemeClr val="accent1">
                      <a:lumMod val="75000"/>
                    </a:schemeClr>
                  </a:solidFill>
                  <a:latin typeface="Open Sans"/>
                  <a:cs typeface="Open Sans"/>
                </a:rPr>
                <a:t>(for 13 TeV / 8 TeV: </a:t>
              </a:r>
              <a:r>
                <a:rPr lang="en-GB" sz="1100" b="1" dirty="0" smtClean="0">
                  <a:solidFill>
                    <a:srgbClr val="AE2328"/>
                  </a:solidFill>
                  <a:latin typeface="Open Sans"/>
                  <a:cs typeface="Open Sans"/>
                </a:rPr>
                <a:t>46</a:t>
              </a:r>
              <a:r>
                <a:rPr lang="en-GB" sz="1100" b="1" dirty="0" smtClean="0">
                  <a:solidFill>
                    <a:schemeClr val="accent1">
                      <a:lumMod val="75000"/>
                    </a:schemeClr>
                  </a:solidFill>
                  <a:latin typeface="Open Sans"/>
                  <a:cs typeface="Open Sans"/>
                </a:rPr>
                <a:t>)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7550936" y="4823420"/>
              <a:ext cx="1175236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GB" sz="1100" b="1" dirty="0" smtClean="0">
                  <a:solidFill>
                    <a:schemeClr val="accent1">
                      <a:lumMod val="75000"/>
                    </a:schemeClr>
                  </a:solidFill>
                  <a:latin typeface="Open Sans"/>
                  <a:cs typeface="Open Sans"/>
                </a:rPr>
                <a:t>(13 / 8: </a:t>
              </a:r>
              <a:r>
                <a:rPr lang="en-GB" sz="1100" b="1" dirty="0" smtClean="0">
                  <a:solidFill>
                    <a:srgbClr val="AE2328"/>
                  </a:solidFill>
                  <a:latin typeface="Open Sans"/>
                  <a:cs typeface="Open Sans"/>
                </a:rPr>
                <a:t>2700</a:t>
              </a:r>
              <a:r>
                <a:rPr lang="en-GB" sz="1100" b="1" dirty="0" smtClean="0">
                  <a:solidFill>
                    <a:schemeClr val="accent1">
                      <a:lumMod val="75000"/>
                    </a:schemeClr>
                  </a:solidFill>
                  <a:latin typeface="Open Sans"/>
                  <a:cs typeface="Open Sans"/>
                </a:rPr>
                <a:t>)</a:t>
              </a:r>
            </a:p>
          </p:txBody>
        </p:sp>
      </p:grpSp>
      <p:sp>
        <p:nvSpPr>
          <p:cNvPr id="4" name="Rectangle 3"/>
          <p:cNvSpPr/>
          <p:nvPr/>
        </p:nvSpPr>
        <p:spPr>
          <a:xfrm>
            <a:off x="4270418" y="2659297"/>
            <a:ext cx="3973990" cy="33855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is-IS" sz="1600" dirty="0" smtClean="0">
                <a:latin typeface="Open Sans"/>
                <a:cs typeface="Open Sans"/>
              </a:rPr>
              <a:t>And: pp </a:t>
            </a:r>
            <a:r>
              <a:rPr lang="is-IS" sz="1600" dirty="0">
                <a:latin typeface="Open Sans"/>
                <a:cs typeface="Open Sans"/>
              </a:rPr>
              <a:t>→ </a:t>
            </a:r>
            <a:r>
              <a:rPr lang="is-IS" sz="1600" dirty="0" smtClean="0">
                <a:latin typeface="Open Sans"/>
                <a:cs typeface="Open Sans"/>
              </a:rPr>
              <a:t>H</a:t>
            </a:r>
            <a:r>
              <a:rPr lang="is-IS" sz="1600" baseline="30000" dirty="0" smtClean="0">
                <a:latin typeface="Open Sans"/>
                <a:cs typeface="Open Sans"/>
              </a:rPr>
              <a:t>±</a:t>
            </a:r>
            <a:r>
              <a:rPr lang="is-IS" sz="1600" dirty="0" smtClean="0">
                <a:latin typeface="Open Sans"/>
                <a:cs typeface="Open Sans"/>
              </a:rPr>
              <a:t>(500) + X: 14 TeV/8 TeV ~ 7  </a:t>
            </a:r>
            <a:endParaRPr lang="en-GB" sz="1600" dirty="0">
              <a:latin typeface="Open Sans"/>
              <a:cs typeface="Open Sans"/>
            </a:endParaRPr>
          </a:p>
        </p:txBody>
      </p:sp>
      <p:sp>
        <p:nvSpPr>
          <p:cNvPr id="2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90972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2"/>
          <p:cNvSpPr txBox="1">
            <a:spLocks noChangeArrowheads="1"/>
          </p:cNvSpPr>
          <p:nvPr/>
        </p:nvSpPr>
        <p:spPr bwMode="auto">
          <a:xfrm>
            <a:off x="179512" y="188640"/>
            <a:ext cx="8964488" cy="846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lvl="0"/>
            <a:r>
              <a:rPr lang="en-GB" sz="2800" dirty="0" smtClean="0">
                <a:latin typeface="Trebuchet MS"/>
                <a:ea typeface="Trebuchet MS" pitchFamily="-84" charset="0"/>
                <a:cs typeface="Trebuchet MS"/>
              </a:rPr>
              <a:t>Flavour and </a:t>
            </a:r>
            <a:r>
              <a:rPr lang="en-GB" sz="2800" i="1" dirty="0" smtClean="0">
                <a:latin typeface="Trebuchet MS"/>
                <a:ea typeface="Trebuchet MS" pitchFamily="-84" charset="0"/>
                <a:cs typeface="Trebuchet MS"/>
              </a:rPr>
              <a:t>CP</a:t>
            </a:r>
            <a:r>
              <a:rPr lang="en-GB" sz="2800" dirty="0" smtClean="0">
                <a:latin typeface="Trebuchet MS"/>
                <a:ea typeface="Trebuchet MS" pitchFamily="-84" charset="0"/>
                <a:cs typeface="Trebuchet MS"/>
              </a:rPr>
              <a:t> violation in the Standard Model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Experimental probes</a:t>
            </a:r>
            <a:endParaRPr lang="en-GB" sz="1600" baseline="-25000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Trebuchet MS" pitchFamily="-84" charset="0"/>
              <a:cs typeface="Trebuchet M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1412776"/>
            <a:ext cx="8712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solidFill>
                  <a:srgbClr val="D80017"/>
                </a:solidFill>
                <a:latin typeface="Trebuchet MS"/>
                <a:cs typeface="Trebuchet MS"/>
              </a:rPr>
              <a:t>A</a:t>
            </a:r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) The usual suspects</a:t>
            </a:r>
            <a:endParaRPr lang="en-GB" dirty="0">
              <a:solidFill>
                <a:srgbClr val="D80017"/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32048" y="1859920"/>
            <a:ext cx="8676456" cy="1308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GB" sz="1600" dirty="0" smtClean="0">
                <a:latin typeface="Trebuchet MS"/>
                <a:cs typeface="Trebuchet MS"/>
              </a:rPr>
              <a:t>Kaon and </a:t>
            </a:r>
            <a:r>
              <a:rPr lang="en-GB" sz="1600" i="1" dirty="0" smtClean="0">
                <a:latin typeface="Trebuchet MS"/>
                <a:cs typeface="Trebuchet MS"/>
              </a:rPr>
              <a:t>B</a:t>
            </a:r>
            <a:r>
              <a:rPr lang="en-GB" sz="1600" dirty="0" smtClean="0">
                <a:latin typeface="Trebuchet MS"/>
                <a:cs typeface="Trebuchet MS"/>
              </a:rPr>
              <a:t>-meson precision measurements at </a:t>
            </a:r>
            <a:r>
              <a:rPr lang="en-GB" sz="1600" i="1" dirty="0" err="1" smtClean="0">
                <a:latin typeface="Trebuchet MS"/>
                <a:cs typeface="Trebuchet MS"/>
              </a:rPr>
              <a:t>e</a:t>
            </a:r>
            <a:r>
              <a:rPr lang="en-GB" sz="1600" baseline="30000" dirty="0" err="1" smtClean="0">
                <a:latin typeface="Trebuchet MS"/>
                <a:cs typeface="Trebuchet MS"/>
              </a:rPr>
              <a:t>+</a:t>
            </a:r>
            <a:r>
              <a:rPr lang="en-GB" sz="1600" i="1" dirty="0" err="1" smtClean="0">
                <a:latin typeface="Trebuchet MS"/>
                <a:cs typeface="Trebuchet MS"/>
              </a:rPr>
              <a:t>e</a:t>
            </a:r>
            <a:r>
              <a:rPr lang="en-GB" sz="1600" baseline="30000" dirty="0" smtClean="0">
                <a:latin typeface="Symbol" charset="2"/>
                <a:cs typeface="Symbol" charset="2"/>
              </a:rPr>
              <a:t>-</a:t>
            </a:r>
            <a:r>
              <a:rPr lang="en-GB" sz="1600" dirty="0" smtClean="0">
                <a:latin typeface="Trebuchet MS"/>
                <a:cs typeface="Trebuchet MS"/>
              </a:rPr>
              <a:t> factories</a:t>
            </a:r>
            <a:endParaRPr lang="en-GB" sz="1600" baseline="-25000" dirty="0" smtClean="0">
              <a:latin typeface="Trebuchet MS"/>
              <a:cs typeface="Trebuchet MS"/>
            </a:endParaRPr>
          </a:p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GB" sz="1600" dirty="0" smtClean="0">
                <a:latin typeface="Trebuchet MS"/>
                <a:cs typeface="Trebuchet MS"/>
              </a:rPr>
              <a:t>Rare decay and </a:t>
            </a:r>
            <a:r>
              <a:rPr lang="en-GB" sz="1600" i="1" dirty="0" smtClean="0">
                <a:latin typeface="Trebuchet MS"/>
                <a:cs typeface="Trebuchet MS"/>
              </a:rPr>
              <a:t>CP</a:t>
            </a:r>
            <a:r>
              <a:rPr lang="en-GB" sz="1600" dirty="0" smtClean="0">
                <a:latin typeface="Trebuchet MS"/>
                <a:cs typeface="Trebuchet MS"/>
              </a:rPr>
              <a:t> violation studies</a:t>
            </a:r>
          </a:p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GB" sz="1600" dirty="0">
                <a:latin typeface="Trebuchet MS"/>
                <a:cs typeface="Trebuchet MS"/>
              </a:rPr>
              <a:t>M</a:t>
            </a:r>
            <a:r>
              <a:rPr lang="en-GB" sz="1600" dirty="0" smtClean="0">
                <a:latin typeface="Trebuchet MS"/>
                <a:cs typeface="Trebuchet MS"/>
              </a:rPr>
              <a:t>easurements at hadron colliders (most notably LHCb, but also ATLAS, CMS, CDF, D0) cover </a:t>
            </a:r>
            <a:r>
              <a:rPr lang="en-GB" sz="1600" i="1" dirty="0" err="1" smtClean="0">
                <a:latin typeface="Trebuchet MS"/>
                <a:cs typeface="Trebuchet MS"/>
              </a:rPr>
              <a:t>B</a:t>
            </a:r>
            <a:r>
              <a:rPr lang="en-GB" sz="1600" i="1" baseline="-25000" dirty="0" err="1" smtClean="0">
                <a:latin typeface="Trebuchet MS"/>
                <a:cs typeface="Trebuchet MS"/>
              </a:rPr>
              <a:t>s</a:t>
            </a:r>
            <a:r>
              <a:rPr lang="en-GB" sz="1600" dirty="0" smtClean="0">
                <a:latin typeface="Trebuchet MS"/>
                <a:cs typeface="Trebuchet MS"/>
              </a:rPr>
              <a:t> physics, loop (“penguin”) phenomena, precise </a:t>
            </a:r>
            <a:r>
              <a:rPr lang="en-GB" sz="1600" i="1" dirty="0" smtClean="0">
                <a:latin typeface="Symbol" charset="2"/>
                <a:cs typeface="Symbol" charset="2"/>
              </a:rPr>
              <a:t>g</a:t>
            </a:r>
            <a:r>
              <a:rPr lang="en-GB" sz="1600" dirty="0" smtClean="0">
                <a:latin typeface="Trebuchet MS"/>
                <a:cs typeface="Trebuchet MS"/>
              </a:rPr>
              <a:t> measurements, charm physics</a:t>
            </a:r>
          </a:p>
        </p:txBody>
      </p:sp>
      <p:sp>
        <p:nvSpPr>
          <p:cNvPr id="7" name="Rectangle 6"/>
          <p:cNvSpPr/>
          <p:nvPr/>
        </p:nvSpPr>
        <p:spPr>
          <a:xfrm>
            <a:off x="323528" y="3356992"/>
            <a:ext cx="856895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i="1" dirty="0" smtClean="0">
                <a:solidFill>
                  <a:srgbClr val="D80017"/>
                </a:solidFill>
                <a:latin typeface="Trebuchet MS"/>
                <a:cs typeface="Trebuchet MS"/>
              </a:rPr>
              <a:t>B</a:t>
            </a:r>
            <a:r>
              <a:rPr lang="en-GB" sz="1600" dirty="0" smtClean="0">
                <a:solidFill>
                  <a:srgbClr val="D80017"/>
                </a:solidFill>
                <a:latin typeface="Trebuchet MS"/>
                <a:cs typeface="Trebuchet MS"/>
              </a:rPr>
              <a:t>) New </a:t>
            </a:r>
            <a:r>
              <a:rPr lang="en-GB" sz="1600" dirty="0" smtClean="0">
                <a:solidFill>
                  <a:srgbClr val="D80017"/>
                </a:solidFill>
                <a:latin typeface="Trebuchet MS"/>
                <a:cs typeface="Trebuchet MS"/>
              </a:rPr>
              <a:t>channels in </a:t>
            </a:r>
            <a:r>
              <a:rPr lang="en-GB" sz="1600" dirty="0" smtClean="0">
                <a:solidFill>
                  <a:srgbClr val="D80017"/>
                </a:solidFill>
                <a:latin typeface="Trebuchet MS"/>
                <a:cs typeface="Trebuchet MS"/>
              </a:rPr>
              <a:t>LHC era</a:t>
            </a:r>
            <a:endParaRPr lang="en-GB" sz="1600" dirty="0">
              <a:solidFill>
                <a:srgbClr val="D80017"/>
              </a:solidFill>
              <a:latin typeface="Trebuchet MS"/>
              <a:cs typeface="Trebuchet M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32048" y="3767554"/>
            <a:ext cx="8676456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GB" sz="1600" dirty="0" smtClean="0">
                <a:latin typeface="Trebuchet MS"/>
                <a:cs typeface="Trebuchet MS"/>
              </a:rPr>
              <a:t>Top flavour (ATLAS, CMS, Tevatron)</a:t>
            </a:r>
          </a:p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GB" sz="1600" dirty="0" smtClean="0">
                <a:latin typeface="Trebuchet MS"/>
                <a:cs typeface="Trebuchet MS"/>
              </a:rPr>
              <a:t>Higgs </a:t>
            </a:r>
            <a:r>
              <a:rPr lang="en-GB" sz="1600" dirty="0" smtClean="0">
                <a:latin typeface="Trebuchet MS"/>
                <a:cs typeface="Trebuchet MS"/>
              </a:rPr>
              <a:t>flavour measurements (mainly ATLAS, CMS)</a:t>
            </a:r>
            <a:endParaRPr lang="en-GB" sz="1600" baseline="-25000" dirty="0" smtClean="0">
              <a:latin typeface="Trebuchet MS"/>
              <a:cs typeface="Trebuchet MS"/>
            </a:endParaRPr>
          </a:p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GB" sz="1600" dirty="0" smtClean="0">
                <a:latin typeface="Trebuchet MS"/>
                <a:cs typeface="Trebuchet MS"/>
              </a:rPr>
              <a:t>Search </a:t>
            </a:r>
            <a:r>
              <a:rPr lang="en-GB" sz="1600" dirty="0" smtClean="0">
                <a:latin typeface="Trebuchet MS"/>
                <a:cs typeface="Trebuchet MS"/>
              </a:rPr>
              <a:t>for direct production of new fermions (ATLAS, CMS)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23528" y="5013176"/>
            <a:ext cx="85689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Relation between </a:t>
            </a:r>
            <a:r>
              <a:rPr lang="en-GB" i="1" dirty="0" smtClean="0">
                <a:solidFill>
                  <a:srgbClr val="D80017"/>
                </a:solidFill>
                <a:latin typeface="Trebuchet MS"/>
                <a:cs typeface="Trebuchet MS"/>
              </a:rPr>
              <a:t>direct </a:t>
            </a:r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and</a:t>
            </a:r>
            <a:r>
              <a:rPr lang="en-GB" i="1" dirty="0" smtClean="0">
                <a:solidFill>
                  <a:srgbClr val="D80017"/>
                </a:solidFill>
                <a:latin typeface="Trebuchet MS"/>
                <a:cs typeface="Trebuchet MS"/>
              </a:rPr>
              <a:t> indirect </a:t>
            </a:r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searches </a:t>
            </a:r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via BSM physics only </a:t>
            </a:r>
          </a:p>
          <a:p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Specific models needed </a:t>
            </a:r>
            <a:endParaRPr lang="en-GB" dirty="0">
              <a:solidFill>
                <a:srgbClr val="D80017"/>
              </a:solidFill>
              <a:latin typeface="Trebuchet MS"/>
              <a:cs typeface="Trebuchet MS"/>
            </a:endParaRPr>
          </a:p>
        </p:txBody>
      </p:sp>
      <p:pic>
        <p:nvPicPr>
          <p:cNvPr id="4" name="Picture 3" descr="SuperKEKB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836712"/>
            <a:ext cx="1634930" cy="1468978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2280" y="3429000"/>
            <a:ext cx="1922358" cy="1428953"/>
          </a:xfrm>
          <a:prstGeom prst="rect">
            <a:avLst/>
          </a:prstGeom>
          <a:ln>
            <a:solidFill>
              <a:srgbClr val="BFBFBF"/>
            </a:solidFill>
          </a:ln>
        </p:spPr>
      </p:pic>
      <p:sp>
        <p:nvSpPr>
          <p:cNvPr id="10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56060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2"/>
          <p:cNvSpPr txBox="1">
            <a:spLocks noChangeArrowheads="1"/>
          </p:cNvSpPr>
          <p:nvPr/>
        </p:nvSpPr>
        <p:spPr bwMode="auto">
          <a:xfrm>
            <a:off x="179512" y="332656"/>
            <a:ext cx="896448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lvl="0"/>
            <a:r>
              <a:rPr lang="en-US" sz="2800" dirty="0" smtClean="0">
                <a:solidFill>
                  <a:srgbClr val="D80017"/>
                </a:solidFill>
                <a:latin typeface="Trebuchet MS"/>
                <a:ea typeface="Trebuchet MS" pitchFamily="-84" charset="0"/>
                <a:cs typeface="Trebuchet MS"/>
              </a:rPr>
              <a:t>Conclusions</a:t>
            </a:r>
            <a:endParaRPr lang="en-US" sz="2800" dirty="0">
              <a:solidFill>
                <a:srgbClr val="D80017"/>
              </a:solidFill>
              <a:latin typeface="Trebuchet MS"/>
              <a:ea typeface="Trebuchet MS" pitchFamily="-84" charset="0"/>
              <a:cs typeface="Trebuchet M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2527531"/>
            <a:ext cx="9144000" cy="5551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60</a:t>
            </a:fld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7524328" y="0"/>
            <a:ext cx="1619672" cy="1529408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3598844"/>
            <a:ext cx="9144000" cy="5551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4711468"/>
            <a:ext cx="9155545" cy="7841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1446450"/>
            <a:ext cx="8712967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GB" sz="2000" dirty="0" smtClean="0">
                <a:latin typeface="Calibri"/>
                <a:cs typeface="Calibri"/>
              </a:rPr>
              <a:t>Flavour physics is precisely predicted in the SM and allows experimentalists to study a large variety of very different phenomena, some reaching </a:t>
            </a:r>
            <a:r>
              <a:rPr lang="en-GB" sz="2000" dirty="0" smtClean="0">
                <a:latin typeface="Calibri"/>
                <a:cs typeface="Calibri"/>
              </a:rPr>
              <a:t>out to very </a:t>
            </a:r>
            <a:r>
              <a:rPr lang="en-GB" sz="2000" dirty="0" smtClean="0">
                <a:latin typeface="Calibri"/>
                <a:cs typeface="Calibri"/>
              </a:rPr>
              <a:t>high mass scales</a:t>
            </a:r>
          </a:p>
          <a:p>
            <a:pPr marL="342900" indent="-342900">
              <a:spcBef>
                <a:spcPts val="1800"/>
              </a:spcBef>
              <a:buFont typeface="Arial"/>
              <a:buChar char="•"/>
            </a:pPr>
            <a:r>
              <a:rPr lang="en-GB" sz="2000" dirty="0" smtClean="0">
                <a:latin typeface="Calibri"/>
                <a:cs typeface="Calibri"/>
              </a:rPr>
              <a:t>The LHC added crucial new areas: precision Higgs, top and </a:t>
            </a:r>
            <a:r>
              <a:rPr lang="en-GB" sz="2000" i="1" dirty="0" err="1" smtClean="0">
                <a:latin typeface="Calibri"/>
                <a:cs typeface="Calibri"/>
              </a:rPr>
              <a:t>B</a:t>
            </a:r>
            <a:r>
              <a:rPr lang="en-GB" sz="2000" i="1" baseline="-25000" dirty="0" err="1" smtClean="0">
                <a:latin typeface="Calibri"/>
                <a:cs typeface="Calibri"/>
              </a:rPr>
              <a:t>s</a:t>
            </a:r>
            <a:r>
              <a:rPr lang="en-GB" sz="2000" dirty="0" smtClean="0">
                <a:latin typeface="Calibri"/>
                <a:cs typeface="Calibri"/>
              </a:rPr>
              <a:t> physics</a:t>
            </a:r>
          </a:p>
          <a:p>
            <a:pPr marL="342900" indent="-342900">
              <a:spcBef>
                <a:spcPts val="1800"/>
              </a:spcBef>
              <a:buFont typeface="Arial"/>
              <a:buChar char="•"/>
            </a:pPr>
            <a:r>
              <a:rPr lang="en-GB" sz="2000" dirty="0" smtClean="0">
                <a:latin typeface="Calibri"/>
                <a:cs typeface="Calibri"/>
              </a:rPr>
              <a:t>Mined from all sides flavour physics appears </a:t>
            </a:r>
            <a:r>
              <a:rPr lang="en-GB" sz="2000" dirty="0" smtClean="0">
                <a:latin typeface="Calibri"/>
                <a:cs typeface="Calibri"/>
              </a:rPr>
              <a:t>ever more </a:t>
            </a:r>
            <a:r>
              <a:rPr lang="en-GB" sz="2000" dirty="0" smtClean="0">
                <a:latin typeface="Calibri"/>
                <a:cs typeface="Calibri"/>
              </a:rPr>
              <a:t>SM like</a:t>
            </a:r>
          </a:p>
          <a:p>
            <a:pPr marL="342900" indent="-342900">
              <a:spcBef>
                <a:spcPts val="1800"/>
              </a:spcBef>
              <a:buFont typeface="Arial"/>
              <a:buChar char="•"/>
            </a:pPr>
            <a:r>
              <a:rPr lang="en-GB" sz="2000" dirty="0" smtClean="0">
                <a:latin typeface="Calibri"/>
                <a:cs typeface="Calibri"/>
              </a:rPr>
              <a:t>Matching the picture that emerges from the LHC Run-1 new physics searches</a:t>
            </a:r>
          </a:p>
          <a:p>
            <a:pPr marL="342900" indent="-342900">
              <a:spcBef>
                <a:spcPts val="1800"/>
              </a:spcBef>
              <a:buFont typeface="Arial"/>
              <a:buChar char="•"/>
            </a:pPr>
            <a:r>
              <a:rPr lang="en-GB" sz="2000" dirty="0" smtClean="0">
                <a:latin typeface="Calibri"/>
                <a:cs typeface="Calibri"/>
              </a:rPr>
              <a:t>Success of CKM paradigm is puzzling in light of EW hierarchy problem</a:t>
            </a:r>
            <a:endParaRPr lang="en-GB" sz="2000" dirty="0" smtClean="0">
              <a:latin typeface="Calibri"/>
              <a:cs typeface="Calibri"/>
            </a:endParaRPr>
          </a:p>
          <a:p>
            <a:pPr marL="342900" indent="-342900">
              <a:spcBef>
                <a:spcPts val="1800"/>
              </a:spcBef>
              <a:buFont typeface="Arial"/>
              <a:buChar char="•"/>
            </a:pPr>
            <a:r>
              <a:rPr lang="en-GB" sz="2000" dirty="0" smtClean="0">
                <a:latin typeface="Calibri"/>
                <a:cs typeface="Calibri"/>
              </a:rPr>
              <a:t>In </a:t>
            </a:r>
            <a:r>
              <a:rPr lang="en-GB" sz="2000" dirty="0" smtClean="0">
                <a:latin typeface="Calibri"/>
                <a:cs typeface="Calibri"/>
              </a:rPr>
              <a:t>lack of guidance from new physics, flavour physics must remain as broad as possible and constraints from it </a:t>
            </a:r>
            <a:r>
              <a:rPr lang="en-GB" sz="2000" dirty="0" smtClean="0">
                <a:latin typeface="Calibri"/>
                <a:cs typeface="Calibri"/>
              </a:rPr>
              <a:t>become even more </a:t>
            </a:r>
            <a:r>
              <a:rPr lang="en-GB" sz="2000" dirty="0" smtClean="0">
                <a:latin typeface="Calibri"/>
                <a:cs typeface="Calibri"/>
              </a:rPr>
              <a:t>important</a:t>
            </a:r>
          </a:p>
          <a:p>
            <a:pPr marL="342900" indent="-342900">
              <a:spcBef>
                <a:spcPts val="1800"/>
              </a:spcBef>
              <a:buFont typeface="Arial"/>
              <a:buChar char="•"/>
            </a:pPr>
            <a:r>
              <a:rPr lang="en-GB" sz="2000" dirty="0" smtClean="0">
                <a:latin typeface="Calibri"/>
                <a:cs typeface="Calibri"/>
              </a:rPr>
              <a:t>New tools are ahead: LHC Run 2, HL-LHC, Super-KEKB/Belle-2, NA62, KOTO, Mu2e, new g-2, and more</a:t>
            </a:r>
            <a:endParaRPr lang="en-GB" sz="2000" dirty="0" smtClean="0">
              <a:latin typeface="Calibri"/>
              <a:cs typeface="Calibri"/>
            </a:endParaRPr>
          </a:p>
        </p:txBody>
      </p:sp>
      <p:pic>
        <p:nvPicPr>
          <p:cNvPr id="7" name="Picture 6" descr="brain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116632"/>
            <a:ext cx="1023046" cy="1111386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 flipV="1">
            <a:off x="7524328" y="0"/>
            <a:ext cx="0" cy="1228018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38318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3528" y="2924944"/>
            <a:ext cx="8820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>
                    <a:lumMod val="95000"/>
                  </a:schemeClr>
                </a:solidFill>
                <a:latin typeface="Trebuchet MS"/>
                <a:cs typeface="Trebuchet MS"/>
              </a:rPr>
              <a:t>Spare slides …</a:t>
            </a:r>
            <a:endParaRPr lang="en-GB" dirty="0" smtClean="0">
              <a:solidFill>
                <a:schemeClr val="bg1">
                  <a:lumMod val="9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5083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2"/>
          <p:cNvSpPr txBox="1">
            <a:spLocks noChangeArrowheads="1"/>
          </p:cNvSpPr>
          <p:nvPr/>
        </p:nvSpPr>
        <p:spPr bwMode="auto">
          <a:xfrm>
            <a:off x="179512" y="188640"/>
            <a:ext cx="896448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lvl="0"/>
            <a:r>
              <a:rPr lang="en-US" sz="2400" dirty="0" smtClean="0">
                <a:latin typeface="Trebuchet MS"/>
                <a:ea typeface="Trebuchet MS" pitchFamily="-84" charset="0"/>
                <a:cs typeface="Trebuchet MS"/>
              </a:rPr>
              <a:t>Constraints on </a:t>
            </a:r>
            <a:r>
              <a:rPr lang="en-US" sz="2400" dirty="0" err="1" smtClean="0">
                <a:latin typeface="Trebuchet MS"/>
                <a:ea typeface="Trebuchet MS" pitchFamily="-84" charset="0"/>
                <a:cs typeface="Trebuchet MS"/>
              </a:rPr>
              <a:t>flavour</a:t>
            </a:r>
            <a:r>
              <a:rPr lang="en-US" sz="2400" dirty="0" smtClean="0">
                <a:latin typeface="Trebuchet MS"/>
                <a:ea typeface="Trebuchet MS" pitchFamily="-84" charset="0"/>
                <a:cs typeface="Trebuchet MS"/>
              </a:rPr>
              <a:t> violating Higgs couplings to                         quarks (left) and leptons (right) </a:t>
            </a:r>
            <a:endParaRPr lang="en-US" sz="2400" dirty="0">
              <a:latin typeface="Trebuchet MS"/>
              <a:ea typeface="Trebuchet MS" pitchFamily="-84" charset="0"/>
              <a:cs typeface="Trebuchet MS"/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62</a:t>
            </a:fld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7007036" y="942692"/>
            <a:ext cx="212373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00" dirty="0" smtClean="0">
                <a:solidFill>
                  <a:srgbClr val="7F7F7F"/>
                </a:solidFill>
              </a:rPr>
              <a:t>[ </a:t>
            </a:r>
            <a:r>
              <a:rPr lang="en-GB" sz="1000" dirty="0" err="1" smtClean="0">
                <a:solidFill>
                  <a:srgbClr val="7F7F7F"/>
                </a:solidFill>
              </a:rPr>
              <a:t>Harnik</a:t>
            </a:r>
            <a:r>
              <a:rPr lang="en-GB" sz="1000" dirty="0">
                <a:solidFill>
                  <a:srgbClr val="7F7F7F"/>
                </a:solidFill>
              </a:rPr>
              <a:t>-Kopp-</a:t>
            </a:r>
            <a:r>
              <a:rPr lang="en-GB" sz="1000" dirty="0" err="1">
                <a:solidFill>
                  <a:srgbClr val="7F7F7F"/>
                </a:solidFill>
              </a:rPr>
              <a:t>Zupan</a:t>
            </a:r>
            <a:r>
              <a:rPr lang="en-GB" sz="1000" dirty="0">
                <a:solidFill>
                  <a:srgbClr val="7F7F7F"/>
                </a:solidFill>
              </a:rPr>
              <a:t>: 1209.1397 ]</a:t>
            </a:r>
            <a:endParaRPr lang="en-GB" sz="1000" dirty="0">
              <a:solidFill>
                <a:srgbClr val="7F7F7F"/>
              </a:solidFill>
            </a:endParaRPr>
          </a:p>
        </p:txBody>
      </p:sp>
      <p:pic>
        <p:nvPicPr>
          <p:cNvPr id="4" name="Picture 3" descr="Harnik-Kopp-Zupan-1209.1397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62" t="8755" r="19384" b="45241"/>
          <a:stretch/>
        </p:blipFill>
        <p:spPr>
          <a:xfrm>
            <a:off x="4587852" y="1401231"/>
            <a:ext cx="4448644" cy="4281808"/>
          </a:xfrm>
          <a:prstGeom prst="rect">
            <a:avLst/>
          </a:prstGeom>
        </p:spPr>
      </p:pic>
      <p:pic>
        <p:nvPicPr>
          <p:cNvPr id="8" name="Picture 7" descr="Harnik-Kopp-Zupan-1209.1397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39" t="8249" r="17763" b="36842"/>
          <a:stretch/>
        </p:blipFill>
        <p:spPr>
          <a:xfrm>
            <a:off x="35496" y="1358766"/>
            <a:ext cx="4560231" cy="5024145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 flipH="1">
            <a:off x="4541673" y="1268760"/>
            <a:ext cx="7874" cy="5187029"/>
          </a:xfrm>
          <a:prstGeom prst="line">
            <a:avLst/>
          </a:prstGeom>
          <a:ln w="3175" cmpd="sng">
            <a:solidFill>
              <a:schemeClr val="tx1">
                <a:lumMod val="50000"/>
                <a:lumOff val="50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35360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2"/>
          <p:cNvSpPr txBox="1">
            <a:spLocks noChangeArrowheads="1"/>
          </p:cNvSpPr>
          <p:nvPr/>
        </p:nvSpPr>
        <p:spPr bwMode="auto">
          <a:xfrm>
            <a:off x="179512" y="188640"/>
            <a:ext cx="8964488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lvl="0"/>
            <a:r>
              <a:rPr lang="en-US" sz="2800" dirty="0" smtClean="0">
                <a:latin typeface="Trebuchet MS"/>
                <a:ea typeface="Trebuchet MS" pitchFamily="-84" charset="0"/>
                <a:cs typeface="Trebuchet MS"/>
              </a:rPr>
              <a:t>BSM Higgs </a:t>
            </a:r>
            <a:r>
              <a:rPr lang="en-US" sz="2800" dirty="0" smtClean="0">
                <a:latin typeface="Trebuchet MS"/>
                <a:ea typeface="Trebuchet MS" pitchFamily="-84" charset="0"/>
                <a:cs typeface="Trebuchet MS"/>
              </a:rPr>
              <a:t>and </a:t>
            </a:r>
            <a:r>
              <a:rPr lang="en-US" sz="2800" dirty="0" err="1" smtClean="0">
                <a:latin typeface="Trebuchet MS"/>
                <a:ea typeface="Trebuchet MS" pitchFamily="-84" charset="0"/>
                <a:cs typeface="Trebuchet MS"/>
              </a:rPr>
              <a:t>Flavour</a:t>
            </a:r>
            <a:r>
              <a:rPr lang="en-US" sz="2800" dirty="0" smtClean="0">
                <a:latin typeface="Trebuchet MS"/>
                <a:ea typeface="Trebuchet MS" pitchFamily="-84" charset="0"/>
                <a:cs typeface="Trebuchet MS"/>
              </a:rPr>
              <a:t> Physics</a:t>
            </a:r>
          </a:p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Direct charged Higgs searches at the LHC</a:t>
            </a: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Trebuchet MS" pitchFamily="-84" charset="0"/>
              <a:cs typeface="Trebuchet M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3528" y="1412776"/>
            <a:ext cx="8712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Cross section and b</a:t>
            </a:r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ranching fractions for charged Higgs</a:t>
            </a:r>
            <a:endParaRPr lang="en-GB" b="1" i="1" baseline="30000" dirty="0">
              <a:solidFill>
                <a:srgbClr val="D80017"/>
              </a:solidFill>
              <a:latin typeface="Trebuchet MS"/>
              <a:cs typeface="Trebuchet MS"/>
            </a:endParaRPr>
          </a:p>
        </p:txBody>
      </p:sp>
      <p:pic>
        <p:nvPicPr>
          <p:cNvPr id="5" name="Picture 4" descr="ATL-COM-PHYS-2013-1650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79" t="8249" r="25550" b="69945"/>
          <a:stretch/>
        </p:blipFill>
        <p:spPr>
          <a:xfrm>
            <a:off x="1115616" y="1816936"/>
            <a:ext cx="3564954" cy="2332144"/>
          </a:xfrm>
          <a:prstGeom prst="rect">
            <a:avLst/>
          </a:prstGeom>
        </p:spPr>
      </p:pic>
      <p:pic>
        <p:nvPicPr>
          <p:cNvPr id="10" name="Picture 9" descr="ATL-COM-PHYS-2013-1650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57" t="42559" r="15849" b="39764"/>
          <a:stretch/>
        </p:blipFill>
        <p:spPr>
          <a:xfrm>
            <a:off x="1174903" y="4050761"/>
            <a:ext cx="6614368" cy="233056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379066" y="1899825"/>
            <a:ext cx="123623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 smtClean="0">
                <a:latin typeface="Trebuchet MS"/>
                <a:cs typeface="Trebuchet MS"/>
              </a:rPr>
              <a:t>Type</a:t>
            </a:r>
            <a:r>
              <a:rPr lang="en-GB" sz="1400" dirty="0">
                <a:latin typeface="Trebuchet MS"/>
                <a:cs typeface="Trebuchet MS"/>
              </a:rPr>
              <a:t>-II 2HDM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731909" y="4221088"/>
            <a:ext cx="1206529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 smtClean="0">
                <a:latin typeface="Trebuchet MS"/>
                <a:cs typeface="Trebuchet MS"/>
              </a:rPr>
              <a:t>MSSM</a:t>
            </a:r>
          </a:p>
          <a:p>
            <a:r>
              <a:rPr lang="en-GB" sz="1200" i="1" dirty="0" err="1">
                <a:solidFill>
                  <a:srgbClr val="404040"/>
                </a:solidFill>
                <a:latin typeface="Trebuchet MS"/>
                <a:cs typeface="Trebuchet MS"/>
              </a:rPr>
              <a:t>m</a:t>
            </a:r>
            <a:r>
              <a:rPr lang="en-GB" sz="1200" baseline="-25000" dirty="0" err="1">
                <a:solidFill>
                  <a:srgbClr val="404040"/>
                </a:solidFill>
                <a:latin typeface="Trebuchet MS"/>
                <a:cs typeface="Trebuchet MS"/>
              </a:rPr>
              <a:t>h</a:t>
            </a:r>
            <a:r>
              <a:rPr lang="en-GB" sz="1200" baseline="30000" dirty="0" err="1">
                <a:solidFill>
                  <a:srgbClr val="404040"/>
                </a:solidFill>
                <a:latin typeface="Trebuchet MS"/>
                <a:cs typeface="Trebuchet MS"/>
              </a:rPr>
              <a:t>max</a:t>
            </a:r>
            <a:r>
              <a:rPr lang="en-GB" sz="12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en-GB" sz="1200" dirty="0" smtClean="0">
                <a:solidFill>
                  <a:srgbClr val="404040"/>
                </a:solidFill>
                <a:latin typeface="Trebuchet MS"/>
                <a:cs typeface="Trebuchet MS"/>
              </a:rPr>
              <a:t>scenario</a:t>
            </a:r>
            <a:endParaRPr lang="en-GB" sz="1200" b="1" i="1" baseline="30000" dirty="0">
              <a:solidFill>
                <a:srgbClr val="404040"/>
              </a:solidFill>
              <a:latin typeface="Trebuchet MS"/>
              <a:cs typeface="Trebuchet MS"/>
            </a:endParaRPr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43956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2"/>
          <p:cNvSpPr txBox="1">
            <a:spLocks noChangeArrowheads="1"/>
          </p:cNvSpPr>
          <p:nvPr/>
        </p:nvSpPr>
        <p:spPr bwMode="auto">
          <a:xfrm>
            <a:off x="179512" y="188640"/>
            <a:ext cx="8964488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lvl="0"/>
            <a:r>
              <a:rPr lang="en-US" sz="2800" dirty="0" smtClean="0">
                <a:latin typeface="Trebuchet MS"/>
                <a:ea typeface="Trebuchet MS" pitchFamily="-84" charset="0"/>
                <a:cs typeface="Trebuchet MS"/>
              </a:rPr>
              <a:t>Higgs processes at the LHC</a:t>
            </a:r>
            <a:endParaRPr lang="en-US" sz="2800" dirty="0" smtClean="0">
              <a:latin typeface="Trebuchet MS"/>
              <a:ea typeface="Trebuchet MS" pitchFamily="-84" charset="0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Direct charged Higgs searches at the LHC</a:t>
            </a: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Trebuchet MS" pitchFamily="-84" charset="0"/>
              <a:cs typeface="Trebuchet M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6525344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pic>
        <p:nvPicPr>
          <p:cNvPr id="7" name="Picture 6" descr="lhcp14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4" r="11490" b="10959"/>
          <a:stretch/>
        </p:blipFill>
        <p:spPr>
          <a:xfrm>
            <a:off x="0" y="188639"/>
            <a:ext cx="8532440" cy="6238077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7173432" y="116632"/>
            <a:ext cx="200708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00" dirty="0" smtClean="0">
                <a:solidFill>
                  <a:srgbClr val="7F7F7F"/>
                </a:solidFill>
              </a:rPr>
              <a:t>[ Stefan </a:t>
            </a:r>
            <a:r>
              <a:rPr lang="en-GB" sz="1000" dirty="0" err="1" smtClean="0">
                <a:solidFill>
                  <a:srgbClr val="7F7F7F"/>
                </a:solidFill>
              </a:rPr>
              <a:t>Dittmaier</a:t>
            </a:r>
            <a:r>
              <a:rPr lang="en-GB" sz="1000" dirty="0" smtClean="0">
                <a:solidFill>
                  <a:srgbClr val="7F7F7F"/>
                </a:solidFill>
              </a:rPr>
              <a:t>, LHCP 2014 ]</a:t>
            </a:r>
            <a:endParaRPr lang="en-GB" sz="10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0049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1"/>
            <a:ext cx="9144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0" y="2132856"/>
            <a:ext cx="9144000" cy="1800200"/>
          </a:xfrm>
          <a:prstGeom prst="rect">
            <a:avLst/>
          </a:prstGeom>
          <a:solidFill>
            <a:srgbClr val="FFFFFF"/>
          </a:solidFill>
        </p:spPr>
        <p:txBody>
          <a:bodyPr wrap="non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671547"/>
            <a:ext cx="91440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i="1" dirty="0" smtClean="0">
                <a:latin typeface="Trebuchet MS"/>
                <a:cs typeface="Trebuchet MS"/>
              </a:rPr>
              <a:t>Some</a:t>
            </a:r>
            <a:r>
              <a:rPr lang="en-GB" sz="2000" dirty="0" smtClean="0">
                <a:latin typeface="Trebuchet MS"/>
                <a:cs typeface="Trebuchet MS"/>
              </a:rPr>
              <a:t> e</a:t>
            </a:r>
            <a:r>
              <a:rPr lang="en-GB" sz="2000" dirty="0" smtClean="0">
                <a:latin typeface="Trebuchet MS"/>
                <a:cs typeface="Trebuchet MS"/>
              </a:rPr>
              <a:t>xperimental highlights of </a:t>
            </a:r>
            <a:r>
              <a:rPr lang="en-GB" sz="2000" b="1" dirty="0" smtClean="0">
                <a:latin typeface="Trebuchet MS"/>
                <a:cs typeface="Trebuchet MS"/>
              </a:rPr>
              <a:t>quark</a:t>
            </a:r>
            <a:r>
              <a:rPr lang="en-GB" sz="2000" dirty="0" smtClean="0">
                <a:latin typeface="Trebuchet MS"/>
                <a:cs typeface="Trebuchet MS"/>
              </a:rPr>
              <a:t> </a:t>
            </a:r>
            <a:r>
              <a:rPr lang="en-GB" sz="2000" dirty="0" smtClean="0">
                <a:latin typeface="Trebuchet MS"/>
                <a:cs typeface="Trebuchet MS"/>
              </a:rPr>
              <a:t>flavour physics</a:t>
            </a:r>
          </a:p>
          <a:p>
            <a:pPr algn="ctr">
              <a:spcBef>
                <a:spcPts val="600"/>
              </a:spcBef>
            </a:pPr>
            <a:r>
              <a:rPr lang="en-GB" sz="2000" i="1" dirty="0" smtClean="0">
                <a:latin typeface="Trebuchet MS"/>
                <a:cs typeface="Trebuchet MS"/>
              </a:rPr>
              <a:t>“Classical” flavour physics</a:t>
            </a:r>
            <a:endParaRPr lang="en-GB" sz="2000" i="1" dirty="0" smtClean="0">
              <a:latin typeface="Trebuchet MS"/>
              <a:cs typeface="Trebuchet MS"/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42670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pic>
        <p:nvPicPr>
          <p:cNvPr id="11" name="Picture 11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8"/>
          <a:stretch>
            <a:fillRect/>
          </a:stretch>
        </p:blipFill>
        <p:spPr bwMode="auto">
          <a:xfrm>
            <a:off x="179512" y="9525"/>
            <a:ext cx="8578726" cy="6420292"/>
          </a:xfrm>
          <a:prstGeom prst="rect">
            <a:avLst/>
          </a:prstGeom>
          <a:noFill/>
          <a:ln>
            <a:noFill/>
          </a:ln>
          <a:effectLst>
            <a:outerShdw blurRad="346075" dist="38099" dir="2700000" algn="ctr" rotWithShape="0">
              <a:schemeClr val="tx1">
                <a:alpha val="2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chemeClr val="bg2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8</a:t>
            </a:fld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2411760" y="1998876"/>
            <a:ext cx="43924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D80017"/>
                </a:solidFill>
                <a:latin typeface="Trebuchet MS"/>
                <a:cs typeface="Trebuchet MS"/>
              </a:rPr>
              <a:t>We believe that flavour physics is the key to understanding the matter-antimatter asymmetry in the universe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50028" y="3139221"/>
            <a:ext cx="2592288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GB" dirty="0" smtClean="0">
                <a:solidFill>
                  <a:srgbClr val="404040"/>
                </a:solidFill>
                <a:latin typeface="Trebuchet MS"/>
                <a:cs typeface="Trebuchet MS"/>
              </a:rPr>
              <a:t>Quark sector proven (purpose?)</a:t>
            </a:r>
            <a:endParaRPr lang="en-GB" dirty="0">
              <a:solidFill>
                <a:srgbClr val="404040"/>
              </a:solidFill>
              <a:latin typeface="Trebuchet MS"/>
              <a:cs typeface="Trebuchet MS"/>
            </a:endParaRPr>
          </a:p>
          <a:p>
            <a:pPr marL="342900" indent="-342900">
              <a:spcBef>
                <a:spcPts val="1200"/>
              </a:spcBef>
              <a:buFont typeface="Arial"/>
              <a:buChar char="•"/>
            </a:pPr>
            <a:r>
              <a:rPr lang="en-GB" dirty="0" smtClean="0">
                <a:solidFill>
                  <a:srgbClr val="404040"/>
                </a:solidFill>
                <a:latin typeface="Trebuchet MS"/>
                <a:cs typeface="Trebuchet MS"/>
              </a:rPr>
              <a:t>Lepton sector not yet proven, but thought of with great hopes </a:t>
            </a:r>
            <a:r>
              <a:rPr lang="en-GB" dirty="0" smtClean="0">
                <a:solidFill>
                  <a:srgbClr val="404040"/>
                </a:solidFill>
                <a:latin typeface="Trebuchet MS"/>
                <a:cs typeface="Trebuchet MS"/>
              </a:rPr>
              <a:t>for purpose </a:t>
            </a:r>
          </a:p>
          <a:p>
            <a:pPr marL="342900" indent="-342900">
              <a:spcBef>
                <a:spcPts val="1200"/>
              </a:spcBef>
              <a:buFont typeface="Arial"/>
              <a:buChar char="•"/>
            </a:pPr>
            <a:r>
              <a:rPr lang="en-GB" dirty="0" smtClean="0">
                <a:solidFill>
                  <a:srgbClr val="404040"/>
                </a:solidFill>
                <a:latin typeface="Trebuchet MS"/>
                <a:cs typeface="Trebuchet MS"/>
              </a:rPr>
              <a:t>Strong </a:t>
            </a:r>
            <a:r>
              <a:rPr lang="en-GB" i="1" dirty="0" smtClean="0">
                <a:solidFill>
                  <a:srgbClr val="404040"/>
                </a:solidFill>
                <a:latin typeface="Trebuchet MS"/>
                <a:cs typeface="Trebuchet MS"/>
              </a:rPr>
              <a:t>CP</a:t>
            </a:r>
            <a:r>
              <a:rPr lang="en-GB" dirty="0" smtClean="0">
                <a:solidFill>
                  <a:srgbClr val="404040"/>
                </a:solidFill>
                <a:latin typeface="Trebuchet MS"/>
                <a:cs typeface="Trebuchet MS"/>
              </a:rPr>
              <a:t> problem still unsolved</a:t>
            </a:r>
          </a:p>
        </p:txBody>
      </p:sp>
    </p:spTree>
    <p:extLst>
      <p:ext uri="{BB962C8B-B14F-4D97-AF65-F5344CB8AC3E}">
        <p14:creationId xmlns:p14="http://schemas.microsoft.com/office/powerpoint/2010/main" val="30794998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2"/>
          <p:cNvSpPr txBox="1">
            <a:spLocks noChangeArrowheads="1"/>
          </p:cNvSpPr>
          <p:nvPr/>
        </p:nvSpPr>
        <p:spPr bwMode="auto">
          <a:xfrm>
            <a:off x="179512" y="188640"/>
            <a:ext cx="8964488" cy="846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800" dirty="0" err="1">
                <a:latin typeface="Trebuchet MS"/>
                <a:ea typeface="Trebuchet MS" pitchFamily="-84" charset="0"/>
                <a:cs typeface="Trebuchet MS"/>
              </a:rPr>
              <a:t>Flavour</a:t>
            </a:r>
            <a:r>
              <a:rPr lang="en-US" sz="2800" dirty="0">
                <a:latin typeface="Trebuchet MS"/>
                <a:ea typeface="Trebuchet MS" pitchFamily="-84" charset="0"/>
                <a:cs typeface="Trebuchet MS"/>
              </a:rPr>
              <a:t> Physics</a:t>
            </a:r>
          </a:p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SM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consists of 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up to 24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elementary matter particles and 3 forces with 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total of 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rebuchet MS" pitchFamily="-84" charset="0"/>
                <a:cs typeface="Trebuchet MS"/>
              </a:rPr>
              <a:t>26 parameters</a:t>
            </a: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Trebuchet MS" pitchFamily="-84" charset="0"/>
              <a:cs typeface="Trebuchet MS"/>
            </a:endParaRPr>
          </a:p>
        </p:txBody>
      </p:sp>
      <p:sp>
        <p:nvSpPr>
          <p:cNvPr id="11" name="AutoShape 12"/>
          <p:cNvSpPr>
            <a:spLocks noChangeArrowheads="1"/>
          </p:cNvSpPr>
          <p:nvPr/>
        </p:nvSpPr>
        <p:spPr bwMode="auto">
          <a:xfrm>
            <a:off x="341313" y="2492896"/>
            <a:ext cx="8416925" cy="944562"/>
          </a:xfrm>
          <a:prstGeom prst="roundRect">
            <a:avLst>
              <a:gd name="adj" fmla="val 16667"/>
            </a:avLst>
          </a:prstGeom>
          <a:solidFill>
            <a:schemeClr val="tx2">
              <a:lumMod val="75000"/>
              <a:alpha val="75000"/>
            </a:schemeClr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2" name="Oval 13"/>
          <p:cNvSpPr>
            <a:spLocks noChangeArrowheads="1"/>
          </p:cNvSpPr>
          <p:nvPr/>
        </p:nvSpPr>
        <p:spPr bwMode="auto">
          <a:xfrm>
            <a:off x="3830638" y="2691333"/>
            <a:ext cx="579437" cy="568325"/>
          </a:xfrm>
          <a:prstGeom prst="ellipse">
            <a:avLst/>
          </a:prstGeom>
          <a:solidFill>
            <a:srgbClr val="FFFFFF"/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13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5532623"/>
              </p:ext>
            </p:extLst>
          </p:nvPr>
        </p:nvGraphicFramePr>
        <p:xfrm>
          <a:off x="3844925" y="2748483"/>
          <a:ext cx="579438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846" name="Equation" r:id="rId3" imgW="266400" imgH="190440" progId="Equation.3">
                  <p:embed/>
                </p:oleObj>
              </mc:Choice>
              <mc:Fallback>
                <p:oleObj name="Equation" r:id="rId3" imgW="266400" imgH="1904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44925" y="2748483"/>
                        <a:ext cx="579438" cy="412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Oval 15"/>
          <p:cNvSpPr>
            <a:spLocks noChangeArrowheads="1"/>
          </p:cNvSpPr>
          <p:nvPr/>
        </p:nvSpPr>
        <p:spPr bwMode="auto">
          <a:xfrm>
            <a:off x="2025650" y="2691333"/>
            <a:ext cx="579438" cy="568325"/>
          </a:xfrm>
          <a:prstGeom prst="ellipse">
            <a:avLst/>
          </a:prstGeom>
          <a:solidFill>
            <a:srgbClr val="FFFFFF"/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5" name="Oval 16"/>
          <p:cNvSpPr>
            <a:spLocks noChangeArrowheads="1"/>
          </p:cNvSpPr>
          <p:nvPr/>
        </p:nvSpPr>
        <p:spPr bwMode="auto">
          <a:xfrm>
            <a:off x="4730750" y="2691333"/>
            <a:ext cx="579438" cy="568325"/>
          </a:xfrm>
          <a:prstGeom prst="ellipse">
            <a:avLst/>
          </a:prstGeom>
          <a:solidFill>
            <a:srgbClr val="FFFFFF"/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6" name="Oval 17"/>
          <p:cNvSpPr>
            <a:spLocks noChangeArrowheads="1"/>
          </p:cNvSpPr>
          <p:nvPr/>
        </p:nvSpPr>
        <p:spPr bwMode="auto">
          <a:xfrm>
            <a:off x="6530975" y="2691333"/>
            <a:ext cx="579438" cy="568325"/>
          </a:xfrm>
          <a:prstGeom prst="ellipse">
            <a:avLst/>
          </a:prstGeom>
          <a:solidFill>
            <a:srgbClr val="FFFFFF"/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7" name="AutoShape 18"/>
          <p:cNvSpPr>
            <a:spLocks noChangeArrowheads="1"/>
          </p:cNvSpPr>
          <p:nvPr/>
        </p:nvSpPr>
        <p:spPr bwMode="auto">
          <a:xfrm>
            <a:off x="341313" y="1418853"/>
            <a:ext cx="8416925" cy="944563"/>
          </a:xfrm>
          <a:prstGeom prst="roundRect">
            <a:avLst>
              <a:gd name="adj" fmla="val 16667"/>
            </a:avLst>
          </a:prstGeom>
          <a:solidFill>
            <a:srgbClr val="D80017">
              <a:alpha val="75000"/>
            </a:srgbClr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8" name="Oval 19"/>
          <p:cNvSpPr>
            <a:spLocks noChangeArrowheads="1"/>
          </p:cNvSpPr>
          <p:nvPr/>
        </p:nvSpPr>
        <p:spPr bwMode="auto">
          <a:xfrm>
            <a:off x="5761038" y="1609353"/>
            <a:ext cx="579437" cy="568325"/>
          </a:xfrm>
          <a:prstGeom prst="ellipse">
            <a:avLst/>
          </a:prstGeom>
          <a:solidFill>
            <a:srgbClr val="FFFFFF"/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9" name="Oval 20"/>
          <p:cNvSpPr>
            <a:spLocks noChangeArrowheads="1"/>
          </p:cNvSpPr>
          <p:nvPr/>
        </p:nvSpPr>
        <p:spPr bwMode="auto">
          <a:xfrm>
            <a:off x="2835275" y="1609353"/>
            <a:ext cx="579438" cy="568325"/>
          </a:xfrm>
          <a:prstGeom prst="ellipse">
            <a:avLst/>
          </a:prstGeom>
          <a:solidFill>
            <a:srgbClr val="FFFFFF"/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20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3294332"/>
              </p:ext>
            </p:extLst>
          </p:nvPr>
        </p:nvGraphicFramePr>
        <p:xfrm>
          <a:off x="2982913" y="1690316"/>
          <a:ext cx="277812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847" name="Equation" r:id="rId5" imgW="114300" imgH="152400" progId="Equation.DSMT4">
                  <p:embed/>
                </p:oleObj>
              </mc:Choice>
              <mc:Fallback>
                <p:oleObj name="Equation" r:id="rId5" imgW="114300" imgH="15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2913" y="1690316"/>
                        <a:ext cx="277812" cy="371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2519801"/>
              </p:ext>
            </p:extLst>
          </p:nvPr>
        </p:nvGraphicFramePr>
        <p:xfrm>
          <a:off x="5895975" y="1699841"/>
          <a:ext cx="339725" cy="433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848" name="Equation" r:id="rId7" imgW="139680" imgH="177480" progId="Equation.DSMT4">
                  <p:embed/>
                </p:oleObj>
              </mc:Choice>
              <mc:Fallback>
                <p:oleObj name="Equation" r:id="rId7" imgW="139680" imgH="177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95975" y="1699841"/>
                        <a:ext cx="339725" cy="4333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5357737"/>
              </p:ext>
            </p:extLst>
          </p:nvPr>
        </p:nvGraphicFramePr>
        <p:xfrm>
          <a:off x="2160588" y="2797696"/>
          <a:ext cx="339725" cy="401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849" name="Equation" r:id="rId9" imgW="139700" imgH="165100" progId="Equation.DSMT4">
                  <p:embed/>
                </p:oleObj>
              </mc:Choice>
              <mc:Fallback>
                <p:oleObj name="Equation" r:id="rId9" imgW="139700" imgH="1651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60588" y="2797696"/>
                        <a:ext cx="339725" cy="4016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1356159"/>
              </p:ext>
            </p:extLst>
          </p:nvPr>
        </p:nvGraphicFramePr>
        <p:xfrm>
          <a:off x="4824413" y="2738958"/>
          <a:ext cx="441325" cy="414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850" name="Equation" r:id="rId11" imgW="203040" imgH="190440" progId="Equation.DSMT4">
                  <p:embed/>
                </p:oleObj>
              </mc:Choice>
              <mc:Fallback>
                <p:oleObj name="Equation" r:id="rId11" imgW="203040" imgH="1904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4413" y="2738958"/>
                        <a:ext cx="441325" cy="4143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AutoShape 26"/>
          <p:cNvSpPr>
            <a:spLocks noChangeArrowheads="1"/>
          </p:cNvSpPr>
          <p:nvPr/>
        </p:nvSpPr>
        <p:spPr bwMode="auto">
          <a:xfrm>
            <a:off x="341313" y="3564557"/>
            <a:ext cx="8416925" cy="944563"/>
          </a:xfrm>
          <a:prstGeom prst="roundRect">
            <a:avLst>
              <a:gd name="adj" fmla="val 16667"/>
            </a:avLst>
          </a:prstGeom>
          <a:solidFill>
            <a:srgbClr val="17375E">
              <a:alpha val="75000"/>
            </a:srgbClr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5" name="Oval 27"/>
          <p:cNvSpPr>
            <a:spLocks noChangeArrowheads="1"/>
          </p:cNvSpPr>
          <p:nvPr/>
        </p:nvSpPr>
        <p:spPr bwMode="auto">
          <a:xfrm>
            <a:off x="4287838" y="3759820"/>
            <a:ext cx="579437" cy="568325"/>
          </a:xfrm>
          <a:prstGeom prst="ellipse">
            <a:avLst/>
          </a:prstGeom>
          <a:solidFill>
            <a:srgbClr val="FFFFFF"/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6" name="Oval 28"/>
          <p:cNvSpPr>
            <a:spLocks noChangeArrowheads="1"/>
          </p:cNvSpPr>
          <p:nvPr/>
        </p:nvSpPr>
        <p:spPr bwMode="auto">
          <a:xfrm>
            <a:off x="4287838" y="3762995"/>
            <a:ext cx="579437" cy="568325"/>
          </a:xfrm>
          <a:prstGeom prst="ellipse">
            <a:avLst/>
          </a:prstGeom>
          <a:solidFill>
            <a:schemeClr val="bg1"/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27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615685"/>
              </p:ext>
            </p:extLst>
          </p:nvPr>
        </p:nvGraphicFramePr>
        <p:xfrm>
          <a:off x="4352925" y="3823320"/>
          <a:ext cx="461963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851" name="Equation" r:id="rId13" imgW="215640" imgH="190440" progId="Equation.DSMT4">
                  <p:embed/>
                </p:oleObj>
              </mc:Choice>
              <mc:Fallback>
                <p:oleObj name="Equation" r:id="rId13" imgW="215640" imgH="1904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2925" y="3823320"/>
                        <a:ext cx="461963" cy="409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8777621"/>
              </p:ext>
            </p:extLst>
          </p:nvPr>
        </p:nvGraphicFramePr>
        <p:xfrm>
          <a:off x="554038" y="1482353"/>
          <a:ext cx="1751012" cy="80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852" name="Equation" r:id="rId15" imgW="1168400" imgH="533400" progId="Equation.DSMT4">
                  <p:embed/>
                </p:oleObj>
              </mc:Choice>
              <mc:Fallback>
                <p:oleObj name="Equation" r:id="rId15" imgW="1168400" imgH="533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038" y="1482353"/>
                        <a:ext cx="1751012" cy="803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7003552"/>
              </p:ext>
            </p:extLst>
          </p:nvPr>
        </p:nvGraphicFramePr>
        <p:xfrm>
          <a:off x="7005638" y="1537916"/>
          <a:ext cx="1465262" cy="744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853" name="Equation" r:id="rId17" imgW="977900" imgH="495300" progId="Equation.DSMT4">
                  <p:embed/>
                </p:oleObj>
              </mc:Choice>
              <mc:Fallback>
                <p:oleObj name="Equation" r:id="rId17" imgW="977900" imgH="4953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5638" y="1537916"/>
                        <a:ext cx="1465262" cy="7445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Text Box 34"/>
          <p:cNvSpPr txBox="1">
            <a:spLocks noChangeArrowheads="1"/>
          </p:cNvSpPr>
          <p:nvPr/>
        </p:nvSpPr>
        <p:spPr bwMode="auto">
          <a:xfrm>
            <a:off x="5067300" y="1431553"/>
            <a:ext cx="878525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 b="1" i="1" dirty="0" smtClean="0">
                <a:solidFill>
                  <a:prstClr val="white"/>
                </a:solidFill>
                <a:latin typeface="Trebuchet MS"/>
                <a:cs typeface="Trebuchet MS"/>
              </a:rPr>
              <a:t>6 Quarks</a:t>
            </a:r>
            <a:endParaRPr lang="en-GB" sz="1200" b="1" i="1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33" name="Text Box 35"/>
          <p:cNvSpPr txBox="1">
            <a:spLocks noChangeArrowheads="1"/>
          </p:cNvSpPr>
          <p:nvPr/>
        </p:nvSpPr>
        <p:spPr bwMode="auto">
          <a:xfrm>
            <a:off x="3306763" y="1431553"/>
            <a:ext cx="946603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 b="1" i="1" dirty="0" smtClean="0">
                <a:solidFill>
                  <a:prstClr val="white"/>
                </a:solidFill>
                <a:latin typeface="Trebuchet MS"/>
                <a:cs typeface="Trebuchet MS"/>
              </a:rPr>
              <a:t>6 Leptons</a:t>
            </a:r>
            <a:endParaRPr lang="en-GB" sz="1200" b="1" i="1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36" name="Text Box 38"/>
          <p:cNvSpPr txBox="1">
            <a:spLocks noChangeArrowheads="1"/>
          </p:cNvSpPr>
          <p:nvPr/>
        </p:nvSpPr>
        <p:spPr bwMode="auto">
          <a:xfrm>
            <a:off x="1376363" y="2513533"/>
            <a:ext cx="719045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 b="1" i="1" smtClean="0">
                <a:solidFill>
                  <a:prstClr val="white"/>
                </a:solidFill>
                <a:latin typeface="Trebuchet MS"/>
                <a:cs typeface="Trebuchet MS"/>
              </a:rPr>
              <a:t>Photon</a:t>
            </a:r>
            <a:endParaRPr lang="en-GB" sz="1200" b="1" i="1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37" name="Text Box 39"/>
          <p:cNvSpPr txBox="1">
            <a:spLocks noChangeArrowheads="1"/>
          </p:cNvSpPr>
          <p:nvPr/>
        </p:nvSpPr>
        <p:spPr bwMode="auto">
          <a:xfrm>
            <a:off x="2592388" y="2513533"/>
            <a:ext cx="1314567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 b="1" i="1" dirty="0" smtClean="0">
                <a:solidFill>
                  <a:prstClr val="white"/>
                </a:solidFill>
                <a:latin typeface="Trebuchet MS"/>
                <a:cs typeface="Trebuchet MS"/>
              </a:rPr>
              <a:t>3 weak bosons</a:t>
            </a:r>
            <a:endParaRPr lang="en-GB" sz="1200" b="1" i="1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38" name="Text Box 40"/>
          <p:cNvSpPr txBox="1">
            <a:spLocks noChangeArrowheads="1"/>
          </p:cNvSpPr>
          <p:nvPr/>
        </p:nvSpPr>
        <p:spPr bwMode="auto">
          <a:xfrm>
            <a:off x="7053263" y="2513533"/>
            <a:ext cx="833860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 b="1" i="1" smtClean="0">
                <a:solidFill>
                  <a:prstClr val="white"/>
                </a:solidFill>
                <a:latin typeface="Trebuchet MS"/>
                <a:cs typeface="Trebuchet MS"/>
              </a:rPr>
              <a:t>8 Gluons</a:t>
            </a:r>
            <a:endParaRPr lang="en-GB" sz="1200" b="1" i="1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39" name="Text Box 41"/>
          <p:cNvSpPr txBox="1">
            <a:spLocks noChangeArrowheads="1"/>
          </p:cNvSpPr>
          <p:nvPr/>
        </p:nvSpPr>
        <p:spPr bwMode="auto">
          <a:xfrm>
            <a:off x="7046913" y="3089796"/>
            <a:ext cx="1450507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b="1" i="1" smtClean="0">
                <a:solidFill>
                  <a:prstClr val="white"/>
                </a:solidFill>
                <a:latin typeface="Trebuchet MS"/>
                <a:cs typeface="Trebuchet MS"/>
              </a:rPr>
              <a:t>Strong force</a:t>
            </a:r>
            <a:endParaRPr lang="en-GB" sz="1600" b="1" i="1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40" name="Text Box 42"/>
          <p:cNvSpPr txBox="1">
            <a:spLocks noChangeArrowheads="1"/>
          </p:cNvSpPr>
          <p:nvPr/>
        </p:nvSpPr>
        <p:spPr bwMode="auto">
          <a:xfrm>
            <a:off x="2636838" y="3097733"/>
            <a:ext cx="1321766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b="1" i="1" smtClean="0">
                <a:solidFill>
                  <a:prstClr val="white"/>
                </a:solidFill>
                <a:latin typeface="Trebuchet MS"/>
                <a:cs typeface="Trebuchet MS"/>
              </a:rPr>
              <a:t>Weak force</a:t>
            </a:r>
            <a:endParaRPr lang="en-GB" sz="1600" b="1" i="1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41" name="Text Box 43"/>
          <p:cNvSpPr txBox="1">
            <a:spLocks noChangeArrowheads="1"/>
          </p:cNvSpPr>
          <p:nvPr/>
        </p:nvSpPr>
        <p:spPr bwMode="auto">
          <a:xfrm>
            <a:off x="431800" y="2859608"/>
            <a:ext cx="1755775" cy="58695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b="1" i="1" smtClean="0">
                <a:solidFill>
                  <a:prstClr val="white"/>
                </a:solidFill>
                <a:latin typeface="Trebuchet MS"/>
                <a:cs typeface="Trebuchet MS"/>
              </a:rPr>
              <a:t>Electro-magnetic force</a:t>
            </a:r>
            <a:endParaRPr lang="en-GB" sz="1600" b="1" i="1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42" name="Text Box 44"/>
          <p:cNvSpPr txBox="1">
            <a:spLocks noChangeArrowheads="1"/>
          </p:cNvSpPr>
          <p:nvPr/>
        </p:nvSpPr>
        <p:spPr bwMode="auto">
          <a:xfrm>
            <a:off x="2847975" y="3834432"/>
            <a:ext cx="1800225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b="1" i="1" dirty="0" smtClean="0">
                <a:solidFill>
                  <a:schemeClr val="bg1"/>
                </a:solidFill>
                <a:latin typeface="Trebuchet MS"/>
                <a:cs typeface="Trebuchet MS"/>
              </a:rPr>
              <a:t>Higgs boson</a:t>
            </a:r>
            <a:endParaRPr lang="en-GB" sz="1600" b="1" i="1" dirty="0">
              <a:solidFill>
                <a:schemeClr val="bg1"/>
              </a:solidFill>
              <a:latin typeface="Trebuchet MS"/>
              <a:cs typeface="Trebuchet MS"/>
              <a:sym typeface="Wingdings" charset="2"/>
            </a:endParaRPr>
          </a:p>
        </p:txBody>
      </p:sp>
      <p:sp>
        <p:nvSpPr>
          <p:cNvPr id="43" name="Rectangle 45"/>
          <p:cNvSpPr>
            <a:spLocks noChangeArrowheads="1"/>
          </p:cNvSpPr>
          <p:nvPr/>
        </p:nvSpPr>
        <p:spPr bwMode="auto">
          <a:xfrm>
            <a:off x="5105526" y="3633479"/>
            <a:ext cx="3426914" cy="83317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b="1" i="1" dirty="0" smtClean="0">
                <a:solidFill>
                  <a:schemeClr val="bg1"/>
                </a:solidFill>
                <a:latin typeface="Trebuchet MS"/>
                <a:cs typeface="Trebuchet MS"/>
                <a:sym typeface="Wingdings" charset="2"/>
              </a:rPr>
              <a:t>Higgs field breaks electroweak symmetry and generates boson and fermion masses</a:t>
            </a:r>
          </a:p>
        </p:txBody>
      </p:sp>
      <p:sp>
        <p:nvSpPr>
          <p:cNvPr id="44" name="Text Box 46"/>
          <p:cNvSpPr txBox="1">
            <a:spLocks noChangeArrowheads="1"/>
          </p:cNvSpPr>
          <p:nvPr/>
        </p:nvSpPr>
        <p:spPr bwMode="auto">
          <a:xfrm rot="16200000">
            <a:off x="-374801" y="1702474"/>
            <a:ext cx="103337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400" b="1" i="1" dirty="0" smtClean="0">
                <a:solidFill>
                  <a:srgbClr val="D52929"/>
                </a:solidFill>
                <a:latin typeface="Trebuchet MS"/>
                <a:cs typeface="Trebuchet MS"/>
              </a:rPr>
              <a:t>Fermions</a:t>
            </a:r>
            <a:endParaRPr lang="en-GB" sz="1400" b="1" i="1" dirty="0">
              <a:solidFill>
                <a:srgbClr val="D52929"/>
              </a:solidFill>
              <a:latin typeface="Trebuchet MS"/>
              <a:cs typeface="Trebuchet MS"/>
            </a:endParaRPr>
          </a:p>
        </p:txBody>
      </p:sp>
      <p:sp>
        <p:nvSpPr>
          <p:cNvPr id="45" name="Text Box 47"/>
          <p:cNvSpPr txBox="1">
            <a:spLocks noChangeArrowheads="1"/>
          </p:cNvSpPr>
          <p:nvPr/>
        </p:nvSpPr>
        <p:spPr bwMode="auto">
          <a:xfrm rot="16200000">
            <a:off x="-532037" y="3011838"/>
            <a:ext cx="1347841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fr-FR" sz="1400" b="1" i="1" dirty="0">
                <a:solidFill>
                  <a:srgbClr val="1C4A94"/>
                </a:solidFill>
                <a:latin typeface="Trebuchet MS"/>
                <a:cs typeface="Trebuchet MS"/>
              </a:rPr>
              <a:t>Bosons</a:t>
            </a:r>
          </a:p>
        </p:txBody>
      </p:sp>
      <p:grpSp>
        <p:nvGrpSpPr>
          <p:cNvPr id="46" name="Group 48"/>
          <p:cNvGrpSpPr/>
          <p:nvPr/>
        </p:nvGrpSpPr>
        <p:grpSpPr>
          <a:xfrm>
            <a:off x="6546850" y="2756421"/>
            <a:ext cx="570934" cy="431800"/>
            <a:chOff x="6546850" y="3627438"/>
            <a:chExt cx="570934" cy="431800"/>
          </a:xfrm>
        </p:grpSpPr>
        <p:graphicFrame>
          <p:nvGraphicFramePr>
            <p:cNvPr id="47" name="Object 25"/>
            <p:cNvGraphicFramePr>
              <a:graphicFrameLocks noChangeAspect="1"/>
            </p:cNvGraphicFramePr>
            <p:nvPr/>
          </p:nvGraphicFramePr>
          <p:xfrm>
            <a:off x="6778059" y="3627438"/>
            <a:ext cx="339725" cy="431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9854" name="Equation" r:id="rId19" imgW="139700" imgH="177800" progId="Equation.DSMT4">
                    <p:embed/>
                  </p:oleObj>
                </mc:Choice>
                <mc:Fallback>
                  <p:oleObj name="Equation" r:id="rId19" imgW="139700" imgH="1778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778059" y="3627438"/>
                          <a:ext cx="339725" cy="4318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8" name="Object 26"/>
            <p:cNvGraphicFramePr>
              <a:graphicFrameLocks noChangeAspect="1"/>
            </p:cNvGraphicFramePr>
            <p:nvPr/>
          </p:nvGraphicFramePr>
          <p:xfrm>
            <a:off x="6546850" y="3727450"/>
            <a:ext cx="298450" cy="2047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9855" name="Equation" r:id="rId21" imgW="241300" imgH="165100" progId="Equation.DSMT4">
                    <p:embed/>
                  </p:oleObj>
                </mc:Choice>
                <mc:Fallback>
                  <p:oleObj name="Equation" r:id="rId21" imgW="241300" imgH="1651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546850" y="3727450"/>
                          <a:ext cx="298450" cy="2047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" name="Rectangle 1"/>
          <p:cNvSpPr/>
          <p:nvPr/>
        </p:nvSpPr>
        <p:spPr>
          <a:xfrm>
            <a:off x="6684866" y="5407958"/>
            <a:ext cx="190294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srgbClr val="D80017"/>
                </a:solidFill>
                <a:latin typeface="Trebuchet MS"/>
                <a:cs typeface="Trebuchet MS"/>
              </a:rPr>
              <a:t>22 of the 26 parameters related to flavour — some may appear tuned…</a:t>
            </a:r>
            <a:endParaRPr lang="en-GB" sz="1400" dirty="0">
              <a:solidFill>
                <a:srgbClr val="D80017"/>
              </a:solidFill>
              <a:latin typeface="Trebuchet MS"/>
              <a:cs typeface="Trebuchet MS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467544" y="4734723"/>
            <a:ext cx="5673348" cy="16466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65113" indent="-265113">
              <a:buFont typeface="Arial"/>
              <a:buChar char="•"/>
            </a:pPr>
            <a:r>
              <a:rPr lang="en-US" sz="1600" dirty="0">
                <a:latin typeface="Trebuchet MS"/>
                <a:cs typeface="Trebuchet MS"/>
              </a:rPr>
              <a:t>3 gauge </a:t>
            </a:r>
            <a:r>
              <a:rPr lang="en-US" sz="1600" dirty="0" smtClean="0">
                <a:latin typeface="Trebuchet MS"/>
                <a:cs typeface="Trebuchet MS"/>
              </a:rPr>
              <a:t>couplings</a:t>
            </a:r>
          </a:p>
          <a:p>
            <a:pPr marL="265113" indent="-265113">
              <a:buFont typeface="Arial"/>
              <a:buChar char="•"/>
            </a:pPr>
            <a:r>
              <a:rPr lang="en-US" sz="1600" dirty="0" smtClean="0">
                <a:latin typeface="Trebuchet MS"/>
                <a:cs typeface="Trebuchet MS"/>
              </a:rPr>
              <a:t>2 </a:t>
            </a:r>
            <a:r>
              <a:rPr lang="en-US" sz="1600" dirty="0">
                <a:latin typeface="Trebuchet MS"/>
                <a:cs typeface="Trebuchet MS"/>
              </a:rPr>
              <a:t>Higgs </a:t>
            </a:r>
            <a:r>
              <a:rPr lang="en-US" sz="1600" dirty="0" smtClean="0">
                <a:latin typeface="Trebuchet MS"/>
                <a:cs typeface="Trebuchet MS"/>
              </a:rPr>
              <a:t>sector parameters</a:t>
            </a:r>
          </a:p>
          <a:p>
            <a:pPr marL="265113" indent="-265113">
              <a:spcBef>
                <a:spcPts val="600"/>
              </a:spcBef>
              <a:buFont typeface="Arial"/>
              <a:buChar char="•"/>
            </a:pPr>
            <a:r>
              <a:rPr lang="en-US" sz="1600" dirty="0" smtClean="0">
                <a:solidFill>
                  <a:srgbClr val="D80017"/>
                </a:solidFill>
                <a:latin typeface="Trebuchet MS"/>
                <a:cs typeface="Trebuchet MS"/>
              </a:rPr>
              <a:t>6 </a:t>
            </a:r>
            <a:r>
              <a:rPr lang="en-US" sz="1600" dirty="0">
                <a:solidFill>
                  <a:srgbClr val="D80017"/>
                </a:solidFill>
                <a:latin typeface="Trebuchet MS"/>
                <a:cs typeface="Trebuchet MS"/>
              </a:rPr>
              <a:t>quark </a:t>
            </a:r>
            <a:r>
              <a:rPr lang="en-US" sz="1600" dirty="0" smtClean="0">
                <a:solidFill>
                  <a:srgbClr val="D80017"/>
                </a:solidFill>
                <a:latin typeface="Trebuchet MS"/>
                <a:cs typeface="Trebuchet MS"/>
              </a:rPr>
              <a:t>masses</a:t>
            </a:r>
          </a:p>
          <a:p>
            <a:pPr marL="265113" indent="-265113">
              <a:buFont typeface="Arial"/>
              <a:buChar char="•"/>
            </a:pPr>
            <a:r>
              <a:rPr lang="en-US" sz="1600" dirty="0" smtClean="0">
                <a:solidFill>
                  <a:srgbClr val="D80017"/>
                </a:solidFill>
                <a:latin typeface="Trebuchet MS"/>
                <a:cs typeface="Trebuchet MS"/>
              </a:rPr>
              <a:t>3 </a:t>
            </a:r>
            <a:r>
              <a:rPr lang="en-US" sz="1600" dirty="0">
                <a:solidFill>
                  <a:srgbClr val="D80017"/>
                </a:solidFill>
                <a:latin typeface="Trebuchet MS"/>
                <a:cs typeface="Trebuchet MS"/>
              </a:rPr>
              <a:t>quark mixing angles + 1 phase </a:t>
            </a:r>
            <a:endParaRPr lang="en-US" sz="1600" dirty="0" smtClean="0">
              <a:solidFill>
                <a:srgbClr val="D80017"/>
              </a:solidFill>
              <a:latin typeface="Trebuchet MS"/>
              <a:cs typeface="Trebuchet MS"/>
            </a:endParaRPr>
          </a:p>
          <a:p>
            <a:pPr marL="265113" indent="-265113">
              <a:buFont typeface="Arial"/>
              <a:buChar char="•"/>
            </a:pPr>
            <a:r>
              <a:rPr lang="en-US" sz="1600" dirty="0">
                <a:solidFill>
                  <a:srgbClr val="D80017"/>
                </a:solidFill>
                <a:latin typeface="Trebuchet MS"/>
                <a:cs typeface="Trebuchet MS"/>
              </a:rPr>
              <a:t>6</a:t>
            </a:r>
            <a:r>
              <a:rPr lang="en-US" sz="1600" dirty="0" smtClean="0">
                <a:solidFill>
                  <a:srgbClr val="D80017"/>
                </a:solidFill>
                <a:latin typeface="Trebuchet MS"/>
                <a:cs typeface="Trebuchet MS"/>
              </a:rPr>
              <a:t> </a:t>
            </a:r>
            <a:r>
              <a:rPr lang="en-US" sz="1600" dirty="0">
                <a:solidFill>
                  <a:srgbClr val="D80017"/>
                </a:solidFill>
                <a:latin typeface="Trebuchet MS"/>
                <a:cs typeface="Trebuchet MS"/>
              </a:rPr>
              <a:t>lepton </a:t>
            </a:r>
            <a:r>
              <a:rPr lang="en-US" sz="1600" dirty="0" smtClean="0">
                <a:solidFill>
                  <a:srgbClr val="D80017"/>
                </a:solidFill>
                <a:latin typeface="Trebuchet MS"/>
                <a:cs typeface="Trebuchet MS"/>
              </a:rPr>
              <a:t>masses</a:t>
            </a:r>
          </a:p>
          <a:p>
            <a:pPr marL="265113" indent="-265113">
              <a:buFont typeface="Arial"/>
              <a:buChar char="•"/>
            </a:pPr>
            <a:r>
              <a:rPr lang="en-US" sz="1600" dirty="0" smtClean="0">
                <a:solidFill>
                  <a:srgbClr val="D80017"/>
                </a:solidFill>
                <a:latin typeface="Trebuchet MS"/>
                <a:cs typeface="Trebuchet MS"/>
              </a:rPr>
              <a:t>3 </a:t>
            </a:r>
            <a:r>
              <a:rPr lang="en-US" sz="1600" dirty="0">
                <a:solidFill>
                  <a:srgbClr val="D80017"/>
                </a:solidFill>
                <a:latin typeface="Trebuchet MS"/>
                <a:cs typeface="Trebuchet MS"/>
              </a:rPr>
              <a:t>lepton mixing angles + 1 </a:t>
            </a:r>
            <a:r>
              <a:rPr lang="en-US" sz="1600" dirty="0" smtClean="0">
                <a:solidFill>
                  <a:srgbClr val="D80017"/>
                </a:solidFill>
                <a:latin typeface="Trebuchet MS"/>
                <a:cs typeface="Trebuchet MS"/>
              </a:rPr>
              <a:t>phase (+ 2 </a:t>
            </a:r>
            <a:r>
              <a:rPr lang="en-US" sz="1600" dirty="0" err="1" smtClean="0">
                <a:solidFill>
                  <a:srgbClr val="D80017"/>
                </a:solidFill>
                <a:latin typeface="Trebuchet MS"/>
                <a:cs typeface="Trebuchet MS"/>
              </a:rPr>
              <a:t>Majorana</a:t>
            </a:r>
            <a:r>
              <a:rPr lang="en-US" sz="1600" dirty="0" smtClean="0">
                <a:solidFill>
                  <a:srgbClr val="D80017"/>
                </a:solidFill>
                <a:latin typeface="Trebuchet MS"/>
                <a:cs typeface="Trebuchet MS"/>
              </a:rPr>
              <a:t> phases?) </a:t>
            </a:r>
            <a:endParaRPr lang="en-US" sz="1600" dirty="0">
              <a:solidFill>
                <a:srgbClr val="D80017"/>
              </a:solidFill>
              <a:effectLst/>
              <a:latin typeface="Trebuchet MS"/>
              <a:cs typeface="Trebuchet MS"/>
            </a:endParaRPr>
          </a:p>
        </p:txBody>
      </p:sp>
      <p:sp>
        <p:nvSpPr>
          <p:cNvPr id="5" name="Right Brace 4"/>
          <p:cNvSpPr/>
          <p:nvPr/>
        </p:nvSpPr>
        <p:spPr>
          <a:xfrm>
            <a:off x="6356614" y="5271797"/>
            <a:ext cx="159602" cy="1181539"/>
          </a:xfrm>
          <a:prstGeom prst="rightBrace">
            <a:avLst/>
          </a:prstGeom>
          <a:ln w="3175" cmpd="sng">
            <a:solidFill>
              <a:srgbClr val="D8001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0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22225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none">
        <a:spAutoFit/>
      </a:bodyPr>
      <a:lstStyle>
        <a:defPPr>
          <a:defRPr dirty="0">
            <a:latin typeface="Calibri"/>
            <a:cs typeface="Calibri"/>
          </a:defRPr>
        </a:defPPr>
      </a:lst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dirty="0" smtClean="0">
            <a:latin typeface="Trebuchet MS"/>
            <a:cs typeface="Trebuchet M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123815</TotalTime>
  <Words>5222</Words>
  <Application>Microsoft Macintosh PowerPoint</Application>
  <PresentationFormat>Overhead</PresentationFormat>
  <Paragraphs>657</Paragraphs>
  <Slides>64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64</vt:i4>
      </vt:variant>
    </vt:vector>
  </HeadingPairs>
  <TitlesOfParts>
    <vt:vector size="67" baseType="lpstr">
      <vt:lpstr>1_Office Theme</vt:lpstr>
      <vt:lpstr>Microsoft Equation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>CERN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SUSY subconvenor meeting</dc:title>
  <dc:subject/>
  <dc:creator>Andreas Hoecker</dc:creator>
  <cp:keywords/>
  <dc:description/>
  <cp:lastModifiedBy>Andreas Hoecker</cp:lastModifiedBy>
  <cp:revision>2131</cp:revision>
  <cp:lastPrinted>2014-06-22T20:25:00Z</cp:lastPrinted>
  <dcterms:created xsi:type="dcterms:W3CDTF">2013-03-19T21:10:26Z</dcterms:created>
  <dcterms:modified xsi:type="dcterms:W3CDTF">2014-06-23T04:49:33Z</dcterms:modified>
  <cp:category/>
</cp:coreProperties>
</file>