
<file path=[Content_Types].xml><?xml version="1.0" encoding="utf-8"?>
<Types xmlns="http://schemas.openxmlformats.org/package/2006/content-types">
  <Default Extension="xml" ContentType="application/xml"/>
  <Default Extension="bin" ContentType="application/vnd.openxmlformats-officedocument.oleObject"/>
  <Default Extension="jpe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wdp" ContentType="image/vnd.ms-photo"/>
  <Default Extension="png" ContentType="image/png"/>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1"/>
    <p:sldMasterId id="2147483755" r:id="rId2"/>
    <p:sldMasterId id="2147483879" r:id="rId3"/>
  </p:sldMasterIdLst>
  <p:notesMasterIdLst>
    <p:notesMasterId r:id="rId66"/>
  </p:notesMasterIdLst>
  <p:handoutMasterIdLst>
    <p:handoutMasterId r:id="rId67"/>
  </p:handoutMasterIdLst>
  <p:sldIdLst>
    <p:sldId id="1120" r:id="rId4"/>
    <p:sldId id="1262" r:id="rId5"/>
    <p:sldId id="1195" r:id="rId6"/>
    <p:sldId id="1198" r:id="rId7"/>
    <p:sldId id="1196" r:id="rId8"/>
    <p:sldId id="1199" r:id="rId9"/>
    <p:sldId id="1200" r:id="rId10"/>
    <p:sldId id="1202" r:id="rId11"/>
    <p:sldId id="1205" r:id="rId12"/>
    <p:sldId id="1252" r:id="rId13"/>
    <p:sldId id="1209" r:id="rId14"/>
    <p:sldId id="1211" r:id="rId15"/>
    <p:sldId id="1212" r:id="rId16"/>
    <p:sldId id="1213" r:id="rId17"/>
    <p:sldId id="1214" r:id="rId18"/>
    <p:sldId id="1215" r:id="rId19"/>
    <p:sldId id="1216" r:id="rId20"/>
    <p:sldId id="1217" r:id="rId21"/>
    <p:sldId id="1218" r:id="rId22"/>
    <p:sldId id="1249" r:id="rId23"/>
    <p:sldId id="1263" r:id="rId24"/>
    <p:sldId id="1264" r:id="rId25"/>
    <p:sldId id="1222" r:id="rId26"/>
    <p:sldId id="1223" r:id="rId27"/>
    <p:sldId id="1224" r:id="rId28"/>
    <p:sldId id="1251" r:id="rId29"/>
    <p:sldId id="1253" r:id="rId30"/>
    <p:sldId id="1232" r:id="rId31"/>
    <p:sldId id="1244" r:id="rId32"/>
    <p:sldId id="1260" r:id="rId33"/>
    <p:sldId id="1245" r:id="rId34"/>
    <p:sldId id="1234" r:id="rId35"/>
    <p:sldId id="1235" r:id="rId36"/>
    <p:sldId id="1236" r:id="rId37"/>
    <p:sldId id="1269" r:id="rId38"/>
    <p:sldId id="1261" r:id="rId39"/>
    <p:sldId id="1248" r:id="rId40"/>
    <p:sldId id="1239" r:id="rId41"/>
    <p:sldId id="1240" r:id="rId42"/>
    <p:sldId id="1241" r:id="rId43"/>
    <p:sldId id="1256" r:id="rId44"/>
    <p:sldId id="724" r:id="rId45"/>
    <p:sldId id="696" r:id="rId46"/>
    <p:sldId id="742" r:id="rId47"/>
    <p:sldId id="743" r:id="rId48"/>
    <p:sldId id="1075" r:id="rId49"/>
    <p:sldId id="966" r:id="rId50"/>
    <p:sldId id="1041" r:id="rId51"/>
    <p:sldId id="1042" r:id="rId52"/>
    <p:sldId id="1265" r:id="rId53"/>
    <p:sldId id="1266" r:id="rId54"/>
    <p:sldId id="1267" r:id="rId55"/>
    <p:sldId id="1268" r:id="rId56"/>
    <p:sldId id="1257" r:id="rId57"/>
    <p:sldId id="905" r:id="rId58"/>
    <p:sldId id="1259" r:id="rId59"/>
    <p:sldId id="950" r:id="rId60"/>
    <p:sldId id="1106" r:id="rId61"/>
    <p:sldId id="1107" r:id="rId62"/>
    <p:sldId id="1108" r:id="rId63"/>
    <p:sldId id="1137" r:id="rId64"/>
    <p:sldId id="1188" r:id="rId65"/>
  </p:sldIdLst>
  <p:sldSz cx="9144000" cy="6858000" type="overhead"/>
  <p:notesSz cx="6858000" cy="9144000"/>
  <p:defaultTextStyle>
    <a:defPPr>
      <a:defRPr lang="en-GB"/>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03BB8"/>
    <a:srgbClr val="A5FA00"/>
    <a:srgbClr val="019645"/>
    <a:srgbClr val="275791"/>
    <a:srgbClr val="003D42"/>
    <a:srgbClr val="D80017"/>
    <a:srgbClr val="8A37C5"/>
    <a:srgbClr val="B249FF"/>
    <a:srgbClr val="D4A001"/>
    <a:srgbClr val="2757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93"/>
    <p:restoredTop sz="96291"/>
  </p:normalViewPr>
  <p:slideViewPr>
    <p:cSldViewPr>
      <p:cViewPr>
        <p:scale>
          <a:sx n="110" d="100"/>
          <a:sy n="110" d="100"/>
        </p:scale>
        <p:origin x="440" y="136"/>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63" Type="http://schemas.openxmlformats.org/officeDocument/2006/relationships/slide" Target="slides/slide60.xml"/><Relationship Id="rId64" Type="http://schemas.openxmlformats.org/officeDocument/2006/relationships/slide" Target="slides/slide61.xml"/><Relationship Id="rId65" Type="http://schemas.openxmlformats.org/officeDocument/2006/relationships/slide" Target="slides/slide62.xml"/><Relationship Id="rId66" Type="http://schemas.openxmlformats.org/officeDocument/2006/relationships/notesMaster" Target="notesMasters/notesMaster1.xml"/><Relationship Id="rId67" Type="http://schemas.openxmlformats.org/officeDocument/2006/relationships/handoutMaster" Target="handoutMasters/handoutMaster1.xml"/><Relationship Id="rId68" Type="http://schemas.openxmlformats.org/officeDocument/2006/relationships/presProps" Target="presProps.xml"/><Relationship Id="rId69" Type="http://schemas.openxmlformats.org/officeDocument/2006/relationships/viewProps" Target="viewProps.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slide" Target="slides/slide49.xml"/><Relationship Id="rId53" Type="http://schemas.openxmlformats.org/officeDocument/2006/relationships/slide" Target="slides/slide50.xml"/><Relationship Id="rId54" Type="http://schemas.openxmlformats.org/officeDocument/2006/relationships/slide" Target="slides/slide51.xml"/><Relationship Id="rId55" Type="http://schemas.openxmlformats.org/officeDocument/2006/relationships/slide" Target="slides/slide52.xml"/><Relationship Id="rId56" Type="http://schemas.openxmlformats.org/officeDocument/2006/relationships/slide" Target="slides/slide53.xml"/><Relationship Id="rId57" Type="http://schemas.openxmlformats.org/officeDocument/2006/relationships/slide" Target="slides/slide54.xml"/><Relationship Id="rId58" Type="http://schemas.openxmlformats.org/officeDocument/2006/relationships/slide" Target="slides/slide55.xml"/><Relationship Id="rId59" Type="http://schemas.openxmlformats.org/officeDocument/2006/relationships/slide" Target="slides/slide5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70" Type="http://schemas.openxmlformats.org/officeDocument/2006/relationships/theme" Target="theme/theme1.xml"/><Relationship Id="rId71" Type="http://schemas.openxmlformats.org/officeDocument/2006/relationships/tableStyles" Target="tableStyles.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60" Type="http://schemas.openxmlformats.org/officeDocument/2006/relationships/slide" Target="slides/slide57.xml"/><Relationship Id="rId61" Type="http://schemas.openxmlformats.org/officeDocument/2006/relationships/slide" Target="slides/slide58.xml"/><Relationship Id="rId62" Type="http://schemas.openxmlformats.org/officeDocument/2006/relationships/slide" Target="slides/slide59.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2.wmf"/><Relationship Id="rId2" Type="http://schemas.openxmlformats.org/officeDocument/2006/relationships/image" Target="../media/image4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2.wmf"/><Relationship Id="rId2" Type="http://schemas.openxmlformats.org/officeDocument/2006/relationships/image" Target="../media/image4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6.png"/><Relationship Id="rId2" Type="http://schemas.openxmlformats.org/officeDocument/2006/relationships/image" Target="../media/image87.png"/><Relationship Id="rId3" Type="http://schemas.openxmlformats.org/officeDocument/2006/relationships/image" Target="../media/image88.png"/></Relationships>
</file>

<file path=ppt/drawings/_rels/vmlDrawing4.vml.rels><?xml version="1.0" encoding="UTF-8" standalone="yes"?>
<Relationships xmlns="http://schemas.openxmlformats.org/package/2006/relationships"><Relationship Id="rId3" Type="http://schemas.openxmlformats.org/officeDocument/2006/relationships/image" Target="../media/image94.png"/><Relationship Id="rId4" Type="http://schemas.openxmlformats.org/officeDocument/2006/relationships/image" Target="../media/image95.wmf"/><Relationship Id="rId5" Type="http://schemas.openxmlformats.org/officeDocument/2006/relationships/image" Target="../media/image96.png"/><Relationship Id="rId6" Type="http://schemas.openxmlformats.org/officeDocument/2006/relationships/image" Target="../media/image97.png"/><Relationship Id="rId1" Type="http://schemas.openxmlformats.org/officeDocument/2006/relationships/image" Target="../media/image92.png"/><Relationship Id="rId2" Type="http://schemas.openxmlformats.org/officeDocument/2006/relationships/image" Target="../media/image93.png"/></Relationships>
</file>

<file path=ppt/drawings/_rels/vmlDrawing5.vml.rels><?xml version="1.0" encoding="UTF-8" standalone="yes"?>
<Relationships xmlns="http://schemas.openxmlformats.org/package/2006/relationships"><Relationship Id="rId3" Type="http://schemas.openxmlformats.org/officeDocument/2006/relationships/image" Target="../media/image94.png"/><Relationship Id="rId4" Type="http://schemas.openxmlformats.org/officeDocument/2006/relationships/image" Target="../media/image95.wmf"/><Relationship Id="rId5" Type="http://schemas.openxmlformats.org/officeDocument/2006/relationships/image" Target="../media/image96.png"/><Relationship Id="rId6" Type="http://schemas.openxmlformats.org/officeDocument/2006/relationships/image" Target="../media/image97.png"/><Relationship Id="rId1" Type="http://schemas.openxmlformats.org/officeDocument/2006/relationships/image" Target="../media/image92.png"/><Relationship Id="rId2" Type="http://schemas.openxmlformats.org/officeDocument/2006/relationships/image" Target="../media/image93.png"/></Relationships>
</file>

<file path=ppt/drawings/_rels/vmlDrawing6.vml.rels><?xml version="1.0" encoding="UTF-8" standalone="yes"?>
<Relationships xmlns="http://schemas.openxmlformats.org/package/2006/relationships"><Relationship Id="rId3" Type="http://schemas.openxmlformats.org/officeDocument/2006/relationships/image" Target="../media/image94.png"/><Relationship Id="rId4" Type="http://schemas.openxmlformats.org/officeDocument/2006/relationships/image" Target="../media/image100.png"/><Relationship Id="rId5" Type="http://schemas.openxmlformats.org/officeDocument/2006/relationships/image" Target="../media/image101.png"/><Relationship Id="rId6" Type="http://schemas.openxmlformats.org/officeDocument/2006/relationships/image" Target="../media/image96.png"/><Relationship Id="rId7" Type="http://schemas.openxmlformats.org/officeDocument/2006/relationships/image" Target="../media/image97.png"/><Relationship Id="rId1" Type="http://schemas.openxmlformats.org/officeDocument/2006/relationships/image" Target="../media/image92.png"/><Relationship Id="rId2" Type="http://schemas.openxmlformats.org/officeDocument/2006/relationships/image" Target="../media/image93.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067AFB27-EAEB-A944-BC0B-D8A4637F3AD5}" type="datetime1">
              <a:rPr lang="en-GB" smtClean="0"/>
              <a:t>16/12/2017</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542EA9DA-54F7-4391-9852-B45C8B261554}" type="slidenum">
              <a:rPr lang="en-GB"/>
              <a:pPr>
                <a:defRPr/>
              </a:pPr>
              <a:t>‹#›</a:t>
            </a:fld>
            <a:endParaRPr lang="en-GB"/>
          </a:p>
        </p:txBody>
      </p:sp>
    </p:spTree>
    <p:extLst>
      <p:ext uri="{BB962C8B-B14F-4D97-AF65-F5344CB8AC3E}">
        <p14:creationId xmlns:p14="http://schemas.microsoft.com/office/powerpoint/2010/main" val="269541839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F99ABF12-F375-664B-BF48-4775E2759FE8}" type="datetime1">
              <a:rPr lang="en-GB" smtClean="0"/>
              <a:t>16/12/2017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E109B7DA-19EB-4A1E-A2FE-0309E8617A9E}" type="slidenum">
              <a:rPr lang="en-GB"/>
              <a:pPr>
                <a:defRPr/>
              </a:pPr>
              <a:t>‹#›</a:t>
            </a:fld>
            <a:endParaRPr lang="en-GB"/>
          </a:p>
        </p:txBody>
      </p:sp>
    </p:spTree>
    <p:extLst>
      <p:ext uri="{BB962C8B-B14F-4D97-AF65-F5344CB8AC3E}">
        <p14:creationId xmlns:p14="http://schemas.microsoft.com/office/powerpoint/2010/main" val="2302185759"/>
      </p:ext>
    </p:extLst>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8</a:t>
            </a:fld>
            <a:endParaRPr lang="en-GB"/>
          </a:p>
        </p:txBody>
      </p:sp>
    </p:spTree>
    <p:extLst>
      <p:ext uri="{BB962C8B-B14F-4D97-AF65-F5344CB8AC3E}">
        <p14:creationId xmlns:p14="http://schemas.microsoft.com/office/powerpoint/2010/main" val="144878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23</a:t>
            </a:fld>
            <a:endParaRPr lang="en-GB"/>
          </a:p>
        </p:txBody>
      </p:sp>
    </p:spTree>
    <p:extLst>
      <p:ext uri="{BB962C8B-B14F-4D97-AF65-F5344CB8AC3E}">
        <p14:creationId xmlns:p14="http://schemas.microsoft.com/office/powerpoint/2010/main" val="3801663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24</a:t>
            </a:fld>
            <a:endParaRPr lang="en-GB">
              <a:solidFill>
                <a:prstClr val="black"/>
              </a:solidFill>
            </a:endParaRPr>
          </a:p>
        </p:txBody>
      </p:sp>
    </p:spTree>
    <p:extLst>
      <p:ext uri="{BB962C8B-B14F-4D97-AF65-F5344CB8AC3E}">
        <p14:creationId xmlns:p14="http://schemas.microsoft.com/office/powerpoint/2010/main" val="11773723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25</a:t>
            </a:fld>
            <a:endParaRPr lang="en-GB">
              <a:solidFill>
                <a:prstClr val="black"/>
              </a:solidFill>
            </a:endParaRPr>
          </a:p>
        </p:txBody>
      </p:sp>
    </p:spTree>
    <p:extLst>
      <p:ext uri="{BB962C8B-B14F-4D97-AF65-F5344CB8AC3E}">
        <p14:creationId xmlns:p14="http://schemas.microsoft.com/office/powerpoint/2010/main" val="10206606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26</a:t>
            </a:fld>
            <a:endParaRPr lang="en-GB">
              <a:solidFill>
                <a:prstClr val="black"/>
              </a:solidFill>
            </a:endParaRPr>
          </a:p>
        </p:txBody>
      </p:sp>
    </p:spTree>
    <p:extLst>
      <p:ext uri="{BB962C8B-B14F-4D97-AF65-F5344CB8AC3E}">
        <p14:creationId xmlns:p14="http://schemas.microsoft.com/office/powerpoint/2010/main" val="8017283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27</a:t>
            </a:fld>
            <a:endParaRPr lang="en-GB">
              <a:solidFill>
                <a:prstClr val="black"/>
              </a:solidFill>
            </a:endParaRPr>
          </a:p>
        </p:txBody>
      </p:sp>
    </p:spTree>
    <p:extLst>
      <p:ext uri="{BB962C8B-B14F-4D97-AF65-F5344CB8AC3E}">
        <p14:creationId xmlns:p14="http://schemas.microsoft.com/office/powerpoint/2010/main" val="16808358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28</a:t>
            </a:fld>
            <a:endParaRPr lang="en-GB">
              <a:solidFill>
                <a:prstClr val="black"/>
              </a:solidFill>
            </a:endParaRPr>
          </a:p>
        </p:txBody>
      </p:sp>
    </p:spTree>
    <p:extLst>
      <p:ext uri="{BB962C8B-B14F-4D97-AF65-F5344CB8AC3E}">
        <p14:creationId xmlns:p14="http://schemas.microsoft.com/office/powerpoint/2010/main" val="6073251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35</a:t>
            </a:fld>
            <a:endParaRPr lang="en-GB">
              <a:solidFill>
                <a:prstClr val="black"/>
              </a:solidFill>
            </a:endParaRPr>
          </a:p>
        </p:txBody>
      </p:sp>
    </p:spTree>
    <p:extLst>
      <p:ext uri="{BB962C8B-B14F-4D97-AF65-F5344CB8AC3E}">
        <p14:creationId xmlns:p14="http://schemas.microsoft.com/office/powerpoint/2010/main" val="781239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36</a:t>
            </a:fld>
            <a:endParaRPr lang="en-GB">
              <a:solidFill>
                <a:prstClr val="black"/>
              </a:solidFill>
            </a:endParaRPr>
          </a:p>
        </p:txBody>
      </p:sp>
    </p:spTree>
    <p:extLst>
      <p:ext uri="{BB962C8B-B14F-4D97-AF65-F5344CB8AC3E}">
        <p14:creationId xmlns:p14="http://schemas.microsoft.com/office/powerpoint/2010/main" val="20141191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37</a:t>
            </a:fld>
            <a:endParaRPr lang="en-GB">
              <a:solidFill>
                <a:prstClr val="black"/>
              </a:solidFill>
            </a:endParaRPr>
          </a:p>
        </p:txBody>
      </p:sp>
    </p:spTree>
    <p:extLst>
      <p:ext uri="{BB962C8B-B14F-4D97-AF65-F5344CB8AC3E}">
        <p14:creationId xmlns:p14="http://schemas.microsoft.com/office/powerpoint/2010/main" val="4875515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39</a:t>
            </a:fld>
            <a:endParaRPr lang="en-GB">
              <a:solidFill>
                <a:prstClr val="black"/>
              </a:solidFill>
            </a:endParaRPr>
          </a:p>
        </p:txBody>
      </p:sp>
    </p:spTree>
    <p:extLst>
      <p:ext uri="{BB962C8B-B14F-4D97-AF65-F5344CB8AC3E}">
        <p14:creationId xmlns:p14="http://schemas.microsoft.com/office/powerpoint/2010/main" val="1560644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9</a:t>
            </a:fld>
            <a:endParaRPr lang="en-GB"/>
          </a:p>
        </p:txBody>
      </p:sp>
    </p:spTree>
    <p:extLst>
      <p:ext uri="{BB962C8B-B14F-4D97-AF65-F5344CB8AC3E}">
        <p14:creationId xmlns:p14="http://schemas.microsoft.com/office/powerpoint/2010/main" val="5716390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40</a:t>
            </a:fld>
            <a:endParaRPr lang="en-GB">
              <a:solidFill>
                <a:prstClr val="black"/>
              </a:solidFill>
            </a:endParaRPr>
          </a:p>
        </p:txBody>
      </p:sp>
    </p:spTree>
    <p:extLst>
      <p:ext uri="{BB962C8B-B14F-4D97-AF65-F5344CB8AC3E}">
        <p14:creationId xmlns:p14="http://schemas.microsoft.com/office/powerpoint/2010/main" val="15474053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41</a:t>
            </a:fld>
            <a:endParaRPr lang="en-GB"/>
          </a:p>
        </p:txBody>
      </p:sp>
    </p:spTree>
    <p:extLst>
      <p:ext uri="{BB962C8B-B14F-4D97-AF65-F5344CB8AC3E}">
        <p14:creationId xmlns:p14="http://schemas.microsoft.com/office/powerpoint/2010/main" val="18309406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42</a:t>
            </a:fld>
            <a:endParaRPr lang="en-GB"/>
          </a:p>
        </p:txBody>
      </p:sp>
    </p:spTree>
    <p:extLst>
      <p:ext uri="{BB962C8B-B14F-4D97-AF65-F5344CB8AC3E}">
        <p14:creationId xmlns:p14="http://schemas.microsoft.com/office/powerpoint/2010/main" val="6284183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43</a:t>
            </a:fld>
            <a:endParaRPr lang="en-GB"/>
          </a:p>
        </p:txBody>
      </p:sp>
    </p:spTree>
    <p:extLst>
      <p:ext uri="{BB962C8B-B14F-4D97-AF65-F5344CB8AC3E}">
        <p14:creationId xmlns:p14="http://schemas.microsoft.com/office/powerpoint/2010/main" val="8522418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44</a:t>
            </a:fld>
            <a:endParaRPr lang="en-GB"/>
          </a:p>
        </p:txBody>
      </p:sp>
    </p:spTree>
    <p:extLst>
      <p:ext uri="{BB962C8B-B14F-4D97-AF65-F5344CB8AC3E}">
        <p14:creationId xmlns:p14="http://schemas.microsoft.com/office/powerpoint/2010/main" val="15498078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45</a:t>
            </a:fld>
            <a:endParaRPr lang="en-GB"/>
          </a:p>
        </p:txBody>
      </p:sp>
    </p:spTree>
    <p:extLst>
      <p:ext uri="{BB962C8B-B14F-4D97-AF65-F5344CB8AC3E}">
        <p14:creationId xmlns:p14="http://schemas.microsoft.com/office/powerpoint/2010/main" val="10567627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46</a:t>
            </a:fld>
            <a:endParaRPr lang="en-GB"/>
          </a:p>
        </p:txBody>
      </p:sp>
    </p:spTree>
    <p:extLst>
      <p:ext uri="{BB962C8B-B14F-4D97-AF65-F5344CB8AC3E}">
        <p14:creationId xmlns:p14="http://schemas.microsoft.com/office/powerpoint/2010/main" val="8703265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47</a:t>
            </a:fld>
            <a:endParaRPr lang="en-GB"/>
          </a:p>
        </p:txBody>
      </p:sp>
    </p:spTree>
    <p:extLst>
      <p:ext uri="{BB962C8B-B14F-4D97-AF65-F5344CB8AC3E}">
        <p14:creationId xmlns:p14="http://schemas.microsoft.com/office/powerpoint/2010/main" val="19753822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48</a:t>
            </a:fld>
            <a:endParaRPr lang="en-GB"/>
          </a:p>
        </p:txBody>
      </p:sp>
    </p:spTree>
    <p:extLst>
      <p:ext uri="{BB962C8B-B14F-4D97-AF65-F5344CB8AC3E}">
        <p14:creationId xmlns:p14="http://schemas.microsoft.com/office/powerpoint/2010/main" val="11847695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49</a:t>
            </a:fld>
            <a:endParaRPr lang="en-GB"/>
          </a:p>
        </p:txBody>
      </p:sp>
    </p:spTree>
    <p:extLst>
      <p:ext uri="{BB962C8B-B14F-4D97-AF65-F5344CB8AC3E}">
        <p14:creationId xmlns:p14="http://schemas.microsoft.com/office/powerpoint/2010/main" val="649649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10</a:t>
            </a:fld>
            <a:endParaRPr lang="en-GB"/>
          </a:p>
        </p:txBody>
      </p:sp>
    </p:spTree>
    <p:extLst>
      <p:ext uri="{BB962C8B-B14F-4D97-AF65-F5344CB8AC3E}">
        <p14:creationId xmlns:p14="http://schemas.microsoft.com/office/powerpoint/2010/main" val="6082940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55</a:t>
            </a:fld>
            <a:endParaRPr lang="en-GB"/>
          </a:p>
        </p:txBody>
      </p:sp>
    </p:spTree>
    <p:extLst>
      <p:ext uri="{BB962C8B-B14F-4D97-AF65-F5344CB8AC3E}">
        <p14:creationId xmlns:p14="http://schemas.microsoft.com/office/powerpoint/2010/main" val="10630968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57</a:t>
            </a:fld>
            <a:endParaRPr lang="en-GB"/>
          </a:p>
        </p:txBody>
      </p:sp>
    </p:spTree>
    <p:extLst>
      <p:ext uri="{BB962C8B-B14F-4D97-AF65-F5344CB8AC3E}">
        <p14:creationId xmlns:p14="http://schemas.microsoft.com/office/powerpoint/2010/main" val="19600180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62</a:t>
            </a:fld>
            <a:endParaRPr lang="en-GB"/>
          </a:p>
        </p:txBody>
      </p:sp>
    </p:spTree>
    <p:extLst>
      <p:ext uri="{BB962C8B-B14F-4D97-AF65-F5344CB8AC3E}">
        <p14:creationId xmlns:p14="http://schemas.microsoft.com/office/powerpoint/2010/main" val="1117242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12</a:t>
            </a:fld>
            <a:endParaRPr lang="en-GB">
              <a:solidFill>
                <a:prstClr val="black"/>
              </a:solidFill>
            </a:endParaRPr>
          </a:p>
        </p:txBody>
      </p:sp>
    </p:spTree>
    <p:extLst>
      <p:ext uri="{BB962C8B-B14F-4D97-AF65-F5344CB8AC3E}">
        <p14:creationId xmlns:p14="http://schemas.microsoft.com/office/powerpoint/2010/main" val="1896460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13</a:t>
            </a:fld>
            <a:endParaRPr lang="en-GB">
              <a:solidFill>
                <a:prstClr val="black"/>
              </a:solidFill>
            </a:endParaRPr>
          </a:p>
        </p:txBody>
      </p:sp>
    </p:spTree>
    <p:extLst>
      <p:ext uri="{BB962C8B-B14F-4D97-AF65-F5344CB8AC3E}">
        <p14:creationId xmlns:p14="http://schemas.microsoft.com/office/powerpoint/2010/main" val="357456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17</a:t>
            </a:fld>
            <a:endParaRPr lang="en-GB">
              <a:solidFill>
                <a:prstClr val="black"/>
              </a:solidFill>
            </a:endParaRPr>
          </a:p>
        </p:txBody>
      </p:sp>
    </p:spTree>
    <p:extLst>
      <p:ext uri="{BB962C8B-B14F-4D97-AF65-F5344CB8AC3E}">
        <p14:creationId xmlns:p14="http://schemas.microsoft.com/office/powerpoint/2010/main" val="8678376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18</a:t>
            </a:fld>
            <a:endParaRPr lang="en-GB">
              <a:solidFill>
                <a:prstClr val="black"/>
              </a:solidFill>
            </a:endParaRPr>
          </a:p>
        </p:txBody>
      </p:sp>
    </p:spTree>
    <p:extLst>
      <p:ext uri="{BB962C8B-B14F-4D97-AF65-F5344CB8AC3E}">
        <p14:creationId xmlns:p14="http://schemas.microsoft.com/office/powerpoint/2010/main" val="2094433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19</a:t>
            </a:fld>
            <a:endParaRPr lang="en-GB">
              <a:solidFill>
                <a:prstClr val="black"/>
              </a:solidFill>
            </a:endParaRPr>
          </a:p>
        </p:txBody>
      </p:sp>
    </p:spTree>
    <p:extLst>
      <p:ext uri="{BB962C8B-B14F-4D97-AF65-F5344CB8AC3E}">
        <p14:creationId xmlns:p14="http://schemas.microsoft.com/office/powerpoint/2010/main" val="16769361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20</a:t>
            </a:fld>
            <a:endParaRPr lang="en-GB"/>
          </a:p>
        </p:txBody>
      </p:sp>
    </p:spTree>
    <p:extLst>
      <p:ext uri="{BB962C8B-B14F-4D97-AF65-F5344CB8AC3E}">
        <p14:creationId xmlns:p14="http://schemas.microsoft.com/office/powerpoint/2010/main" val="1811649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17705682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8011836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004166097"/>
      </p:ext>
    </p:extLst>
  </p:cSld>
  <p:clrMapOvr>
    <a:masterClrMapping/>
  </p:clrMapOvr>
  <p:transition spd="slow">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703807964"/>
      </p:ext>
    </p:extLst>
  </p:cSld>
  <p:clrMapOvr>
    <a:masterClrMapping/>
  </p:clrMapOvr>
  <p:transition spd="slow">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851356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15400240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76316515"/>
      </p:ext>
    </p:extLst>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17522742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501373444"/>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58074812"/>
      </p:ext>
    </p:extLst>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914186390"/>
      </p:ext>
    </p:extLst>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7470161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632646092"/>
      </p:ext>
    </p:extLst>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484310525"/>
      </p:ext>
    </p:extLst>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6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636950123"/>
      </p:ext>
    </p:extLst>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7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807715544"/>
      </p:ext>
    </p:extLst>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8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031015321"/>
      </p:ext>
    </p:extLst>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9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28952404"/>
      </p:ext>
    </p:extLst>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0221452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0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68132766"/>
      </p:ext>
    </p:extLst>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32623222"/>
      </p:ext>
    </p:extLst>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518719194"/>
      </p:ext>
    </p:extLst>
  </p:cSld>
  <p:clrMapOvr>
    <a:masterClrMapping/>
  </p:clrMapOvr>
  <p:transition spd="slow">
    <p:fade/>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1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418884036"/>
      </p:ext>
    </p:extLst>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386334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2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89156173"/>
      </p:ext>
    </p:extLst>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2964991"/>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3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59610857"/>
      </p:ext>
    </p:extLst>
  </p:cSld>
  <p:clrMapOvr>
    <a:masterClrMapping/>
  </p:clrMapOvr>
  <p:transition spd="slow">
    <p:fade/>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4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753669519"/>
      </p:ext>
    </p:extLst>
  </p:cSld>
  <p:clrMapOvr>
    <a:masterClrMapping/>
  </p:clrMapOvr>
  <p:transition spd="slow">
    <p:fade/>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5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858034405"/>
      </p:ext>
    </p:extLst>
  </p:cSld>
  <p:clrMapOvr>
    <a:masterClrMapping/>
  </p:clrMapOvr>
  <p:transition spd="slow">
    <p:fade/>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6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424533808"/>
      </p:ext>
    </p:extLst>
  </p:cSld>
  <p:clrMapOvr>
    <a:masterClrMapping/>
  </p:clrMapOvr>
  <p:transition spd="slow">
    <p:fade/>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7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992014300"/>
      </p:ext>
    </p:extLst>
  </p:cSld>
  <p:clrMapOvr>
    <a:masterClrMapping/>
  </p:clrMapOvr>
  <p:transition spd="slow">
    <p:fade/>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8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514283370"/>
      </p:ext>
    </p:extLst>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8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958134081"/>
      </p:ext>
    </p:extLst>
  </p:cSld>
  <p:clrMapOvr>
    <a:masterClrMapping/>
  </p:clrMapOvr>
  <p:transition spd="slow">
    <p:fade/>
  </p:transition>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086404062"/>
      </p:ext>
    </p:extLst>
  </p:cSld>
  <p:clrMapOvr>
    <a:masterClrMapping/>
  </p:clrMapOvr>
  <p:transition spd="slow">
    <p:fade/>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9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080081818"/>
      </p:ext>
    </p:extLst>
  </p:cSld>
  <p:clrMapOvr>
    <a:masterClrMapping/>
  </p:clrMapOvr>
  <p:transition spd="slow">
    <p:fade/>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0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048825613"/>
      </p:ext>
    </p:extLst>
  </p:cSld>
  <p:clrMapOvr>
    <a:masterClrMapping/>
  </p:clrMapOvr>
  <p:transition spd="slow">
    <p:fade/>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1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066303115"/>
      </p:ext>
    </p:extLst>
  </p:cSld>
  <p:clrMapOvr>
    <a:masterClrMapping/>
  </p:clrMapOvr>
  <p:transition spd="slow">
    <p:fade/>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solidFill>
                  <a:prstClr val="black">
                    <a:lumMod val="50000"/>
                    <a:lumOff val="50000"/>
                  </a:prstClr>
                </a:solidFill>
              </a:rPr>
              <a:pPr>
                <a:defRPr/>
              </a:pPr>
              <a:t>‹#›</a:t>
            </a:fld>
            <a:endParaRPr lang="en-GB" dirty="0">
              <a:solidFill>
                <a:prstClr val="black">
                  <a:lumMod val="50000"/>
                  <a:lumOff val="50000"/>
                </a:prstClr>
              </a:solidFill>
            </a:endParaRPr>
          </a:p>
        </p:txBody>
      </p:sp>
    </p:spTree>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solidFill>
                  <a:prstClr val="black">
                    <a:lumMod val="50000"/>
                    <a:lumOff val="50000"/>
                  </a:prstClr>
                </a:solidFill>
              </a:rPr>
              <a:pPr>
                <a:defRPr/>
              </a:pPr>
              <a:t>‹#›</a:t>
            </a:fld>
            <a:endParaRPr lang="en-GB" dirty="0">
              <a:solidFill>
                <a:prstClr val="black">
                  <a:lumMod val="50000"/>
                  <a:lumOff val="50000"/>
                </a:prstClr>
              </a:solidFill>
            </a:endParaRPr>
          </a:p>
        </p:txBody>
      </p:sp>
    </p:spTree>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587057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40301671"/>
      </p:ext>
    </p:extLst>
  </p:cSld>
  <p:clrMapOvr>
    <a:masterClrMapping/>
  </p:clrMapOvr>
  <p:transition spd="slow">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0418538"/>
      </p:ext>
    </p:extLst>
  </p:cSld>
  <p:clrMapOvr>
    <a:masterClrMapping/>
  </p:clrMapOvr>
  <p:transition spd="slow">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45924960"/>
      </p:ext>
    </p:extLst>
  </p:cSld>
  <p:clrMapOvr>
    <a:masterClrMapping/>
  </p:clrMapOvr>
  <p:transition spd="slow">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424329912"/>
      </p:ext>
    </p:extLst>
  </p:cSld>
  <p:clrMapOvr>
    <a:masterClrMapping/>
  </p:clrMapOvr>
  <p:transition spd="slow">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29.xml"/><Relationship Id="rId21" Type="http://schemas.openxmlformats.org/officeDocument/2006/relationships/slideLayout" Target="../slideLayouts/slideLayout30.xml"/><Relationship Id="rId22" Type="http://schemas.openxmlformats.org/officeDocument/2006/relationships/slideLayout" Target="../slideLayouts/slideLayout31.xml"/><Relationship Id="rId23" Type="http://schemas.openxmlformats.org/officeDocument/2006/relationships/slideLayout" Target="../slideLayouts/slideLayout32.xml"/><Relationship Id="rId24" Type="http://schemas.openxmlformats.org/officeDocument/2006/relationships/slideLayout" Target="../slideLayouts/slideLayout33.xml"/><Relationship Id="rId25" Type="http://schemas.openxmlformats.org/officeDocument/2006/relationships/slideLayout" Target="../slideLayouts/slideLayout34.xml"/><Relationship Id="rId26" Type="http://schemas.openxmlformats.org/officeDocument/2006/relationships/slideLayout" Target="../slideLayouts/slideLayout35.xml"/><Relationship Id="rId27" Type="http://schemas.openxmlformats.org/officeDocument/2006/relationships/slideLayout" Target="../slideLayouts/slideLayout36.xml"/><Relationship Id="rId28" Type="http://schemas.openxmlformats.org/officeDocument/2006/relationships/slideLayout" Target="../slideLayouts/slideLayout37.xml"/><Relationship Id="rId29" Type="http://schemas.openxmlformats.org/officeDocument/2006/relationships/slideLayout" Target="../slideLayouts/slideLayout38.xml"/><Relationship Id="rId1" Type="http://schemas.openxmlformats.org/officeDocument/2006/relationships/slideLayout" Target="../slideLayouts/slideLayout10.xml"/><Relationship Id="rId2" Type="http://schemas.openxmlformats.org/officeDocument/2006/relationships/slideLayout" Target="../slideLayouts/slideLayout11.xml"/><Relationship Id="rId3" Type="http://schemas.openxmlformats.org/officeDocument/2006/relationships/slideLayout" Target="../slideLayouts/slideLayout12.xml"/><Relationship Id="rId4" Type="http://schemas.openxmlformats.org/officeDocument/2006/relationships/slideLayout" Target="../slideLayouts/slideLayout13.xml"/><Relationship Id="rId5" Type="http://schemas.openxmlformats.org/officeDocument/2006/relationships/slideLayout" Target="../slideLayouts/slideLayout14.xml"/><Relationship Id="rId30" Type="http://schemas.openxmlformats.org/officeDocument/2006/relationships/slideLayout" Target="../slideLayouts/slideLayout39.xml"/><Relationship Id="rId31" Type="http://schemas.openxmlformats.org/officeDocument/2006/relationships/slideLayout" Target="../slideLayouts/slideLayout40.xml"/><Relationship Id="rId32" Type="http://schemas.openxmlformats.org/officeDocument/2006/relationships/slideLayout" Target="../slideLayouts/slideLayout41.xml"/><Relationship Id="rId9" Type="http://schemas.openxmlformats.org/officeDocument/2006/relationships/slideLayout" Target="../slideLayouts/slideLayout18.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33" Type="http://schemas.openxmlformats.org/officeDocument/2006/relationships/slideLayout" Target="../slideLayouts/slideLayout42.xml"/><Relationship Id="rId34" Type="http://schemas.openxmlformats.org/officeDocument/2006/relationships/slideLayout" Target="../slideLayouts/slideLayout43.xml"/><Relationship Id="rId35" Type="http://schemas.openxmlformats.org/officeDocument/2006/relationships/theme" Target="../theme/theme2.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Relationship Id="rId16" Type="http://schemas.openxmlformats.org/officeDocument/2006/relationships/slideLayout" Target="../slideLayouts/slideLayout25.xml"/><Relationship Id="rId17" Type="http://schemas.openxmlformats.org/officeDocument/2006/relationships/slideLayout" Target="../slideLayouts/slideLayout26.xml"/><Relationship Id="rId18" Type="http://schemas.openxmlformats.org/officeDocument/2006/relationships/slideLayout" Target="../slideLayouts/slideLayout27.xml"/><Relationship Id="rId19"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slideLayout" Target="../slideLayouts/slideLayout45.xml"/><Relationship Id="rId3"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flipV="1">
            <a:off x="0" y="0"/>
            <a:ext cx="9144000" cy="1124744"/>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cxnSp>
        <p:nvCxnSpPr>
          <p:cNvPr id="17" name="Straight Connector 16"/>
          <p:cNvCxnSpPr/>
          <p:nvPr userDrawn="1"/>
        </p:nvCxnSpPr>
        <p:spPr>
          <a:xfrm>
            <a:off x="0" y="1124744"/>
            <a:ext cx="9144000" cy="0"/>
          </a:xfrm>
          <a:prstGeom prst="line">
            <a:avLst/>
          </a:prstGeom>
          <a:ln w="3175" cmpd="sng">
            <a:solidFill>
              <a:schemeClr val="bg1">
                <a:lumMod val="75000"/>
              </a:schemeClr>
            </a:solidFill>
            <a:prstDash val="dot"/>
          </a:ln>
          <a:effectLst/>
        </p:spPr>
        <p:style>
          <a:lnRef idx="2">
            <a:schemeClr val="accent1"/>
          </a:lnRef>
          <a:fillRef idx="0">
            <a:schemeClr val="accent1"/>
          </a:fillRef>
          <a:effectRef idx="1">
            <a:schemeClr val="accent1"/>
          </a:effectRef>
          <a:fontRef idx="minor">
            <a:schemeClr val="tx1"/>
          </a:fontRef>
        </p:style>
      </p:cxnSp>
      <p:sp>
        <p:nvSpPr>
          <p:cNvPr id="9"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42310507"/>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9" r:id="rId3"/>
    <p:sldLayoutId id="2147483861" r:id="rId4"/>
    <p:sldLayoutId id="2147483863" r:id="rId5"/>
    <p:sldLayoutId id="2147483864" r:id="rId6"/>
    <p:sldLayoutId id="2147483876" r:id="rId7"/>
    <p:sldLayoutId id="2147483877" r:id="rId8"/>
    <p:sldLayoutId id="2147483878" r:id="rId9"/>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Rectangle 14"/>
          <p:cNvSpPr/>
          <p:nvPr userDrawn="1"/>
        </p:nvSpPr>
        <p:spPr>
          <a:xfrm>
            <a:off x="0" y="1124744"/>
            <a:ext cx="9144000" cy="5424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908440104"/>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54" r:id="rId8"/>
    <p:sldLayoutId id="2147483832" r:id="rId9"/>
    <p:sldLayoutId id="2147483833" r:id="rId10"/>
    <p:sldLayoutId id="2147483834" r:id="rId11"/>
    <p:sldLayoutId id="2147483835" r:id="rId12"/>
    <p:sldLayoutId id="2147483836" r:id="rId13"/>
    <p:sldLayoutId id="2147483837" r:id="rId14"/>
    <p:sldLayoutId id="2147483838" r:id="rId15"/>
    <p:sldLayoutId id="2147483839" r:id="rId16"/>
    <p:sldLayoutId id="2147483821" r:id="rId17"/>
    <p:sldLayoutId id="2147483823" r:id="rId18"/>
    <p:sldLayoutId id="2147483828" r:id="rId19"/>
    <p:sldLayoutId id="2147483666" r:id="rId20"/>
    <p:sldLayoutId id="2147483667" r:id="rId21"/>
    <p:sldLayoutId id="2147483683" r:id="rId22"/>
    <p:sldLayoutId id="2147483685" r:id="rId23"/>
    <p:sldLayoutId id="2147483840" r:id="rId24"/>
    <p:sldLayoutId id="2147483841" r:id="rId25"/>
    <p:sldLayoutId id="2147483842" r:id="rId26"/>
    <p:sldLayoutId id="2147483843" r:id="rId27"/>
    <p:sldLayoutId id="2147483844" r:id="rId28"/>
    <p:sldLayoutId id="2147483845" r:id="rId29"/>
    <p:sldLayoutId id="2147483846" r:id="rId30"/>
    <p:sldLayoutId id="2147483847" r:id="rId31"/>
    <p:sldLayoutId id="2147483848" r:id="rId32"/>
    <p:sldLayoutId id="2147483849" r:id="rId33"/>
    <p:sldLayoutId id="2147483850" r:id="rId34"/>
  </p:sldLayoutIdLst>
  <p:timing>
    <p:tnLst>
      <p:par>
        <p:cTn id="1" dur="indefinite" restart="never" nodeType="tmRoot"/>
      </p:par>
    </p:tnLst>
  </p:timing>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flipV="1">
            <a:off x="0" y="0"/>
            <a:ext cx="9144000" cy="1124744"/>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cxnSp>
        <p:nvCxnSpPr>
          <p:cNvPr id="17" name="Straight Connector 16"/>
          <p:cNvCxnSpPr/>
          <p:nvPr userDrawn="1"/>
        </p:nvCxnSpPr>
        <p:spPr>
          <a:xfrm>
            <a:off x="0" y="1124744"/>
            <a:ext cx="9144000" cy="0"/>
          </a:xfrm>
          <a:prstGeom prst="line">
            <a:avLst/>
          </a:prstGeom>
          <a:ln w="3175" cmpd="sng">
            <a:solidFill>
              <a:schemeClr val="bg1">
                <a:lumMod val="75000"/>
              </a:schemeClr>
            </a:solidFill>
            <a:prstDash val="dot"/>
          </a:ln>
          <a:effectLst/>
        </p:spPr>
        <p:style>
          <a:lnRef idx="2">
            <a:schemeClr val="accent1"/>
          </a:lnRef>
          <a:fillRef idx="0">
            <a:schemeClr val="accent1"/>
          </a:fillRef>
          <a:effectRef idx="1">
            <a:schemeClr val="accent1"/>
          </a:effectRef>
          <a:fontRef idx="minor">
            <a:schemeClr val="tx1"/>
          </a:fontRef>
        </p:style>
      </p:cxnSp>
      <p:sp>
        <p:nvSpPr>
          <p:cNvPr id="9"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solidFill>
                  <a:prstClr val="black">
                    <a:lumMod val="50000"/>
                    <a:lumOff val="50000"/>
                  </a:prstClr>
                </a:solidFill>
              </a:rPr>
              <a:pPr>
                <a:defRPr/>
              </a:pPr>
              <a:t>‹#›</a:t>
            </a:fld>
            <a:endParaRPr lang="en-GB" dirty="0">
              <a:solidFill>
                <a:prstClr val="black">
                  <a:lumMod val="50000"/>
                  <a:lumOff val="50000"/>
                </a:prstClr>
              </a:solidFill>
            </a:endParaRPr>
          </a:p>
        </p:txBody>
      </p:sp>
    </p:spTree>
    <p:extLst>
      <p:ext uri="{BB962C8B-B14F-4D97-AF65-F5344CB8AC3E}">
        <p14:creationId xmlns:p14="http://schemas.microsoft.com/office/powerpoint/2010/main" val="1475614873"/>
      </p:ext>
    </p:extLst>
  </p:cSld>
  <p:clrMap bg1="lt1" tx1="dk1" bg2="lt2" tx2="dk2" accent1="accent1" accent2="accent2" accent3="accent3" accent4="accent4" accent5="accent5" accent6="accent6" hlink="hlink" folHlink="folHlink"/>
  <p:sldLayoutIdLst>
    <p:sldLayoutId id="2147483880" r:id="rId1"/>
    <p:sldLayoutId id="2147483881" r:id="rId2"/>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emf"/><Relationship Id="rId5" Type="http://schemas.openxmlformats.org/officeDocument/2006/relationships/image" Target="../media/image17.emf"/><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emf"/><Relationship Id="rId5" Type="http://schemas.openxmlformats.org/officeDocument/2006/relationships/image" Target="../media/image21.emf"/><Relationship Id="rId6" Type="http://schemas.openxmlformats.org/officeDocument/2006/relationships/image" Target="../media/image22.emf"/><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3.emf"/><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4.emf"/><Relationship Id="rId3" Type="http://schemas.openxmlformats.org/officeDocument/2006/relationships/image" Target="../media/image25.emf"/></Relationships>
</file>

<file path=ppt/slides/_rels/slide15.xml.rels><?xml version="1.0" encoding="UTF-8" standalone="yes"?>
<Relationships xmlns="http://schemas.openxmlformats.org/package/2006/relationships"><Relationship Id="rId3" Type="http://schemas.openxmlformats.org/officeDocument/2006/relationships/image" Target="../media/image27.emf"/><Relationship Id="rId4" Type="http://schemas.openxmlformats.org/officeDocument/2006/relationships/image" Target="../media/image28.emf"/><Relationship Id="rId5" Type="http://schemas.openxmlformats.org/officeDocument/2006/relationships/image" Target="../media/image29.emf"/><Relationship Id="rId1" Type="http://schemas.openxmlformats.org/officeDocument/2006/relationships/slideLayout" Target="../slideLayouts/slideLayout1.xml"/><Relationship Id="rId2" Type="http://schemas.openxmlformats.org/officeDocument/2006/relationships/image" Target="../media/image26.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emf"/><Relationship Id="rId3" Type="http://schemas.openxmlformats.org/officeDocument/2006/relationships/image" Target="../media/image31.emf"/></Relationships>
</file>

<file path=ppt/slides/_rels/slide17.xml.rels><?xml version="1.0" encoding="UTF-8" standalone="yes"?>
<Relationships xmlns="http://schemas.openxmlformats.org/package/2006/relationships"><Relationship Id="rId3" Type="http://schemas.openxmlformats.org/officeDocument/2006/relationships/image" Target="../media/image32.emf"/><Relationship Id="rId4" Type="http://schemas.openxmlformats.org/officeDocument/2006/relationships/image" Target="../media/image33.emf"/><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34.emf"/><Relationship Id="rId5" Type="http://schemas.openxmlformats.org/officeDocument/2006/relationships/image" Target="../media/image35.emf"/><Relationship Id="rId6" Type="http://schemas.openxmlformats.org/officeDocument/2006/relationships/image" Target="../media/image21.emf"/><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emf"/><Relationship Id="rId5" Type="http://schemas.openxmlformats.org/officeDocument/2006/relationships/image" Target="../media/image36.emf"/><Relationship Id="rId6" Type="http://schemas.openxmlformats.org/officeDocument/2006/relationships/image" Target="../media/image37.emf"/><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38.emf"/><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40.png"/><Relationship Id="rId5" Type="http://schemas.openxmlformats.org/officeDocument/2006/relationships/image" Target="../media/image41.png"/><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1.xml"/><Relationship Id="rId4" Type="http://schemas.openxmlformats.org/officeDocument/2006/relationships/oleObject" Target="../embeddings/oleObject1.bin"/><Relationship Id="rId5" Type="http://schemas.openxmlformats.org/officeDocument/2006/relationships/image" Target="../media/image42.wmf"/><Relationship Id="rId6" Type="http://schemas.openxmlformats.org/officeDocument/2006/relationships/oleObject" Target="../embeddings/oleObject2.bin"/><Relationship Id="rId7" Type="http://schemas.openxmlformats.org/officeDocument/2006/relationships/image" Target="../media/image43.wmf"/><Relationship Id="rId8" Type="http://schemas.openxmlformats.org/officeDocument/2006/relationships/image" Target="../media/image44.png"/><Relationship Id="rId9" Type="http://schemas.openxmlformats.org/officeDocument/2006/relationships/image" Target="../media/image45.emf"/><Relationship Id="rId10" Type="http://schemas.openxmlformats.org/officeDocument/2006/relationships/image" Target="../media/image46.emf"/><Relationship Id="rId11" Type="http://schemas.openxmlformats.org/officeDocument/2006/relationships/image" Target="../media/image47.e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2.xml"/><Relationship Id="rId4" Type="http://schemas.openxmlformats.org/officeDocument/2006/relationships/image" Target="../media/image45.emf"/><Relationship Id="rId5" Type="http://schemas.openxmlformats.org/officeDocument/2006/relationships/image" Target="../media/image46.emf"/><Relationship Id="rId6" Type="http://schemas.openxmlformats.org/officeDocument/2006/relationships/image" Target="../media/image47.emf"/><Relationship Id="rId7" Type="http://schemas.openxmlformats.org/officeDocument/2006/relationships/image" Target="../media/image48.emf"/><Relationship Id="rId8" Type="http://schemas.openxmlformats.org/officeDocument/2006/relationships/oleObject" Target="../embeddings/oleObject3.bin"/><Relationship Id="rId9" Type="http://schemas.openxmlformats.org/officeDocument/2006/relationships/image" Target="../media/image42.wmf"/><Relationship Id="rId10" Type="http://schemas.openxmlformats.org/officeDocument/2006/relationships/oleObject" Target="../embeddings/oleObject4.bin"/><Relationship Id="rId11" Type="http://schemas.openxmlformats.org/officeDocument/2006/relationships/image" Target="../media/image43.wmf"/><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9.emf"/><Relationship Id="rId4" Type="http://schemas.openxmlformats.org/officeDocument/2006/relationships/image" Target="../media/image50.png"/><Relationship Id="rId5" Type="http://schemas.openxmlformats.org/officeDocument/2006/relationships/image" Target="../media/image51.png"/><Relationship Id="rId6" Type="http://schemas.openxmlformats.org/officeDocument/2006/relationships/image" Target="../media/image52.png"/><Relationship Id="rId7" Type="http://schemas.openxmlformats.org/officeDocument/2006/relationships/image" Target="../media/image53.wmf"/><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7.xml.rels><?xml version="1.0" encoding="UTF-8" standalone="yes"?>
<Relationships xmlns="http://schemas.openxmlformats.org/package/2006/relationships"><Relationship Id="rId3" Type="http://schemas.openxmlformats.org/officeDocument/2006/relationships/image" Target="../media/image54.emf"/><Relationship Id="rId4" Type="http://schemas.openxmlformats.org/officeDocument/2006/relationships/image" Target="../media/image55.emf"/><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8.xml.rels><?xml version="1.0" encoding="UTF-8" standalone="yes"?>
<Relationships xmlns="http://schemas.openxmlformats.org/package/2006/relationships"><Relationship Id="rId3" Type="http://schemas.openxmlformats.org/officeDocument/2006/relationships/image" Target="../media/image56.emf"/><Relationship Id="rId4" Type="http://schemas.openxmlformats.org/officeDocument/2006/relationships/image" Target="../media/image57.emf"/><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8.jpeg"/><Relationship Id="rId3" Type="http://schemas.microsoft.com/office/2007/relationships/hdphoto" Target="../media/hdphoto11.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tiff"/></Relationships>
</file>

<file path=ppt/slides/_rels/slide30.xml.rels><?xml version="1.0" encoding="UTF-8" standalone="yes"?>
<Relationships xmlns="http://schemas.openxmlformats.org/package/2006/relationships"><Relationship Id="rId3" Type="http://schemas.microsoft.com/office/2007/relationships/hdphoto" Target="../media/hdphoto11.wdp"/><Relationship Id="rId4" Type="http://schemas.openxmlformats.org/officeDocument/2006/relationships/image" Target="../media/image59.png"/><Relationship Id="rId5" Type="http://schemas.openxmlformats.org/officeDocument/2006/relationships/image" Target="../media/image60.png"/><Relationship Id="rId1" Type="http://schemas.openxmlformats.org/officeDocument/2006/relationships/slideLayout" Target="../slideLayouts/slideLayout1.xml"/><Relationship Id="rId2" Type="http://schemas.openxmlformats.org/officeDocument/2006/relationships/image" Target="../media/image58.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1.emf"/></Relationships>
</file>

<file path=ppt/slides/_rels/slide32.xml.rels><?xml version="1.0" encoding="UTF-8" standalone="yes"?>
<Relationships xmlns="http://schemas.openxmlformats.org/package/2006/relationships"><Relationship Id="rId3" Type="http://schemas.openxmlformats.org/officeDocument/2006/relationships/image" Target="../media/image63.emf"/><Relationship Id="rId4" Type="http://schemas.openxmlformats.org/officeDocument/2006/relationships/image" Target="../media/image64.emf"/><Relationship Id="rId5" Type="http://schemas.openxmlformats.org/officeDocument/2006/relationships/image" Target="../media/image65.emf"/><Relationship Id="rId1" Type="http://schemas.openxmlformats.org/officeDocument/2006/relationships/slideLayout" Target="../slideLayouts/slideLayout5.xml"/><Relationship Id="rId2" Type="http://schemas.openxmlformats.org/officeDocument/2006/relationships/image" Target="../media/image62.emf"/></Relationships>
</file>

<file path=ppt/slides/_rels/slide33.xml.rels><?xml version="1.0" encoding="UTF-8" standalone="yes"?>
<Relationships xmlns="http://schemas.openxmlformats.org/package/2006/relationships"><Relationship Id="rId3" Type="http://schemas.openxmlformats.org/officeDocument/2006/relationships/image" Target="../media/image67.emf"/><Relationship Id="rId4" Type="http://schemas.openxmlformats.org/officeDocument/2006/relationships/image" Target="../media/image68.emf"/><Relationship Id="rId5" Type="http://schemas.openxmlformats.org/officeDocument/2006/relationships/image" Target="../media/image69.emf"/><Relationship Id="rId1" Type="http://schemas.openxmlformats.org/officeDocument/2006/relationships/slideLayout" Target="../slideLayouts/slideLayout5.xml"/><Relationship Id="rId2" Type="http://schemas.openxmlformats.org/officeDocument/2006/relationships/image" Target="../media/image66.emf"/></Relationships>
</file>

<file path=ppt/slides/_rels/slide34.xml.rels><?xml version="1.0" encoding="UTF-8" standalone="yes"?>
<Relationships xmlns="http://schemas.openxmlformats.org/package/2006/relationships"><Relationship Id="rId3" Type="http://schemas.openxmlformats.org/officeDocument/2006/relationships/image" Target="../media/image71.png"/><Relationship Id="rId4" Type="http://schemas.openxmlformats.org/officeDocument/2006/relationships/image" Target="../media/image72.emf"/><Relationship Id="rId1" Type="http://schemas.openxmlformats.org/officeDocument/2006/relationships/slideLayout" Target="../slideLayouts/slideLayout5.xml"/><Relationship Id="rId2" Type="http://schemas.openxmlformats.org/officeDocument/2006/relationships/image" Target="../media/image70.emf"/></Relationships>
</file>

<file path=ppt/slides/_rels/slide35.xml.rels><?xml version="1.0" encoding="UTF-8" standalone="yes"?>
<Relationships xmlns="http://schemas.openxmlformats.org/package/2006/relationships"><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emf"/><Relationship Id="rId6" Type="http://schemas.openxmlformats.org/officeDocument/2006/relationships/image" Target="../media/image76.emf"/><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77.jpeg"/><Relationship Id="rId5" Type="http://schemas.microsoft.com/office/2007/relationships/hdphoto" Target="../media/hdphoto12.wdp"/><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37.xml.rels><?xml version="1.0" encoding="UTF-8" standalone="yes"?>
<Relationships xmlns="http://schemas.openxmlformats.org/package/2006/relationships"><Relationship Id="rId3" Type="http://schemas.openxmlformats.org/officeDocument/2006/relationships/image" Target="../media/image77.jpeg"/><Relationship Id="rId4" Type="http://schemas.microsoft.com/office/2007/relationships/hdphoto" Target="../media/hdphoto13.wdp"/><Relationship Id="rId5" Type="http://schemas.openxmlformats.org/officeDocument/2006/relationships/image" Target="../media/image78.tiff"/><Relationship Id="rId6" Type="http://schemas.openxmlformats.org/officeDocument/2006/relationships/image" Target="../media/image79.tiff"/><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38.xml.rels><?xml version="1.0" encoding="UTF-8" standalone="yes"?>
<Relationships xmlns="http://schemas.openxmlformats.org/package/2006/relationships"><Relationship Id="rId3" Type="http://schemas.openxmlformats.org/officeDocument/2006/relationships/image" Target="../media/image81.emf"/><Relationship Id="rId4" Type="http://schemas.openxmlformats.org/officeDocument/2006/relationships/image" Target="../media/image51.png"/><Relationship Id="rId5" Type="http://schemas.openxmlformats.org/officeDocument/2006/relationships/image" Target="../media/image50.png"/><Relationship Id="rId6" Type="http://schemas.openxmlformats.org/officeDocument/2006/relationships/image" Target="../media/image82.emf"/><Relationship Id="rId1" Type="http://schemas.openxmlformats.org/officeDocument/2006/relationships/slideLayout" Target="../slideLayouts/slideLayout3.xml"/><Relationship Id="rId2" Type="http://schemas.openxmlformats.org/officeDocument/2006/relationships/image" Target="../media/image80.e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eg"/><Relationship Id="rId3" Type="http://schemas.microsoft.com/office/2007/relationships/hdphoto" Target="../media/hdphoto2.wdp"/></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5.png"/></Relationships>
</file>

<file path=ppt/slides/_rels/slide41.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77.jpeg"/><Relationship Id="rId5" Type="http://schemas.microsoft.com/office/2007/relationships/hdphoto" Target="../media/hdphoto14.wdp"/><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83.png"/><Relationship Id="rId5" Type="http://schemas.openxmlformats.org/officeDocument/2006/relationships/image" Target="../media/image380.png"/><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43.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84.png"/><Relationship Id="rId5" Type="http://schemas.openxmlformats.org/officeDocument/2006/relationships/image" Target="../media/image85.png"/><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24.xml"/><Relationship Id="rId4" Type="http://schemas.openxmlformats.org/officeDocument/2006/relationships/image" Target="../media/image15.png"/><Relationship Id="rId5" Type="http://schemas.openxmlformats.org/officeDocument/2006/relationships/oleObject" Target="../embeddings/oleObject5.bin"/><Relationship Id="rId6" Type="http://schemas.openxmlformats.org/officeDocument/2006/relationships/image" Target="../media/image86.png"/><Relationship Id="rId7" Type="http://schemas.openxmlformats.org/officeDocument/2006/relationships/oleObject" Target="../embeddings/oleObject6.bin"/><Relationship Id="rId8" Type="http://schemas.openxmlformats.org/officeDocument/2006/relationships/image" Target="../media/image87.png"/><Relationship Id="rId9" Type="http://schemas.openxmlformats.org/officeDocument/2006/relationships/oleObject" Target="../embeddings/oleObject7.bin"/><Relationship Id="rId10" Type="http://schemas.openxmlformats.org/officeDocument/2006/relationships/image" Target="../media/image88.png"/><Relationship Id="rId1" Type="http://schemas.openxmlformats.org/officeDocument/2006/relationships/vmlDrawing" Target="../drawings/vmlDrawing3.vml"/><Relationship Id="rId2"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89.emf"/><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46.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90.emf"/><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91.emf"/></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40.png"/><Relationship Id="rId1" Type="http://schemas.openxmlformats.org/officeDocument/2006/relationships/slideLayout" Target="../slideLayouts/slideLayout4.xml"/><Relationship Id="rId2" Type="http://schemas.openxmlformats.org/officeDocument/2006/relationships/notesSlide" Target="../notesSlides/notesSlide2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microsoft.com/office/2007/relationships/hdphoto" Target="../media/hdphoto3.wdp"/></Relationships>
</file>

<file path=ppt/slides/_rels/slide50.xml.rels><?xml version="1.0" encoding="UTF-8" standalone="yes"?>
<Relationships xmlns="http://schemas.openxmlformats.org/package/2006/relationships"><Relationship Id="rId11" Type="http://schemas.openxmlformats.org/officeDocument/2006/relationships/image" Target="../media/image94.png"/><Relationship Id="rId12" Type="http://schemas.openxmlformats.org/officeDocument/2006/relationships/oleObject" Target="../embeddings/oleObject11.bin"/><Relationship Id="rId13" Type="http://schemas.openxmlformats.org/officeDocument/2006/relationships/image" Target="../media/image95.wmf"/><Relationship Id="rId14" Type="http://schemas.openxmlformats.org/officeDocument/2006/relationships/oleObject" Target="../embeddings/oleObject12.bin"/><Relationship Id="rId15" Type="http://schemas.openxmlformats.org/officeDocument/2006/relationships/image" Target="../media/image96.png"/><Relationship Id="rId16" Type="http://schemas.openxmlformats.org/officeDocument/2006/relationships/oleObject" Target="../embeddings/oleObject13.bin"/><Relationship Id="rId17" Type="http://schemas.openxmlformats.org/officeDocument/2006/relationships/image" Target="../media/image97.png"/><Relationship Id="rId18" Type="http://schemas.openxmlformats.org/officeDocument/2006/relationships/oleObject" Target="../embeddings/oleObject14.bin"/><Relationship Id="rId1" Type="http://schemas.openxmlformats.org/officeDocument/2006/relationships/vmlDrawing" Target="../drawings/vmlDrawing4.vml"/><Relationship Id="rId2" Type="http://schemas.openxmlformats.org/officeDocument/2006/relationships/slideLayout" Target="../slideLayouts/slideLayout1.xml"/><Relationship Id="rId3" Type="http://schemas.openxmlformats.org/officeDocument/2006/relationships/image" Target="../media/image98.png"/><Relationship Id="rId4" Type="http://schemas.microsoft.com/office/2007/relationships/hdphoto" Target="../media/hdphoto15.wdp"/><Relationship Id="rId5" Type="http://schemas.openxmlformats.org/officeDocument/2006/relationships/image" Target="../media/image99.png"/><Relationship Id="rId6" Type="http://schemas.openxmlformats.org/officeDocument/2006/relationships/oleObject" Target="../embeddings/oleObject8.bin"/><Relationship Id="rId7" Type="http://schemas.openxmlformats.org/officeDocument/2006/relationships/image" Target="../media/image92.png"/><Relationship Id="rId8" Type="http://schemas.openxmlformats.org/officeDocument/2006/relationships/oleObject" Target="../embeddings/oleObject9.bin"/><Relationship Id="rId9" Type="http://schemas.openxmlformats.org/officeDocument/2006/relationships/image" Target="../media/image93.png"/><Relationship Id="rId10" Type="http://schemas.openxmlformats.org/officeDocument/2006/relationships/oleObject" Target="../embeddings/oleObject10.bin"/></Relationships>
</file>

<file path=ppt/slides/_rels/slide51.xml.rels><?xml version="1.0" encoding="UTF-8" standalone="yes"?>
<Relationships xmlns="http://schemas.openxmlformats.org/package/2006/relationships"><Relationship Id="rId11" Type="http://schemas.openxmlformats.org/officeDocument/2006/relationships/image" Target="../media/image94.png"/><Relationship Id="rId12" Type="http://schemas.openxmlformats.org/officeDocument/2006/relationships/oleObject" Target="../embeddings/oleObject18.bin"/><Relationship Id="rId13" Type="http://schemas.openxmlformats.org/officeDocument/2006/relationships/image" Target="../media/image95.wmf"/><Relationship Id="rId14" Type="http://schemas.openxmlformats.org/officeDocument/2006/relationships/oleObject" Target="../embeddings/oleObject19.bin"/><Relationship Id="rId15" Type="http://schemas.openxmlformats.org/officeDocument/2006/relationships/image" Target="../media/image96.png"/><Relationship Id="rId16" Type="http://schemas.openxmlformats.org/officeDocument/2006/relationships/oleObject" Target="../embeddings/oleObject20.bin"/><Relationship Id="rId17" Type="http://schemas.openxmlformats.org/officeDocument/2006/relationships/image" Target="../media/image97.png"/><Relationship Id="rId18" Type="http://schemas.openxmlformats.org/officeDocument/2006/relationships/oleObject" Target="../embeddings/oleObject21.bin"/><Relationship Id="rId1" Type="http://schemas.openxmlformats.org/officeDocument/2006/relationships/vmlDrawing" Target="../drawings/vmlDrawing5.vml"/><Relationship Id="rId2" Type="http://schemas.openxmlformats.org/officeDocument/2006/relationships/slideLayout" Target="../slideLayouts/slideLayout1.xml"/><Relationship Id="rId3" Type="http://schemas.openxmlformats.org/officeDocument/2006/relationships/image" Target="../media/image98.png"/><Relationship Id="rId4" Type="http://schemas.microsoft.com/office/2007/relationships/hdphoto" Target="../media/hdphoto15.wdp"/><Relationship Id="rId5" Type="http://schemas.openxmlformats.org/officeDocument/2006/relationships/image" Target="../media/image99.png"/><Relationship Id="rId6" Type="http://schemas.openxmlformats.org/officeDocument/2006/relationships/oleObject" Target="../embeddings/oleObject15.bin"/><Relationship Id="rId7" Type="http://schemas.openxmlformats.org/officeDocument/2006/relationships/image" Target="../media/image92.png"/><Relationship Id="rId8" Type="http://schemas.openxmlformats.org/officeDocument/2006/relationships/oleObject" Target="../embeddings/oleObject16.bin"/><Relationship Id="rId9" Type="http://schemas.openxmlformats.org/officeDocument/2006/relationships/image" Target="../media/image93.png"/><Relationship Id="rId10" Type="http://schemas.openxmlformats.org/officeDocument/2006/relationships/oleObject" Target="../embeddings/oleObject17.bin"/></Relationships>
</file>

<file path=ppt/slides/_rels/slide52.xml.rels><?xml version="1.0" encoding="UTF-8" standalone="yes"?>
<Relationships xmlns="http://schemas.openxmlformats.org/package/2006/relationships"><Relationship Id="rId9" Type="http://schemas.openxmlformats.org/officeDocument/2006/relationships/image" Target="../media/image93.png"/><Relationship Id="rId20" Type="http://schemas.openxmlformats.org/officeDocument/2006/relationships/oleObject" Target="../embeddings/oleObject29.bin"/><Relationship Id="rId10" Type="http://schemas.openxmlformats.org/officeDocument/2006/relationships/oleObject" Target="../embeddings/oleObject24.bin"/><Relationship Id="rId11" Type="http://schemas.openxmlformats.org/officeDocument/2006/relationships/image" Target="../media/image94.png"/><Relationship Id="rId12" Type="http://schemas.openxmlformats.org/officeDocument/2006/relationships/oleObject" Target="../embeddings/oleObject25.bin"/><Relationship Id="rId13" Type="http://schemas.openxmlformats.org/officeDocument/2006/relationships/image" Target="../media/image100.png"/><Relationship Id="rId14" Type="http://schemas.openxmlformats.org/officeDocument/2006/relationships/oleObject" Target="../embeddings/oleObject26.bin"/><Relationship Id="rId15" Type="http://schemas.openxmlformats.org/officeDocument/2006/relationships/image" Target="../media/image101.png"/><Relationship Id="rId16" Type="http://schemas.openxmlformats.org/officeDocument/2006/relationships/oleObject" Target="../embeddings/oleObject27.bin"/><Relationship Id="rId17" Type="http://schemas.openxmlformats.org/officeDocument/2006/relationships/image" Target="../media/image96.png"/><Relationship Id="rId18" Type="http://schemas.openxmlformats.org/officeDocument/2006/relationships/oleObject" Target="../embeddings/oleObject28.bin"/><Relationship Id="rId19" Type="http://schemas.openxmlformats.org/officeDocument/2006/relationships/image" Target="../media/image97.png"/><Relationship Id="rId1" Type="http://schemas.openxmlformats.org/officeDocument/2006/relationships/vmlDrawing" Target="../drawings/vmlDrawing6.vml"/><Relationship Id="rId2" Type="http://schemas.openxmlformats.org/officeDocument/2006/relationships/slideLayout" Target="../slideLayouts/slideLayout1.xml"/><Relationship Id="rId3" Type="http://schemas.openxmlformats.org/officeDocument/2006/relationships/image" Target="../media/image98.png"/><Relationship Id="rId4" Type="http://schemas.microsoft.com/office/2007/relationships/hdphoto" Target="../media/hdphoto15.wdp"/><Relationship Id="rId5" Type="http://schemas.openxmlformats.org/officeDocument/2006/relationships/image" Target="../media/image99.png"/><Relationship Id="rId6" Type="http://schemas.openxmlformats.org/officeDocument/2006/relationships/oleObject" Target="../embeddings/oleObject22.bin"/><Relationship Id="rId7" Type="http://schemas.openxmlformats.org/officeDocument/2006/relationships/image" Target="../media/image92.png"/><Relationship Id="rId8" Type="http://schemas.openxmlformats.org/officeDocument/2006/relationships/oleObject" Target="../embeddings/oleObject23.bin"/></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30.bin"/><Relationship Id="rId4" Type="http://schemas.openxmlformats.org/officeDocument/2006/relationships/image" Target="../media/image101.png"/><Relationship Id="rId1" Type="http://schemas.openxmlformats.org/officeDocument/2006/relationships/vmlDrawing" Target="../drawings/vmlDrawing7.vml"/><Relationship Id="rId2"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microsoft.com/office/2007/relationships/hdphoto" Target="../media/hdphoto16.wdp"/><Relationship Id="rId4" Type="http://schemas.openxmlformats.org/officeDocument/2006/relationships/image" Target="../media/image103.tiff"/><Relationship Id="rId5" Type="http://schemas.openxmlformats.org/officeDocument/2006/relationships/image" Target="../media/image104.emf"/><Relationship Id="rId1" Type="http://schemas.openxmlformats.org/officeDocument/2006/relationships/slideLayout" Target="../slideLayouts/slideLayout45.xml"/><Relationship Id="rId2" Type="http://schemas.openxmlformats.org/officeDocument/2006/relationships/image" Target="../media/image102.jpeg"/></Relationships>
</file>

<file path=ppt/slides/_rels/slide55.xml.rels><?xml version="1.0" encoding="UTF-8" standalone="yes"?>
<Relationships xmlns="http://schemas.openxmlformats.org/package/2006/relationships"><Relationship Id="rId3" Type="http://schemas.openxmlformats.org/officeDocument/2006/relationships/image" Target="../media/image105.emf"/><Relationship Id="rId4" Type="http://schemas.openxmlformats.org/officeDocument/2006/relationships/image" Target="../media/image106.emf"/><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07.emf"/><Relationship Id="rId3" Type="http://schemas.openxmlformats.org/officeDocument/2006/relationships/image" Target="../media/image108.emf"/></Relationships>
</file>

<file path=ppt/slides/_rels/slide57.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09.tiff"/><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0.emf"/><Relationship Id="rId3" Type="http://schemas.openxmlformats.org/officeDocument/2006/relationships/image" Target="../media/image111.em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2.emf"/></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4" Type="http://schemas.openxmlformats.org/officeDocument/2006/relationships/image" Target="../media/image8.jpeg"/><Relationship Id="rId5" Type="http://schemas.microsoft.com/office/2007/relationships/hdphoto" Target="../media/hdphoto4.wdp"/><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13.tiff"/></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4.tiff"/><Relationship Id="rId3" Type="http://schemas.openxmlformats.org/officeDocument/2006/relationships/image" Target="../media/image115.emf"/></Relationships>
</file>

<file path=ppt/slides/_rels/slide62.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16.emf"/><Relationship Id="rId5" Type="http://schemas.openxmlformats.org/officeDocument/2006/relationships/image" Target="../media/image117.emf"/><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9.jpeg"/><Relationship Id="rId3" Type="http://schemas.microsoft.com/office/2007/relationships/hdphoto" Target="../media/hdphoto5.wdp"/></Relationships>
</file>

<file path=ppt/slides/_rels/slide8.xml.rels><?xml version="1.0" encoding="UTF-8" standalone="yes"?>
<Relationships xmlns="http://schemas.openxmlformats.org/package/2006/relationships"><Relationship Id="rId11" Type="http://schemas.openxmlformats.org/officeDocument/2006/relationships/image" Target="../media/image14.jpeg"/><Relationship Id="rId12" Type="http://schemas.microsoft.com/office/2007/relationships/hdphoto" Target="../media/hdphoto10.wdp"/><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image" Target="../media/image10.jpeg"/><Relationship Id="rId4" Type="http://schemas.microsoft.com/office/2007/relationships/hdphoto" Target="../media/hdphoto6.wdp"/><Relationship Id="rId5" Type="http://schemas.openxmlformats.org/officeDocument/2006/relationships/image" Target="../media/image11.jpeg"/><Relationship Id="rId6" Type="http://schemas.microsoft.com/office/2007/relationships/hdphoto" Target="../media/hdphoto7.wdp"/><Relationship Id="rId7" Type="http://schemas.openxmlformats.org/officeDocument/2006/relationships/image" Target="../media/image12.jpeg"/><Relationship Id="rId8" Type="http://schemas.microsoft.com/office/2007/relationships/hdphoto" Target="../media/hdphoto8.wdp"/><Relationship Id="rId9" Type="http://schemas.openxmlformats.org/officeDocument/2006/relationships/image" Target="../media/image13.jpeg"/><Relationship Id="rId10" Type="http://schemas.microsoft.com/office/2007/relationships/hdphoto" Target="../media/hdphoto9.wdp"/></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30.png"/><Relationship Id="rId5" Type="http://schemas.openxmlformats.org/officeDocument/2006/relationships/image" Target="../media/image14.png"/><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0499" y="-315416"/>
            <a:ext cx="9113502" cy="6912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300"/>
                    </a14:imgEffect>
                    <a14:imgEffect>
                      <a14:saturation sat="400000"/>
                    </a14:imgEffect>
                    <a14:imgEffect>
                      <a14:brightnessContrast bright="40000" contrast="-40000"/>
                    </a14:imgEffect>
                  </a14:imgLayer>
                </a14:imgProps>
              </a:ext>
              <a:ext uri="{28A0092B-C50C-407E-A947-70E740481C1C}">
                <a14:useLocalDpi xmlns:a14="http://schemas.microsoft.com/office/drawing/2010/main"/>
              </a:ext>
            </a:extLst>
          </a:blip>
          <a:srcRect l="-1" t="30626" r="8651" b="30015"/>
          <a:stretch/>
        </p:blipFill>
        <p:spPr>
          <a:xfrm>
            <a:off x="1" y="2032391"/>
            <a:ext cx="9144000" cy="2601311"/>
          </a:xfrm>
          <a:prstGeom prst="rect">
            <a:avLst/>
          </a:prstGeom>
        </p:spPr>
      </p:pic>
      <p:sp>
        <p:nvSpPr>
          <p:cNvPr id="4" name="TextBox 32"/>
          <p:cNvSpPr txBox="1">
            <a:spLocks noChangeArrowheads="1"/>
          </p:cNvSpPr>
          <p:nvPr/>
        </p:nvSpPr>
        <p:spPr bwMode="auto">
          <a:xfrm>
            <a:off x="1043608" y="808256"/>
            <a:ext cx="7704856" cy="1098060"/>
          </a:xfrm>
          <a:prstGeom prst="rect">
            <a:avLst/>
          </a:prstGeom>
          <a:noFill/>
          <a:ln w="9525">
            <a:noFill/>
            <a:miter lim="800000"/>
            <a:headEnd/>
            <a:tailEnd/>
          </a:ln>
        </p:spPr>
        <p:txBody>
          <a:bodyPr wrap="square" tIns="93600" bIns="140400">
            <a:prstTxWarp prst="textNoShape">
              <a:avLst/>
            </a:prstTxWarp>
            <a:spAutoFit/>
          </a:bodyPr>
          <a:lstStyle/>
          <a:p>
            <a:pPr indent="11113" algn="r"/>
            <a:r>
              <a:rPr lang="en-US" sz="2800" dirty="0">
                <a:latin typeface="Helvetica Light" charset="0"/>
                <a:ea typeface="Helvetica Light" charset="0"/>
                <a:cs typeface="Helvetica Light" charset="0"/>
              </a:rPr>
              <a:t>Daybreak at the </a:t>
            </a:r>
            <a:r>
              <a:rPr lang="en-US" sz="2800" dirty="0" smtClean="0">
                <a:latin typeface="Helvetica Light" charset="0"/>
                <a:ea typeface="Helvetica Light" charset="0"/>
                <a:cs typeface="Helvetica Light" charset="0"/>
              </a:rPr>
              <a:t>LHC </a:t>
            </a:r>
          </a:p>
          <a:p>
            <a:pPr indent="11113" algn="r"/>
            <a:r>
              <a:rPr lang="en-US" sz="2800" dirty="0" smtClean="0">
                <a:latin typeface="Helvetica Light" charset="0"/>
                <a:ea typeface="Helvetica Light" charset="0"/>
                <a:cs typeface="Helvetica Light" charset="0"/>
              </a:rPr>
              <a:t>— what </a:t>
            </a:r>
            <a:r>
              <a:rPr lang="en-US" sz="2800" dirty="0">
                <a:latin typeface="Helvetica Light" charset="0"/>
                <a:ea typeface="Helvetica Light" charset="0"/>
                <a:cs typeface="Helvetica Light" charset="0"/>
              </a:rPr>
              <a:t>we learned from the 13 TeV data so far</a:t>
            </a:r>
            <a:endParaRPr lang="en-US" sz="2800" dirty="0" smtClean="0">
              <a:latin typeface="Helvetica Light" charset="0"/>
              <a:ea typeface="Helvetica Light" charset="0"/>
              <a:cs typeface="Helvetica Light" charset="0"/>
            </a:endParaRPr>
          </a:p>
        </p:txBody>
      </p:sp>
      <p:sp>
        <p:nvSpPr>
          <p:cNvPr id="6" name="Rectangle 5"/>
          <p:cNvSpPr/>
          <p:nvPr/>
        </p:nvSpPr>
        <p:spPr>
          <a:xfrm>
            <a:off x="107504" y="4869160"/>
            <a:ext cx="8640960" cy="600164"/>
          </a:xfrm>
          <a:prstGeom prst="rect">
            <a:avLst/>
          </a:prstGeom>
        </p:spPr>
        <p:txBody>
          <a:bodyPr wrap="square">
            <a:spAutoFit/>
          </a:bodyPr>
          <a:lstStyle/>
          <a:p>
            <a:pPr lvl="0" indent="11113" algn="r">
              <a:spcBef>
                <a:spcPts val="1200"/>
              </a:spcBef>
            </a:pPr>
            <a:r>
              <a:rPr lang="en-US" sz="1400" dirty="0">
                <a:latin typeface="Helvetica Light"/>
                <a:ea typeface="Trebuchet MS" pitchFamily="-84" charset="0"/>
                <a:cs typeface="Helvetica Light"/>
              </a:rPr>
              <a:t>Andreas Hoecker (</a:t>
            </a:r>
            <a:r>
              <a:rPr lang="en-US" sz="1400" dirty="0" smtClean="0">
                <a:latin typeface="Helvetica Light"/>
                <a:ea typeface="Trebuchet MS" pitchFamily="-84" charset="0"/>
                <a:cs typeface="Helvetica Light"/>
              </a:rPr>
              <a:t>CERN)</a:t>
            </a:r>
          </a:p>
          <a:p>
            <a:pPr indent="11113" algn="r">
              <a:spcBef>
                <a:spcPts val="600"/>
              </a:spcBef>
            </a:pPr>
            <a:r>
              <a:rPr lang="en-US" sz="1400" dirty="0" smtClean="0">
                <a:latin typeface="Helvetica Light"/>
                <a:ea typeface="Trebuchet MS" pitchFamily="-84" charset="0"/>
                <a:cs typeface="Helvetica Light"/>
              </a:rPr>
              <a:t>Israeli Physical Society Meeting, Technion, December 17</a:t>
            </a:r>
            <a:r>
              <a:rPr lang="en-US" sz="1400" baseline="30000" dirty="0" smtClean="0">
                <a:latin typeface="Helvetica Light"/>
                <a:ea typeface="Trebuchet MS" pitchFamily="-84" charset="0"/>
                <a:cs typeface="Helvetica Light"/>
              </a:rPr>
              <a:t>th</a:t>
            </a:r>
            <a:r>
              <a:rPr lang="en-US" sz="1400" dirty="0" smtClean="0">
                <a:latin typeface="Helvetica Light"/>
                <a:ea typeface="Trebuchet MS" pitchFamily="-84" charset="0"/>
                <a:cs typeface="Helvetica Light"/>
              </a:rPr>
              <a:t>, 2017 </a:t>
            </a:r>
            <a:endParaRPr lang="en-US" sz="1400" dirty="0">
              <a:latin typeface="Helvetica Light"/>
              <a:ea typeface="Trebuchet MS" pitchFamily="-84" charset="0"/>
              <a:cs typeface="Helvetica Light"/>
            </a:endParaRPr>
          </a:p>
        </p:txBody>
      </p:sp>
    </p:spTree>
    <p:extLst>
      <p:ext uri="{BB962C8B-B14F-4D97-AF65-F5344CB8AC3E}">
        <p14:creationId xmlns:p14="http://schemas.microsoft.com/office/powerpoint/2010/main" val="86569981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10" name="Slide Number Placeholder 9"/>
          <p:cNvSpPr>
            <a:spLocks noGrp="1"/>
          </p:cNvSpPr>
          <p:nvPr>
            <p:ph type="sldNum" sz="quarter" idx="4"/>
          </p:nvPr>
        </p:nvSpPr>
        <p:spPr/>
        <p:txBody>
          <a:bodyPr/>
          <a:lstStyle/>
          <a:p>
            <a:pPr>
              <a:defRPr/>
            </a:pPr>
            <a:fld id="{611C2F03-9E95-40C9-A99F-3C4F7EE8CF2A}" type="slidenum">
              <a:rPr lang="en-GB" smtClean="0"/>
              <a:pPr>
                <a:defRPr/>
              </a:pPr>
              <a:t>10</a:t>
            </a:fld>
            <a:endParaRPr lang="en-GB" dirty="0"/>
          </a:p>
        </p:txBody>
      </p:sp>
      <p:sp>
        <p:nvSpPr>
          <p:cNvPr id="16" name="TextBox 15"/>
          <p:cNvSpPr txBox="1"/>
          <p:nvPr/>
        </p:nvSpPr>
        <p:spPr>
          <a:xfrm>
            <a:off x="5015362" y="404664"/>
            <a:ext cx="3805110" cy="830997"/>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Luminosity — </a:t>
            </a:r>
            <a:r>
              <a:rPr lang="en-US" sz="2400" dirty="0" smtClean="0">
                <a:solidFill>
                  <a:schemeClr val="bg1"/>
                </a:solidFill>
                <a:latin typeface="Helvetica Light" charset="0"/>
                <a:ea typeface="Helvetica Light" charset="0"/>
                <a:cs typeface="Helvetica Light" charset="0"/>
              </a:rPr>
              <a:t>single </a:t>
            </a:r>
            <a:r>
              <a:rPr lang="en-US" sz="2400" dirty="0">
                <a:solidFill>
                  <a:schemeClr val="bg1"/>
                </a:solidFill>
                <a:latin typeface="Helvetica Light" charset="0"/>
                <a:ea typeface="Helvetica Light" charset="0"/>
                <a:cs typeface="Helvetica Light" charset="0"/>
              </a:rPr>
              <a:t>most important </a:t>
            </a:r>
            <a:r>
              <a:rPr lang="en-US" sz="2400" dirty="0" smtClean="0">
                <a:solidFill>
                  <a:schemeClr val="bg1"/>
                </a:solidFill>
                <a:latin typeface="Helvetica Light" charset="0"/>
                <a:ea typeface="Helvetica Light" charset="0"/>
                <a:cs typeface="Helvetica Light" charset="0"/>
              </a:rPr>
              <a:t>quantity</a:t>
            </a:r>
            <a:endParaRPr lang="en-US" sz="2400" dirty="0">
              <a:solidFill>
                <a:schemeClr val="bg1"/>
              </a:solidFill>
              <a:latin typeface="Helvetica Light" charset="0"/>
              <a:ea typeface="Helvetica Light" charset="0"/>
              <a:cs typeface="Helvetica Light" charset="0"/>
            </a:endParaRPr>
          </a:p>
        </p:txBody>
      </p:sp>
      <p:sp>
        <p:nvSpPr>
          <p:cNvPr id="2" name="TextBox 1"/>
          <p:cNvSpPr txBox="1"/>
          <p:nvPr/>
        </p:nvSpPr>
        <p:spPr>
          <a:xfrm>
            <a:off x="4932040" y="2132856"/>
            <a:ext cx="3817071" cy="338554"/>
          </a:xfrm>
          <a:prstGeom prst="rect">
            <a:avLst/>
          </a:prstGeom>
          <a:noFill/>
        </p:spPr>
        <p:txBody>
          <a:bodyPr wrap="none" rtlCol="0">
            <a:spAutoFit/>
          </a:bodyPr>
          <a:lstStyle/>
          <a:p>
            <a:r>
              <a:rPr lang="en-US" sz="1600" dirty="0" smtClean="0">
                <a:solidFill>
                  <a:srgbClr val="003BB8"/>
                </a:solidFill>
                <a:latin typeface="Helvetica Light" charset="0"/>
                <a:ea typeface="Helvetica Light" charset="0"/>
                <a:cs typeface="Helvetica Light" charset="0"/>
              </a:rPr>
              <a:t>High-luminosity comes with </a:t>
            </a:r>
            <a:r>
              <a:rPr lang="en-US" sz="1600" smtClean="0">
                <a:solidFill>
                  <a:srgbClr val="003BB8"/>
                </a:solidFill>
                <a:latin typeface="Helvetica Light" charset="0"/>
                <a:ea typeface="Helvetica Light" charset="0"/>
                <a:cs typeface="Helvetica Light" charset="0"/>
              </a:rPr>
              <a:t>a challenge</a:t>
            </a:r>
            <a:endParaRPr lang="en-US" sz="1600" dirty="0" smtClean="0">
              <a:solidFill>
                <a:srgbClr val="003BB8"/>
              </a:solidFill>
              <a:latin typeface="Helvetica Light" charset="0"/>
              <a:ea typeface="Helvetica Light" charset="0"/>
              <a:cs typeface="Helvetica Light" charset="0"/>
            </a:endParaRPr>
          </a:p>
        </p:txBody>
      </p:sp>
      <p:sp>
        <p:nvSpPr>
          <p:cNvPr id="43" name="TextBox 42"/>
          <p:cNvSpPr txBox="1"/>
          <p:nvPr/>
        </p:nvSpPr>
        <p:spPr>
          <a:xfrm>
            <a:off x="395536" y="2132856"/>
            <a:ext cx="4070345" cy="338554"/>
          </a:xfrm>
          <a:prstGeom prst="rect">
            <a:avLst/>
          </a:prstGeom>
          <a:noFill/>
        </p:spPr>
        <p:txBody>
          <a:bodyPr wrap="none" rtlCol="0">
            <a:spAutoFit/>
          </a:bodyPr>
          <a:lstStyle/>
          <a:p>
            <a:r>
              <a:rPr lang="en-US" sz="1600" dirty="0" smtClean="0">
                <a:solidFill>
                  <a:srgbClr val="003BB8"/>
                </a:solidFill>
                <a:latin typeface="Helvetica Light" charset="0"/>
                <a:ea typeface="Helvetica Light" charset="0"/>
                <a:cs typeface="Helvetica Light" charset="0"/>
              </a:rPr>
              <a:t>Integrated delivered luminosity since 2011</a:t>
            </a:r>
          </a:p>
        </p:txBody>
      </p:sp>
      <p:sp>
        <p:nvSpPr>
          <p:cNvPr id="3" name="TextBox 2"/>
          <p:cNvSpPr txBox="1"/>
          <p:nvPr/>
        </p:nvSpPr>
        <p:spPr>
          <a:xfrm>
            <a:off x="611560" y="6309320"/>
            <a:ext cx="7826181" cy="307777"/>
          </a:xfrm>
          <a:prstGeom prst="rect">
            <a:avLst/>
          </a:prstGeom>
          <a:noFill/>
        </p:spPr>
        <p:txBody>
          <a:bodyPr wrap="none" rtlCol="0">
            <a:spAutoFit/>
          </a:bodyPr>
          <a:lstStyle/>
          <a:p>
            <a:r>
              <a:rPr lang="en-US" sz="1400" dirty="0" smtClean="0">
                <a:latin typeface="Helvetica Light" charset="0"/>
                <a:ea typeface="Helvetica Light" charset="0"/>
                <a:cs typeface="Helvetica Light" charset="0"/>
              </a:rPr>
              <a:t>Total of 93 fb</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 delivered at √s = 13 TeV during LHC Run-2, 80 fb</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 good for physics in ATLAS</a:t>
            </a:r>
          </a:p>
        </p:txBody>
      </p:sp>
      <p:pic>
        <p:nvPicPr>
          <p:cNvPr id="45" name="Picture 4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1521" y="2684111"/>
            <a:ext cx="4649121" cy="333720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6510" y="2689872"/>
            <a:ext cx="4583923" cy="3290400"/>
          </a:xfrm>
          <a:prstGeom prst="rect">
            <a:avLst/>
          </a:prstGeom>
        </p:spPr>
      </p:pic>
    </p:spTree>
    <p:extLst>
      <p:ext uri="{BB962C8B-B14F-4D97-AF65-F5344CB8AC3E}">
        <p14:creationId xmlns:p14="http://schemas.microsoft.com/office/powerpoint/2010/main" val="489279656"/>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14369"/>
            <a:ext cx="9144001" cy="6872369"/>
          </a:xfrm>
          <a:prstGeom prst="rect">
            <a:avLst/>
          </a:prstGeom>
          <a:solidFill>
            <a:schemeClr val="bg1">
              <a:lumMod val="85000"/>
            </a:schemeClr>
          </a:solidFill>
          <a:ln>
            <a:solidFill>
              <a:schemeClr val="bg1">
                <a:lumMod val="85000"/>
              </a:schemeClr>
            </a:solid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17" name="Rectangle 16"/>
          <p:cNvSpPr/>
          <p:nvPr/>
        </p:nvSpPr>
        <p:spPr>
          <a:xfrm>
            <a:off x="-1" y="4921984"/>
            <a:ext cx="3733801" cy="1631216"/>
          </a:xfrm>
          <a:prstGeom prst="rect">
            <a:avLst/>
          </a:prstGeom>
        </p:spPr>
        <p:txBody>
          <a:bodyPr wrap="square">
            <a:spAutoFit/>
          </a:bodyPr>
          <a:lstStyle/>
          <a:p>
            <a:r>
              <a:rPr lang="en-US" sz="1000" dirty="0" smtClean="0">
                <a:solidFill>
                  <a:prstClr val="black"/>
                </a:solidFill>
                <a:latin typeface="Helvetica" charset="0"/>
                <a:ea typeface="Helvetica" charset="0"/>
                <a:cs typeface="Helvetica" charset="0"/>
              </a:rPr>
              <a:t>Full references for mechanism:</a:t>
            </a:r>
          </a:p>
          <a:p>
            <a:endParaRPr lang="en-US" sz="1000" dirty="0" smtClean="0">
              <a:solidFill>
                <a:prstClr val="black"/>
              </a:solidFill>
              <a:latin typeface="Helvetica Light" charset="0"/>
              <a:ea typeface="Helvetica Light" charset="0"/>
              <a:cs typeface="Helvetica Light" charset="0"/>
            </a:endParaRPr>
          </a:p>
          <a:p>
            <a:r>
              <a:rPr lang="en-US" sz="1000" dirty="0" smtClean="0">
                <a:solidFill>
                  <a:prstClr val="black"/>
                </a:solidFill>
                <a:latin typeface="Helvetica Light" charset="0"/>
                <a:ea typeface="Helvetica Light" charset="0"/>
                <a:cs typeface="Helvetica Light" charset="0"/>
              </a:rPr>
              <a:t>F. </a:t>
            </a:r>
            <a:r>
              <a:rPr lang="en-US" sz="1000" dirty="0" err="1" smtClean="0">
                <a:solidFill>
                  <a:prstClr val="black"/>
                </a:solidFill>
                <a:latin typeface="Helvetica Light" charset="0"/>
                <a:ea typeface="Helvetica Light" charset="0"/>
                <a:cs typeface="Helvetica Light" charset="0"/>
              </a:rPr>
              <a:t>Englert</a:t>
            </a:r>
            <a:r>
              <a:rPr lang="en-US" sz="1000" dirty="0" smtClean="0">
                <a:solidFill>
                  <a:prstClr val="black"/>
                </a:solidFill>
                <a:latin typeface="Helvetica Light" charset="0"/>
                <a:ea typeface="Helvetica Light" charset="0"/>
                <a:cs typeface="Helvetica Light" charset="0"/>
              </a:rPr>
              <a:t> and R. </a:t>
            </a:r>
            <a:r>
              <a:rPr lang="en-US" sz="1000" dirty="0" err="1" smtClean="0">
                <a:solidFill>
                  <a:prstClr val="black"/>
                </a:solidFill>
                <a:latin typeface="Helvetica Light" charset="0"/>
                <a:ea typeface="Helvetica Light" charset="0"/>
                <a:cs typeface="Helvetica Light" charset="0"/>
              </a:rPr>
              <a:t>Brout</a:t>
            </a:r>
            <a:r>
              <a:rPr lang="en-US" sz="1000" dirty="0" smtClean="0">
                <a:solidFill>
                  <a:prstClr val="black"/>
                </a:solidFill>
                <a:latin typeface="Helvetica Light" charset="0"/>
                <a:ea typeface="Helvetica Light" charset="0"/>
                <a:cs typeface="Helvetica Light" charset="0"/>
              </a:rPr>
              <a:t>, PRL 13 (1964) 321.</a:t>
            </a:r>
          </a:p>
          <a:p>
            <a:r>
              <a:rPr lang="en-US" sz="1000" dirty="0" smtClean="0">
                <a:solidFill>
                  <a:prstClr val="black"/>
                </a:solidFill>
                <a:latin typeface="Helvetica Light" charset="0"/>
                <a:ea typeface="Helvetica Light" charset="0"/>
                <a:cs typeface="Helvetica Light" charset="0"/>
              </a:rPr>
              <a:t>P.W. Higgs, PRL 13 (1964) 508.</a:t>
            </a:r>
          </a:p>
          <a:p>
            <a:r>
              <a:rPr lang="en-US" sz="1000" dirty="0" smtClean="0">
                <a:solidFill>
                  <a:prstClr val="black"/>
                </a:solidFill>
                <a:latin typeface="Helvetica Light" charset="0"/>
                <a:ea typeface="Helvetica Light" charset="0"/>
                <a:cs typeface="Helvetica Light" charset="0"/>
              </a:rPr>
              <a:t>G. </a:t>
            </a:r>
            <a:r>
              <a:rPr lang="en-US" sz="1000" dirty="0" err="1" smtClean="0">
                <a:solidFill>
                  <a:prstClr val="black"/>
                </a:solidFill>
                <a:latin typeface="Helvetica Light" charset="0"/>
                <a:ea typeface="Helvetica Light" charset="0"/>
                <a:cs typeface="Helvetica Light" charset="0"/>
              </a:rPr>
              <a:t>Guralnik</a:t>
            </a:r>
            <a:r>
              <a:rPr lang="en-US" sz="1000" dirty="0" smtClean="0">
                <a:solidFill>
                  <a:prstClr val="black"/>
                </a:solidFill>
                <a:latin typeface="Helvetica Light" charset="0"/>
                <a:ea typeface="Helvetica Light" charset="0"/>
                <a:cs typeface="Helvetica Light" charset="0"/>
              </a:rPr>
              <a:t>, C. Hagen, and T.W.B. Kibble, PRL 13 (1964) 585.</a:t>
            </a:r>
          </a:p>
          <a:p>
            <a:endParaRPr lang="en-US" sz="1000" dirty="0" smtClean="0">
              <a:solidFill>
                <a:prstClr val="black"/>
              </a:solidFill>
              <a:latin typeface="Helvetica Light" charset="0"/>
              <a:ea typeface="Helvetica Light" charset="0"/>
              <a:cs typeface="Helvetica Light" charset="0"/>
            </a:endParaRPr>
          </a:p>
          <a:p>
            <a:r>
              <a:rPr lang="en-US" sz="1000" i="1" dirty="0" smtClean="0">
                <a:solidFill>
                  <a:prstClr val="black"/>
                </a:solidFill>
                <a:latin typeface="Helvetica Light" charset="0"/>
                <a:ea typeface="Helvetica Light" charset="0"/>
                <a:cs typeface="Helvetica Light" charset="0"/>
              </a:rPr>
              <a:t>It should be noted that Landau and </a:t>
            </a:r>
            <a:r>
              <a:rPr lang="en-US" sz="1000" i="1" dirty="0" err="1" smtClean="0">
                <a:solidFill>
                  <a:prstClr val="black"/>
                </a:solidFill>
                <a:latin typeface="Helvetica Light" charset="0"/>
                <a:ea typeface="Helvetica Light" charset="0"/>
                <a:cs typeface="Helvetica Light" charset="0"/>
              </a:rPr>
              <a:t>Ginzburg</a:t>
            </a:r>
            <a:r>
              <a:rPr lang="en-US" sz="1000" i="1" dirty="0" smtClean="0">
                <a:solidFill>
                  <a:prstClr val="black"/>
                </a:solidFill>
                <a:latin typeface="Helvetica Light" charset="0"/>
                <a:ea typeface="Helvetica Light" charset="0"/>
                <a:cs typeface="Helvetica Light" charset="0"/>
              </a:rPr>
              <a:t> had proposed a field giving the photon a mass in a superconductor, the mathematics of which is identical to the “Higgs mechanism” and predates it by several years.</a:t>
            </a:r>
            <a:endParaRPr lang="en-GB" sz="1000" i="1" dirty="0">
              <a:solidFill>
                <a:prstClr val="black"/>
              </a:solidFill>
              <a:latin typeface="Helvetica Light" charset="0"/>
              <a:ea typeface="Helvetica Light" charset="0"/>
              <a:cs typeface="Helvetica Light" charset="0"/>
            </a:endParaRPr>
          </a:p>
        </p:txBody>
      </p:sp>
      <p:pic>
        <p:nvPicPr>
          <p:cNvPr id="8" name="Picture 7"/>
          <p:cNvPicPr>
            <a:picLocks noChangeAspect="1"/>
          </p:cNvPicPr>
          <p:nvPr/>
        </p:nvPicPr>
        <p:blipFill>
          <a:blip r:embed="rId2"/>
          <a:stretch>
            <a:fillRect/>
          </a:stretch>
        </p:blipFill>
        <p:spPr>
          <a:xfrm>
            <a:off x="4210888" y="-14369"/>
            <a:ext cx="4933112" cy="6586619"/>
          </a:xfrm>
          <a:prstGeom prst="rect">
            <a:avLst/>
          </a:prstGeom>
        </p:spPr>
      </p:pic>
      <p:sp>
        <p:nvSpPr>
          <p:cNvPr id="16" name="Rectangle 15"/>
          <p:cNvSpPr/>
          <p:nvPr/>
        </p:nvSpPr>
        <p:spPr>
          <a:xfrm>
            <a:off x="0" y="2348880"/>
            <a:ext cx="5105400" cy="1756992"/>
          </a:xfrm>
          <a:prstGeom prst="rect">
            <a:avLst/>
          </a:prstGeom>
          <a:solidFill>
            <a:srgbClr val="FFFFFF">
              <a:alpha val="92000"/>
            </a:srgbClr>
          </a:solidFill>
        </p:spPr>
        <p:txBody>
          <a:bodyPr wrap="square" tIns="108000" bIns="108000">
            <a:spAutoFit/>
          </a:bodyPr>
          <a:lstStyle/>
          <a:p>
            <a:pPr algn="ctr">
              <a:defRPr/>
            </a:pPr>
            <a:r>
              <a:rPr lang="en-GB" sz="3600" dirty="0" smtClean="0">
                <a:solidFill>
                  <a:prstClr val="black"/>
                </a:solidFill>
                <a:latin typeface="Helvetica Light" charset="0"/>
                <a:ea typeface="Helvetica Light" charset="0"/>
                <a:cs typeface="Helvetica Light" charset="0"/>
              </a:rPr>
              <a:t>The Higgs boson    </a:t>
            </a:r>
          </a:p>
          <a:p>
            <a:pPr algn="ctr">
              <a:spcBef>
                <a:spcPts val="1800"/>
              </a:spcBef>
              <a:defRPr/>
            </a:pPr>
            <a:r>
              <a:rPr lang="en-GB" sz="2000" dirty="0" smtClean="0">
                <a:solidFill>
                  <a:srgbClr val="000000"/>
                </a:solidFill>
                <a:latin typeface="Helvetica Light" charset="0"/>
                <a:ea typeface="Helvetica Light" charset="0"/>
                <a:cs typeface="Helvetica Light" charset="0"/>
              </a:rPr>
              <a:t>Run-1 </a:t>
            </a:r>
            <a:r>
              <a:rPr lang="en-GB" sz="2000" dirty="0" err="1" smtClean="0">
                <a:solidFill>
                  <a:srgbClr val="000000"/>
                </a:solidFill>
                <a:latin typeface="Helvetica Light" charset="0"/>
                <a:ea typeface="Helvetica Light" charset="0"/>
                <a:cs typeface="Helvetica Light" charset="0"/>
              </a:rPr>
              <a:t>magnus</a:t>
            </a:r>
            <a:r>
              <a:rPr lang="en-GB" sz="2000" dirty="0" smtClean="0">
                <a:solidFill>
                  <a:srgbClr val="000000"/>
                </a:solidFill>
                <a:latin typeface="Helvetica Light" charset="0"/>
                <a:ea typeface="Helvetica Light" charset="0"/>
                <a:cs typeface="Helvetica Light" charset="0"/>
              </a:rPr>
              <a:t> </a:t>
            </a:r>
            <a:r>
              <a:rPr lang="en-GB" sz="2000" dirty="0" err="1" smtClean="0">
                <a:solidFill>
                  <a:srgbClr val="000000"/>
                </a:solidFill>
                <a:latin typeface="Helvetica Light" charset="0"/>
                <a:ea typeface="Helvetica Light" charset="0"/>
                <a:cs typeface="Helvetica Light" charset="0"/>
              </a:rPr>
              <a:t>opum</a:t>
            </a:r>
            <a:endParaRPr lang="en-GB" sz="2000" dirty="0" smtClean="0">
              <a:solidFill>
                <a:srgbClr val="000000"/>
              </a:solidFill>
              <a:latin typeface="Helvetica Light" charset="0"/>
              <a:ea typeface="Helvetica Light" charset="0"/>
              <a:cs typeface="Helvetica Light" charset="0"/>
            </a:endParaRPr>
          </a:p>
          <a:p>
            <a:pPr algn="ctr">
              <a:spcBef>
                <a:spcPts val="1800"/>
              </a:spcBef>
              <a:defRPr/>
            </a:pPr>
            <a:r>
              <a:rPr lang="en-GB" sz="1400" dirty="0">
                <a:solidFill>
                  <a:srgbClr val="003BB8"/>
                </a:solidFill>
                <a:latin typeface="Helvetica Light" charset="0"/>
                <a:ea typeface="Helvetica Light" charset="0"/>
                <a:cs typeface="Helvetica Light" charset="0"/>
              </a:rPr>
              <a:t>The SM predicts all its properties, </a:t>
            </a:r>
            <a:r>
              <a:rPr lang="en-GB" sz="1400" dirty="0" smtClean="0">
                <a:solidFill>
                  <a:srgbClr val="003BB8"/>
                </a:solidFill>
                <a:latin typeface="Helvetica Light" charset="0"/>
                <a:ea typeface="Helvetica Light" charset="0"/>
                <a:cs typeface="Helvetica Light" charset="0"/>
              </a:rPr>
              <a:t>except </a:t>
            </a:r>
            <a:r>
              <a:rPr lang="en-GB" sz="1400" dirty="0">
                <a:solidFill>
                  <a:srgbClr val="003BB8"/>
                </a:solidFill>
                <a:latin typeface="Helvetica Light" charset="0"/>
                <a:ea typeface="Helvetica Light" charset="0"/>
                <a:cs typeface="Helvetica Light" charset="0"/>
              </a:rPr>
              <a:t>for its mass</a:t>
            </a:r>
          </a:p>
        </p:txBody>
      </p:sp>
      <p:sp>
        <p:nvSpPr>
          <p:cNvPr id="9" name="Rectangle 8"/>
          <p:cNvSpPr/>
          <p:nvPr/>
        </p:nvSpPr>
        <p:spPr>
          <a:xfrm>
            <a:off x="4210888" y="6326029"/>
            <a:ext cx="2667000" cy="246221"/>
          </a:xfrm>
          <a:prstGeom prst="rect">
            <a:avLst/>
          </a:prstGeom>
        </p:spPr>
        <p:txBody>
          <a:bodyPr wrap="square">
            <a:spAutoFit/>
          </a:bodyPr>
          <a:lstStyle/>
          <a:p>
            <a:r>
              <a:rPr lang="en-US" sz="1000" dirty="0" smtClean="0">
                <a:solidFill>
                  <a:prstClr val="white">
                    <a:lumMod val="75000"/>
                  </a:prstClr>
                </a:solidFill>
                <a:latin typeface="Trebuchet MS"/>
                <a:ea typeface="ＭＳ Ｐゴシック" charset="-128"/>
                <a:cs typeface="Trebuchet MS"/>
              </a:rPr>
              <a:t>http://</a:t>
            </a:r>
            <a:r>
              <a:rPr lang="en-US" sz="1000" dirty="0" err="1" smtClean="0">
                <a:solidFill>
                  <a:prstClr val="white">
                    <a:lumMod val="75000"/>
                  </a:prstClr>
                </a:solidFill>
                <a:latin typeface="Trebuchet MS"/>
                <a:ea typeface="ＭＳ Ｐゴシック" charset="-128"/>
                <a:cs typeface="Trebuchet MS"/>
              </a:rPr>
              <a:t>www.shardcore.org/shardpress</a:t>
            </a:r>
            <a:endParaRPr lang="en-GB" sz="1000" dirty="0">
              <a:solidFill>
                <a:prstClr val="white">
                  <a:lumMod val="75000"/>
                </a:prstClr>
              </a:solidFill>
              <a:latin typeface="Trebuchet MS"/>
              <a:ea typeface="ＭＳ Ｐゴシック" charset="-128"/>
              <a:cs typeface="Trebuchet MS"/>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11</a:t>
            </a:fld>
            <a:endParaRPr lang="en-GB" dirty="0"/>
          </a:p>
        </p:txBody>
      </p:sp>
    </p:spTree>
    <p:extLst>
      <p:ext uri="{BB962C8B-B14F-4D97-AF65-F5344CB8AC3E}">
        <p14:creationId xmlns:p14="http://schemas.microsoft.com/office/powerpoint/2010/main" val="1581356457"/>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3"/>
          <a:stretch>
            <a:fillRect/>
          </a:stretch>
        </p:blipFill>
        <p:spPr>
          <a:xfrm>
            <a:off x="1" y="0"/>
            <a:ext cx="9144000" cy="6858000"/>
          </a:xfrm>
          <a:prstGeom prst="rect">
            <a:avLst/>
          </a:prstGeom>
        </p:spPr>
      </p:pic>
      <p:sp>
        <p:nvSpPr>
          <p:cNvPr id="28" name="Rectangle 27"/>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7"/>
            <a:ext cx="9144000" cy="369332"/>
          </a:xfrm>
          <a:prstGeom prst="rect">
            <a:avLst/>
          </a:prstGeom>
          <a:noFill/>
        </p:spPr>
        <p:txBody>
          <a:bodyPr wrap="square" rtlCol="0">
            <a:spAutoFit/>
          </a:bodyPr>
          <a:lstStyle/>
          <a:p>
            <a:pPr algn="ctr">
              <a:spcBef>
                <a:spcPts val="2600"/>
              </a:spcBef>
            </a:pPr>
            <a:r>
              <a:rPr lang="en-US" dirty="0" smtClean="0">
                <a:solidFill>
                  <a:prstClr val="black"/>
                </a:solidFill>
                <a:latin typeface="Helvetica Light" charset="0"/>
                <a:ea typeface="Helvetica Light" charset="0"/>
                <a:cs typeface="Helvetica Light" charset="0"/>
              </a:rPr>
              <a:t>Higgs boson production at the LHC</a:t>
            </a:r>
            <a:endParaRPr lang="en-GB" dirty="0">
              <a:solidFill>
                <a:prstClr val="black"/>
              </a:solidFill>
              <a:latin typeface="Helvetica Light" charset="0"/>
              <a:ea typeface="Helvetica Light" charset="0"/>
              <a:cs typeface="Helvetica Light" charset="0"/>
            </a:endParaRPr>
          </a:p>
        </p:txBody>
      </p:sp>
      <p:sp>
        <p:nvSpPr>
          <p:cNvPr id="33" name="Text Box 11"/>
          <p:cNvSpPr txBox="1">
            <a:spLocks noChangeArrowheads="1"/>
          </p:cNvSpPr>
          <p:nvPr/>
        </p:nvSpPr>
        <p:spPr bwMode="auto">
          <a:xfrm>
            <a:off x="152398" y="1275401"/>
            <a:ext cx="4347594" cy="1233287"/>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600" dirty="0" smtClean="0">
                <a:solidFill>
                  <a:srgbClr val="F1F1F5"/>
                </a:solidFill>
                <a:latin typeface="Helvetica Light" charset="0"/>
                <a:ea typeface="Helvetica Light" charset="0"/>
                <a:cs typeface="Helvetica Light" charset="0"/>
                <a:sym typeface="Symbol" charset="2"/>
              </a:rPr>
              <a:t>At the LHC, the Higgs boson is </a:t>
            </a:r>
            <a:r>
              <a:rPr lang="en-US" sz="1600" dirty="0">
                <a:solidFill>
                  <a:srgbClr val="F1F1F5"/>
                </a:solidFill>
                <a:latin typeface="Helvetica Light" charset="0"/>
                <a:ea typeface="Helvetica Light" charset="0"/>
                <a:cs typeface="Helvetica Light" charset="0"/>
                <a:sym typeface="Symbol" charset="2"/>
              </a:rPr>
              <a:t>dominantly produced via </a:t>
            </a:r>
            <a:r>
              <a:rPr lang="en-US" sz="1600" dirty="0" smtClean="0">
                <a:solidFill>
                  <a:srgbClr val="F1F1F5"/>
                </a:solidFill>
                <a:latin typeface="Helvetica Light" charset="0"/>
                <a:ea typeface="Helvetica Light" charset="0"/>
                <a:cs typeface="Helvetica Light" charset="0"/>
                <a:sym typeface="Symbol" charset="2"/>
              </a:rPr>
              <a:t>gluon fusion for </a:t>
            </a:r>
            <a:r>
              <a:rPr lang="en-US" sz="1600" dirty="0" err="1" smtClean="0">
                <a:solidFill>
                  <a:srgbClr val="F1F1F5"/>
                </a:solidFill>
                <a:latin typeface="Helvetica Light" charset="0"/>
                <a:ea typeface="Helvetica Light" charset="0"/>
                <a:cs typeface="Helvetica Light" charset="0"/>
                <a:sym typeface="Symbol" charset="2"/>
              </a:rPr>
              <a:t>σ</a:t>
            </a:r>
            <a:r>
              <a:rPr lang="en-US" sz="1600" baseline="-25000" dirty="0" err="1" smtClean="0">
                <a:solidFill>
                  <a:srgbClr val="F1F1F5"/>
                </a:solidFill>
                <a:latin typeface="Helvetica Light" charset="0"/>
                <a:ea typeface="Helvetica Light" charset="0"/>
                <a:cs typeface="Helvetica Light" charset="0"/>
                <a:sym typeface="Symbol" charset="2"/>
              </a:rPr>
              <a:t>H,total</a:t>
            </a:r>
            <a:r>
              <a:rPr lang="en-US" sz="1600" dirty="0" smtClean="0">
                <a:solidFill>
                  <a:srgbClr val="F1F1F5"/>
                </a:solidFill>
                <a:latin typeface="Helvetica Light" charset="0"/>
                <a:ea typeface="Helvetica Light" charset="0"/>
                <a:cs typeface="Helvetica Light" charset="0"/>
                <a:sym typeface="Symbol" charset="2"/>
              </a:rPr>
              <a:t> = 56 </a:t>
            </a:r>
            <a:r>
              <a:rPr lang="en-US" sz="1600" dirty="0" err="1" smtClean="0">
                <a:solidFill>
                  <a:srgbClr val="F1F1F5"/>
                </a:solidFill>
                <a:latin typeface="Helvetica Light" charset="0"/>
                <a:ea typeface="Helvetica Light" charset="0"/>
                <a:cs typeface="Helvetica Light" charset="0"/>
                <a:sym typeface="Symbol" charset="2"/>
              </a:rPr>
              <a:t>pb</a:t>
            </a:r>
            <a:r>
              <a:rPr lang="en-US" sz="1600" dirty="0" smtClean="0">
                <a:solidFill>
                  <a:srgbClr val="F1F1F5"/>
                </a:solidFill>
                <a:latin typeface="Helvetica Light" charset="0"/>
                <a:ea typeface="Helvetica Light" charset="0"/>
                <a:cs typeface="Helvetica Light" charset="0"/>
                <a:sym typeface="Symbol" charset="2"/>
              </a:rPr>
              <a:t> at √s = 13 TeV for </a:t>
            </a:r>
            <a:r>
              <a:rPr lang="en-US" sz="1600" dirty="0" err="1" smtClean="0">
                <a:solidFill>
                  <a:srgbClr val="F1F1F5"/>
                </a:solidFill>
                <a:latin typeface="Helvetica Light" charset="0"/>
                <a:ea typeface="Helvetica Light" charset="0"/>
                <a:cs typeface="Helvetica Light" charset="0"/>
                <a:sym typeface="Symbol" charset="2"/>
              </a:rPr>
              <a:t>m</a:t>
            </a:r>
            <a:r>
              <a:rPr lang="en-US" sz="1600" baseline="-25000" dirty="0" err="1" smtClean="0">
                <a:solidFill>
                  <a:srgbClr val="F1F1F5"/>
                </a:solidFill>
                <a:latin typeface="Helvetica Light" charset="0"/>
                <a:ea typeface="Helvetica Light" charset="0"/>
                <a:cs typeface="Helvetica Light" charset="0"/>
                <a:sym typeface="Symbol" charset="2"/>
              </a:rPr>
              <a:t>H</a:t>
            </a:r>
            <a:r>
              <a:rPr lang="en-US" sz="1600" dirty="0" smtClean="0">
                <a:solidFill>
                  <a:srgbClr val="F1F1F5"/>
                </a:solidFill>
                <a:latin typeface="Helvetica Light" charset="0"/>
                <a:ea typeface="Helvetica Light" charset="0"/>
                <a:cs typeface="Helvetica Light" charset="0"/>
                <a:sym typeface="Symbol" charset="2"/>
              </a:rPr>
              <a:t> = 125 GeV </a:t>
            </a:r>
          </a:p>
          <a:p>
            <a:pPr>
              <a:spcBef>
                <a:spcPts val="1200"/>
              </a:spcBef>
            </a:pPr>
            <a:r>
              <a:rPr lang="en-US" sz="1600" dirty="0" smtClean="0">
                <a:solidFill>
                  <a:srgbClr val="F1F1F5"/>
                </a:solidFill>
                <a:latin typeface="Helvetica Light" charset="0"/>
                <a:ea typeface="Helvetica Light" charset="0"/>
                <a:cs typeface="Helvetica Light" charset="0"/>
                <a:sym typeface="Symbol" charset="2"/>
              </a:rPr>
              <a:t>Cross section steeply falling with Higgs mass</a:t>
            </a:r>
            <a:endParaRPr lang="en-US" sz="1200" dirty="0" smtClean="0">
              <a:solidFill>
                <a:srgbClr val="F1F1F5"/>
              </a:solidFill>
              <a:latin typeface="Helvetica Light" charset="0"/>
              <a:ea typeface="Helvetica Light" charset="0"/>
              <a:cs typeface="Helvetica Light" charset="0"/>
              <a:sym typeface="Symbol" charset="2"/>
            </a:endParaRPr>
          </a:p>
        </p:txBody>
      </p:sp>
      <p:grpSp>
        <p:nvGrpSpPr>
          <p:cNvPr id="34" name="Group 33"/>
          <p:cNvGrpSpPr/>
          <p:nvPr/>
        </p:nvGrpSpPr>
        <p:grpSpPr>
          <a:xfrm>
            <a:off x="721119" y="2944670"/>
            <a:ext cx="4103144" cy="1492442"/>
            <a:chOff x="1017568" y="3284873"/>
            <a:chExt cx="4103144" cy="1492442"/>
          </a:xfrm>
        </p:grpSpPr>
        <p:sp>
          <p:nvSpPr>
            <p:cNvPr id="35" name="TextBox 34"/>
            <p:cNvSpPr txBox="1"/>
            <p:nvPr/>
          </p:nvSpPr>
          <p:spPr>
            <a:xfrm>
              <a:off x="4205983" y="3674530"/>
              <a:ext cx="374434" cy="461665"/>
            </a:xfrm>
            <a:prstGeom prst="rect">
              <a:avLst/>
            </a:prstGeom>
            <a:noFill/>
          </p:spPr>
          <p:txBody>
            <a:bodyPr wrap="none" rtlCol="0">
              <a:spAutoFit/>
            </a:bodyPr>
            <a:lstStyle/>
            <a:p>
              <a:r>
                <a:rPr lang="en-GB" dirty="0" smtClean="0">
                  <a:solidFill>
                    <a:srgbClr val="F1F1F5"/>
                  </a:solidFill>
                  <a:latin typeface="Chalkduster"/>
                  <a:cs typeface="Chalkduster"/>
                </a:rPr>
                <a:t>H</a:t>
              </a:r>
              <a:endParaRPr lang="en-GB" dirty="0">
                <a:solidFill>
                  <a:srgbClr val="F1F1F5"/>
                </a:solidFill>
                <a:latin typeface="Chalkduster"/>
                <a:cs typeface="Chalkduster"/>
              </a:endParaRPr>
            </a:p>
          </p:txBody>
        </p:sp>
        <p:sp>
          <p:nvSpPr>
            <p:cNvPr id="36" name="Freeform 35"/>
            <p:cNvSpPr/>
            <p:nvPr/>
          </p:nvSpPr>
          <p:spPr>
            <a:xfrm rot="21414403">
              <a:off x="3552487" y="4001354"/>
              <a:ext cx="1568225" cy="147441"/>
            </a:xfrm>
            <a:custGeom>
              <a:avLst/>
              <a:gdLst>
                <a:gd name="connsiteX0" fmla="*/ 2201333 w 2316269"/>
                <a:gd name="connsiteY0" fmla="*/ 101020 h 107014"/>
                <a:gd name="connsiteX1" fmla="*/ 1259417 w 2316269"/>
                <a:gd name="connsiteY1" fmla="*/ 69270 h 107014"/>
                <a:gd name="connsiteX2" fmla="*/ 867833 w 2316269"/>
                <a:gd name="connsiteY2" fmla="*/ 48103 h 107014"/>
                <a:gd name="connsiteX3" fmla="*/ 698500 w 2316269"/>
                <a:gd name="connsiteY3" fmla="*/ 26936 h 107014"/>
                <a:gd name="connsiteX4" fmla="*/ 571500 w 2316269"/>
                <a:gd name="connsiteY4" fmla="*/ 5770 h 107014"/>
                <a:gd name="connsiteX5" fmla="*/ 0 w 2316269"/>
                <a:gd name="connsiteY5" fmla="*/ 5770 h 10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6269" h="107014">
                  <a:moveTo>
                    <a:pt x="2201333" y="101020"/>
                  </a:moveTo>
                  <a:cubicBezTo>
                    <a:pt x="1749202" y="68723"/>
                    <a:pt x="2316269" y="107014"/>
                    <a:pt x="1259417" y="69270"/>
                  </a:cubicBezTo>
                  <a:cubicBezTo>
                    <a:pt x="1128782" y="64604"/>
                    <a:pt x="867833" y="48103"/>
                    <a:pt x="867833" y="48103"/>
                  </a:cubicBezTo>
                  <a:lnTo>
                    <a:pt x="698500" y="26936"/>
                  </a:lnTo>
                  <a:cubicBezTo>
                    <a:pt x="656014" y="20867"/>
                    <a:pt x="614398" y="7070"/>
                    <a:pt x="571500" y="5770"/>
                  </a:cubicBezTo>
                  <a:cubicBezTo>
                    <a:pt x="381087" y="0"/>
                    <a:pt x="190500" y="5770"/>
                    <a:pt x="0" y="5770"/>
                  </a:cubicBezTo>
                </a:path>
              </a:pathLst>
            </a:custGeom>
            <a:ln w="38100" cap="flat" cmpd="sng" algn="ctr">
              <a:solidFill>
                <a:srgbClr val="F1F1F5"/>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37" name="Freeform 36"/>
            <p:cNvSpPr/>
            <p:nvPr/>
          </p:nvSpPr>
          <p:spPr>
            <a:xfrm flipH="1" flipV="1">
              <a:off x="2808816" y="4047201"/>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38" name="Freeform 37"/>
            <p:cNvSpPr/>
            <p:nvPr/>
          </p:nvSpPr>
          <p:spPr>
            <a:xfrm flipH="1">
              <a:off x="2808817" y="3558115"/>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39" name="Freeform 38"/>
            <p:cNvSpPr/>
            <p:nvPr/>
          </p:nvSpPr>
          <p:spPr>
            <a:xfrm rot="3361181" flipH="1">
              <a:off x="2443691" y="3820514"/>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0" name="Freeform 39"/>
            <p:cNvSpPr/>
            <p:nvPr/>
          </p:nvSpPr>
          <p:spPr>
            <a:xfrm>
              <a:off x="1438469" y="3432965"/>
              <a:ext cx="1370347" cy="200518"/>
            </a:xfrm>
            <a:custGeom>
              <a:avLst/>
              <a:gdLst>
                <a:gd name="connsiteX0" fmla="*/ 0 w 1270077"/>
                <a:gd name="connsiteY0" fmla="*/ 66839 h 190959"/>
                <a:gd name="connsiteX1" fmla="*/ 33423 w 1270077"/>
                <a:gd name="connsiteY1" fmla="*/ 89119 h 190959"/>
                <a:gd name="connsiteX2" fmla="*/ 44564 w 1270077"/>
                <a:gd name="connsiteY2" fmla="*/ 122539 h 190959"/>
                <a:gd name="connsiteX3" fmla="*/ 111410 w 1270077"/>
                <a:gd name="connsiteY3" fmla="*/ 144819 h 190959"/>
                <a:gd name="connsiteX4" fmla="*/ 200538 w 1270077"/>
                <a:gd name="connsiteY4" fmla="*/ 133679 h 190959"/>
                <a:gd name="connsiteX5" fmla="*/ 200538 w 1270077"/>
                <a:gd name="connsiteY5" fmla="*/ 11140 h 190959"/>
                <a:gd name="connsiteX6" fmla="*/ 178256 w 1270077"/>
                <a:gd name="connsiteY6" fmla="*/ 133679 h 190959"/>
                <a:gd name="connsiteX7" fmla="*/ 245103 w 1270077"/>
                <a:gd name="connsiteY7" fmla="*/ 155959 h 190959"/>
                <a:gd name="connsiteX8" fmla="*/ 378795 w 1270077"/>
                <a:gd name="connsiteY8" fmla="*/ 122539 h 190959"/>
                <a:gd name="connsiteX9" fmla="*/ 389936 w 1270077"/>
                <a:gd name="connsiteY9" fmla="*/ 77979 h 190959"/>
                <a:gd name="connsiteX10" fmla="*/ 378795 w 1270077"/>
                <a:gd name="connsiteY10" fmla="*/ 33420 h 190959"/>
                <a:gd name="connsiteX11" fmla="*/ 311949 w 1270077"/>
                <a:gd name="connsiteY11" fmla="*/ 33420 h 190959"/>
                <a:gd name="connsiteX12" fmla="*/ 334231 w 1270077"/>
                <a:gd name="connsiteY12" fmla="*/ 122539 h 190959"/>
                <a:gd name="connsiteX13" fmla="*/ 367654 w 1270077"/>
                <a:gd name="connsiteY13" fmla="*/ 144819 h 190959"/>
                <a:gd name="connsiteX14" fmla="*/ 434500 w 1270077"/>
                <a:gd name="connsiteY14" fmla="*/ 167098 h 190959"/>
                <a:gd name="connsiteX15" fmla="*/ 545910 w 1270077"/>
                <a:gd name="connsiteY15" fmla="*/ 133679 h 190959"/>
                <a:gd name="connsiteX16" fmla="*/ 579333 w 1270077"/>
                <a:gd name="connsiteY16" fmla="*/ 122539 h 190959"/>
                <a:gd name="connsiteX17" fmla="*/ 568192 w 1270077"/>
                <a:gd name="connsiteY17" fmla="*/ 44560 h 190959"/>
                <a:gd name="connsiteX18" fmla="*/ 557051 w 1270077"/>
                <a:gd name="connsiteY18" fmla="*/ 11140 h 190959"/>
                <a:gd name="connsiteX19" fmla="*/ 479064 w 1270077"/>
                <a:gd name="connsiteY19" fmla="*/ 22280 h 190959"/>
                <a:gd name="connsiteX20" fmla="*/ 512487 w 1270077"/>
                <a:gd name="connsiteY20" fmla="*/ 144819 h 190959"/>
                <a:gd name="connsiteX21" fmla="*/ 557051 w 1270077"/>
                <a:gd name="connsiteY21" fmla="*/ 155959 h 190959"/>
                <a:gd name="connsiteX22" fmla="*/ 735308 w 1270077"/>
                <a:gd name="connsiteY22" fmla="*/ 144819 h 190959"/>
                <a:gd name="connsiteX23" fmla="*/ 757590 w 1270077"/>
                <a:gd name="connsiteY23" fmla="*/ 55700 h 190959"/>
                <a:gd name="connsiteX24" fmla="*/ 690744 w 1270077"/>
                <a:gd name="connsiteY24" fmla="*/ 11140 h 190959"/>
                <a:gd name="connsiteX25" fmla="*/ 690744 w 1270077"/>
                <a:gd name="connsiteY25" fmla="*/ 100259 h 190959"/>
                <a:gd name="connsiteX26" fmla="*/ 724167 w 1270077"/>
                <a:gd name="connsiteY26" fmla="*/ 111399 h 190959"/>
                <a:gd name="connsiteX27" fmla="*/ 757590 w 1270077"/>
                <a:gd name="connsiteY27" fmla="*/ 133679 h 190959"/>
                <a:gd name="connsiteX28" fmla="*/ 791013 w 1270077"/>
                <a:gd name="connsiteY28" fmla="*/ 144819 h 190959"/>
                <a:gd name="connsiteX29" fmla="*/ 857859 w 1270077"/>
                <a:gd name="connsiteY29" fmla="*/ 178238 h 190959"/>
                <a:gd name="connsiteX30" fmla="*/ 946987 w 1270077"/>
                <a:gd name="connsiteY30" fmla="*/ 122539 h 190959"/>
                <a:gd name="connsiteX31" fmla="*/ 958128 w 1270077"/>
                <a:gd name="connsiteY31" fmla="*/ 89119 h 190959"/>
                <a:gd name="connsiteX32" fmla="*/ 946987 w 1270077"/>
                <a:gd name="connsiteY32" fmla="*/ 44560 h 190959"/>
                <a:gd name="connsiteX33" fmla="*/ 869000 w 1270077"/>
                <a:gd name="connsiteY33" fmla="*/ 0 h 190959"/>
                <a:gd name="connsiteX34" fmla="*/ 857859 w 1270077"/>
                <a:gd name="connsiteY34" fmla="*/ 33420 h 190959"/>
                <a:gd name="connsiteX35" fmla="*/ 902423 w 1270077"/>
                <a:gd name="connsiteY35" fmla="*/ 133679 h 190959"/>
                <a:gd name="connsiteX36" fmla="*/ 969269 w 1270077"/>
                <a:gd name="connsiteY36" fmla="*/ 155959 h 190959"/>
                <a:gd name="connsiteX37" fmla="*/ 1147526 w 1270077"/>
                <a:gd name="connsiteY37" fmla="*/ 100259 h 190959"/>
                <a:gd name="connsiteX38" fmla="*/ 1158667 w 1270077"/>
                <a:gd name="connsiteY38" fmla="*/ 66839 h 190959"/>
                <a:gd name="connsiteX39" fmla="*/ 1136385 w 1270077"/>
                <a:gd name="connsiteY39" fmla="*/ 33420 h 190959"/>
                <a:gd name="connsiteX40" fmla="*/ 1069539 w 1270077"/>
                <a:gd name="connsiteY40" fmla="*/ 11140 h 190959"/>
                <a:gd name="connsiteX41" fmla="*/ 1080680 w 1270077"/>
                <a:gd name="connsiteY41" fmla="*/ 100259 h 190959"/>
                <a:gd name="connsiteX42" fmla="*/ 1091821 w 1270077"/>
                <a:gd name="connsiteY42" fmla="*/ 133679 h 190959"/>
                <a:gd name="connsiteX43" fmla="*/ 1158667 w 1270077"/>
                <a:gd name="connsiteY43" fmla="*/ 155959 h 190959"/>
                <a:gd name="connsiteX44" fmla="*/ 1270077 w 1270077"/>
                <a:gd name="connsiteY44" fmla="*/ 167098 h 190959"/>
                <a:gd name="connsiteX45" fmla="*/ 1270077 w 1270077"/>
                <a:gd name="connsiteY45" fmla="*/ 167098 h 190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270077" h="190959">
                  <a:moveTo>
                    <a:pt x="0" y="66839"/>
                  </a:moveTo>
                  <a:cubicBezTo>
                    <a:pt x="11141" y="74266"/>
                    <a:pt x="25058" y="78664"/>
                    <a:pt x="33423" y="89119"/>
                  </a:cubicBezTo>
                  <a:cubicBezTo>
                    <a:pt x="40759" y="98288"/>
                    <a:pt x="35008" y="115714"/>
                    <a:pt x="44564" y="122539"/>
                  </a:cubicBezTo>
                  <a:cubicBezTo>
                    <a:pt x="63677" y="136190"/>
                    <a:pt x="111410" y="144819"/>
                    <a:pt x="111410" y="144819"/>
                  </a:cubicBezTo>
                  <a:cubicBezTo>
                    <a:pt x="141119" y="141106"/>
                    <a:pt x="175625" y="150286"/>
                    <a:pt x="200538" y="133679"/>
                  </a:cubicBezTo>
                  <a:cubicBezTo>
                    <a:pt x="226230" y="116552"/>
                    <a:pt x="202718" y="24220"/>
                    <a:pt x="200538" y="11140"/>
                  </a:cubicBezTo>
                  <a:cubicBezTo>
                    <a:pt x="147387" y="28856"/>
                    <a:pt x="116135" y="27197"/>
                    <a:pt x="178256" y="133679"/>
                  </a:cubicBezTo>
                  <a:cubicBezTo>
                    <a:pt x="190092" y="153966"/>
                    <a:pt x="245103" y="155959"/>
                    <a:pt x="245103" y="155959"/>
                  </a:cubicBezTo>
                  <a:cubicBezTo>
                    <a:pt x="266146" y="153621"/>
                    <a:pt x="354233" y="159378"/>
                    <a:pt x="378795" y="122539"/>
                  </a:cubicBezTo>
                  <a:cubicBezTo>
                    <a:pt x="387288" y="109800"/>
                    <a:pt x="386222" y="92832"/>
                    <a:pt x="389936" y="77979"/>
                  </a:cubicBezTo>
                  <a:cubicBezTo>
                    <a:pt x="386222" y="63126"/>
                    <a:pt x="388360" y="45375"/>
                    <a:pt x="378795" y="33420"/>
                  </a:cubicBezTo>
                  <a:cubicBezTo>
                    <a:pt x="360031" y="9967"/>
                    <a:pt x="330713" y="27166"/>
                    <a:pt x="311949" y="33420"/>
                  </a:cubicBezTo>
                  <a:cubicBezTo>
                    <a:pt x="312504" y="36195"/>
                    <a:pt x="325096" y="111121"/>
                    <a:pt x="334231" y="122539"/>
                  </a:cubicBezTo>
                  <a:cubicBezTo>
                    <a:pt x="342596" y="132994"/>
                    <a:pt x="355418" y="139382"/>
                    <a:pt x="367654" y="144819"/>
                  </a:cubicBezTo>
                  <a:cubicBezTo>
                    <a:pt x="389117" y="154357"/>
                    <a:pt x="434500" y="167098"/>
                    <a:pt x="434500" y="167098"/>
                  </a:cubicBezTo>
                  <a:cubicBezTo>
                    <a:pt x="501850" y="150264"/>
                    <a:pt x="464538" y="160801"/>
                    <a:pt x="545910" y="133679"/>
                  </a:cubicBezTo>
                  <a:lnTo>
                    <a:pt x="579333" y="122539"/>
                  </a:lnTo>
                  <a:cubicBezTo>
                    <a:pt x="575619" y="96546"/>
                    <a:pt x="573342" y="70307"/>
                    <a:pt x="568192" y="44560"/>
                  </a:cubicBezTo>
                  <a:cubicBezTo>
                    <a:pt x="565889" y="33045"/>
                    <a:pt x="568443" y="13988"/>
                    <a:pt x="557051" y="11140"/>
                  </a:cubicBezTo>
                  <a:cubicBezTo>
                    <a:pt x="531575" y="4772"/>
                    <a:pt x="505060" y="18567"/>
                    <a:pt x="479064" y="22280"/>
                  </a:cubicBezTo>
                  <a:cubicBezTo>
                    <a:pt x="481984" y="45641"/>
                    <a:pt x="478017" y="121841"/>
                    <a:pt x="512487" y="144819"/>
                  </a:cubicBezTo>
                  <a:cubicBezTo>
                    <a:pt x="525228" y="153312"/>
                    <a:pt x="542196" y="152246"/>
                    <a:pt x="557051" y="155959"/>
                  </a:cubicBezTo>
                  <a:cubicBezTo>
                    <a:pt x="616470" y="152246"/>
                    <a:pt x="676501" y="154103"/>
                    <a:pt x="735308" y="144819"/>
                  </a:cubicBezTo>
                  <a:cubicBezTo>
                    <a:pt x="786241" y="136778"/>
                    <a:pt x="773099" y="90592"/>
                    <a:pt x="757590" y="55700"/>
                  </a:cubicBezTo>
                  <a:cubicBezTo>
                    <a:pt x="743076" y="23047"/>
                    <a:pt x="718829" y="20501"/>
                    <a:pt x="690744" y="11140"/>
                  </a:cubicBezTo>
                  <a:cubicBezTo>
                    <a:pt x="680100" y="43069"/>
                    <a:pt x="666843" y="64412"/>
                    <a:pt x="690744" y="100259"/>
                  </a:cubicBezTo>
                  <a:cubicBezTo>
                    <a:pt x="697259" y="110030"/>
                    <a:pt x="713663" y="106148"/>
                    <a:pt x="724167" y="111399"/>
                  </a:cubicBezTo>
                  <a:cubicBezTo>
                    <a:pt x="736143" y="117387"/>
                    <a:pt x="745614" y="127691"/>
                    <a:pt x="757590" y="133679"/>
                  </a:cubicBezTo>
                  <a:cubicBezTo>
                    <a:pt x="768094" y="138930"/>
                    <a:pt x="780509" y="139568"/>
                    <a:pt x="791013" y="144819"/>
                  </a:cubicBezTo>
                  <a:cubicBezTo>
                    <a:pt x="877402" y="188008"/>
                    <a:pt x="773848" y="150237"/>
                    <a:pt x="857859" y="178238"/>
                  </a:cubicBezTo>
                  <a:cubicBezTo>
                    <a:pt x="918824" y="157919"/>
                    <a:pt x="922269" y="171970"/>
                    <a:pt x="946987" y="122539"/>
                  </a:cubicBezTo>
                  <a:cubicBezTo>
                    <a:pt x="952239" y="112036"/>
                    <a:pt x="954414" y="100259"/>
                    <a:pt x="958128" y="89119"/>
                  </a:cubicBezTo>
                  <a:cubicBezTo>
                    <a:pt x="954414" y="74266"/>
                    <a:pt x="954584" y="57853"/>
                    <a:pt x="946987" y="44560"/>
                  </a:cubicBezTo>
                  <a:cubicBezTo>
                    <a:pt x="924861" y="5844"/>
                    <a:pt x="907346" y="9586"/>
                    <a:pt x="869000" y="0"/>
                  </a:cubicBezTo>
                  <a:cubicBezTo>
                    <a:pt x="865286" y="11140"/>
                    <a:pt x="857859" y="21677"/>
                    <a:pt x="857859" y="33420"/>
                  </a:cubicBezTo>
                  <a:cubicBezTo>
                    <a:pt x="857859" y="76701"/>
                    <a:pt x="862606" y="111560"/>
                    <a:pt x="902423" y="133679"/>
                  </a:cubicBezTo>
                  <a:cubicBezTo>
                    <a:pt x="922955" y="145085"/>
                    <a:pt x="969269" y="155959"/>
                    <a:pt x="969269" y="155959"/>
                  </a:cubicBezTo>
                  <a:cubicBezTo>
                    <a:pt x="1120719" y="145142"/>
                    <a:pt x="1108651" y="190959"/>
                    <a:pt x="1147526" y="100259"/>
                  </a:cubicBezTo>
                  <a:cubicBezTo>
                    <a:pt x="1152152" y="89466"/>
                    <a:pt x="1154953" y="77979"/>
                    <a:pt x="1158667" y="66839"/>
                  </a:cubicBezTo>
                  <a:cubicBezTo>
                    <a:pt x="1151240" y="55699"/>
                    <a:pt x="1147739" y="40515"/>
                    <a:pt x="1136385" y="33420"/>
                  </a:cubicBezTo>
                  <a:cubicBezTo>
                    <a:pt x="1116467" y="20973"/>
                    <a:pt x="1069539" y="11140"/>
                    <a:pt x="1069539" y="11140"/>
                  </a:cubicBezTo>
                  <a:cubicBezTo>
                    <a:pt x="1073253" y="40846"/>
                    <a:pt x="1075324" y="70804"/>
                    <a:pt x="1080680" y="100259"/>
                  </a:cubicBezTo>
                  <a:cubicBezTo>
                    <a:pt x="1082781" y="111812"/>
                    <a:pt x="1082265" y="126854"/>
                    <a:pt x="1091821" y="133679"/>
                  </a:cubicBezTo>
                  <a:cubicBezTo>
                    <a:pt x="1110934" y="147330"/>
                    <a:pt x="1136385" y="148533"/>
                    <a:pt x="1158667" y="155959"/>
                  </a:cubicBezTo>
                  <a:cubicBezTo>
                    <a:pt x="1216749" y="175317"/>
                    <a:pt x="1180354" y="167098"/>
                    <a:pt x="1270077" y="167098"/>
                  </a:cubicBezTo>
                  <a:lnTo>
                    <a:pt x="1270077" y="167098"/>
                  </a:ln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1" name="Freeform 40"/>
            <p:cNvSpPr/>
            <p:nvPr/>
          </p:nvSpPr>
          <p:spPr>
            <a:xfrm>
              <a:off x="1438469" y="4371482"/>
              <a:ext cx="1370347" cy="200518"/>
            </a:xfrm>
            <a:custGeom>
              <a:avLst/>
              <a:gdLst>
                <a:gd name="connsiteX0" fmla="*/ 0 w 1270077"/>
                <a:gd name="connsiteY0" fmla="*/ 66839 h 190959"/>
                <a:gd name="connsiteX1" fmla="*/ 33423 w 1270077"/>
                <a:gd name="connsiteY1" fmla="*/ 89119 h 190959"/>
                <a:gd name="connsiteX2" fmla="*/ 44564 w 1270077"/>
                <a:gd name="connsiteY2" fmla="*/ 122539 h 190959"/>
                <a:gd name="connsiteX3" fmla="*/ 111410 w 1270077"/>
                <a:gd name="connsiteY3" fmla="*/ 144819 h 190959"/>
                <a:gd name="connsiteX4" fmla="*/ 200538 w 1270077"/>
                <a:gd name="connsiteY4" fmla="*/ 133679 h 190959"/>
                <a:gd name="connsiteX5" fmla="*/ 200538 w 1270077"/>
                <a:gd name="connsiteY5" fmla="*/ 11140 h 190959"/>
                <a:gd name="connsiteX6" fmla="*/ 178256 w 1270077"/>
                <a:gd name="connsiteY6" fmla="*/ 133679 h 190959"/>
                <a:gd name="connsiteX7" fmla="*/ 245103 w 1270077"/>
                <a:gd name="connsiteY7" fmla="*/ 155959 h 190959"/>
                <a:gd name="connsiteX8" fmla="*/ 378795 w 1270077"/>
                <a:gd name="connsiteY8" fmla="*/ 122539 h 190959"/>
                <a:gd name="connsiteX9" fmla="*/ 389936 w 1270077"/>
                <a:gd name="connsiteY9" fmla="*/ 77979 h 190959"/>
                <a:gd name="connsiteX10" fmla="*/ 378795 w 1270077"/>
                <a:gd name="connsiteY10" fmla="*/ 33420 h 190959"/>
                <a:gd name="connsiteX11" fmla="*/ 311949 w 1270077"/>
                <a:gd name="connsiteY11" fmla="*/ 33420 h 190959"/>
                <a:gd name="connsiteX12" fmla="*/ 334231 w 1270077"/>
                <a:gd name="connsiteY12" fmla="*/ 122539 h 190959"/>
                <a:gd name="connsiteX13" fmla="*/ 367654 w 1270077"/>
                <a:gd name="connsiteY13" fmla="*/ 144819 h 190959"/>
                <a:gd name="connsiteX14" fmla="*/ 434500 w 1270077"/>
                <a:gd name="connsiteY14" fmla="*/ 167098 h 190959"/>
                <a:gd name="connsiteX15" fmla="*/ 545910 w 1270077"/>
                <a:gd name="connsiteY15" fmla="*/ 133679 h 190959"/>
                <a:gd name="connsiteX16" fmla="*/ 579333 w 1270077"/>
                <a:gd name="connsiteY16" fmla="*/ 122539 h 190959"/>
                <a:gd name="connsiteX17" fmla="*/ 568192 w 1270077"/>
                <a:gd name="connsiteY17" fmla="*/ 44560 h 190959"/>
                <a:gd name="connsiteX18" fmla="*/ 557051 w 1270077"/>
                <a:gd name="connsiteY18" fmla="*/ 11140 h 190959"/>
                <a:gd name="connsiteX19" fmla="*/ 479064 w 1270077"/>
                <a:gd name="connsiteY19" fmla="*/ 22280 h 190959"/>
                <a:gd name="connsiteX20" fmla="*/ 512487 w 1270077"/>
                <a:gd name="connsiteY20" fmla="*/ 144819 h 190959"/>
                <a:gd name="connsiteX21" fmla="*/ 557051 w 1270077"/>
                <a:gd name="connsiteY21" fmla="*/ 155959 h 190959"/>
                <a:gd name="connsiteX22" fmla="*/ 735308 w 1270077"/>
                <a:gd name="connsiteY22" fmla="*/ 144819 h 190959"/>
                <a:gd name="connsiteX23" fmla="*/ 757590 w 1270077"/>
                <a:gd name="connsiteY23" fmla="*/ 55700 h 190959"/>
                <a:gd name="connsiteX24" fmla="*/ 690744 w 1270077"/>
                <a:gd name="connsiteY24" fmla="*/ 11140 h 190959"/>
                <a:gd name="connsiteX25" fmla="*/ 690744 w 1270077"/>
                <a:gd name="connsiteY25" fmla="*/ 100259 h 190959"/>
                <a:gd name="connsiteX26" fmla="*/ 724167 w 1270077"/>
                <a:gd name="connsiteY26" fmla="*/ 111399 h 190959"/>
                <a:gd name="connsiteX27" fmla="*/ 757590 w 1270077"/>
                <a:gd name="connsiteY27" fmla="*/ 133679 h 190959"/>
                <a:gd name="connsiteX28" fmla="*/ 791013 w 1270077"/>
                <a:gd name="connsiteY28" fmla="*/ 144819 h 190959"/>
                <a:gd name="connsiteX29" fmla="*/ 857859 w 1270077"/>
                <a:gd name="connsiteY29" fmla="*/ 178238 h 190959"/>
                <a:gd name="connsiteX30" fmla="*/ 946987 w 1270077"/>
                <a:gd name="connsiteY30" fmla="*/ 122539 h 190959"/>
                <a:gd name="connsiteX31" fmla="*/ 958128 w 1270077"/>
                <a:gd name="connsiteY31" fmla="*/ 89119 h 190959"/>
                <a:gd name="connsiteX32" fmla="*/ 946987 w 1270077"/>
                <a:gd name="connsiteY32" fmla="*/ 44560 h 190959"/>
                <a:gd name="connsiteX33" fmla="*/ 869000 w 1270077"/>
                <a:gd name="connsiteY33" fmla="*/ 0 h 190959"/>
                <a:gd name="connsiteX34" fmla="*/ 857859 w 1270077"/>
                <a:gd name="connsiteY34" fmla="*/ 33420 h 190959"/>
                <a:gd name="connsiteX35" fmla="*/ 902423 w 1270077"/>
                <a:gd name="connsiteY35" fmla="*/ 133679 h 190959"/>
                <a:gd name="connsiteX36" fmla="*/ 969269 w 1270077"/>
                <a:gd name="connsiteY36" fmla="*/ 155959 h 190959"/>
                <a:gd name="connsiteX37" fmla="*/ 1147526 w 1270077"/>
                <a:gd name="connsiteY37" fmla="*/ 100259 h 190959"/>
                <a:gd name="connsiteX38" fmla="*/ 1158667 w 1270077"/>
                <a:gd name="connsiteY38" fmla="*/ 66839 h 190959"/>
                <a:gd name="connsiteX39" fmla="*/ 1136385 w 1270077"/>
                <a:gd name="connsiteY39" fmla="*/ 33420 h 190959"/>
                <a:gd name="connsiteX40" fmla="*/ 1069539 w 1270077"/>
                <a:gd name="connsiteY40" fmla="*/ 11140 h 190959"/>
                <a:gd name="connsiteX41" fmla="*/ 1080680 w 1270077"/>
                <a:gd name="connsiteY41" fmla="*/ 100259 h 190959"/>
                <a:gd name="connsiteX42" fmla="*/ 1091821 w 1270077"/>
                <a:gd name="connsiteY42" fmla="*/ 133679 h 190959"/>
                <a:gd name="connsiteX43" fmla="*/ 1158667 w 1270077"/>
                <a:gd name="connsiteY43" fmla="*/ 155959 h 190959"/>
                <a:gd name="connsiteX44" fmla="*/ 1270077 w 1270077"/>
                <a:gd name="connsiteY44" fmla="*/ 167098 h 190959"/>
                <a:gd name="connsiteX45" fmla="*/ 1270077 w 1270077"/>
                <a:gd name="connsiteY45" fmla="*/ 167098 h 190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270077" h="190959">
                  <a:moveTo>
                    <a:pt x="0" y="66839"/>
                  </a:moveTo>
                  <a:cubicBezTo>
                    <a:pt x="11141" y="74266"/>
                    <a:pt x="25058" y="78664"/>
                    <a:pt x="33423" y="89119"/>
                  </a:cubicBezTo>
                  <a:cubicBezTo>
                    <a:pt x="40759" y="98288"/>
                    <a:pt x="35008" y="115714"/>
                    <a:pt x="44564" y="122539"/>
                  </a:cubicBezTo>
                  <a:cubicBezTo>
                    <a:pt x="63677" y="136190"/>
                    <a:pt x="111410" y="144819"/>
                    <a:pt x="111410" y="144819"/>
                  </a:cubicBezTo>
                  <a:cubicBezTo>
                    <a:pt x="141119" y="141106"/>
                    <a:pt x="175625" y="150286"/>
                    <a:pt x="200538" y="133679"/>
                  </a:cubicBezTo>
                  <a:cubicBezTo>
                    <a:pt x="226230" y="116552"/>
                    <a:pt x="202718" y="24220"/>
                    <a:pt x="200538" y="11140"/>
                  </a:cubicBezTo>
                  <a:cubicBezTo>
                    <a:pt x="147387" y="28856"/>
                    <a:pt x="116135" y="27197"/>
                    <a:pt x="178256" y="133679"/>
                  </a:cubicBezTo>
                  <a:cubicBezTo>
                    <a:pt x="190092" y="153966"/>
                    <a:pt x="245103" y="155959"/>
                    <a:pt x="245103" y="155959"/>
                  </a:cubicBezTo>
                  <a:cubicBezTo>
                    <a:pt x="266146" y="153621"/>
                    <a:pt x="354233" y="159378"/>
                    <a:pt x="378795" y="122539"/>
                  </a:cubicBezTo>
                  <a:cubicBezTo>
                    <a:pt x="387288" y="109800"/>
                    <a:pt x="386222" y="92832"/>
                    <a:pt x="389936" y="77979"/>
                  </a:cubicBezTo>
                  <a:cubicBezTo>
                    <a:pt x="386222" y="63126"/>
                    <a:pt x="388360" y="45375"/>
                    <a:pt x="378795" y="33420"/>
                  </a:cubicBezTo>
                  <a:cubicBezTo>
                    <a:pt x="360031" y="9967"/>
                    <a:pt x="330713" y="27166"/>
                    <a:pt x="311949" y="33420"/>
                  </a:cubicBezTo>
                  <a:cubicBezTo>
                    <a:pt x="312504" y="36195"/>
                    <a:pt x="325096" y="111121"/>
                    <a:pt x="334231" y="122539"/>
                  </a:cubicBezTo>
                  <a:cubicBezTo>
                    <a:pt x="342596" y="132994"/>
                    <a:pt x="355418" y="139382"/>
                    <a:pt x="367654" y="144819"/>
                  </a:cubicBezTo>
                  <a:cubicBezTo>
                    <a:pt x="389117" y="154357"/>
                    <a:pt x="434500" y="167098"/>
                    <a:pt x="434500" y="167098"/>
                  </a:cubicBezTo>
                  <a:cubicBezTo>
                    <a:pt x="501850" y="150264"/>
                    <a:pt x="464538" y="160801"/>
                    <a:pt x="545910" y="133679"/>
                  </a:cubicBezTo>
                  <a:lnTo>
                    <a:pt x="579333" y="122539"/>
                  </a:lnTo>
                  <a:cubicBezTo>
                    <a:pt x="575619" y="96546"/>
                    <a:pt x="573342" y="70307"/>
                    <a:pt x="568192" y="44560"/>
                  </a:cubicBezTo>
                  <a:cubicBezTo>
                    <a:pt x="565889" y="33045"/>
                    <a:pt x="568443" y="13988"/>
                    <a:pt x="557051" y="11140"/>
                  </a:cubicBezTo>
                  <a:cubicBezTo>
                    <a:pt x="531575" y="4772"/>
                    <a:pt x="505060" y="18567"/>
                    <a:pt x="479064" y="22280"/>
                  </a:cubicBezTo>
                  <a:cubicBezTo>
                    <a:pt x="481984" y="45641"/>
                    <a:pt x="478017" y="121841"/>
                    <a:pt x="512487" y="144819"/>
                  </a:cubicBezTo>
                  <a:cubicBezTo>
                    <a:pt x="525228" y="153312"/>
                    <a:pt x="542196" y="152246"/>
                    <a:pt x="557051" y="155959"/>
                  </a:cubicBezTo>
                  <a:cubicBezTo>
                    <a:pt x="616470" y="152246"/>
                    <a:pt x="676501" y="154103"/>
                    <a:pt x="735308" y="144819"/>
                  </a:cubicBezTo>
                  <a:cubicBezTo>
                    <a:pt x="786241" y="136778"/>
                    <a:pt x="773099" y="90592"/>
                    <a:pt x="757590" y="55700"/>
                  </a:cubicBezTo>
                  <a:cubicBezTo>
                    <a:pt x="743076" y="23047"/>
                    <a:pt x="718829" y="20501"/>
                    <a:pt x="690744" y="11140"/>
                  </a:cubicBezTo>
                  <a:cubicBezTo>
                    <a:pt x="680100" y="43069"/>
                    <a:pt x="666843" y="64412"/>
                    <a:pt x="690744" y="100259"/>
                  </a:cubicBezTo>
                  <a:cubicBezTo>
                    <a:pt x="697259" y="110030"/>
                    <a:pt x="713663" y="106148"/>
                    <a:pt x="724167" y="111399"/>
                  </a:cubicBezTo>
                  <a:cubicBezTo>
                    <a:pt x="736143" y="117387"/>
                    <a:pt x="745614" y="127691"/>
                    <a:pt x="757590" y="133679"/>
                  </a:cubicBezTo>
                  <a:cubicBezTo>
                    <a:pt x="768094" y="138930"/>
                    <a:pt x="780509" y="139568"/>
                    <a:pt x="791013" y="144819"/>
                  </a:cubicBezTo>
                  <a:cubicBezTo>
                    <a:pt x="877402" y="188008"/>
                    <a:pt x="773848" y="150237"/>
                    <a:pt x="857859" y="178238"/>
                  </a:cubicBezTo>
                  <a:cubicBezTo>
                    <a:pt x="918824" y="157919"/>
                    <a:pt x="922269" y="171970"/>
                    <a:pt x="946987" y="122539"/>
                  </a:cubicBezTo>
                  <a:cubicBezTo>
                    <a:pt x="952239" y="112036"/>
                    <a:pt x="954414" y="100259"/>
                    <a:pt x="958128" y="89119"/>
                  </a:cubicBezTo>
                  <a:cubicBezTo>
                    <a:pt x="954414" y="74266"/>
                    <a:pt x="954584" y="57853"/>
                    <a:pt x="946987" y="44560"/>
                  </a:cubicBezTo>
                  <a:cubicBezTo>
                    <a:pt x="924861" y="5844"/>
                    <a:pt x="907346" y="9586"/>
                    <a:pt x="869000" y="0"/>
                  </a:cubicBezTo>
                  <a:cubicBezTo>
                    <a:pt x="865286" y="11140"/>
                    <a:pt x="857859" y="21677"/>
                    <a:pt x="857859" y="33420"/>
                  </a:cubicBezTo>
                  <a:cubicBezTo>
                    <a:pt x="857859" y="76701"/>
                    <a:pt x="862606" y="111560"/>
                    <a:pt x="902423" y="133679"/>
                  </a:cubicBezTo>
                  <a:cubicBezTo>
                    <a:pt x="922955" y="145085"/>
                    <a:pt x="969269" y="155959"/>
                    <a:pt x="969269" y="155959"/>
                  </a:cubicBezTo>
                  <a:cubicBezTo>
                    <a:pt x="1120719" y="145142"/>
                    <a:pt x="1108651" y="190959"/>
                    <a:pt x="1147526" y="100259"/>
                  </a:cubicBezTo>
                  <a:cubicBezTo>
                    <a:pt x="1152152" y="89466"/>
                    <a:pt x="1154953" y="77979"/>
                    <a:pt x="1158667" y="66839"/>
                  </a:cubicBezTo>
                  <a:cubicBezTo>
                    <a:pt x="1151240" y="55699"/>
                    <a:pt x="1147739" y="40515"/>
                    <a:pt x="1136385" y="33420"/>
                  </a:cubicBezTo>
                  <a:cubicBezTo>
                    <a:pt x="1116467" y="20973"/>
                    <a:pt x="1069539" y="11140"/>
                    <a:pt x="1069539" y="11140"/>
                  </a:cubicBezTo>
                  <a:cubicBezTo>
                    <a:pt x="1073253" y="40846"/>
                    <a:pt x="1075324" y="70804"/>
                    <a:pt x="1080680" y="100259"/>
                  </a:cubicBezTo>
                  <a:cubicBezTo>
                    <a:pt x="1082781" y="111812"/>
                    <a:pt x="1082265" y="126854"/>
                    <a:pt x="1091821" y="133679"/>
                  </a:cubicBezTo>
                  <a:cubicBezTo>
                    <a:pt x="1110934" y="147330"/>
                    <a:pt x="1136385" y="148533"/>
                    <a:pt x="1158667" y="155959"/>
                  </a:cubicBezTo>
                  <a:cubicBezTo>
                    <a:pt x="1216749" y="175317"/>
                    <a:pt x="1180354" y="167098"/>
                    <a:pt x="1270077" y="167098"/>
                  </a:cubicBezTo>
                  <a:lnTo>
                    <a:pt x="1270077" y="167098"/>
                  </a:ln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2" name="Rectangle 41"/>
            <p:cNvSpPr/>
            <p:nvPr/>
          </p:nvSpPr>
          <p:spPr>
            <a:xfrm>
              <a:off x="3093299" y="3428889"/>
              <a:ext cx="325118" cy="461665"/>
            </a:xfrm>
            <a:prstGeom prst="rect">
              <a:avLst/>
            </a:prstGeom>
          </p:spPr>
          <p:txBody>
            <a:bodyPr wrap="none">
              <a:spAutoFit/>
            </a:bodyPr>
            <a:lstStyle/>
            <a:p>
              <a:r>
                <a:rPr lang="en-GB" dirty="0" err="1" smtClean="0">
                  <a:solidFill>
                    <a:srgbClr val="F1F1F5"/>
                  </a:solidFill>
                  <a:latin typeface="Chalkduster"/>
                  <a:cs typeface="Chalkduster"/>
                </a:rPr>
                <a:t>t</a:t>
              </a:r>
              <a:endParaRPr lang="en-GB" dirty="0">
                <a:solidFill>
                  <a:prstClr val="black"/>
                </a:solidFill>
              </a:endParaRPr>
            </a:p>
          </p:txBody>
        </p:sp>
        <p:sp>
          <p:nvSpPr>
            <p:cNvPr id="43" name="Rectangle 42"/>
            <p:cNvSpPr/>
            <p:nvPr/>
          </p:nvSpPr>
          <p:spPr>
            <a:xfrm>
              <a:off x="1017568" y="3284873"/>
              <a:ext cx="394497" cy="461665"/>
            </a:xfrm>
            <a:prstGeom prst="rect">
              <a:avLst/>
            </a:prstGeom>
          </p:spPr>
          <p:txBody>
            <a:bodyPr wrap="none">
              <a:spAutoFit/>
            </a:bodyPr>
            <a:lstStyle/>
            <a:p>
              <a:r>
                <a:rPr lang="en-GB" dirty="0" err="1" smtClean="0">
                  <a:solidFill>
                    <a:srgbClr val="F1F1F5"/>
                  </a:solidFill>
                  <a:latin typeface="Chalkduster"/>
                  <a:cs typeface="Chalkduster"/>
                </a:rPr>
                <a:t>g</a:t>
              </a:r>
              <a:endParaRPr lang="en-GB" dirty="0">
                <a:solidFill>
                  <a:prstClr val="black"/>
                </a:solidFill>
              </a:endParaRPr>
            </a:p>
          </p:txBody>
        </p:sp>
        <p:sp>
          <p:nvSpPr>
            <p:cNvPr id="44" name="Rectangle 43"/>
            <p:cNvSpPr/>
            <p:nvPr/>
          </p:nvSpPr>
          <p:spPr>
            <a:xfrm>
              <a:off x="1017568" y="4220977"/>
              <a:ext cx="394497" cy="461665"/>
            </a:xfrm>
            <a:prstGeom prst="rect">
              <a:avLst/>
            </a:prstGeom>
          </p:spPr>
          <p:txBody>
            <a:bodyPr wrap="none">
              <a:spAutoFit/>
            </a:bodyPr>
            <a:lstStyle/>
            <a:p>
              <a:r>
                <a:rPr lang="en-GB" dirty="0" err="1" smtClean="0">
                  <a:solidFill>
                    <a:srgbClr val="F1F1F5"/>
                  </a:solidFill>
                  <a:latin typeface="Chalkduster"/>
                  <a:cs typeface="Chalkduster"/>
                </a:rPr>
                <a:t>g</a:t>
              </a:r>
              <a:endParaRPr lang="en-GB" dirty="0">
                <a:solidFill>
                  <a:prstClr val="black"/>
                </a:solidFill>
              </a:endParaRPr>
            </a:p>
          </p:txBody>
        </p:sp>
        <p:sp>
          <p:nvSpPr>
            <p:cNvPr id="45" name="Rectangle 44"/>
            <p:cNvSpPr/>
            <p:nvPr/>
          </p:nvSpPr>
          <p:spPr>
            <a:xfrm>
              <a:off x="3113617" y="4315650"/>
              <a:ext cx="325118" cy="461665"/>
            </a:xfrm>
            <a:prstGeom prst="rect">
              <a:avLst/>
            </a:prstGeom>
          </p:spPr>
          <p:txBody>
            <a:bodyPr wrap="none">
              <a:spAutoFit/>
            </a:bodyPr>
            <a:lstStyle/>
            <a:p>
              <a:r>
                <a:rPr lang="en-GB" dirty="0" err="1" smtClean="0">
                  <a:solidFill>
                    <a:srgbClr val="F1F1F5"/>
                  </a:solidFill>
                  <a:latin typeface="Chalkduster"/>
                  <a:cs typeface="Chalkduster"/>
                </a:rPr>
                <a:t>t</a:t>
              </a:r>
              <a:endParaRPr lang="en-GB" dirty="0">
                <a:solidFill>
                  <a:prstClr val="black"/>
                </a:solidFill>
              </a:endParaRPr>
            </a:p>
          </p:txBody>
        </p:sp>
        <p:sp>
          <p:nvSpPr>
            <p:cNvPr id="46" name="Rectangle 45"/>
            <p:cNvSpPr/>
            <p:nvPr/>
          </p:nvSpPr>
          <p:spPr>
            <a:xfrm>
              <a:off x="2427817" y="3782250"/>
              <a:ext cx="325118" cy="461665"/>
            </a:xfrm>
            <a:prstGeom prst="rect">
              <a:avLst/>
            </a:prstGeom>
          </p:spPr>
          <p:txBody>
            <a:bodyPr wrap="none">
              <a:spAutoFit/>
            </a:bodyPr>
            <a:lstStyle/>
            <a:p>
              <a:r>
                <a:rPr lang="en-GB" dirty="0" err="1" smtClean="0">
                  <a:solidFill>
                    <a:srgbClr val="F1F1F5"/>
                  </a:solidFill>
                  <a:latin typeface="Chalkduster"/>
                  <a:cs typeface="Chalkduster"/>
                </a:rPr>
                <a:t>t</a:t>
              </a:r>
              <a:endParaRPr lang="en-GB" dirty="0">
                <a:solidFill>
                  <a:prstClr val="black"/>
                </a:solidFill>
              </a:endParaRPr>
            </a:p>
          </p:txBody>
        </p:sp>
      </p:grpSp>
      <p:sp>
        <p:nvSpPr>
          <p:cNvPr id="47" name="TextBox 46"/>
          <p:cNvSpPr txBox="1"/>
          <p:nvPr/>
        </p:nvSpPr>
        <p:spPr>
          <a:xfrm>
            <a:off x="152398" y="5619320"/>
            <a:ext cx="5571730" cy="473976"/>
          </a:xfrm>
          <a:prstGeom prst="rect">
            <a:avLst/>
          </a:prstGeom>
          <a:noFill/>
        </p:spPr>
        <p:txBody>
          <a:bodyPr wrap="square" tIns="0" bIns="0" rtlCol="0">
            <a:spAutoFit/>
          </a:bodyPr>
          <a:lstStyle/>
          <a:p>
            <a:pPr>
              <a:lnSpc>
                <a:spcPct val="110000"/>
              </a:lnSpc>
              <a:spcBef>
                <a:spcPct val="50000"/>
              </a:spcBef>
            </a:pPr>
            <a:r>
              <a:rPr lang="en-US" sz="1400" i="1" dirty="0" smtClean="0">
                <a:solidFill>
                  <a:prstClr val="white">
                    <a:lumMod val="95000"/>
                  </a:prstClr>
                </a:solidFill>
                <a:latin typeface="Helvetica Light" charset="0"/>
                <a:ea typeface="Helvetica Light" charset="0"/>
                <a:cs typeface="Helvetica Light" charset="0"/>
              </a:rPr>
              <a:t>Total production of almost 6 million SM Higgs bosons of 125 GeV by today in each ATLAS and CMS </a:t>
            </a:r>
            <a:endParaRPr lang="en-US" sz="300" i="1" dirty="0" smtClean="0">
              <a:solidFill>
                <a:prstClr val="white">
                  <a:lumMod val="95000"/>
                </a:prstClr>
              </a:solidFill>
              <a:latin typeface="Helvetica Light" charset="0"/>
              <a:ea typeface="Helvetica Light" charset="0"/>
              <a:cs typeface="Helvetica Light" charset="0"/>
            </a:endParaRPr>
          </a:p>
        </p:txBody>
      </p:sp>
      <p:pic>
        <p:nvPicPr>
          <p:cNvPr id="48" name="Picture 4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56481" y="5061977"/>
            <a:ext cx="2160240" cy="1607383"/>
          </a:xfrm>
          <a:prstGeom prst="rect">
            <a:avLst/>
          </a:prstGeom>
        </p:spPr>
      </p:pic>
      <p:pic>
        <p:nvPicPr>
          <p:cNvPr id="49" name="Picture 48"/>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482176" y="3573016"/>
            <a:ext cx="2416193" cy="1177382"/>
          </a:xfrm>
          <a:prstGeom prst="rect">
            <a:avLst/>
          </a:prstGeom>
        </p:spPr>
      </p:pic>
      <p:pic>
        <p:nvPicPr>
          <p:cNvPr id="50" name="Picture 49"/>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444208" y="1628800"/>
            <a:ext cx="2334288" cy="1607383"/>
          </a:xfrm>
          <a:prstGeom prst="rect">
            <a:avLst/>
          </a:prstGeom>
        </p:spPr>
      </p:pic>
      <p:sp>
        <p:nvSpPr>
          <p:cNvPr id="51" name="Rectangle 50"/>
          <p:cNvSpPr/>
          <p:nvPr/>
        </p:nvSpPr>
        <p:spPr>
          <a:xfrm>
            <a:off x="1115616" y="4489375"/>
            <a:ext cx="2145139" cy="307777"/>
          </a:xfrm>
          <a:prstGeom prst="rect">
            <a:avLst/>
          </a:prstGeom>
        </p:spPr>
        <p:txBody>
          <a:bodyPr wrap="none">
            <a:spAutoFit/>
          </a:bodyPr>
          <a:lstStyle/>
          <a:p>
            <a:r>
              <a:rPr lang="en-US" sz="1400" dirty="0" err="1" smtClean="0">
                <a:solidFill>
                  <a:srgbClr val="F1F1F5"/>
                </a:solidFill>
                <a:latin typeface="Helvetica Light" charset="0"/>
                <a:ea typeface="Helvetica Light" charset="0"/>
                <a:cs typeface="Helvetica Light" charset="0"/>
                <a:sym typeface="Symbol" charset="2"/>
              </a:rPr>
              <a:t>σ</a:t>
            </a:r>
            <a:r>
              <a:rPr lang="en-US" sz="1400" baseline="-25000" dirty="0" err="1" smtClean="0">
                <a:solidFill>
                  <a:srgbClr val="F1F1F5"/>
                </a:solidFill>
                <a:latin typeface="Helvetica Light" charset="0"/>
                <a:ea typeface="Helvetica Light" charset="0"/>
                <a:cs typeface="Helvetica Light" charset="0"/>
                <a:sym typeface="Symbol" charset="2"/>
              </a:rPr>
              <a:t>H,ggF</a:t>
            </a:r>
            <a:r>
              <a:rPr lang="en-US" sz="1400" baseline="-25000" dirty="0" smtClean="0">
                <a:solidFill>
                  <a:srgbClr val="F1F1F5"/>
                </a:solidFill>
                <a:latin typeface="Helvetica Light" charset="0"/>
                <a:ea typeface="Helvetica Light" charset="0"/>
                <a:cs typeface="Helvetica Light" charset="0"/>
                <a:sym typeface="Symbol" charset="2"/>
              </a:rPr>
              <a:t> </a:t>
            </a:r>
            <a:r>
              <a:rPr lang="en-US" sz="1400" dirty="0" smtClean="0">
                <a:solidFill>
                  <a:srgbClr val="F1F1F5"/>
                </a:solidFill>
                <a:latin typeface="Helvetica Light" charset="0"/>
                <a:ea typeface="Helvetica Light" charset="0"/>
                <a:cs typeface="Helvetica Light" charset="0"/>
                <a:sym typeface="Symbol" charset="2"/>
              </a:rPr>
              <a:t>~ 49 </a:t>
            </a:r>
            <a:r>
              <a:rPr lang="en-US" sz="1400" dirty="0" err="1" smtClean="0">
                <a:solidFill>
                  <a:srgbClr val="F1F1F5"/>
                </a:solidFill>
                <a:latin typeface="Helvetica Light" charset="0"/>
                <a:ea typeface="Helvetica Light" charset="0"/>
                <a:cs typeface="Helvetica Light" charset="0"/>
                <a:sym typeface="Symbol" charset="2"/>
              </a:rPr>
              <a:t>pb</a:t>
            </a:r>
            <a:r>
              <a:rPr lang="en-US" sz="1400" dirty="0" smtClean="0">
                <a:solidFill>
                  <a:srgbClr val="F1F1F5"/>
                </a:solidFill>
                <a:latin typeface="Helvetica Light" charset="0"/>
                <a:ea typeface="Helvetica Light" charset="0"/>
                <a:cs typeface="Helvetica Light" charset="0"/>
                <a:sym typeface="Symbol" charset="2"/>
              </a:rPr>
              <a:t> at 13 TeV </a:t>
            </a:r>
            <a:endParaRPr lang="en-US" sz="1400" dirty="0">
              <a:solidFill>
                <a:prstClr val="black"/>
              </a:solidFill>
            </a:endParaRPr>
          </a:p>
        </p:txBody>
      </p:sp>
      <p:sp>
        <p:nvSpPr>
          <p:cNvPr id="52" name="Rectangle 51"/>
          <p:cNvSpPr/>
          <p:nvPr/>
        </p:nvSpPr>
        <p:spPr>
          <a:xfrm>
            <a:off x="5724128" y="1312684"/>
            <a:ext cx="2880320" cy="276999"/>
          </a:xfrm>
          <a:prstGeom prst="rect">
            <a:avLst/>
          </a:prstGeom>
        </p:spPr>
        <p:txBody>
          <a:bodyPr wrap="square">
            <a:spAutoFit/>
          </a:bodyPr>
          <a:lstStyle/>
          <a:p>
            <a:r>
              <a:rPr lang="en-US" sz="1200" dirty="0" smtClean="0">
                <a:solidFill>
                  <a:srgbClr val="F1F1F5"/>
                </a:solidFill>
                <a:latin typeface="Helvetica Light" charset="0"/>
                <a:ea typeface="Helvetica Light" charset="0"/>
                <a:cs typeface="Helvetica Light" charset="0"/>
                <a:sym typeface="Symbol" charset="2"/>
              </a:rPr>
              <a:t>Weak boson </a:t>
            </a:r>
            <a:r>
              <a:rPr lang="en-US" sz="1200" dirty="0">
                <a:solidFill>
                  <a:srgbClr val="F1F1F5"/>
                </a:solidFill>
                <a:latin typeface="Helvetica Light" charset="0"/>
                <a:ea typeface="Helvetica Light" charset="0"/>
                <a:cs typeface="Helvetica Light" charset="0"/>
                <a:sym typeface="Symbol" charset="2"/>
              </a:rPr>
              <a:t>fusion (</a:t>
            </a:r>
            <a:r>
              <a:rPr lang="en-US" sz="1200" dirty="0" err="1">
                <a:solidFill>
                  <a:srgbClr val="F1F1F5"/>
                </a:solidFill>
                <a:latin typeface="Helvetica Light" charset="0"/>
                <a:ea typeface="Helvetica Light" charset="0"/>
                <a:cs typeface="Helvetica Light" charset="0"/>
                <a:sym typeface="Symbol" charset="2"/>
              </a:rPr>
              <a:t>σ</a:t>
            </a:r>
            <a:r>
              <a:rPr lang="en-US" sz="1200" baseline="-25000" dirty="0" err="1">
                <a:solidFill>
                  <a:srgbClr val="F1F1F5"/>
                </a:solidFill>
                <a:latin typeface="Helvetica Light" charset="0"/>
                <a:ea typeface="Helvetica Light" charset="0"/>
                <a:cs typeface="Helvetica Light" charset="0"/>
                <a:sym typeface="Symbol" charset="2"/>
              </a:rPr>
              <a:t>W</a:t>
            </a:r>
            <a:r>
              <a:rPr lang="en-US" sz="1200" baseline="-25000" dirty="0">
                <a:solidFill>
                  <a:srgbClr val="F1F1F5"/>
                </a:solidFill>
                <a:latin typeface="Helvetica Light" charset="0"/>
                <a:ea typeface="Helvetica Light" charset="0"/>
                <a:cs typeface="Helvetica Light" charset="0"/>
                <a:sym typeface="Symbol" charset="2"/>
              </a:rPr>
              <a:t>/Z+H </a:t>
            </a:r>
            <a:r>
              <a:rPr lang="en-US" sz="1200" dirty="0">
                <a:solidFill>
                  <a:srgbClr val="F1F1F5"/>
                </a:solidFill>
                <a:latin typeface="Helvetica Light" charset="0"/>
                <a:ea typeface="Helvetica Light" charset="0"/>
                <a:cs typeface="Helvetica Light" charset="0"/>
                <a:sym typeface="Symbol" charset="2"/>
              </a:rPr>
              <a:t>~ </a:t>
            </a:r>
            <a:r>
              <a:rPr lang="en-US" sz="1200" dirty="0" smtClean="0">
                <a:solidFill>
                  <a:srgbClr val="F1F1F5"/>
                </a:solidFill>
                <a:latin typeface="Helvetica Light" charset="0"/>
                <a:ea typeface="Helvetica Light" charset="0"/>
                <a:cs typeface="Helvetica Light" charset="0"/>
                <a:sym typeface="Symbol" charset="2"/>
              </a:rPr>
              <a:t>3.8 </a:t>
            </a:r>
            <a:r>
              <a:rPr lang="en-US" sz="1200" dirty="0" err="1">
                <a:solidFill>
                  <a:srgbClr val="F1F1F5"/>
                </a:solidFill>
                <a:latin typeface="Helvetica Light" charset="0"/>
                <a:ea typeface="Helvetica Light" charset="0"/>
                <a:cs typeface="Helvetica Light" charset="0"/>
                <a:sym typeface="Symbol" charset="2"/>
              </a:rPr>
              <a:t>pb</a:t>
            </a:r>
            <a:r>
              <a:rPr lang="en-US" sz="1200" dirty="0" smtClean="0">
                <a:solidFill>
                  <a:srgbClr val="F1F1F5"/>
                </a:solidFill>
                <a:latin typeface="Helvetica Light" charset="0"/>
                <a:ea typeface="Helvetica Light" charset="0"/>
                <a:cs typeface="Helvetica Light" charset="0"/>
                <a:sym typeface="Symbol" charset="2"/>
              </a:rPr>
              <a:t>): </a:t>
            </a:r>
            <a:endParaRPr lang="en-US" sz="1200" dirty="0">
              <a:solidFill>
                <a:prstClr val="black"/>
              </a:solidFill>
            </a:endParaRPr>
          </a:p>
        </p:txBody>
      </p:sp>
      <p:sp>
        <p:nvSpPr>
          <p:cNvPr id="53" name="Rectangle 52"/>
          <p:cNvSpPr/>
          <p:nvPr/>
        </p:nvSpPr>
        <p:spPr>
          <a:xfrm>
            <a:off x="5724128" y="3356992"/>
            <a:ext cx="2736304" cy="461665"/>
          </a:xfrm>
          <a:prstGeom prst="rect">
            <a:avLst/>
          </a:prstGeom>
        </p:spPr>
        <p:txBody>
          <a:bodyPr wrap="square">
            <a:spAutoFit/>
          </a:bodyPr>
          <a:lstStyle/>
          <a:p>
            <a:r>
              <a:rPr lang="en-US" sz="1200" dirty="0" smtClean="0">
                <a:solidFill>
                  <a:srgbClr val="F1F1F5"/>
                </a:solidFill>
                <a:latin typeface="Helvetica Light" charset="0"/>
                <a:ea typeface="Helvetica Light" charset="0"/>
                <a:cs typeface="Helvetica Light" charset="0"/>
                <a:sym typeface="Symbol" charset="2"/>
              </a:rPr>
              <a:t>Higgs-</a:t>
            </a:r>
            <a:r>
              <a:rPr lang="en-US" sz="1200" dirty="0" err="1" smtClean="0">
                <a:solidFill>
                  <a:srgbClr val="F1F1F5"/>
                </a:solidFill>
                <a:latin typeface="Helvetica Light" charset="0"/>
                <a:ea typeface="Helvetica Light" charset="0"/>
                <a:cs typeface="Helvetica Light" charset="0"/>
                <a:sym typeface="Symbol" charset="2"/>
              </a:rPr>
              <a:t>strahlung</a:t>
            </a:r>
            <a:r>
              <a:rPr lang="en-US" sz="1200" dirty="0">
                <a:solidFill>
                  <a:srgbClr val="F1F1F5"/>
                </a:solidFill>
                <a:latin typeface="Helvetica Light" charset="0"/>
                <a:ea typeface="Helvetica Light" charset="0"/>
                <a:cs typeface="Helvetica Light" charset="0"/>
                <a:sym typeface="Symbol" charset="2"/>
              </a:rPr>
              <a:t> </a:t>
            </a:r>
            <a:r>
              <a:rPr lang="en-US" sz="1200" dirty="0" smtClean="0">
                <a:solidFill>
                  <a:srgbClr val="F1F1F5"/>
                </a:solidFill>
                <a:latin typeface="Helvetica Light" charset="0"/>
                <a:ea typeface="Helvetica Light" charset="0"/>
                <a:cs typeface="Helvetica Light" charset="0"/>
                <a:sym typeface="Symbol" charset="2"/>
              </a:rPr>
              <a:t>(</a:t>
            </a:r>
            <a:r>
              <a:rPr lang="en-US" sz="1200" dirty="0" err="1" smtClean="0">
                <a:solidFill>
                  <a:srgbClr val="F1F1F5"/>
                </a:solidFill>
                <a:latin typeface="Helvetica Light" charset="0"/>
                <a:ea typeface="Helvetica Light" charset="0"/>
                <a:cs typeface="Helvetica Light" charset="0"/>
                <a:sym typeface="Symbol" charset="2"/>
              </a:rPr>
              <a:t>σ</a:t>
            </a:r>
            <a:r>
              <a:rPr lang="en-US" sz="1200" baseline="-25000" dirty="0" err="1" smtClean="0">
                <a:solidFill>
                  <a:srgbClr val="F1F1F5"/>
                </a:solidFill>
                <a:latin typeface="Helvetica Light" charset="0"/>
                <a:ea typeface="Helvetica Light" charset="0"/>
                <a:cs typeface="Helvetica Light" charset="0"/>
                <a:sym typeface="Symbol" charset="2"/>
              </a:rPr>
              <a:t>W</a:t>
            </a:r>
            <a:r>
              <a:rPr lang="en-US" sz="1200" baseline="-25000" dirty="0" smtClean="0">
                <a:solidFill>
                  <a:srgbClr val="F1F1F5"/>
                </a:solidFill>
                <a:latin typeface="Helvetica Light" charset="0"/>
                <a:ea typeface="Helvetica Light" charset="0"/>
                <a:cs typeface="Helvetica Light" charset="0"/>
                <a:sym typeface="Symbol" charset="2"/>
              </a:rPr>
              <a:t>/Z+H </a:t>
            </a:r>
            <a:r>
              <a:rPr lang="en-US" sz="1200" dirty="0">
                <a:solidFill>
                  <a:srgbClr val="F1F1F5"/>
                </a:solidFill>
                <a:latin typeface="Helvetica Light" charset="0"/>
                <a:ea typeface="Helvetica Light" charset="0"/>
                <a:cs typeface="Helvetica Light" charset="0"/>
                <a:sym typeface="Symbol" charset="2"/>
              </a:rPr>
              <a:t>~ </a:t>
            </a:r>
            <a:r>
              <a:rPr lang="en-US" sz="1200" dirty="0" smtClean="0">
                <a:solidFill>
                  <a:srgbClr val="F1F1F5"/>
                </a:solidFill>
                <a:latin typeface="Helvetica Light" charset="0"/>
                <a:ea typeface="Helvetica Light" charset="0"/>
                <a:cs typeface="Helvetica Light" charset="0"/>
                <a:sym typeface="Symbol" charset="2"/>
              </a:rPr>
              <a:t>1.4/0.9 </a:t>
            </a:r>
            <a:r>
              <a:rPr lang="en-US" sz="1200" dirty="0" err="1" smtClean="0">
                <a:solidFill>
                  <a:srgbClr val="F1F1F5"/>
                </a:solidFill>
                <a:latin typeface="Helvetica Light" charset="0"/>
                <a:ea typeface="Helvetica Light" charset="0"/>
                <a:cs typeface="Helvetica Light" charset="0"/>
                <a:sym typeface="Symbol" charset="2"/>
              </a:rPr>
              <a:t>pb</a:t>
            </a:r>
            <a:r>
              <a:rPr lang="en-US" sz="1200" dirty="0" smtClean="0">
                <a:solidFill>
                  <a:srgbClr val="F1F1F5"/>
                </a:solidFill>
                <a:latin typeface="Helvetica Light" charset="0"/>
                <a:ea typeface="Helvetica Light" charset="0"/>
                <a:cs typeface="Helvetica Light" charset="0"/>
                <a:sym typeface="Symbol" charset="2"/>
              </a:rPr>
              <a:t>): </a:t>
            </a:r>
            <a:endParaRPr lang="en-US" sz="1200" dirty="0">
              <a:solidFill>
                <a:prstClr val="black"/>
              </a:solidFill>
            </a:endParaRPr>
          </a:p>
          <a:p>
            <a:endParaRPr lang="en-US" sz="1200" dirty="0" smtClean="0">
              <a:solidFill>
                <a:srgbClr val="F1F1F5"/>
              </a:solidFill>
              <a:latin typeface="Helvetica Light" charset="0"/>
              <a:ea typeface="Helvetica Light" charset="0"/>
              <a:cs typeface="Helvetica Light" charset="0"/>
              <a:sym typeface="Symbol" charset="2"/>
            </a:endParaRPr>
          </a:p>
        </p:txBody>
      </p:sp>
      <p:sp>
        <p:nvSpPr>
          <p:cNvPr id="54" name="Rectangle 53"/>
          <p:cNvSpPr/>
          <p:nvPr/>
        </p:nvSpPr>
        <p:spPr>
          <a:xfrm>
            <a:off x="5724128" y="5028378"/>
            <a:ext cx="2664296" cy="276999"/>
          </a:xfrm>
          <a:prstGeom prst="rect">
            <a:avLst/>
          </a:prstGeom>
        </p:spPr>
        <p:txBody>
          <a:bodyPr wrap="square">
            <a:spAutoFit/>
          </a:bodyPr>
          <a:lstStyle/>
          <a:p>
            <a:r>
              <a:rPr lang="en-US" sz="1200" dirty="0" smtClean="0">
                <a:solidFill>
                  <a:srgbClr val="F1F1F5"/>
                </a:solidFill>
                <a:latin typeface="Helvetica Light" charset="0"/>
                <a:ea typeface="Helvetica Light" charset="0"/>
                <a:cs typeface="Helvetica Light" charset="0"/>
                <a:sym typeface="Symbol" charset="2"/>
              </a:rPr>
              <a:t>“ttH” production </a:t>
            </a:r>
            <a:r>
              <a:rPr lang="en-US" sz="1200" dirty="0">
                <a:solidFill>
                  <a:srgbClr val="F1F1F5"/>
                </a:solidFill>
                <a:latin typeface="Helvetica Light" charset="0"/>
                <a:ea typeface="Helvetica Light" charset="0"/>
                <a:cs typeface="Helvetica Light" charset="0"/>
                <a:sym typeface="Symbol" charset="2"/>
              </a:rPr>
              <a:t>(</a:t>
            </a:r>
            <a:r>
              <a:rPr lang="en-US" sz="1200" dirty="0" err="1" smtClean="0">
                <a:solidFill>
                  <a:srgbClr val="F1F1F5"/>
                </a:solidFill>
                <a:latin typeface="Helvetica Light" charset="0"/>
                <a:ea typeface="Helvetica Light" charset="0"/>
                <a:cs typeface="Helvetica Light" charset="0"/>
                <a:sym typeface="Symbol" charset="2"/>
              </a:rPr>
              <a:t>σ</a:t>
            </a:r>
            <a:r>
              <a:rPr lang="en-US" sz="1200" baseline="-25000" dirty="0" err="1" smtClean="0">
                <a:solidFill>
                  <a:srgbClr val="F1F1F5"/>
                </a:solidFill>
                <a:latin typeface="Helvetica Light" charset="0"/>
                <a:ea typeface="Helvetica Light" charset="0"/>
                <a:cs typeface="Helvetica Light" charset="0"/>
                <a:sym typeface="Symbol" charset="2"/>
              </a:rPr>
              <a:t>ttH</a:t>
            </a:r>
            <a:r>
              <a:rPr lang="en-US" sz="1200" baseline="-25000" dirty="0" smtClean="0">
                <a:solidFill>
                  <a:srgbClr val="F1F1F5"/>
                </a:solidFill>
                <a:latin typeface="Helvetica Light" charset="0"/>
                <a:ea typeface="Helvetica Light" charset="0"/>
                <a:cs typeface="Helvetica Light" charset="0"/>
                <a:sym typeface="Symbol" charset="2"/>
              </a:rPr>
              <a:t> </a:t>
            </a:r>
            <a:r>
              <a:rPr lang="en-US" sz="1200" dirty="0">
                <a:solidFill>
                  <a:srgbClr val="F1F1F5"/>
                </a:solidFill>
                <a:latin typeface="Helvetica Light" charset="0"/>
                <a:ea typeface="Helvetica Light" charset="0"/>
                <a:cs typeface="Helvetica Light" charset="0"/>
                <a:sym typeface="Symbol" charset="2"/>
              </a:rPr>
              <a:t>~ </a:t>
            </a:r>
            <a:r>
              <a:rPr lang="en-US" sz="1200" dirty="0" smtClean="0">
                <a:solidFill>
                  <a:srgbClr val="F1F1F5"/>
                </a:solidFill>
                <a:latin typeface="Helvetica Light" charset="0"/>
                <a:ea typeface="Helvetica Light" charset="0"/>
                <a:cs typeface="Helvetica Light" charset="0"/>
                <a:sym typeface="Symbol" charset="2"/>
              </a:rPr>
              <a:t>0.5 </a:t>
            </a:r>
            <a:r>
              <a:rPr lang="en-US" sz="1200" dirty="0" err="1">
                <a:solidFill>
                  <a:srgbClr val="F1F1F5"/>
                </a:solidFill>
                <a:latin typeface="Helvetica Light" charset="0"/>
                <a:ea typeface="Helvetica Light" charset="0"/>
                <a:cs typeface="Helvetica Light" charset="0"/>
                <a:sym typeface="Symbol" charset="2"/>
              </a:rPr>
              <a:t>pb</a:t>
            </a:r>
            <a:r>
              <a:rPr lang="en-US" sz="1200" dirty="0">
                <a:solidFill>
                  <a:srgbClr val="F1F1F5"/>
                </a:solidFill>
                <a:latin typeface="Helvetica Light" charset="0"/>
                <a:ea typeface="Helvetica Light" charset="0"/>
                <a:cs typeface="Helvetica Light" charset="0"/>
                <a:sym typeface="Symbol" charset="2"/>
              </a:rPr>
              <a:t>): </a:t>
            </a:r>
            <a:endParaRPr lang="en-US" sz="1200" dirty="0">
              <a:solidFill>
                <a:prstClr val="black"/>
              </a:solidFill>
            </a:endParaRPr>
          </a:p>
        </p:txBody>
      </p:sp>
    </p:spTree>
    <p:extLst>
      <p:ext uri="{BB962C8B-B14F-4D97-AF65-F5344CB8AC3E}">
        <p14:creationId xmlns:p14="http://schemas.microsoft.com/office/powerpoint/2010/main" val="995465822"/>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a:stretch>
            <a:fillRect/>
          </a:stretch>
        </p:blipFill>
        <p:spPr>
          <a:xfrm>
            <a:off x="1" y="0"/>
            <a:ext cx="9144000" cy="6858000"/>
          </a:xfrm>
          <a:prstGeom prst="rect">
            <a:avLst/>
          </a:prstGeom>
        </p:spPr>
      </p:pic>
      <p:sp>
        <p:nvSpPr>
          <p:cNvPr id="28" name="Rectangle 27"/>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black"/>
              </a:solidFill>
            </a:endParaRPr>
          </a:p>
        </p:txBody>
      </p:sp>
      <p:sp>
        <p:nvSpPr>
          <p:cNvPr id="29" name="TextBox 28"/>
          <p:cNvSpPr txBox="1"/>
          <p:nvPr/>
        </p:nvSpPr>
        <p:spPr>
          <a:xfrm>
            <a:off x="1" y="332657"/>
            <a:ext cx="9144000" cy="369332"/>
          </a:xfrm>
          <a:prstGeom prst="rect">
            <a:avLst/>
          </a:prstGeom>
          <a:noFill/>
        </p:spPr>
        <p:txBody>
          <a:bodyPr wrap="square" rtlCol="0">
            <a:spAutoFit/>
          </a:bodyPr>
          <a:lstStyle/>
          <a:p>
            <a:pPr algn="ctr">
              <a:spcBef>
                <a:spcPts val="2600"/>
              </a:spcBef>
            </a:pPr>
            <a:r>
              <a:rPr lang="en-US" dirty="0" smtClean="0">
                <a:solidFill>
                  <a:prstClr val="black"/>
                </a:solidFill>
                <a:latin typeface="Helvetica Light" charset="0"/>
                <a:ea typeface="Helvetica Light" charset="0"/>
                <a:cs typeface="Helvetica Light" charset="0"/>
              </a:rPr>
              <a:t>Higgs boson production at the LHC</a:t>
            </a:r>
            <a:endParaRPr lang="en-GB" dirty="0">
              <a:solidFill>
                <a:prstClr val="black"/>
              </a:solidFill>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13</a:t>
            </a:fld>
            <a:endParaRPr lang="en-GB" dirty="0">
              <a:solidFill>
                <a:prstClr val="black">
                  <a:lumMod val="50000"/>
                  <a:lumOff val="50000"/>
                </a:prstClr>
              </a:solidFill>
            </a:endParaRPr>
          </a:p>
        </p:txBody>
      </p:sp>
      <p:sp>
        <p:nvSpPr>
          <p:cNvPr id="12" name="TextBox 11"/>
          <p:cNvSpPr txBox="1"/>
          <p:nvPr/>
        </p:nvSpPr>
        <p:spPr>
          <a:xfrm>
            <a:off x="6534241" y="5771671"/>
            <a:ext cx="1660731" cy="276999"/>
          </a:xfrm>
          <a:prstGeom prst="rect">
            <a:avLst/>
          </a:prstGeom>
          <a:noFill/>
        </p:spPr>
        <p:txBody>
          <a:bodyPr wrap="none" rtlCol="0">
            <a:spAutoFit/>
          </a:bodyPr>
          <a:lstStyle/>
          <a:p>
            <a:r>
              <a:rPr lang="en-GB" sz="1200" b="1" dirty="0" smtClean="0">
                <a:solidFill>
                  <a:srgbClr val="FFC000"/>
                </a:solidFill>
                <a:latin typeface="Trebuchet MS"/>
                <a:cs typeface="Trebuchet MS"/>
              </a:rPr>
              <a:t>Uncertainties 3</a:t>
            </a:r>
            <a:r>
              <a:rPr lang="en-GB" sz="1200" b="1" dirty="0" smtClean="0">
                <a:solidFill>
                  <a:srgbClr val="FFC000"/>
                </a:solidFill>
                <a:latin typeface="Symbol" charset="2"/>
                <a:cs typeface="Symbol" charset="2"/>
              </a:rPr>
              <a:t>~</a:t>
            </a:r>
            <a:r>
              <a:rPr lang="en-GB" sz="1200" b="1" dirty="0" smtClean="0">
                <a:solidFill>
                  <a:srgbClr val="FFC000"/>
                </a:solidFill>
                <a:latin typeface="Trebuchet MS"/>
                <a:cs typeface="Trebuchet MS"/>
              </a:rPr>
              <a:t>12%</a:t>
            </a:r>
          </a:p>
        </p:txBody>
      </p:sp>
      <p:sp>
        <p:nvSpPr>
          <p:cNvPr id="13" name="Text Box 11"/>
          <p:cNvSpPr txBox="1">
            <a:spLocks noChangeArrowheads="1"/>
          </p:cNvSpPr>
          <p:nvPr/>
        </p:nvSpPr>
        <p:spPr bwMode="auto">
          <a:xfrm>
            <a:off x="7791616" y="1296142"/>
            <a:ext cx="1316888" cy="833178"/>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600" dirty="0" smtClean="0">
                <a:solidFill>
                  <a:srgbClr val="F1F1F5"/>
                </a:solidFill>
                <a:latin typeface="Helvetica Light" charset="0"/>
                <a:ea typeface="Helvetica Light" charset="0"/>
                <a:cs typeface="Helvetica Light" charset="0"/>
                <a:sym typeface="Symbol" charset="2"/>
              </a:rPr>
              <a:t>H(125 GeV) branching fractions:</a:t>
            </a:r>
          </a:p>
        </p:txBody>
      </p:sp>
      <p:sp>
        <p:nvSpPr>
          <p:cNvPr id="15" name="Text Box 11"/>
          <p:cNvSpPr txBox="1">
            <a:spLocks noChangeArrowheads="1"/>
          </p:cNvSpPr>
          <p:nvPr/>
        </p:nvSpPr>
        <p:spPr bwMode="auto">
          <a:xfrm>
            <a:off x="152400" y="1512166"/>
            <a:ext cx="3048000" cy="3418501"/>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600" dirty="0" smtClean="0">
                <a:solidFill>
                  <a:srgbClr val="F1F1F5"/>
                </a:solidFill>
                <a:latin typeface="Helvetica Light" charset="0"/>
                <a:ea typeface="Helvetica Light" charset="0"/>
                <a:cs typeface="Helvetica Light" charset="0"/>
                <a:sym typeface="Symbol" charset="2"/>
              </a:rPr>
              <a:t>Because of the coupling to the mass of the decay particles: </a:t>
            </a:r>
          </a:p>
          <a:p>
            <a:pPr marL="265113" lvl="1">
              <a:spcBef>
                <a:spcPts val="2400"/>
              </a:spcBef>
            </a:pPr>
            <a:r>
              <a:rPr lang="en-US" sz="1600" dirty="0" smtClean="0">
                <a:solidFill>
                  <a:srgbClr val="F1F1F5"/>
                </a:solidFill>
                <a:latin typeface="Helvetica Light" charset="0"/>
                <a:ea typeface="Helvetica Light" charset="0"/>
                <a:cs typeface="Helvetica Light" charset="0"/>
                <a:sym typeface="Symbol" charset="2"/>
              </a:rPr>
              <a:t>… the Higgs will decay with preference to the heaviest particles allowed </a:t>
            </a:r>
          </a:p>
          <a:p>
            <a:pPr marL="265113" lvl="1">
              <a:spcBef>
                <a:spcPts val="2400"/>
              </a:spcBef>
            </a:pPr>
            <a:r>
              <a:rPr lang="en-US" sz="1600" dirty="0" smtClean="0">
                <a:solidFill>
                  <a:srgbClr val="F1F1F5"/>
                </a:solidFill>
                <a:latin typeface="Helvetica Light" charset="0"/>
                <a:ea typeface="Helvetica Light" charset="0"/>
                <a:cs typeface="Helvetica Light" charset="0"/>
                <a:sym typeface="Symbol" charset="2"/>
              </a:rPr>
              <a:t>… the Higgs does not couple directly to photons and gluons, but only via “loops” involving preferentially heavy particles (e.g., top, </a:t>
            </a:r>
            <a:r>
              <a:rPr lang="en-US" sz="1600" i="1" dirty="0" smtClean="0">
                <a:solidFill>
                  <a:srgbClr val="F1F1F5"/>
                </a:solidFill>
                <a:latin typeface="Helvetica Light" charset="0"/>
                <a:ea typeface="Helvetica Light" charset="0"/>
                <a:cs typeface="Helvetica Light" charset="0"/>
                <a:sym typeface="Symbol" charset="2"/>
              </a:rPr>
              <a:t>W</a:t>
            </a:r>
            <a:r>
              <a:rPr lang="en-US" sz="900" i="1" dirty="0" smtClean="0">
                <a:solidFill>
                  <a:srgbClr val="F1F1F5"/>
                </a:solidFill>
                <a:latin typeface="Helvetica Light" charset="0"/>
                <a:ea typeface="Helvetica Light" charset="0"/>
                <a:cs typeface="Helvetica Light" charset="0"/>
                <a:sym typeface="Symbol" charset="2"/>
              </a:rPr>
              <a:t> </a:t>
            </a:r>
            <a:r>
              <a:rPr lang="en-US" sz="700" dirty="0" smtClean="0">
                <a:solidFill>
                  <a:srgbClr val="F1F1F5"/>
                </a:solidFill>
                <a:latin typeface="Helvetica Light" charset="0"/>
                <a:ea typeface="Helvetica Light" charset="0"/>
                <a:cs typeface="Helvetica Light" charset="0"/>
                <a:sym typeface="Symbol" charset="2"/>
              </a:rPr>
              <a:t> </a:t>
            </a:r>
            <a:r>
              <a:rPr lang="en-US" sz="1600" dirty="0" smtClean="0">
                <a:solidFill>
                  <a:srgbClr val="F1F1F5"/>
                </a:solidFill>
                <a:latin typeface="Helvetica Light" charset="0"/>
                <a:ea typeface="Helvetica Light" charset="0"/>
                <a:cs typeface="Helvetica Light" charset="0"/>
                <a:sym typeface="Symbol" charset="2"/>
              </a:rPr>
              <a:t>)</a:t>
            </a:r>
          </a:p>
        </p:txBody>
      </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17029" y="1334033"/>
            <a:ext cx="4510446" cy="5141195"/>
          </a:xfrm>
          <a:prstGeom prst="rect">
            <a:avLst/>
          </a:prstGeom>
        </p:spPr>
      </p:pic>
      <p:sp>
        <p:nvSpPr>
          <p:cNvPr id="3" name="TextBox 2"/>
          <p:cNvSpPr txBox="1"/>
          <p:nvPr/>
        </p:nvSpPr>
        <p:spPr>
          <a:xfrm>
            <a:off x="4439559" y="3893055"/>
            <a:ext cx="776175" cy="246221"/>
          </a:xfrm>
          <a:prstGeom prst="rect">
            <a:avLst/>
          </a:prstGeom>
          <a:noFill/>
        </p:spPr>
        <p:txBody>
          <a:bodyPr wrap="none" rtlCol="0">
            <a:spAutoFit/>
          </a:bodyPr>
          <a:lstStyle/>
          <a:p>
            <a:r>
              <a:rPr lang="en-US" sz="1000" dirty="0" smtClean="0">
                <a:solidFill>
                  <a:prstClr val="white"/>
                </a:solidFill>
                <a:latin typeface="Helvetica" charset="0"/>
                <a:ea typeface="Helvetica" charset="0"/>
                <a:cs typeface="Helvetica" charset="0"/>
              </a:rPr>
              <a:t>1.1% (e,µ)</a:t>
            </a:r>
          </a:p>
        </p:txBody>
      </p:sp>
      <p:sp>
        <p:nvSpPr>
          <p:cNvPr id="14" name="TextBox 13"/>
          <p:cNvSpPr txBox="1"/>
          <p:nvPr/>
        </p:nvSpPr>
        <p:spPr>
          <a:xfrm>
            <a:off x="3870785" y="2563896"/>
            <a:ext cx="917239" cy="246221"/>
          </a:xfrm>
          <a:prstGeom prst="rect">
            <a:avLst/>
          </a:prstGeom>
          <a:noFill/>
        </p:spPr>
        <p:txBody>
          <a:bodyPr wrap="none" rtlCol="0">
            <a:spAutoFit/>
          </a:bodyPr>
          <a:lstStyle/>
          <a:p>
            <a:r>
              <a:rPr lang="en-US" sz="1000" dirty="0" smtClean="0">
                <a:solidFill>
                  <a:prstClr val="white"/>
                </a:solidFill>
                <a:latin typeface="Helvetica" charset="0"/>
                <a:ea typeface="Helvetica" charset="0"/>
                <a:cs typeface="Helvetica" charset="0"/>
              </a:rPr>
              <a:t>0.012% (e,µ)</a:t>
            </a:r>
          </a:p>
        </p:txBody>
      </p:sp>
    </p:spTree>
    <p:extLst>
      <p:ext uri="{BB962C8B-B14F-4D97-AF65-F5344CB8AC3E}">
        <p14:creationId xmlns:p14="http://schemas.microsoft.com/office/powerpoint/2010/main" val="85469599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2">
            <a:extLst>
              <a:ext uri="{28A0092B-C50C-407E-A947-70E740481C1C}">
                <a14:useLocalDpi xmlns:a14="http://schemas.microsoft.com/office/drawing/2010/main"/>
              </a:ext>
            </a:extLst>
          </a:blip>
          <a:srcRect l="14017"/>
          <a:stretch/>
        </p:blipFill>
        <p:spPr>
          <a:xfrm>
            <a:off x="4985141" y="2640521"/>
            <a:ext cx="4002497" cy="4129563"/>
          </a:xfrm>
          <a:prstGeom prst="rect">
            <a:avLst/>
          </a:prstGeom>
        </p:spPr>
      </p:pic>
      <p:pic>
        <p:nvPicPr>
          <p:cNvPr id="22" name="Picture 21"/>
          <p:cNvPicPr>
            <a:picLocks noChangeAspect="1"/>
          </p:cNvPicPr>
          <p:nvPr/>
        </p:nvPicPr>
        <p:blipFill rotWithShape="1">
          <a:blip r:embed="rId3">
            <a:extLst>
              <a:ext uri="{28A0092B-C50C-407E-A947-70E740481C1C}">
                <a14:useLocalDpi xmlns:a14="http://schemas.microsoft.com/office/drawing/2010/main"/>
              </a:ext>
            </a:extLst>
          </a:blip>
          <a:srcRect l="13521"/>
          <a:stretch/>
        </p:blipFill>
        <p:spPr>
          <a:xfrm>
            <a:off x="1331640" y="2339880"/>
            <a:ext cx="3583863" cy="4458500"/>
          </a:xfrm>
          <a:prstGeom prst="rect">
            <a:avLst/>
          </a:prstGeom>
        </p:spPr>
      </p:pic>
      <p:sp>
        <p:nvSpPr>
          <p:cNvPr id="23" name="Rectangle 22"/>
          <p:cNvSpPr/>
          <p:nvPr/>
        </p:nvSpPr>
        <p:spPr>
          <a:xfrm>
            <a:off x="0" y="14704"/>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5" name="Slide Number Placeholder 1"/>
          <p:cNvSpPr>
            <a:spLocks noGrp="1"/>
          </p:cNvSpPr>
          <p:nvPr>
            <p:ph type="sldNum" sz="quarter" idx="4"/>
          </p:nvPr>
        </p:nvSpPr>
        <p:spPr>
          <a:xfrm>
            <a:off x="35496" y="6545795"/>
            <a:ext cx="2133600" cy="365125"/>
          </a:xfrm>
        </p:spPr>
        <p:txBody>
          <a:bodyPr/>
          <a:lstStyle/>
          <a:p>
            <a:pPr algn="l">
              <a:defRPr/>
            </a:pPr>
            <a:fld id="{611C2F03-9E95-40C9-A99F-3C4F7EE8CF2A}" type="slidenum">
              <a:rPr lang="en-GB" smtClean="0">
                <a:solidFill>
                  <a:prstClr val="black">
                    <a:lumMod val="50000"/>
                    <a:lumOff val="50000"/>
                  </a:prstClr>
                </a:solidFill>
              </a:rPr>
              <a:pPr algn="l">
                <a:defRPr/>
              </a:pPr>
              <a:t>14</a:t>
            </a:fld>
            <a:endParaRPr lang="en-GB" dirty="0">
              <a:solidFill>
                <a:prstClr val="black">
                  <a:lumMod val="50000"/>
                  <a:lumOff val="50000"/>
                </a:prstClr>
              </a:solidFill>
            </a:endParaRPr>
          </a:p>
        </p:txBody>
      </p:sp>
      <p:sp>
        <p:nvSpPr>
          <p:cNvPr id="26" name="Rectangle 25"/>
          <p:cNvSpPr/>
          <p:nvPr/>
        </p:nvSpPr>
        <p:spPr>
          <a:xfrm>
            <a:off x="179512" y="900988"/>
            <a:ext cx="8712968" cy="215993"/>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Rectangle 26"/>
          <p:cNvSpPr/>
          <p:nvPr/>
        </p:nvSpPr>
        <p:spPr>
          <a:xfrm>
            <a:off x="323527" y="1044974"/>
            <a:ext cx="3755991" cy="723275"/>
          </a:xfrm>
          <a:prstGeom prst="rect">
            <a:avLst/>
          </a:prstGeom>
        </p:spPr>
        <p:txBody>
          <a:bodyPr wrap="square">
            <a:spAutoFit/>
          </a:bodyPr>
          <a:lstStyle/>
          <a:p>
            <a:r>
              <a:rPr lang="en-GB" sz="1400" b="1" dirty="0" smtClean="0">
                <a:solidFill>
                  <a:srgbClr val="D80017"/>
                </a:solidFill>
                <a:latin typeface="Helvetica"/>
                <a:cs typeface="Helvetica"/>
              </a:rPr>
              <a:t>ATLAS &amp; CMS Combinations of Higgs mass and coupling measurements</a:t>
            </a:r>
          </a:p>
          <a:p>
            <a:pPr>
              <a:spcBef>
                <a:spcPts val="600"/>
              </a:spcBef>
            </a:pPr>
            <a:r>
              <a:rPr lang="en-GB" sz="800" dirty="0" smtClean="0">
                <a:solidFill>
                  <a:prstClr val="black">
                    <a:lumMod val="50000"/>
                    <a:lumOff val="50000"/>
                  </a:prstClr>
                </a:solidFill>
                <a:latin typeface="Helvetica Light"/>
                <a:cs typeface="Helvetica Light"/>
              </a:rPr>
              <a:t>[ </a:t>
            </a:r>
            <a:r>
              <a:rPr lang="hr-HR" sz="800" dirty="0" smtClean="0">
                <a:solidFill>
                  <a:prstClr val="black">
                    <a:lumMod val="50000"/>
                    <a:lumOff val="50000"/>
                  </a:prstClr>
                </a:solidFill>
                <a:latin typeface="Helvetica Light"/>
                <a:cs typeface="Helvetica Light"/>
              </a:rPr>
              <a:t>1503.07589, </a:t>
            </a:r>
            <a:r>
              <a:rPr lang="is-IS" sz="800" dirty="0" smtClean="0">
                <a:solidFill>
                  <a:prstClr val="black">
                    <a:lumMod val="50000"/>
                    <a:lumOff val="50000"/>
                  </a:prstClr>
                </a:solidFill>
                <a:latin typeface="Helvetica Light"/>
                <a:cs typeface="Helvetica Light"/>
              </a:rPr>
              <a:t>1606.02266 </a:t>
            </a:r>
            <a:r>
              <a:rPr lang="en-GB" sz="800" dirty="0" smtClean="0">
                <a:solidFill>
                  <a:prstClr val="black">
                    <a:lumMod val="50000"/>
                    <a:lumOff val="50000"/>
                  </a:prstClr>
                </a:solidFill>
                <a:latin typeface="Helvetica Light"/>
                <a:cs typeface="Helvetica Light"/>
              </a:rPr>
              <a:t>] </a:t>
            </a:r>
            <a:endParaRPr lang="en-GB" sz="800" dirty="0">
              <a:solidFill>
                <a:prstClr val="black">
                  <a:lumMod val="50000"/>
                  <a:lumOff val="50000"/>
                </a:prstClr>
              </a:solidFill>
              <a:latin typeface="Helvetica Light"/>
              <a:cs typeface="Helvetica Light"/>
            </a:endParaRPr>
          </a:p>
        </p:txBody>
      </p:sp>
      <p:sp>
        <p:nvSpPr>
          <p:cNvPr id="29" name="TextBox 28"/>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smtClean="0">
                <a:solidFill>
                  <a:prstClr val="black"/>
                </a:solidFill>
                <a:latin typeface="Helvetica Light" charset="0"/>
                <a:ea typeface="Helvetica Light" charset="0"/>
                <a:cs typeface="Helvetica Light" charset="0"/>
              </a:rPr>
              <a:t>Combined ATLAS &amp; CMS Higgs analysis and flurry of Higgs property measurements </a:t>
            </a:r>
            <a:endParaRPr lang="en-US" dirty="0">
              <a:solidFill>
                <a:prstClr val="black"/>
              </a:solidFill>
              <a:latin typeface="Helvetica Light" charset="0"/>
              <a:ea typeface="Helvetica Light" charset="0"/>
              <a:cs typeface="Helvetica Light" charset="0"/>
            </a:endParaRPr>
          </a:p>
        </p:txBody>
      </p:sp>
      <p:sp>
        <p:nvSpPr>
          <p:cNvPr id="30" name="TextBox 29"/>
          <p:cNvSpPr txBox="1"/>
          <p:nvPr/>
        </p:nvSpPr>
        <p:spPr>
          <a:xfrm>
            <a:off x="1758371" y="2146990"/>
            <a:ext cx="1811714" cy="246221"/>
          </a:xfrm>
          <a:prstGeom prst="rect">
            <a:avLst/>
          </a:prstGeom>
          <a:noFill/>
        </p:spPr>
        <p:txBody>
          <a:bodyPr wrap="none" rtlCol="0">
            <a:spAutoFit/>
          </a:bodyPr>
          <a:lstStyle/>
          <a:p>
            <a:r>
              <a:rPr lang="en-US" sz="1000" dirty="0" smtClean="0">
                <a:solidFill>
                  <a:prstClr val="black">
                    <a:lumMod val="50000"/>
                    <a:lumOff val="50000"/>
                  </a:prstClr>
                </a:solidFill>
                <a:latin typeface="Helvetica Light"/>
                <a:cs typeface="Helvetica Light"/>
              </a:rPr>
              <a:t>Higgs production processes</a:t>
            </a:r>
          </a:p>
        </p:txBody>
      </p:sp>
      <p:sp>
        <p:nvSpPr>
          <p:cNvPr id="31" name="TextBox 30"/>
          <p:cNvSpPr txBox="1"/>
          <p:nvPr/>
        </p:nvSpPr>
        <p:spPr>
          <a:xfrm>
            <a:off x="5455089" y="2432794"/>
            <a:ext cx="1548822" cy="246221"/>
          </a:xfrm>
          <a:prstGeom prst="rect">
            <a:avLst/>
          </a:prstGeom>
          <a:noFill/>
        </p:spPr>
        <p:txBody>
          <a:bodyPr wrap="none" rtlCol="0">
            <a:spAutoFit/>
          </a:bodyPr>
          <a:lstStyle/>
          <a:p>
            <a:r>
              <a:rPr lang="en-US" sz="1000" dirty="0" smtClean="0">
                <a:solidFill>
                  <a:prstClr val="black">
                    <a:lumMod val="50000"/>
                    <a:lumOff val="50000"/>
                  </a:prstClr>
                </a:solidFill>
                <a:latin typeface="Helvetica Light"/>
                <a:cs typeface="Helvetica Light"/>
              </a:rPr>
              <a:t>Higgs decay processes</a:t>
            </a:r>
          </a:p>
        </p:txBody>
      </p:sp>
      <p:sp>
        <p:nvSpPr>
          <p:cNvPr id="32" name="Rectangle 31"/>
          <p:cNvSpPr/>
          <p:nvPr/>
        </p:nvSpPr>
        <p:spPr>
          <a:xfrm>
            <a:off x="5076056" y="1074556"/>
            <a:ext cx="4067944" cy="1138773"/>
          </a:xfrm>
          <a:prstGeom prst="rect">
            <a:avLst/>
          </a:prstGeom>
          <a:solidFill>
            <a:schemeClr val="bg1">
              <a:lumMod val="95000"/>
            </a:schemeClr>
          </a:solidFill>
        </p:spPr>
        <p:txBody>
          <a:bodyPr wrap="square" lIns="180000" anchor="ctr" anchorCtr="0">
            <a:spAutoFit/>
          </a:bodyPr>
          <a:lstStyle/>
          <a:p>
            <a:pPr>
              <a:spcBef>
                <a:spcPts val="1200"/>
              </a:spcBef>
            </a:pPr>
            <a:r>
              <a:rPr lang="en-GB" sz="1200" i="1" dirty="0" smtClean="0">
                <a:solidFill>
                  <a:prstClr val="black"/>
                </a:solidFill>
                <a:latin typeface="Helvetica Light" charset="0"/>
                <a:ea typeface="Helvetica Light" charset="0"/>
                <a:cs typeface="Helvetica Light" charset="0"/>
              </a:rPr>
              <a:t>Agreement among experiments</a:t>
            </a:r>
          </a:p>
          <a:p>
            <a:pPr>
              <a:spcBef>
                <a:spcPts val="900"/>
              </a:spcBef>
            </a:pPr>
            <a:r>
              <a:rPr lang="en-GB" sz="1200" b="1" dirty="0" smtClean="0">
                <a:solidFill>
                  <a:prstClr val="black"/>
                </a:solidFill>
                <a:latin typeface="Helvetica Light" charset="0"/>
                <a:ea typeface="Helvetica Light" charset="0"/>
                <a:cs typeface="Helvetica Light" charset="0"/>
              </a:rPr>
              <a:t>Overall signal strength: </a:t>
            </a:r>
            <a:r>
              <a:rPr lang="en-GB" sz="1200" b="1" dirty="0" smtClean="0">
                <a:solidFill>
                  <a:srgbClr val="003BB8"/>
                </a:solidFill>
                <a:latin typeface="Helvetica Light" charset="0"/>
                <a:ea typeface="Helvetica Light" charset="0"/>
                <a:cs typeface="Helvetica Light" charset="0"/>
              </a:rPr>
              <a:t>µ = 1.09 ± </a:t>
            </a:r>
            <a:r>
              <a:rPr lang="en-GB" sz="1200" b="1" dirty="0" smtClean="0">
                <a:solidFill>
                  <a:srgbClr val="003BB8"/>
                </a:solidFill>
                <a:latin typeface="Helvetica Light" charset="0"/>
                <a:ea typeface="Helvetica Light" charset="0"/>
                <a:cs typeface="Helvetica Light" charset="0"/>
              </a:rPr>
              <a:t>0.11</a:t>
            </a:r>
          </a:p>
          <a:p>
            <a:pPr>
              <a:spcBef>
                <a:spcPts val="900"/>
              </a:spcBef>
            </a:pPr>
            <a:r>
              <a:rPr lang="en-GB" sz="1200" b="1" dirty="0" smtClean="0">
                <a:solidFill>
                  <a:prstClr val="black"/>
                </a:solidFill>
                <a:latin typeface="Helvetica Light" charset="0"/>
                <a:ea typeface="Helvetica Light" charset="0"/>
                <a:cs typeface="Helvetica Light" charset="0"/>
              </a:rPr>
              <a:t> </a:t>
            </a:r>
            <a:r>
              <a:rPr lang="en-US" sz="1200" b="1" dirty="0">
                <a:solidFill>
                  <a:prstClr val="black"/>
                </a:solidFill>
                <a:latin typeface="Helvetica Light" charset="0"/>
                <a:ea typeface="Helvetica Light" charset="0"/>
                <a:cs typeface="Helvetica Light" charset="0"/>
              </a:rPr>
              <a:t>Precise mass combination (0.2%): </a:t>
            </a:r>
          </a:p>
          <a:p>
            <a:pPr>
              <a:spcBef>
                <a:spcPts val="600"/>
              </a:spcBef>
            </a:pPr>
            <a:r>
              <a:rPr lang="en-US" sz="1200" b="1" i="1" dirty="0" smtClean="0">
                <a:solidFill>
                  <a:prstClr val="black"/>
                </a:solidFill>
                <a:latin typeface="Helvetica Light" charset="0"/>
                <a:ea typeface="Helvetica Light" charset="0"/>
                <a:cs typeface="Helvetica Light" charset="0"/>
              </a:rPr>
              <a:t>		</a:t>
            </a:r>
            <a:r>
              <a:rPr lang="en-US" sz="1200" b="1" i="1" dirty="0" err="1" smtClean="0">
                <a:solidFill>
                  <a:srgbClr val="003BB8"/>
                </a:solidFill>
                <a:latin typeface="Helvetica Light" charset="0"/>
                <a:ea typeface="Helvetica Light" charset="0"/>
                <a:cs typeface="Helvetica Light" charset="0"/>
              </a:rPr>
              <a:t>m</a:t>
            </a:r>
            <a:r>
              <a:rPr lang="en-US" sz="1200" b="1" i="1" baseline="-25000" dirty="0" err="1" smtClean="0">
                <a:solidFill>
                  <a:srgbClr val="003BB8"/>
                </a:solidFill>
                <a:latin typeface="Helvetica Light" charset="0"/>
                <a:ea typeface="Helvetica Light" charset="0"/>
                <a:cs typeface="Helvetica Light" charset="0"/>
              </a:rPr>
              <a:t>H</a:t>
            </a:r>
            <a:r>
              <a:rPr lang="en-US" sz="1200" b="1" dirty="0" smtClean="0">
                <a:solidFill>
                  <a:srgbClr val="003BB8"/>
                </a:solidFill>
                <a:latin typeface="Helvetica Light" charset="0"/>
                <a:ea typeface="Helvetica Light" charset="0"/>
                <a:cs typeface="Helvetica Light" charset="0"/>
              </a:rPr>
              <a:t> </a:t>
            </a:r>
            <a:r>
              <a:rPr lang="en-US" sz="1200" b="1" dirty="0">
                <a:solidFill>
                  <a:srgbClr val="003BB8"/>
                </a:solidFill>
                <a:latin typeface="Helvetica Light" charset="0"/>
                <a:ea typeface="Helvetica Light" charset="0"/>
                <a:cs typeface="Helvetica Light" charset="0"/>
              </a:rPr>
              <a:t>= </a:t>
            </a:r>
            <a:r>
              <a:rPr lang="sk-SK" sz="1200" b="1" dirty="0">
                <a:solidFill>
                  <a:srgbClr val="003BB8"/>
                </a:solidFill>
                <a:latin typeface="Helvetica Light" charset="0"/>
                <a:ea typeface="Helvetica Light" charset="0"/>
                <a:cs typeface="Helvetica Light" charset="0"/>
              </a:rPr>
              <a:t>125.09 </a:t>
            </a:r>
            <a:r>
              <a:rPr lang="sk-SK" sz="1200" b="1" dirty="0" smtClean="0">
                <a:solidFill>
                  <a:srgbClr val="003BB8"/>
                </a:solidFill>
                <a:latin typeface="Helvetica Light" charset="0"/>
                <a:ea typeface="Helvetica Light" charset="0"/>
                <a:cs typeface="Helvetica Light" charset="0"/>
              </a:rPr>
              <a:t>± </a:t>
            </a:r>
            <a:r>
              <a:rPr lang="sk-SK" sz="1200" b="1" dirty="0">
                <a:solidFill>
                  <a:srgbClr val="003BB8"/>
                </a:solidFill>
                <a:latin typeface="Helvetica Light" charset="0"/>
                <a:ea typeface="Helvetica Light" charset="0"/>
                <a:cs typeface="Helvetica Light" charset="0"/>
              </a:rPr>
              <a:t>0.21</a:t>
            </a:r>
            <a:r>
              <a:rPr lang="sk-SK" sz="1200" b="1" baseline="-25000" dirty="0">
                <a:solidFill>
                  <a:srgbClr val="003BB8"/>
                </a:solidFill>
                <a:latin typeface="Helvetica Light" charset="0"/>
                <a:ea typeface="Helvetica Light" charset="0"/>
                <a:cs typeface="Helvetica Light" charset="0"/>
              </a:rPr>
              <a:t>stat</a:t>
            </a:r>
            <a:r>
              <a:rPr lang="sk-SK" sz="1200" b="1" dirty="0">
                <a:solidFill>
                  <a:srgbClr val="003BB8"/>
                </a:solidFill>
                <a:latin typeface="Helvetica Light" charset="0"/>
                <a:ea typeface="Helvetica Light" charset="0"/>
                <a:cs typeface="Helvetica Light" charset="0"/>
              </a:rPr>
              <a:t> </a:t>
            </a:r>
            <a:r>
              <a:rPr lang="sk-SK" sz="1200" b="1" dirty="0" smtClean="0">
                <a:solidFill>
                  <a:srgbClr val="003BB8"/>
                </a:solidFill>
                <a:latin typeface="Helvetica Light" charset="0"/>
                <a:ea typeface="Helvetica Light" charset="0"/>
                <a:cs typeface="Helvetica Light" charset="0"/>
              </a:rPr>
              <a:t>± </a:t>
            </a:r>
            <a:r>
              <a:rPr lang="sk-SK" sz="1200" b="1" dirty="0">
                <a:solidFill>
                  <a:srgbClr val="003BB8"/>
                </a:solidFill>
                <a:latin typeface="Helvetica Light" charset="0"/>
                <a:ea typeface="Helvetica Light" charset="0"/>
                <a:cs typeface="Helvetica Light" charset="0"/>
              </a:rPr>
              <a:t>0.11</a:t>
            </a:r>
            <a:r>
              <a:rPr lang="sk-SK" sz="1200" b="1" baseline="-25000" dirty="0">
                <a:solidFill>
                  <a:srgbClr val="003BB8"/>
                </a:solidFill>
                <a:latin typeface="Helvetica Light" charset="0"/>
                <a:ea typeface="Helvetica Light" charset="0"/>
                <a:cs typeface="Helvetica Light" charset="0"/>
              </a:rPr>
              <a:t>syst</a:t>
            </a:r>
            <a:r>
              <a:rPr lang="sk-SK" sz="1200" b="1" dirty="0">
                <a:solidFill>
                  <a:srgbClr val="003BB8"/>
                </a:solidFill>
                <a:latin typeface="Helvetica Light" charset="0"/>
                <a:ea typeface="Helvetica Light" charset="0"/>
                <a:cs typeface="Helvetica Light" charset="0"/>
              </a:rPr>
              <a:t> </a:t>
            </a:r>
            <a:r>
              <a:rPr lang="sk-SK" sz="1200" b="1" dirty="0" smtClean="0">
                <a:solidFill>
                  <a:srgbClr val="003BB8"/>
                </a:solidFill>
                <a:latin typeface="Helvetica Light" charset="0"/>
                <a:ea typeface="Helvetica Light" charset="0"/>
                <a:cs typeface="Helvetica Light" charset="0"/>
              </a:rPr>
              <a:t>GeV</a:t>
            </a:r>
            <a:endParaRPr lang="en-US" sz="1200" b="1" dirty="0">
              <a:solidFill>
                <a:srgbClr val="003BB8"/>
              </a:solidFill>
              <a:latin typeface="Helvetica Light" charset="0"/>
              <a:ea typeface="Helvetica Light" charset="0"/>
              <a:cs typeface="Helvetica Light" charset="0"/>
            </a:endParaRPr>
          </a:p>
        </p:txBody>
      </p:sp>
      <p:sp>
        <p:nvSpPr>
          <p:cNvPr id="34" name="Rectangle 33"/>
          <p:cNvSpPr/>
          <p:nvPr/>
        </p:nvSpPr>
        <p:spPr>
          <a:xfrm>
            <a:off x="346314" y="5104055"/>
            <a:ext cx="985326" cy="1277273"/>
          </a:xfrm>
          <a:prstGeom prst="rect">
            <a:avLst/>
          </a:prstGeom>
        </p:spPr>
        <p:txBody>
          <a:bodyPr wrap="square">
            <a:spAutoFit/>
          </a:bodyPr>
          <a:lstStyle/>
          <a:p>
            <a:pPr>
              <a:spcBef>
                <a:spcPts val="600"/>
              </a:spcBef>
            </a:pPr>
            <a:r>
              <a:rPr lang="en-GB" sz="1100">
                <a:solidFill>
                  <a:prstClr val="black">
                    <a:lumMod val="50000"/>
                    <a:lumOff val="50000"/>
                  </a:prstClr>
                </a:solidFill>
                <a:latin typeface="Helvetica Light" charset="0"/>
                <a:ea typeface="Helvetica Light" charset="0"/>
                <a:cs typeface="Helvetica Light" charset="0"/>
              </a:rPr>
              <a:t>Note that the least model-dependent observables at the LHC are </a:t>
            </a:r>
            <a:r>
              <a:rPr lang="en-GB" sz="1100" b="1">
                <a:solidFill>
                  <a:prstClr val="black">
                    <a:lumMod val="50000"/>
                    <a:lumOff val="50000"/>
                  </a:prstClr>
                </a:solidFill>
                <a:latin typeface="Helvetica Light" charset="0"/>
                <a:ea typeface="Helvetica Light" charset="0"/>
                <a:cs typeface="Helvetica Light" charset="0"/>
              </a:rPr>
              <a:t>ratios</a:t>
            </a:r>
            <a:r>
              <a:rPr lang="en-GB" sz="1100">
                <a:solidFill>
                  <a:prstClr val="black">
                    <a:lumMod val="50000"/>
                    <a:lumOff val="50000"/>
                  </a:prstClr>
                </a:solidFill>
                <a:latin typeface="Helvetica Light" charset="0"/>
                <a:ea typeface="Helvetica Light" charset="0"/>
                <a:cs typeface="Helvetica Light" charset="0"/>
              </a:rPr>
              <a:t> </a:t>
            </a:r>
            <a:r>
              <a:rPr lang="en-GB" sz="1100" b="1">
                <a:solidFill>
                  <a:prstClr val="black">
                    <a:lumMod val="50000"/>
                    <a:lumOff val="50000"/>
                  </a:prstClr>
                </a:solidFill>
                <a:latin typeface="Helvetica Light" charset="0"/>
                <a:ea typeface="Helvetica Light" charset="0"/>
                <a:cs typeface="Helvetica Light" charset="0"/>
              </a:rPr>
              <a:t>of couplings</a:t>
            </a:r>
            <a:endParaRPr lang="en-GB" sz="1000" b="1" dirty="0">
              <a:solidFill>
                <a:prstClr val="black">
                  <a:lumMod val="50000"/>
                  <a:lumOff val="50000"/>
                </a:prstClr>
              </a:solidFill>
              <a:latin typeface="Helvetica Light" charset="0"/>
              <a:ea typeface="Helvetica Light" charset="0"/>
              <a:cs typeface="Helvetica Light" charset="0"/>
            </a:endParaRPr>
          </a:p>
        </p:txBody>
      </p:sp>
      <p:sp>
        <p:nvSpPr>
          <p:cNvPr id="2" name="Right Brace 1"/>
          <p:cNvSpPr/>
          <p:nvPr/>
        </p:nvSpPr>
        <p:spPr>
          <a:xfrm>
            <a:off x="7289049" y="3429000"/>
            <a:ext cx="288032" cy="2286334"/>
          </a:xfrm>
          <a:prstGeom prst="rightBrace">
            <a:avLst>
              <a:gd name="adj1" fmla="val 36463"/>
              <a:gd name="adj2" fmla="val 50000"/>
            </a:avLst>
          </a:prstGeom>
          <a:ln w="3175">
            <a:solidFill>
              <a:srgbClr val="01964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 name="TextBox 2"/>
          <p:cNvSpPr txBox="1"/>
          <p:nvPr/>
        </p:nvSpPr>
        <p:spPr>
          <a:xfrm>
            <a:off x="7610469" y="4363770"/>
            <a:ext cx="921971" cy="430887"/>
          </a:xfrm>
          <a:prstGeom prst="rect">
            <a:avLst/>
          </a:prstGeom>
          <a:noFill/>
        </p:spPr>
        <p:txBody>
          <a:bodyPr wrap="square" rtlCol="0">
            <a:spAutoFit/>
          </a:bodyPr>
          <a:lstStyle/>
          <a:p>
            <a:r>
              <a:rPr lang="en-US" sz="1100" dirty="0">
                <a:solidFill>
                  <a:srgbClr val="019645"/>
                </a:solidFill>
                <a:latin typeface="Helvetica Light" charset="0"/>
                <a:ea typeface="Helvetica Light" charset="0"/>
                <a:cs typeface="Helvetica Light" charset="0"/>
              </a:rPr>
              <a:t>O</a:t>
            </a:r>
            <a:r>
              <a:rPr lang="en-US" sz="1100" dirty="0" smtClean="0">
                <a:solidFill>
                  <a:srgbClr val="019645"/>
                </a:solidFill>
                <a:latin typeface="Helvetica Light" charset="0"/>
                <a:ea typeface="Helvetica Light" charset="0"/>
                <a:cs typeface="Helvetica Light" charset="0"/>
              </a:rPr>
              <a:t>bserved in Run-1</a:t>
            </a:r>
          </a:p>
        </p:txBody>
      </p:sp>
      <p:sp>
        <p:nvSpPr>
          <p:cNvPr id="18" name="Right Brace 17"/>
          <p:cNvSpPr/>
          <p:nvPr/>
        </p:nvSpPr>
        <p:spPr>
          <a:xfrm>
            <a:off x="3422430" y="3119639"/>
            <a:ext cx="288032" cy="934283"/>
          </a:xfrm>
          <a:prstGeom prst="rightBrace">
            <a:avLst>
              <a:gd name="adj1" fmla="val 36463"/>
              <a:gd name="adj2" fmla="val 50000"/>
            </a:avLst>
          </a:prstGeom>
          <a:ln w="3175">
            <a:solidFill>
              <a:srgbClr val="01964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TextBox 18"/>
          <p:cNvSpPr txBox="1"/>
          <p:nvPr/>
        </p:nvSpPr>
        <p:spPr>
          <a:xfrm>
            <a:off x="3733611" y="3393427"/>
            <a:ext cx="921971" cy="430887"/>
          </a:xfrm>
          <a:prstGeom prst="rect">
            <a:avLst/>
          </a:prstGeom>
          <a:noFill/>
        </p:spPr>
        <p:txBody>
          <a:bodyPr wrap="square" rtlCol="0">
            <a:spAutoFit/>
          </a:bodyPr>
          <a:lstStyle/>
          <a:p>
            <a:r>
              <a:rPr lang="en-US" sz="1100">
                <a:solidFill>
                  <a:srgbClr val="019645"/>
                </a:solidFill>
                <a:latin typeface="Helvetica Light" charset="0"/>
                <a:ea typeface="Helvetica Light" charset="0"/>
                <a:cs typeface="Helvetica Light" charset="0"/>
              </a:rPr>
              <a:t>O</a:t>
            </a:r>
            <a:r>
              <a:rPr lang="en-US" sz="1100" smtClean="0">
                <a:solidFill>
                  <a:srgbClr val="019645"/>
                </a:solidFill>
                <a:latin typeface="Helvetica Light" charset="0"/>
                <a:ea typeface="Helvetica Light" charset="0"/>
                <a:cs typeface="Helvetica Light" charset="0"/>
              </a:rPr>
              <a:t>bserved </a:t>
            </a:r>
            <a:r>
              <a:rPr lang="en-US" sz="1100" dirty="0" smtClean="0">
                <a:solidFill>
                  <a:srgbClr val="019645"/>
                </a:solidFill>
                <a:latin typeface="Helvetica Light" charset="0"/>
                <a:ea typeface="Helvetica Light" charset="0"/>
                <a:cs typeface="Helvetica Light" charset="0"/>
              </a:rPr>
              <a:t>in Run-1</a:t>
            </a:r>
          </a:p>
        </p:txBody>
      </p:sp>
      <p:cxnSp>
        <p:nvCxnSpPr>
          <p:cNvPr id="5" name="Straight Connector 4"/>
          <p:cNvCxnSpPr/>
          <p:nvPr/>
        </p:nvCxnSpPr>
        <p:spPr>
          <a:xfrm flipV="1">
            <a:off x="3097115" y="3356992"/>
            <a:ext cx="0" cy="3024336"/>
          </a:xfrm>
          <a:prstGeom prst="line">
            <a:avLst/>
          </a:prstGeom>
          <a:ln w="3175">
            <a:solidFill>
              <a:schemeClr val="bg1">
                <a:lumMod val="50000"/>
              </a:scheme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flipV="1">
            <a:off x="6453225" y="3703161"/>
            <a:ext cx="0" cy="2610648"/>
          </a:xfrm>
          <a:prstGeom prst="line">
            <a:avLst/>
          </a:prstGeom>
          <a:ln w="3175">
            <a:solidFill>
              <a:schemeClr val="bg1">
                <a:lumMod val="50000"/>
              </a:schemeClr>
            </a:solidFill>
            <a:prstDash val="sysDot"/>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7533966"/>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15</a:t>
            </a:fld>
            <a:endParaRPr lang="en-GB" dirty="0">
              <a:solidFill>
                <a:prstClr val="black">
                  <a:lumMod val="50000"/>
                  <a:lumOff val="50000"/>
                </a:prstClr>
              </a:solidFill>
            </a:endParaRPr>
          </a:p>
        </p:txBody>
      </p:sp>
      <p:sp>
        <p:nvSpPr>
          <p:cNvPr id="10" name="Rectangle 9"/>
          <p:cNvSpPr/>
          <p:nvPr/>
        </p:nvSpPr>
        <p:spPr>
          <a:xfrm>
            <a:off x="323527" y="1044974"/>
            <a:ext cx="3744417" cy="723275"/>
          </a:xfrm>
          <a:prstGeom prst="rect">
            <a:avLst/>
          </a:prstGeom>
        </p:spPr>
        <p:txBody>
          <a:bodyPr wrap="square">
            <a:spAutoFit/>
          </a:bodyPr>
          <a:lstStyle/>
          <a:p>
            <a:r>
              <a:rPr lang="en-GB" sz="1400" b="1" dirty="0" smtClean="0">
                <a:solidFill>
                  <a:srgbClr val="D80017"/>
                </a:solidFill>
                <a:latin typeface="Helvetica"/>
                <a:cs typeface="Helvetica"/>
              </a:rPr>
              <a:t>ATLAS &amp; CMS Combinations of Higgs mass and coupling measurements</a:t>
            </a:r>
          </a:p>
          <a:p>
            <a:pPr>
              <a:spcBef>
                <a:spcPts val="600"/>
              </a:spcBef>
            </a:pPr>
            <a:r>
              <a:rPr lang="en-GB" sz="800" dirty="0" smtClean="0">
                <a:solidFill>
                  <a:prstClr val="black">
                    <a:lumMod val="50000"/>
                    <a:lumOff val="50000"/>
                  </a:prstClr>
                </a:solidFill>
                <a:latin typeface="Helvetica Light"/>
                <a:cs typeface="Helvetica Light"/>
              </a:rPr>
              <a:t>[ </a:t>
            </a:r>
            <a:r>
              <a:rPr lang="hr-HR" sz="800" dirty="0" smtClean="0">
                <a:solidFill>
                  <a:prstClr val="black">
                    <a:lumMod val="50000"/>
                    <a:lumOff val="50000"/>
                  </a:prstClr>
                </a:solidFill>
                <a:latin typeface="Helvetica Light"/>
                <a:cs typeface="Helvetica Light"/>
              </a:rPr>
              <a:t>1503.07589, </a:t>
            </a:r>
            <a:r>
              <a:rPr lang="is-IS" sz="800" dirty="0" smtClean="0">
                <a:solidFill>
                  <a:prstClr val="black">
                    <a:lumMod val="50000"/>
                    <a:lumOff val="50000"/>
                  </a:prstClr>
                </a:solidFill>
                <a:latin typeface="Helvetica Light"/>
                <a:cs typeface="Helvetica Light"/>
              </a:rPr>
              <a:t>1606.02266 </a:t>
            </a:r>
            <a:r>
              <a:rPr lang="en-GB" sz="800" dirty="0" smtClean="0">
                <a:solidFill>
                  <a:prstClr val="black">
                    <a:lumMod val="50000"/>
                    <a:lumOff val="50000"/>
                  </a:prstClr>
                </a:solidFill>
                <a:latin typeface="Helvetica Light"/>
                <a:cs typeface="Helvetica Light"/>
              </a:rPr>
              <a:t>] </a:t>
            </a:r>
            <a:endParaRPr lang="en-GB" sz="800" dirty="0">
              <a:solidFill>
                <a:prstClr val="black">
                  <a:lumMod val="50000"/>
                  <a:lumOff val="50000"/>
                </a:prstClr>
              </a:solidFill>
              <a:latin typeface="Helvetica Light"/>
              <a:cs typeface="Helvetica Light"/>
            </a:endParaRPr>
          </a:p>
        </p:txBody>
      </p:sp>
      <p:sp>
        <p:nvSpPr>
          <p:cNvPr id="13" name="TextBox 12"/>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a:solidFill>
                  <a:prstClr val="black"/>
                </a:solidFill>
                <a:latin typeface="Helvetica Light" charset="0"/>
                <a:ea typeface="Helvetica Light" charset="0"/>
                <a:cs typeface="Helvetica Light" charset="0"/>
              </a:rPr>
              <a:t>Combined ATLAS &amp; CMS Higgs analysis and flurry of Higgs property measurements </a:t>
            </a:r>
          </a:p>
        </p:txBody>
      </p:sp>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4086" y="2189805"/>
            <a:ext cx="4740623" cy="4623571"/>
          </a:xfrm>
          <a:prstGeom prst="rect">
            <a:avLst/>
          </a:prstGeom>
        </p:spPr>
      </p:pic>
      <p:sp>
        <p:nvSpPr>
          <p:cNvPr id="9" name="TextBox 8"/>
          <p:cNvSpPr txBox="1"/>
          <p:nvPr/>
        </p:nvSpPr>
        <p:spPr>
          <a:xfrm>
            <a:off x="5436096" y="5157192"/>
            <a:ext cx="3694676" cy="1169551"/>
          </a:xfrm>
          <a:prstGeom prst="rect">
            <a:avLst/>
          </a:prstGeom>
          <a:noFill/>
        </p:spPr>
        <p:txBody>
          <a:bodyPr wrap="square" rtlCol="0">
            <a:spAutoFit/>
          </a:bodyPr>
          <a:lstStyle/>
          <a:p>
            <a:r>
              <a:rPr lang="en-US" sz="1400" dirty="0" smtClean="0">
                <a:solidFill>
                  <a:prstClr val="black"/>
                </a:solidFill>
                <a:latin typeface="Helvetica Light" charset="0"/>
                <a:ea typeface="Helvetica Light" charset="0"/>
                <a:cs typeface="Helvetica Light" charset="0"/>
              </a:rPr>
              <a:t>Couplings to massless particles mediated by loops involving heavy particles</a:t>
            </a:r>
          </a:p>
          <a:p>
            <a:endParaRPr lang="en-US" sz="1400" dirty="0">
              <a:solidFill>
                <a:prstClr val="black"/>
              </a:solidFill>
              <a:latin typeface="Helvetica Light" charset="0"/>
              <a:ea typeface="Helvetica Light" charset="0"/>
              <a:cs typeface="Helvetica Light" charset="0"/>
            </a:endParaRPr>
          </a:p>
          <a:p>
            <a:r>
              <a:rPr lang="en-US" sz="1400" dirty="0" smtClean="0">
                <a:solidFill>
                  <a:prstClr val="black"/>
                </a:solidFill>
                <a:latin typeface="Helvetica Light" charset="0"/>
                <a:ea typeface="Helvetica Light" charset="0"/>
                <a:cs typeface="Helvetica Light" charset="0"/>
              </a:rPr>
              <a:t>Powerful test for new physics (</a:t>
            </a:r>
            <a:r>
              <a:rPr lang="en-US" sz="1400" dirty="0" err="1" smtClean="0">
                <a:solidFill>
                  <a:prstClr val="black"/>
                </a:solidFill>
                <a:latin typeface="Helvetica Light" charset="0"/>
                <a:ea typeface="Helvetica Light" charset="0"/>
                <a:cs typeface="Helvetica Light" charset="0"/>
              </a:rPr>
              <a:t>eg</a:t>
            </a:r>
            <a:r>
              <a:rPr lang="en-US" sz="1400" dirty="0" smtClean="0">
                <a:solidFill>
                  <a:prstClr val="black"/>
                </a:solidFill>
                <a:latin typeface="Helvetica Light" charset="0"/>
                <a:ea typeface="Helvetica Light" charset="0"/>
                <a:cs typeface="Helvetica Light" charset="0"/>
              </a:rPr>
              <a:t>, excludes SM-like heavy 4</a:t>
            </a:r>
            <a:r>
              <a:rPr lang="en-US" sz="1400" baseline="30000" dirty="0" smtClean="0">
                <a:solidFill>
                  <a:prstClr val="black"/>
                </a:solidFill>
                <a:latin typeface="Helvetica Light" charset="0"/>
                <a:ea typeface="Helvetica Light" charset="0"/>
                <a:cs typeface="Helvetica Light" charset="0"/>
              </a:rPr>
              <a:t>th</a:t>
            </a:r>
            <a:r>
              <a:rPr lang="en-US" sz="1400" dirty="0" smtClean="0">
                <a:solidFill>
                  <a:prstClr val="black"/>
                </a:solidFill>
                <a:latin typeface="Helvetica Light" charset="0"/>
                <a:ea typeface="Helvetica Light" charset="0"/>
                <a:cs typeface="Helvetica Light" charset="0"/>
              </a:rPr>
              <a:t> fermion generation)</a:t>
            </a:r>
          </a:p>
        </p:txBody>
      </p:sp>
      <p:pic>
        <p:nvPicPr>
          <p:cNvPr id="11" name="Picture 10"/>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876206" y="2388988"/>
            <a:ext cx="2050482" cy="1188000"/>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868144" y="3721269"/>
            <a:ext cx="2050482" cy="1188000"/>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971931" y="1092845"/>
            <a:ext cx="2050482" cy="1188000"/>
          </a:xfrm>
          <a:prstGeom prst="rect">
            <a:avLst/>
          </a:prstGeom>
        </p:spPr>
      </p:pic>
      <p:grpSp>
        <p:nvGrpSpPr>
          <p:cNvPr id="4" name="Group 3"/>
          <p:cNvGrpSpPr/>
          <p:nvPr/>
        </p:nvGrpSpPr>
        <p:grpSpPr>
          <a:xfrm>
            <a:off x="6660232" y="1223174"/>
            <a:ext cx="511170" cy="955268"/>
            <a:chOff x="6660232" y="1223174"/>
            <a:chExt cx="511170" cy="955268"/>
          </a:xfrm>
        </p:grpSpPr>
        <p:sp>
          <p:nvSpPr>
            <p:cNvPr id="3" name="TextBox 2"/>
            <p:cNvSpPr txBox="1"/>
            <p:nvPr/>
          </p:nvSpPr>
          <p:spPr>
            <a:xfrm>
              <a:off x="6660232" y="1537047"/>
              <a:ext cx="223138" cy="261610"/>
            </a:xfrm>
            <a:prstGeom prst="rect">
              <a:avLst/>
            </a:prstGeom>
            <a:noFill/>
          </p:spPr>
          <p:txBody>
            <a:bodyPr wrap="none" rtlCol="0">
              <a:spAutoFit/>
            </a:bodyPr>
            <a:lstStyle/>
            <a:p>
              <a:r>
                <a:rPr lang="en-US" sz="1100" smtClean="0">
                  <a:solidFill>
                    <a:prstClr val="black"/>
                  </a:solidFill>
                  <a:latin typeface="Helvetica Light" charset="0"/>
                  <a:ea typeface="Helvetica Light" charset="0"/>
                  <a:cs typeface="Helvetica Light" charset="0"/>
                </a:rPr>
                <a:t>t</a:t>
              </a:r>
              <a:endParaRPr lang="en-US" sz="1100" dirty="0" smtClean="0">
                <a:solidFill>
                  <a:prstClr val="black"/>
                </a:solidFill>
                <a:latin typeface="Helvetica Light" charset="0"/>
                <a:ea typeface="Helvetica Light" charset="0"/>
                <a:cs typeface="Helvetica Light" charset="0"/>
              </a:endParaRPr>
            </a:p>
          </p:txBody>
        </p:sp>
        <p:sp>
          <p:nvSpPr>
            <p:cNvPr id="16" name="TextBox 15"/>
            <p:cNvSpPr txBox="1"/>
            <p:nvPr/>
          </p:nvSpPr>
          <p:spPr>
            <a:xfrm>
              <a:off x="6941150" y="1223174"/>
              <a:ext cx="223138" cy="261610"/>
            </a:xfrm>
            <a:prstGeom prst="rect">
              <a:avLst/>
            </a:prstGeom>
            <a:noFill/>
          </p:spPr>
          <p:txBody>
            <a:bodyPr wrap="none" rtlCol="0">
              <a:spAutoFit/>
            </a:bodyPr>
            <a:lstStyle/>
            <a:p>
              <a:r>
                <a:rPr lang="en-US" sz="1100" smtClean="0">
                  <a:solidFill>
                    <a:prstClr val="black"/>
                  </a:solidFill>
                  <a:latin typeface="Helvetica Light" charset="0"/>
                  <a:ea typeface="Helvetica Light" charset="0"/>
                  <a:cs typeface="Helvetica Light" charset="0"/>
                </a:rPr>
                <a:t>t</a:t>
              </a:r>
              <a:endParaRPr lang="en-US" sz="1100" dirty="0" smtClean="0">
                <a:solidFill>
                  <a:prstClr val="black"/>
                </a:solidFill>
                <a:latin typeface="Helvetica Light" charset="0"/>
                <a:ea typeface="Helvetica Light" charset="0"/>
                <a:cs typeface="Helvetica Light" charset="0"/>
              </a:endParaRPr>
            </a:p>
          </p:txBody>
        </p:sp>
        <p:sp>
          <p:nvSpPr>
            <p:cNvPr id="18" name="TextBox 17"/>
            <p:cNvSpPr txBox="1"/>
            <p:nvPr/>
          </p:nvSpPr>
          <p:spPr>
            <a:xfrm>
              <a:off x="6948264" y="1916832"/>
              <a:ext cx="223138" cy="261610"/>
            </a:xfrm>
            <a:prstGeom prst="rect">
              <a:avLst/>
            </a:prstGeom>
            <a:noFill/>
          </p:spPr>
          <p:txBody>
            <a:bodyPr wrap="none" rtlCol="0">
              <a:spAutoFit/>
            </a:bodyPr>
            <a:lstStyle/>
            <a:p>
              <a:r>
                <a:rPr lang="en-US" sz="1100" smtClean="0">
                  <a:solidFill>
                    <a:prstClr val="black"/>
                  </a:solidFill>
                  <a:latin typeface="Helvetica Light" charset="0"/>
                  <a:ea typeface="Helvetica Light" charset="0"/>
                  <a:cs typeface="Helvetica Light" charset="0"/>
                </a:rPr>
                <a:t>t</a:t>
              </a:r>
              <a:endParaRPr lang="en-US" sz="1100" dirty="0" smtClean="0">
                <a:solidFill>
                  <a:prstClr val="black"/>
                </a:solidFill>
                <a:latin typeface="Helvetica Light" charset="0"/>
                <a:ea typeface="Helvetica Light" charset="0"/>
                <a:cs typeface="Helvetica Light" charset="0"/>
              </a:endParaRPr>
            </a:p>
          </p:txBody>
        </p:sp>
      </p:grpSp>
      <p:grpSp>
        <p:nvGrpSpPr>
          <p:cNvPr id="19" name="Group 18"/>
          <p:cNvGrpSpPr/>
          <p:nvPr/>
        </p:nvGrpSpPr>
        <p:grpSpPr>
          <a:xfrm flipH="1">
            <a:off x="6732238" y="2447310"/>
            <a:ext cx="771503" cy="1099284"/>
            <a:chOff x="6690207" y="1151166"/>
            <a:chExt cx="481195" cy="1099284"/>
          </a:xfrm>
        </p:grpSpPr>
        <p:sp>
          <p:nvSpPr>
            <p:cNvPr id="20" name="TextBox 19"/>
            <p:cNvSpPr txBox="1"/>
            <p:nvPr/>
          </p:nvSpPr>
          <p:spPr>
            <a:xfrm>
              <a:off x="6690207" y="1537047"/>
              <a:ext cx="193163" cy="261610"/>
            </a:xfrm>
            <a:prstGeom prst="rect">
              <a:avLst/>
            </a:prstGeom>
            <a:noFill/>
          </p:spPr>
          <p:txBody>
            <a:bodyPr wrap="none" rtlCol="0">
              <a:spAutoFit/>
            </a:bodyPr>
            <a:lstStyle/>
            <a:p>
              <a:r>
                <a:rPr lang="en-US" sz="1100" dirty="0" smtClean="0">
                  <a:solidFill>
                    <a:prstClr val="black"/>
                  </a:solidFill>
                  <a:latin typeface="Helvetica Light" charset="0"/>
                  <a:ea typeface="Helvetica Light" charset="0"/>
                  <a:cs typeface="Helvetica Light" charset="0"/>
                </a:rPr>
                <a:t>W</a:t>
              </a:r>
            </a:p>
          </p:txBody>
        </p:sp>
        <p:sp>
          <p:nvSpPr>
            <p:cNvPr id="21" name="TextBox 20"/>
            <p:cNvSpPr txBox="1"/>
            <p:nvPr/>
          </p:nvSpPr>
          <p:spPr>
            <a:xfrm>
              <a:off x="6971125" y="1151166"/>
              <a:ext cx="193163" cy="261610"/>
            </a:xfrm>
            <a:prstGeom prst="rect">
              <a:avLst/>
            </a:prstGeom>
            <a:noFill/>
          </p:spPr>
          <p:txBody>
            <a:bodyPr wrap="none" rtlCol="0">
              <a:spAutoFit/>
            </a:bodyPr>
            <a:lstStyle/>
            <a:p>
              <a:r>
                <a:rPr lang="en-US" sz="1100" dirty="0" smtClean="0">
                  <a:solidFill>
                    <a:prstClr val="black"/>
                  </a:solidFill>
                  <a:latin typeface="Helvetica Light" charset="0"/>
                  <a:ea typeface="Helvetica Light" charset="0"/>
                  <a:cs typeface="Helvetica Light" charset="0"/>
                </a:rPr>
                <a:t>W</a:t>
              </a:r>
            </a:p>
          </p:txBody>
        </p:sp>
        <p:sp>
          <p:nvSpPr>
            <p:cNvPr id="22" name="TextBox 21"/>
            <p:cNvSpPr txBox="1"/>
            <p:nvPr/>
          </p:nvSpPr>
          <p:spPr>
            <a:xfrm>
              <a:off x="6978239" y="1988840"/>
              <a:ext cx="193163" cy="261610"/>
            </a:xfrm>
            <a:prstGeom prst="rect">
              <a:avLst/>
            </a:prstGeom>
            <a:noFill/>
          </p:spPr>
          <p:txBody>
            <a:bodyPr wrap="none" rtlCol="0">
              <a:spAutoFit/>
            </a:bodyPr>
            <a:lstStyle/>
            <a:p>
              <a:r>
                <a:rPr lang="en-US" sz="1100" dirty="0" smtClean="0">
                  <a:solidFill>
                    <a:prstClr val="black"/>
                  </a:solidFill>
                  <a:latin typeface="Helvetica Light" charset="0"/>
                  <a:ea typeface="Helvetica Light" charset="0"/>
                  <a:cs typeface="Helvetica Light" charset="0"/>
                </a:rPr>
                <a:t>W</a:t>
              </a:r>
            </a:p>
          </p:txBody>
        </p:sp>
      </p:grpSp>
      <p:grpSp>
        <p:nvGrpSpPr>
          <p:cNvPr id="23" name="Group 22"/>
          <p:cNvGrpSpPr/>
          <p:nvPr/>
        </p:nvGrpSpPr>
        <p:grpSpPr>
          <a:xfrm flipH="1">
            <a:off x="6732240" y="3861048"/>
            <a:ext cx="819562" cy="936104"/>
            <a:chOff x="6660232" y="1242338"/>
            <a:chExt cx="511170" cy="936104"/>
          </a:xfrm>
        </p:grpSpPr>
        <p:sp>
          <p:nvSpPr>
            <p:cNvPr id="24" name="TextBox 23"/>
            <p:cNvSpPr txBox="1"/>
            <p:nvPr/>
          </p:nvSpPr>
          <p:spPr>
            <a:xfrm>
              <a:off x="6660232" y="1537047"/>
              <a:ext cx="223138" cy="261610"/>
            </a:xfrm>
            <a:prstGeom prst="rect">
              <a:avLst/>
            </a:prstGeom>
            <a:noFill/>
          </p:spPr>
          <p:txBody>
            <a:bodyPr wrap="none" rtlCol="0">
              <a:spAutoFit/>
            </a:bodyPr>
            <a:lstStyle/>
            <a:p>
              <a:r>
                <a:rPr lang="en-US" sz="1100" smtClean="0">
                  <a:solidFill>
                    <a:prstClr val="black"/>
                  </a:solidFill>
                  <a:latin typeface="Helvetica Light" charset="0"/>
                  <a:ea typeface="Helvetica Light" charset="0"/>
                  <a:cs typeface="Helvetica Light" charset="0"/>
                </a:rPr>
                <a:t>t</a:t>
              </a:r>
              <a:endParaRPr lang="en-US" sz="1100" dirty="0" smtClean="0">
                <a:solidFill>
                  <a:prstClr val="black"/>
                </a:solidFill>
                <a:latin typeface="Helvetica Light" charset="0"/>
                <a:ea typeface="Helvetica Light" charset="0"/>
                <a:cs typeface="Helvetica Light" charset="0"/>
              </a:endParaRPr>
            </a:p>
          </p:txBody>
        </p:sp>
        <p:sp>
          <p:nvSpPr>
            <p:cNvPr id="25" name="TextBox 24"/>
            <p:cNvSpPr txBox="1"/>
            <p:nvPr/>
          </p:nvSpPr>
          <p:spPr>
            <a:xfrm>
              <a:off x="6941150" y="1242338"/>
              <a:ext cx="223138" cy="261610"/>
            </a:xfrm>
            <a:prstGeom prst="rect">
              <a:avLst/>
            </a:prstGeom>
            <a:noFill/>
          </p:spPr>
          <p:txBody>
            <a:bodyPr wrap="none" rtlCol="0">
              <a:spAutoFit/>
            </a:bodyPr>
            <a:lstStyle/>
            <a:p>
              <a:r>
                <a:rPr lang="en-US" sz="1100" smtClean="0">
                  <a:solidFill>
                    <a:prstClr val="black"/>
                  </a:solidFill>
                  <a:latin typeface="Helvetica Light" charset="0"/>
                  <a:ea typeface="Helvetica Light" charset="0"/>
                  <a:cs typeface="Helvetica Light" charset="0"/>
                </a:rPr>
                <a:t>t</a:t>
              </a:r>
              <a:endParaRPr lang="en-US" sz="1100" dirty="0" smtClean="0">
                <a:solidFill>
                  <a:prstClr val="black"/>
                </a:solidFill>
                <a:latin typeface="Helvetica Light" charset="0"/>
                <a:ea typeface="Helvetica Light" charset="0"/>
                <a:cs typeface="Helvetica Light" charset="0"/>
              </a:endParaRPr>
            </a:p>
          </p:txBody>
        </p:sp>
        <p:sp>
          <p:nvSpPr>
            <p:cNvPr id="26" name="TextBox 25"/>
            <p:cNvSpPr txBox="1"/>
            <p:nvPr/>
          </p:nvSpPr>
          <p:spPr>
            <a:xfrm>
              <a:off x="6948264" y="1916832"/>
              <a:ext cx="223138" cy="261610"/>
            </a:xfrm>
            <a:prstGeom prst="rect">
              <a:avLst/>
            </a:prstGeom>
            <a:noFill/>
          </p:spPr>
          <p:txBody>
            <a:bodyPr wrap="none" rtlCol="0">
              <a:spAutoFit/>
            </a:bodyPr>
            <a:lstStyle/>
            <a:p>
              <a:r>
                <a:rPr lang="en-US" sz="1100" smtClean="0">
                  <a:solidFill>
                    <a:prstClr val="black"/>
                  </a:solidFill>
                  <a:latin typeface="Helvetica Light" charset="0"/>
                  <a:ea typeface="Helvetica Light" charset="0"/>
                  <a:cs typeface="Helvetica Light" charset="0"/>
                </a:rPr>
                <a:t>t</a:t>
              </a:r>
              <a:endParaRPr lang="en-US" sz="1100" dirty="0" smtClean="0">
                <a:solidFill>
                  <a:prstClr val="black"/>
                </a:solidFill>
                <a:latin typeface="Helvetica Light" charset="0"/>
                <a:ea typeface="Helvetica Light" charset="0"/>
                <a:cs typeface="Helvetica Light" charset="0"/>
              </a:endParaRPr>
            </a:p>
          </p:txBody>
        </p:sp>
      </p:grpSp>
    </p:spTree>
    <p:extLst>
      <p:ext uri="{BB962C8B-B14F-4D97-AF65-F5344CB8AC3E}">
        <p14:creationId xmlns:p14="http://schemas.microsoft.com/office/powerpoint/2010/main" val="198679643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16</a:t>
            </a:fld>
            <a:endParaRPr lang="en-GB" dirty="0">
              <a:solidFill>
                <a:prstClr val="black">
                  <a:lumMod val="50000"/>
                  <a:lumOff val="50000"/>
                </a:prstClr>
              </a:solidFill>
            </a:endParaRPr>
          </a:p>
        </p:txBody>
      </p:sp>
      <p:pic>
        <p:nvPicPr>
          <p:cNvPr id="12" name="Picture 11" descr="FengEric_20150707_HiggsBSM_ATLASOP_v10.pdf"/>
          <p:cNvPicPr>
            <a:picLocks noChangeAspect="1"/>
          </p:cNvPicPr>
          <p:nvPr/>
        </p:nvPicPr>
        <p:blipFill rotWithShape="1">
          <a:blip r:embed="rId2" cstate="print">
            <a:extLst>
              <a:ext uri="{28A0092B-C50C-407E-A947-70E740481C1C}">
                <a14:useLocalDpi xmlns:a14="http://schemas.microsoft.com/office/drawing/2010/main"/>
              </a:ext>
            </a:extLst>
          </a:blip>
          <a:srcRect l="63257" t="23064" r="2399" b="44445"/>
          <a:stretch/>
        </p:blipFill>
        <p:spPr>
          <a:xfrm>
            <a:off x="4943191" y="1060998"/>
            <a:ext cx="1987759" cy="1410432"/>
          </a:xfrm>
          <a:prstGeom prst="rect">
            <a:avLst/>
          </a:prstGeom>
        </p:spPr>
      </p:pic>
      <p:sp>
        <p:nvSpPr>
          <p:cNvPr id="13" name="TextBox 12"/>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smtClean="0">
                <a:solidFill>
                  <a:prstClr val="black"/>
                </a:solidFill>
                <a:latin typeface="Helvetica Light" charset="0"/>
                <a:ea typeface="Helvetica Light" charset="0"/>
                <a:cs typeface="Helvetica Light" charset="0"/>
              </a:rPr>
              <a:t>The Higgs boson as a </a:t>
            </a:r>
            <a:r>
              <a:rPr lang="en-US" i="1" dirty="0" smtClean="0">
                <a:solidFill>
                  <a:prstClr val="black"/>
                </a:solidFill>
                <a:latin typeface="Helvetica Light" charset="0"/>
                <a:ea typeface="Helvetica Light" charset="0"/>
                <a:cs typeface="Helvetica Light" charset="0"/>
              </a:rPr>
              <a:t>portal</a:t>
            </a:r>
            <a:r>
              <a:rPr lang="en-US" dirty="0" smtClean="0">
                <a:solidFill>
                  <a:prstClr val="black"/>
                </a:solidFill>
                <a:latin typeface="Helvetica Light" charset="0"/>
                <a:ea typeface="Helvetica Light" charset="0"/>
                <a:cs typeface="Helvetica Light" charset="0"/>
              </a:rPr>
              <a:t> to beyond the SM physics</a:t>
            </a:r>
            <a:endParaRPr lang="en-US" dirty="0">
              <a:solidFill>
                <a:prstClr val="black"/>
              </a:solidFill>
              <a:latin typeface="Helvetica Light" charset="0"/>
              <a:ea typeface="Helvetica Light" charset="0"/>
              <a:cs typeface="Helvetica Light"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43836" y="2694096"/>
            <a:ext cx="5432620" cy="3851699"/>
          </a:xfrm>
          <a:prstGeom prst="rect">
            <a:avLst/>
          </a:prstGeom>
        </p:spPr>
      </p:pic>
      <p:sp>
        <p:nvSpPr>
          <p:cNvPr id="19" name="TextBox 18"/>
          <p:cNvSpPr txBox="1"/>
          <p:nvPr/>
        </p:nvSpPr>
        <p:spPr>
          <a:xfrm>
            <a:off x="2102264" y="5600273"/>
            <a:ext cx="1101584" cy="276999"/>
          </a:xfrm>
          <a:prstGeom prst="rect">
            <a:avLst/>
          </a:prstGeom>
          <a:solidFill>
            <a:srgbClr val="FFFE00"/>
          </a:solidFill>
          <a:ln>
            <a:solidFill>
              <a:srgbClr val="D80017"/>
            </a:solidFill>
          </a:ln>
        </p:spPr>
        <p:txBody>
          <a:bodyPr wrap="none" rtlCol="0">
            <a:spAutoFit/>
          </a:bodyPr>
          <a:lstStyle/>
          <a:p>
            <a:r>
              <a:rPr lang="en-GB" sz="1200" b="1" dirty="0" smtClean="0">
                <a:solidFill>
                  <a:srgbClr val="D80017"/>
                </a:solidFill>
                <a:latin typeface="Helvetica"/>
                <a:cs typeface="Helvetica"/>
              </a:rPr>
              <a:t>Γ</a:t>
            </a:r>
            <a:r>
              <a:rPr lang="en-GB" sz="1200" b="1" i="1" baseline="-25000" dirty="0" smtClean="0">
                <a:solidFill>
                  <a:srgbClr val="D80017"/>
                </a:solidFill>
                <a:latin typeface="Helvetica"/>
                <a:cs typeface="Helvetica"/>
              </a:rPr>
              <a:t>H</a:t>
            </a:r>
            <a:r>
              <a:rPr lang="en-GB" sz="1200" b="1" dirty="0" smtClean="0">
                <a:solidFill>
                  <a:srgbClr val="D80017"/>
                </a:solidFill>
                <a:latin typeface="Helvetica"/>
                <a:cs typeface="Helvetica"/>
              </a:rPr>
              <a:t> = 4.1 MeV</a:t>
            </a:r>
          </a:p>
        </p:txBody>
      </p:sp>
      <p:cxnSp>
        <p:nvCxnSpPr>
          <p:cNvPr id="20" name="Straight Arrow Connector 19"/>
          <p:cNvCxnSpPr>
            <a:stCxn id="19" idx="3"/>
            <a:endCxn id="21" idx="1"/>
          </p:cNvCxnSpPr>
          <p:nvPr/>
        </p:nvCxnSpPr>
        <p:spPr>
          <a:xfrm flipV="1">
            <a:off x="3203848" y="5729371"/>
            <a:ext cx="657057" cy="9402"/>
          </a:xfrm>
          <a:prstGeom prst="straightConnector1">
            <a:avLst/>
          </a:prstGeom>
          <a:ln w="6350" cmpd="sng">
            <a:solidFill>
              <a:srgbClr val="D80017"/>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Sun 20"/>
          <p:cNvSpPr/>
          <p:nvPr/>
        </p:nvSpPr>
        <p:spPr>
          <a:xfrm>
            <a:off x="3860905" y="5603772"/>
            <a:ext cx="254354" cy="251198"/>
          </a:xfrm>
          <a:prstGeom prst="sun">
            <a:avLst/>
          </a:prstGeom>
          <a:solidFill>
            <a:srgbClr val="FFFE00"/>
          </a:solidFill>
          <a:ln>
            <a:solidFill>
              <a:srgbClr val="D8001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2" name="Rectangle 21"/>
          <p:cNvSpPr/>
          <p:nvPr/>
        </p:nvSpPr>
        <p:spPr>
          <a:xfrm>
            <a:off x="323528" y="1340768"/>
            <a:ext cx="2736304" cy="1538883"/>
          </a:xfrm>
          <a:prstGeom prst="rect">
            <a:avLst/>
          </a:prstGeom>
        </p:spPr>
        <p:txBody>
          <a:bodyPr wrap="square">
            <a:spAutoFit/>
          </a:bodyPr>
          <a:lstStyle/>
          <a:p>
            <a:pPr>
              <a:spcBef>
                <a:spcPts val="600"/>
              </a:spcBef>
            </a:pPr>
            <a:r>
              <a:rPr lang="en-GB" sz="1600" dirty="0" smtClean="0">
                <a:solidFill>
                  <a:srgbClr val="0038AC"/>
                </a:solidFill>
                <a:latin typeface="Helvetica Light" charset="0"/>
                <a:ea typeface="Helvetica Light" charset="0"/>
                <a:cs typeface="Helvetica Light" charset="0"/>
              </a:rPr>
              <a:t>Higgs is narrow: 4.1 MeV</a:t>
            </a:r>
          </a:p>
          <a:p>
            <a:pPr>
              <a:spcBef>
                <a:spcPts val="1800"/>
              </a:spcBef>
            </a:pPr>
            <a:r>
              <a:rPr lang="en-GB" sz="1200" dirty="0" smtClean="0">
                <a:solidFill>
                  <a:prstClr val="black"/>
                </a:solidFill>
                <a:latin typeface="Helvetica Light" charset="0"/>
                <a:ea typeface="Helvetica Light" charset="0"/>
                <a:cs typeface="Helvetica Light" charset="0"/>
              </a:rPr>
              <a:t>For comparison:</a:t>
            </a:r>
          </a:p>
          <a:p>
            <a:pPr>
              <a:spcBef>
                <a:spcPts val="1200"/>
              </a:spcBef>
              <a:tabLst>
                <a:tab pos="255588" algn="l"/>
                <a:tab pos="566738" algn="l"/>
              </a:tabLst>
            </a:pPr>
            <a:r>
              <a:rPr lang="en-GB" sz="1200" dirty="0" smtClean="0">
                <a:solidFill>
                  <a:prstClr val="black"/>
                </a:solidFill>
                <a:latin typeface="Helvetica Light" charset="0"/>
                <a:ea typeface="Helvetica Light" charset="0"/>
                <a:cs typeface="Helvetica Light" charset="0"/>
              </a:rPr>
              <a:t>	</a:t>
            </a:r>
            <a:r>
              <a:rPr lang="en-GB" sz="1200" dirty="0">
                <a:solidFill>
                  <a:prstClr val="black"/>
                </a:solidFill>
                <a:latin typeface="Helvetica"/>
                <a:cs typeface="Helvetica"/>
              </a:rPr>
              <a:t>Γ</a:t>
            </a:r>
            <a:r>
              <a:rPr lang="en-GB" sz="1200" i="1" baseline="-25000" dirty="0" smtClean="0">
                <a:solidFill>
                  <a:prstClr val="black"/>
                </a:solidFill>
                <a:latin typeface="Helvetica Light" charset="0"/>
                <a:ea typeface="Helvetica Light" charset="0"/>
                <a:cs typeface="Helvetica Light" charset="0"/>
              </a:rPr>
              <a:t>W</a:t>
            </a:r>
            <a:r>
              <a:rPr lang="en-GB" sz="1200" dirty="0" smtClean="0">
                <a:solidFill>
                  <a:prstClr val="black"/>
                </a:solidFill>
                <a:latin typeface="Helvetica Light" charset="0"/>
                <a:ea typeface="Helvetica Light" charset="0"/>
                <a:cs typeface="Helvetica Light" charset="0"/>
              </a:rPr>
              <a:t> 	= 2.1 GeV</a:t>
            </a:r>
          </a:p>
          <a:p>
            <a:pPr>
              <a:spcBef>
                <a:spcPts val="300"/>
              </a:spcBef>
              <a:tabLst>
                <a:tab pos="255588" algn="l"/>
                <a:tab pos="566738" algn="l"/>
              </a:tabLst>
            </a:pPr>
            <a:r>
              <a:rPr lang="en-GB" sz="1200" dirty="0" smtClean="0">
                <a:solidFill>
                  <a:prstClr val="black"/>
                </a:solidFill>
                <a:latin typeface="Helvetica Light" charset="0"/>
                <a:ea typeface="Helvetica Light" charset="0"/>
                <a:cs typeface="Helvetica Light" charset="0"/>
              </a:rPr>
              <a:t>	</a:t>
            </a:r>
            <a:r>
              <a:rPr lang="en-GB" sz="1200" dirty="0">
                <a:solidFill>
                  <a:prstClr val="black"/>
                </a:solidFill>
                <a:latin typeface="Helvetica"/>
                <a:cs typeface="Helvetica"/>
              </a:rPr>
              <a:t>Γ</a:t>
            </a:r>
            <a:r>
              <a:rPr lang="en-GB" sz="1200" i="1" baseline="-25000" dirty="0" smtClean="0">
                <a:solidFill>
                  <a:prstClr val="black"/>
                </a:solidFill>
                <a:latin typeface="Helvetica Light" charset="0"/>
                <a:ea typeface="Helvetica Light" charset="0"/>
                <a:cs typeface="Helvetica Light" charset="0"/>
              </a:rPr>
              <a:t>Z</a:t>
            </a:r>
            <a:r>
              <a:rPr lang="en-GB" sz="1200" dirty="0" smtClean="0">
                <a:solidFill>
                  <a:prstClr val="black"/>
                </a:solidFill>
                <a:latin typeface="Helvetica Light" charset="0"/>
                <a:ea typeface="Helvetica Light" charset="0"/>
                <a:cs typeface="Helvetica Light" charset="0"/>
              </a:rPr>
              <a:t> 	= 2.5 GeV</a:t>
            </a:r>
          </a:p>
          <a:p>
            <a:pPr>
              <a:spcBef>
                <a:spcPts val="300"/>
              </a:spcBef>
              <a:tabLst>
                <a:tab pos="255588" algn="l"/>
                <a:tab pos="566738" algn="l"/>
              </a:tabLst>
            </a:pPr>
            <a:r>
              <a:rPr lang="en-GB" sz="1200" dirty="0" smtClean="0">
                <a:solidFill>
                  <a:prstClr val="black"/>
                </a:solidFill>
                <a:latin typeface="Helvetica"/>
                <a:cs typeface="Helvetica"/>
              </a:rPr>
              <a:t>	</a:t>
            </a:r>
            <a:r>
              <a:rPr lang="en-GB" sz="1200" dirty="0" err="1" smtClean="0">
                <a:solidFill>
                  <a:prstClr val="black"/>
                </a:solidFill>
                <a:latin typeface="Helvetica"/>
                <a:cs typeface="Helvetica"/>
              </a:rPr>
              <a:t>Γ</a:t>
            </a:r>
            <a:r>
              <a:rPr lang="en-GB" sz="1200" baseline="-25000" dirty="0" err="1" smtClean="0">
                <a:solidFill>
                  <a:prstClr val="black"/>
                </a:solidFill>
                <a:latin typeface="Helvetica Light" charset="0"/>
                <a:ea typeface="Helvetica Light" charset="0"/>
                <a:cs typeface="Helvetica Light" charset="0"/>
              </a:rPr>
              <a:t>top</a:t>
            </a:r>
            <a:r>
              <a:rPr lang="en-GB" sz="1200" dirty="0" smtClean="0">
                <a:solidFill>
                  <a:prstClr val="black"/>
                </a:solidFill>
                <a:latin typeface="Helvetica Light" charset="0"/>
                <a:ea typeface="Helvetica Light" charset="0"/>
                <a:cs typeface="Helvetica Light" charset="0"/>
              </a:rPr>
              <a:t> 	= 1.3 GeV</a:t>
            </a:r>
          </a:p>
        </p:txBody>
      </p:sp>
      <p:sp>
        <p:nvSpPr>
          <p:cNvPr id="23" name="Rectangle 22"/>
          <p:cNvSpPr/>
          <p:nvPr/>
        </p:nvSpPr>
        <p:spPr>
          <a:xfrm>
            <a:off x="323528" y="3367152"/>
            <a:ext cx="2253712" cy="1077218"/>
          </a:xfrm>
          <a:prstGeom prst="rect">
            <a:avLst/>
          </a:prstGeom>
        </p:spPr>
        <p:txBody>
          <a:bodyPr wrap="square">
            <a:spAutoFit/>
          </a:bodyPr>
          <a:lstStyle/>
          <a:p>
            <a:pPr>
              <a:spcBef>
                <a:spcPts val="600"/>
              </a:spcBef>
            </a:pPr>
            <a:r>
              <a:rPr lang="en-GB" sz="1600" dirty="0" smtClean="0">
                <a:solidFill>
                  <a:srgbClr val="0038AC"/>
                </a:solidFill>
                <a:latin typeface="Helvetica Light" charset="0"/>
                <a:ea typeface="Helvetica Light" charset="0"/>
                <a:cs typeface="Helvetica Light" charset="0"/>
              </a:rPr>
              <a:t>Even small couplings to new light states can measurably distort branching fractions</a:t>
            </a:r>
            <a:endParaRPr lang="en-GB" sz="1200" dirty="0" smtClean="0">
              <a:solidFill>
                <a:prstClr val="black"/>
              </a:solidFill>
              <a:latin typeface="Helvetica Light" charset="0"/>
              <a:ea typeface="Helvetica Light" charset="0"/>
              <a:cs typeface="Helvetica Light" charset="0"/>
            </a:endParaRPr>
          </a:p>
        </p:txBody>
      </p:sp>
      <p:sp>
        <p:nvSpPr>
          <p:cNvPr id="7" name="Oval 6"/>
          <p:cNvSpPr/>
          <p:nvPr/>
        </p:nvSpPr>
        <p:spPr>
          <a:xfrm>
            <a:off x="7236320" y="1495935"/>
            <a:ext cx="216000" cy="216000"/>
          </a:xfrm>
          <a:prstGeom prst="ellipse">
            <a:avLst/>
          </a:prstGeom>
          <a:solidFill>
            <a:srgbClr val="D70128"/>
          </a:solidFill>
          <a:ln>
            <a:solidFill>
              <a:srgbClr val="D701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prstClr val="white"/>
                </a:solidFill>
              </a:rPr>
              <a:t>?</a:t>
            </a:r>
            <a:endParaRPr lang="en-US" sz="1200" dirty="0">
              <a:solidFill>
                <a:prstClr val="white"/>
              </a:solidFill>
            </a:endParaRPr>
          </a:p>
        </p:txBody>
      </p:sp>
      <p:sp>
        <p:nvSpPr>
          <p:cNvPr id="11" name="Freeform 10"/>
          <p:cNvSpPr/>
          <p:nvPr/>
        </p:nvSpPr>
        <p:spPr>
          <a:xfrm>
            <a:off x="5400391" y="1717288"/>
            <a:ext cx="1895707" cy="825363"/>
          </a:xfrm>
          <a:custGeom>
            <a:avLst/>
            <a:gdLst>
              <a:gd name="connsiteX0" fmla="*/ 1895707 w 1895707"/>
              <a:gd name="connsiteY0" fmla="*/ 0 h 825363"/>
              <a:gd name="connsiteX1" fmla="*/ 1260088 w 1895707"/>
              <a:gd name="connsiteY1" fmla="*/ 635619 h 825363"/>
              <a:gd name="connsiteX2" fmla="*/ 223024 w 1895707"/>
              <a:gd name="connsiteY2" fmla="*/ 825190 h 825363"/>
              <a:gd name="connsiteX3" fmla="*/ 0 w 1895707"/>
              <a:gd name="connsiteY3" fmla="*/ 613317 h 825363"/>
            </a:gdLst>
            <a:ahLst/>
            <a:cxnLst>
              <a:cxn ang="0">
                <a:pos x="connsiteX0" y="connsiteY0"/>
              </a:cxn>
              <a:cxn ang="0">
                <a:pos x="connsiteX1" y="connsiteY1"/>
              </a:cxn>
              <a:cxn ang="0">
                <a:pos x="connsiteX2" y="connsiteY2"/>
              </a:cxn>
              <a:cxn ang="0">
                <a:pos x="connsiteX3" y="connsiteY3"/>
              </a:cxn>
            </a:cxnLst>
            <a:rect l="l" t="t" r="r" b="b"/>
            <a:pathLst>
              <a:path w="1895707" h="825363">
                <a:moveTo>
                  <a:pt x="1895707" y="0"/>
                </a:moveTo>
                <a:cubicBezTo>
                  <a:pt x="1717287" y="249043"/>
                  <a:pt x="1538868" y="498087"/>
                  <a:pt x="1260088" y="635619"/>
                </a:cubicBezTo>
                <a:cubicBezTo>
                  <a:pt x="981308" y="773151"/>
                  <a:pt x="433039" y="828907"/>
                  <a:pt x="223024" y="825190"/>
                </a:cubicBezTo>
                <a:cubicBezTo>
                  <a:pt x="13009" y="821473"/>
                  <a:pt x="0" y="613317"/>
                  <a:pt x="0" y="613317"/>
                </a:cubicBezTo>
              </a:path>
            </a:pathLst>
          </a:custGeom>
          <a:noFill/>
          <a:ln>
            <a:solidFill>
              <a:srgbClr val="D70128"/>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4" name="TextBox 3"/>
          <p:cNvSpPr txBox="1"/>
          <p:nvPr/>
        </p:nvSpPr>
        <p:spPr>
          <a:xfrm flipH="1">
            <a:off x="7503157" y="1472786"/>
            <a:ext cx="1768351" cy="261610"/>
          </a:xfrm>
          <a:prstGeom prst="rect">
            <a:avLst/>
          </a:prstGeom>
          <a:noFill/>
        </p:spPr>
        <p:txBody>
          <a:bodyPr wrap="square" rtlCol="0">
            <a:spAutoFit/>
          </a:bodyPr>
          <a:lstStyle/>
          <a:p>
            <a:r>
              <a:rPr lang="en-US" sz="1100" smtClean="0">
                <a:solidFill>
                  <a:srgbClr val="C00000"/>
                </a:solidFill>
                <a:latin typeface="Helvetica Light" charset="0"/>
                <a:ea typeface="Helvetica Light" charset="0"/>
                <a:cs typeface="Helvetica Light" charset="0"/>
              </a:rPr>
              <a:t>Invisible dark </a:t>
            </a:r>
            <a:r>
              <a:rPr lang="en-US" sz="1100" dirty="0" smtClean="0">
                <a:solidFill>
                  <a:srgbClr val="C00000"/>
                </a:solidFill>
                <a:latin typeface="Helvetica Light" charset="0"/>
                <a:ea typeface="Helvetica Light" charset="0"/>
                <a:cs typeface="Helvetica Light" charset="0"/>
              </a:rPr>
              <a:t>matter?</a:t>
            </a:r>
          </a:p>
        </p:txBody>
      </p:sp>
    </p:spTree>
    <p:extLst>
      <p:ext uri="{BB962C8B-B14F-4D97-AF65-F5344CB8AC3E}">
        <p14:creationId xmlns:p14="http://schemas.microsoft.com/office/powerpoint/2010/main" val="864455842"/>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556792"/>
            <a:ext cx="9144000" cy="53012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9" name="TextBox 18"/>
          <p:cNvSpPr txBox="1"/>
          <p:nvPr/>
        </p:nvSpPr>
        <p:spPr>
          <a:xfrm>
            <a:off x="154519" y="152400"/>
            <a:ext cx="8989481" cy="823302"/>
          </a:xfrm>
          <a:prstGeom prst="rect">
            <a:avLst/>
          </a:prstGeom>
          <a:noFill/>
        </p:spPr>
        <p:txBody>
          <a:bodyPr wrap="square" rtlCol="0">
            <a:spAutoFit/>
          </a:bodyPr>
          <a:lstStyle/>
          <a:p>
            <a:r>
              <a:rPr lang="en-US" sz="2400" dirty="0" smtClean="0">
                <a:solidFill>
                  <a:prstClr val="black"/>
                </a:solidFill>
                <a:latin typeface="Helvetica Light" charset="0"/>
                <a:ea typeface="Helvetica Light" charset="0"/>
                <a:cs typeface="Helvetica Light" charset="0"/>
              </a:rPr>
              <a:t>Higgs in the bosonic channels</a:t>
            </a:r>
          </a:p>
          <a:p>
            <a:pPr>
              <a:spcBef>
                <a:spcPts val="900"/>
              </a:spcBef>
            </a:pPr>
            <a:r>
              <a:rPr lang="en-US" sz="1600" dirty="0" err="1" smtClean="0">
                <a:solidFill>
                  <a:prstClr val="black"/>
                </a:solidFill>
                <a:latin typeface="Helvetica Light" charset="0"/>
                <a:ea typeface="Helvetica Light" charset="0"/>
                <a:cs typeface="Helvetica Light" charset="0"/>
              </a:rPr>
              <a:t>Reobservation</a:t>
            </a:r>
            <a:r>
              <a:rPr lang="en-US" sz="1600" dirty="0" smtClean="0">
                <a:solidFill>
                  <a:prstClr val="black"/>
                </a:solidFill>
                <a:latin typeface="Helvetica Light" charset="0"/>
                <a:ea typeface="Helvetica Light" charset="0"/>
                <a:cs typeface="Helvetica Light" charset="0"/>
              </a:rPr>
              <a:t> at 13 TeV and improved property measurements </a:t>
            </a:r>
            <a:endParaRPr lang="en-US" sz="1600" dirty="0">
              <a:solidFill>
                <a:prstClr val="black"/>
              </a:solidFill>
              <a:latin typeface="Helvetica Light" charset="0"/>
              <a:ea typeface="Helvetica Light" charset="0"/>
              <a:cs typeface="Helvetica Light" charset="0"/>
            </a:endParaRPr>
          </a:p>
        </p:txBody>
      </p:sp>
      <p:sp>
        <p:nvSpPr>
          <p:cNvPr id="5" name="Rectangle 4"/>
          <p:cNvSpPr/>
          <p:nvPr/>
        </p:nvSpPr>
        <p:spPr>
          <a:xfrm>
            <a:off x="251520" y="1484784"/>
            <a:ext cx="4608512" cy="288032"/>
          </a:xfrm>
          <a:prstGeom prst="rect">
            <a:avLst/>
          </a:prstGeom>
          <a:solidFill>
            <a:schemeClr val="bg1"/>
          </a:solidFill>
        </p:spPr>
        <p:txBody>
          <a:bodyPr rtlCol="0" anchor="ctr">
            <a:spAutoFit/>
          </a:bodyPr>
          <a:lstStyle/>
          <a:p>
            <a:pPr algn="ctr"/>
            <a:endParaRPr lang="en-US" sz="1600">
              <a:solidFill>
                <a:prstClr val="black"/>
              </a:solidFill>
              <a:latin typeface="Helvetica Light" charset="0"/>
              <a:ea typeface="Helvetica Light" charset="0"/>
              <a:cs typeface="Helvetica Light" charset="0"/>
            </a:endParaRPr>
          </a:p>
        </p:txBody>
      </p:sp>
      <p:sp>
        <p:nvSpPr>
          <p:cNvPr id="10" name="TextBox 9"/>
          <p:cNvSpPr txBox="1"/>
          <p:nvPr/>
        </p:nvSpPr>
        <p:spPr>
          <a:xfrm>
            <a:off x="251520" y="1543503"/>
            <a:ext cx="8879252" cy="661720"/>
          </a:xfrm>
          <a:prstGeom prst="rect">
            <a:avLst/>
          </a:prstGeom>
          <a:noFill/>
        </p:spPr>
        <p:txBody>
          <a:bodyPr wrap="square" rtlCol="0">
            <a:spAutoFit/>
          </a:bodyPr>
          <a:lstStyle/>
          <a:p>
            <a:r>
              <a:rPr lang="en-US" sz="1600" dirty="0" smtClean="0">
                <a:solidFill>
                  <a:srgbClr val="003BB8"/>
                </a:solidFill>
                <a:latin typeface="Helvetica Light" charset="0"/>
                <a:ea typeface="Helvetica Light" charset="0"/>
                <a:cs typeface="Helvetica Light" charset="0"/>
              </a:rPr>
              <a:t>Combination of </a:t>
            </a:r>
            <a:r>
              <a:rPr lang="en-US" sz="1600" dirty="0" err="1" smtClean="0">
                <a:solidFill>
                  <a:srgbClr val="003BB8"/>
                </a:solidFill>
                <a:latin typeface="Helvetica Light" charset="0"/>
                <a:ea typeface="Helvetica Light" charset="0"/>
                <a:cs typeface="Helvetica Light" charset="0"/>
              </a:rPr>
              <a:t>γγ</a:t>
            </a:r>
            <a:r>
              <a:rPr lang="en-US" sz="1600" dirty="0" smtClean="0">
                <a:solidFill>
                  <a:srgbClr val="003BB8"/>
                </a:solidFill>
                <a:latin typeface="Helvetica Light" charset="0"/>
                <a:ea typeface="Helvetica Light" charset="0"/>
                <a:cs typeface="Helvetica Light" charset="0"/>
              </a:rPr>
              <a:t> and ZZ* channels gives µ = 1.09 ± 0.09</a:t>
            </a:r>
            <a:r>
              <a:rPr lang="en-US" sz="800" dirty="0" smtClean="0">
                <a:solidFill>
                  <a:srgbClr val="003BB8"/>
                </a:solidFill>
                <a:latin typeface="Helvetica Light" charset="0"/>
                <a:ea typeface="Helvetica Light" charset="0"/>
                <a:cs typeface="Helvetica Light" charset="0"/>
              </a:rPr>
              <a:t> </a:t>
            </a:r>
            <a:r>
              <a:rPr lang="en-US" sz="1100" dirty="0" smtClean="0">
                <a:solidFill>
                  <a:srgbClr val="003BB8"/>
                </a:solidFill>
                <a:latin typeface="Helvetica Light" charset="0"/>
                <a:ea typeface="Helvetica Light" charset="0"/>
                <a:cs typeface="Helvetica Light" charset="0"/>
              </a:rPr>
              <a:t>stat</a:t>
            </a:r>
            <a:r>
              <a:rPr lang="en-US" sz="1600" dirty="0" smtClean="0">
                <a:solidFill>
                  <a:srgbClr val="003BB8"/>
                </a:solidFill>
                <a:latin typeface="Helvetica Light" charset="0"/>
                <a:ea typeface="Helvetica Light" charset="0"/>
                <a:cs typeface="Helvetica Light" charset="0"/>
              </a:rPr>
              <a:t>         </a:t>
            </a:r>
            <a:r>
              <a:rPr lang="en-US" sz="1200" dirty="0" err="1" smtClean="0">
                <a:solidFill>
                  <a:srgbClr val="003BB8"/>
                </a:solidFill>
                <a:latin typeface="Helvetica Light" charset="0"/>
                <a:ea typeface="Helvetica Light" charset="0"/>
                <a:cs typeface="Helvetica Light" charset="0"/>
              </a:rPr>
              <a:t>exp</a:t>
            </a:r>
            <a:r>
              <a:rPr lang="en-US" sz="1600" dirty="0" smtClean="0">
                <a:solidFill>
                  <a:srgbClr val="003BB8"/>
                </a:solidFill>
                <a:latin typeface="Helvetica Light" charset="0"/>
                <a:ea typeface="Helvetica Light" charset="0"/>
                <a:cs typeface="Helvetica Light" charset="0"/>
              </a:rPr>
              <a:t>          </a:t>
            </a:r>
            <a:r>
              <a:rPr lang="en-US" sz="1200" dirty="0" err="1" smtClean="0">
                <a:solidFill>
                  <a:srgbClr val="003BB8"/>
                </a:solidFill>
                <a:latin typeface="Helvetica Light" charset="0"/>
                <a:ea typeface="Helvetica Light" charset="0"/>
                <a:cs typeface="Helvetica Light" charset="0"/>
              </a:rPr>
              <a:t>theo</a:t>
            </a:r>
            <a:endParaRPr lang="en-US" sz="1600" dirty="0" smtClean="0">
              <a:solidFill>
                <a:srgbClr val="003BB8"/>
              </a:solidFill>
              <a:latin typeface="Helvetica Light" charset="0"/>
              <a:ea typeface="Helvetica Light" charset="0"/>
              <a:cs typeface="Helvetica Light" charset="0"/>
            </a:endParaRPr>
          </a:p>
          <a:p>
            <a:pPr>
              <a:spcBef>
                <a:spcPts val="600"/>
              </a:spcBef>
            </a:pPr>
            <a:r>
              <a:rPr lang="en-US" sz="1600" dirty="0" smtClean="0">
                <a:solidFill>
                  <a:srgbClr val="003BB8"/>
                </a:solidFill>
                <a:latin typeface="Helvetica Light" charset="0"/>
                <a:ea typeface="Helvetica Light" charset="0"/>
                <a:cs typeface="Helvetica Light" charset="0"/>
              </a:rPr>
              <a:t>Combined measurement of Higgs mass: 124.98 ± 0.28 GeV </a:t>
            </a:r>
            <a:r>
              <a:rPr lang="en-US" sz="1200" dirty="0" smtClean="0">
                <a:solidFill>
                  <a:srgbClr val="003BB8"/>
                </a:solidFill>
                <a:latin typeface="Helvetica Light" charset="0"/>
                <a:ea typeface="Helvetica Light" charset="0"/>
                <a:cs typeface="Helvetica Light" charset="0"/>
              </a:rPr>
              <a:t>(in agreement with Run-1 ATLAS &amp; CMS)</a:t>
            </a:r>
            <a:endParaRPr lang="sk-SK" sz="1400" i="1" baseline="-25000" dirty="0">
              <a:solidFill>
                <a:srgbClr val="003BB8"/>
              </a:solidFill>
              <a:latin typeface="Helvetica Light" charset="0"/>
              <a:ea typeface="Helvetica Light" charset="0"/>
              <a:cs typeface="Helvetica Light" charset="0"/>
            </a:endParaRPr>
          </a:p>
        </p:txBody>
      </p:sp>
      <p:sp>
        <p:nvSpPr>
          <p:cNvPr id="6" name="Slide Number Placeholder 5"/>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17</a:t>
            </a:fld>
            <a:endParaRPr lang="en-GB" dirty="0">
              <a:solidFill>
                <a:prstClr val="black">
                  <a:lumMod val="50000"/>
                  <a:lumOff val="50000"/>
                </a:prstClr>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791" y="2451085"/>
            <a:ext cx="4239357" cy="4067390"/>
          </a:xfrm>
          <a:prstGeom prst="rect">
            <a:avLst/>
          </a:prstGeom>
        </p:spPr>
      </p:pic>
      <p:pic>
        <p:nvPicPr>
          <p:cNvPr id="3" name="Picture 2"/>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4812344" y="2562275"/>
            <a:ext cx="3815970" cy="3701558"/>
          </a:xfrm>
          <a:prstGeom prst="rect">
            <a:avLst/>
          </a:prstGeom>
        </p:spPr>
      </p:pic>
      <p:sp>
        <p:nvSpPr>
          <p:cNvPr id="18" name="TextBox 17"/>
          <p:cNvSpPr txBox="1"/>
          <p:nvPr/>
        </p:nvSpPr>
        <p:spPr>
          <a:xfrm>
            <a:off x="5856569" y="1514199"/>
            <a:ext cx="1897917" cy="461665"/>
          </a:xfrm>
          <a:prstGeom prst="rect">
            <a:avLst/>
          </a:prstGeom>
          <a:noFill/>
        </p:spPr>
        <p:txBody>
          <a:bodyPr wrap="square" rtlCol="0">
            <a:spAutoFit/>
          </a:bodyPr>
          <a:lstStyle/>
          <a:p>
            <a:r>
              <a:rPr lang="en-US" sz="1200" dirty="0">
                <a:solidFill>
                  <a:srgbClr val="003BB8"/>
                </a:solidFill>
                <a:latin typeface="Helvetica Light" charset="0"/>
                <a:ea typeface="Helvetica Light" charset="0"/>
                <a:cs typeface="Helvetica Light" charset="0"/>
              </a:rPr>
              <a:t>+0.06     </a:t>
            </a:r>
            <a:r>
              <a:rPr lang="en-US" sz="1200" dirty="0" smtClean="0">
                <a:solidFill>
                  <a:srgbClr val="003BB8"/>
                </a:solidFill>
                <a:latin typeface="Helvetica Light" charset="0"/>
                <a:ea typeface="Helvetica Light" charset="0"/>
                <a:cs typeface="Helvetica Light" charset="0"/>
              </a:rPr>
              <a:t>     +</a:t>
            </a:r>
            <a:r>
              <a:rPr lang="en-US" sz="1200" dirty="0">
                <a:solidFill>
                  <a:srgbClr val="003BB8"/>
                </a:solidFill>
                <a:latin typeface="Helvetica Light" charset="0"/>
                <a:ea typeface="Helvetica Light" charset="0"/>
                <a:cs typeface="Helvetica Light" charset="0"/>
              </a:rPr>
              <a:t>0.06     </a:t>
            </a:r>
          </a:p>
          <a:p>
            <a:pPr>
              <a:spcBef>
                <a:spcPts val="0"/>
              </a:spcBef>
            </a:pPr>
            <a:r>
              <a:rPr lang="en-US" sz="1200" dirty="0">
                <a:solidFill>
                  <a:srgbClr val="003BB8"/>
                </a:solidFill>
                <a:latin typeface="Helvetica Light" charset="0"/>
                <a:ea typeface="Helvetica Light" charset="0"/>
                <a:cs typeface="Helvetica Light" charset="0"/>
              </a:rPr>
              <a:t>–</a:t>
            </a:r>
            <a:r>
              <a:rPr lang="en-US" sz="700" dirty="0">
                <a:solidFill>
                  <a:srgbClr val="003BB8"/>
                </a:solidFill>
                <a:latin typeface="Helvetica Light" charset="0"/>
                <a:ea typeface="Helvetica Light" charset="0"/>
                <a:cs typeface="Helvetica Light" charset="0"/>
              </a:rPr>
              <a:t> </a:t>
            </a:r>
            <a:r>
              <a:rPr lang="en-US" sz="1200" dirty="0" smtClean="0">
                <a:solidFill>
                  <a:srgbClr val="003BB8"/>
                </a:solidFill>
                <a:latin typeface="Helvetica Light" charset="0"/>
                <a:ea typeface="Helvetica Light" charset="0"/>
                <a:cs typeface="Helvetica Light" charset="0"/>
              </a:rPr>
              <a:t>0.05</a:t>
            </a:r>
            <a:r>
              <a:rPr lang="en-US" sz="1200" dirty="0">
                <a:solidFill>
                  <a:srgbClr val="003BB8"/>
                </a:solidFill>
                <a:latin typeface="Helvetica Light" charset="0"/>
                <a:ea typeface="Helvetica Light" charset="0"/>
                <a:cs typeface="Helvetica Light" charset="0"/>
              </a:rPr>
              <a:t> </a:t>
            </a:r>
            <a:r>
              <a:rPr lang="en-US" sz="1200" dirty="0" smtClean="0">
                <a:solidFill>
                  <a:srgbClr val="003BB8"/>
                </a:solidFill>
                <a:latin typeface="Helvetica Light" charset="0"/>
                <a:ea typeface="Helvetica Light" charset="0"/>
                <a:cs typeface="Helvetica Light" charset="0"/>
              </a:rPr>
              <a:t>         –</a:t>
            </a:r>
            <a:r>
              <a:rPr lang="en-US" sz="700" dirty="0" smtClean="0">
                <a:solidFill>
                  <a:srgbClr val="003BB8"/>
                </a:solidFill>
                <a:latin typeface="Helvetica Light" charset="0"/>
                <a:ea typeface="Helvetica Light" charset="0"/>
                <a:cs typeface="Helvetica Light" charset="0"/>
              </a:rPr>
              <a:t> </a:t>
            </a:r>
            <a:r>
              <a:rPr lang="en-US" sz="1200" dirty="0" smtClean="0">
                <a:solidFill>
                  <a:srgbClr val="003BB8"/>
                </a:solidFill>
                <a:latin typeface="Helvetica Light" charset="0"/>
                <a:ea typeface="Helvetica Light" charset="0"/>
                <a:cs typeface="Helvetica Light" charset="0"/>
              </a:rPr>
              <a:t>0.05</a:t>
            </a:r>
            <a:endParaRPr lang="sk-SK" sz="1100" i="1" baseline="-25000" dirty="0">
              <a:solidFill>
                <a:srgbClr val="003BB8"/>
              </a:solidFill>
              <a:latin typeface="Helvetica Light" charset="0"/>
              <a:ea typeface="Helvetica Light" charset="0"/>
              <a:cs typeface="Helvetica Light" charset="0"/>
            </a:endParaRPr>
          </a:p>
        </p:txBody>
      </p:sp>
      <p:sp>
        <p:nvSpPr>
          <p:cNvPr id="20" name="TextBox 19"/>
          <p:cNvSpPr txBox="1"/>
          <p:nvPr/>
        </p:nvSpPr>
        <p:spPr>
          <a:xfrm>
            <a:off x="7050818" y="2420888"/>
            <a:ext cx="1553630" cy="246221"/>
          </a:xfrm>
          <a:prstGeom prst="rect">
            <a:avLst/>
          </a:prstGeom>
          <a:noFill/>
        </p:spPr>
        <p:txBody>
          <a:bodyPr wrap="none" rtlCol="0">
            <a:spAutoFit/>
          </a:bodyPr>
          <a:lstStyle/>
          <a:p>
            <a:r>
              <a:rPr lang="mr-IN" sz="1000">
                <a:solidFill>
                  <a:prstClr val="black">
                    <a:lumMod val="50000"/>
                    <a:lumOff val="50000"/>
                  </a:prstClr>
                </a:solidFill>
                <a:latin typeface="Helvetica Light" charset="0"/>
                <a:ea typeface="Helvetica Light" charset="0"/>
                <a:cs typeface="Helvetica Light" charset="0"/>
              </a:rPr>
              <a:t>ATLAS-CONF-2017-045</a:t>
            </a:r>
            <a:endParaRPr lang="en-US" sz="1000" dirty="0" smtClean="0">
              <a:solidFill>
                <a:prstClr val="black">
                  <a:lumMod val="50000"/>
                  <a:lumOff val="50000"/>
                </a:prstClr>
              </a:solidFill>
              <a:latin typeface="Helvetica Light" charset="0"/>
              <a:ea typeface="Helvetica Light" charset="0"/>
              <a:cs typeface="Helvetica Light" charset="0"/>
            </a:endParaRPr>
          </a:p>
        </p:txBody>
      </p:sp>
      <p:sp>
        <p:nvSpPr>
          <p:cNvPr id="21" name="TextBox 20"/>
          <p:cNvSpPr txBox="1"/>
          <p:nvPr/>
        </p:nvSpPr>
        <p:spPr>
          <a:xfrm>
            <a:off x="3252121" y="2420888"/>
            <a:ext cx="1210588" cy="246221"/>
          </a:xfrm>
          <a:prstGeom prst="rect">
            <a:avLst/>
          </a:prstGeom>
          <a:noFill/>
        </p:spPr>
        <p:txBody>
          <a:bodyPr wrap="none" rtlCol="0">
            <a:spAutoFit/>
          </a:bodyPr>
          <a:lstStyle/>
          <a:p>
            <a:r>
              <a:rPr lang="en-US" sz="1000" dirty="0" smtClean="0">
                <a:solidFill>
                  <a:prstClr val="black">
                    <a:lumMod val="50000"/>
                    <a:lumOff val="50000"/>
                  </a:prstClr>
                </a:solidFill>
                <a:latin typeface="Helvetica Light" charset="0"/>
                <a:ea typeface="Helvetica Light" charset="0"/>
                <a:cs typeface="Helvetica Light" charset="0"/>
              </a:rPr>
              <a:t>arXiv:1708.02810</a:t>
            </a:r>
          </a:p>
        </p:txBody>
      </p:sp>
      <p:sp>
        <p:nvSpPr>
          <p:cNvPr id="22" name="TextBox 21"/>
          <p:cNvSpPr txBox="1"/>
          <p:nvPr/>
        </p:nvSpPr>
        <p:spPr>
          <a:xfrm>
            <a:off x="7590370" y="1166555"/>
            <a:ext cx="1553630" cy="246221"/>
          </a:xfrm>
          <a:prstGeom prst="rect">
            <a:avLst/>
          </a:prstGeom>
          <a:noFill/>
        </p:spPr>
        <p:txBody>
          <a:bodyPr wrap="none" rtlCol="0">
            <a:spAutoFit/>
          </a:bodyPr>
          <a:lstStyle/>
          <a:p>
            <a:r>
              <a:rPr lang="mr-IN" sz="1000">
                <a:solidFill>
                  <a:prstClr val="black">
                    <a:lumMod val="65000"/>
                    <a:lumOff val="35000"/>
                  </a:prstClr>
                </a:solidFill>
                <a:latin typeface="Helvetica Light" charset="0"/>
                <a:ea typeface="Helvetica Light" charset="0"/>
                <a:cs typeface="Helvetica Light" charset="0"/>
              </a:rPr>
              <a:t>ATLAS-CONF-2017-047</a:t>
            </a:r>
            <a:endParaRPr lang="en-US" sz="1000" dirty="0" smtClean="0">
              <a:solidFill>
                <a:prstClr val="black">
                  <a:lumMod val="65000"/>
                  <a:lumOff val="35000"/>
                </a:prst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18246453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3"/>
          <a:stretch>
            <a:fillRect/>
          </a:stretch>
        </p:blipFill>
        <p:spPr>
          <a:xfrm>
            <a:off x="6997171" y="0"/>
            <a:ext cx="2140433" cy="1399586"/>
          </a:xfrm>
          <a:prstGeom prst="rect">
            <a:avLst/>
          </a:prstGeom>
          <a:effectLst>
            <a:outerShdw blurRad="177800" dist="76200" dir="8100000" algn="tr" rotWithShape="0">
              <a:prstClr val="black">
                <a:alpha val="15000"/>
              </a:prstClr>
            </a:outerShdw>
          </a:effectLst>
        </p:spPr>
      </p:pic>
      <p:sp>
        <p:nvSpPr>
          <p:cNvPr id="9" name="Rectangle 8"/>
          <p:cNvSpPr/>
          <p:nvPr/>
        </p:nvSpPr>
        <p:spPr>
          <a:xfrm>
            <a:off x="0" y="1556792"/>
            <a:ext cx="9144000" cy="53012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9" name="TextBox 18"/>
          <p:cNvSpPr txBox="1"/>
          <p:nvPr/>
        </p:nvSpPr>
        <p:spPr>
          <a:xfrm>
            <a:off x="154519" y="152400"/>
            <a:ext cx="8989481" cy="823302"/>
          </a:xfrm>
          <a:prstGeom prst="rect">
            <a:avLst/>
          </a:prstGeom>
          <a:noFill/>
        </p:spPr>
        <p:txBody>
          <a:bodyPr wrap="square" rtlCol="0">
            <a:spAutoFit/>
          </a:bodyPr>
          <a:lstStyle/>
          <a:p>
            <a:r>
              <a:rPr lang="en-US" sz="2400" dirty="0" smtClean="0">
                <a:solidFill>
                  <a:prstClr val="black"/>
                </a:solidFill>
                <a:latin typeface="Helvetica Light" charset="0"/>
                <a:ea typeface="Helvetica Light" charset="0"/>
                <a:cs typeface="Helvetica Light" charset="0"/>
              </a:rPr>
              <a:t>Higgs in the fermionic channels</a:t>
            </a:r>
          </a:p>
          <a:p>
            <a:pPr>
              <a:spcBef>
                <a:spcPts val="900"/>
              </a:spcBef>
            </a:pPr>
            <a:r>
              <a:rPr lang="en-US" sz="1600" b="1" dirty="0" smtClean="0">
                <a:solidFill>
                  <a:prstClr val="black"/>
                </a:solidFill>
                <a:latin typeface="Helvetica Light" charset="0"/>
                <a:ea typeface="Helvetica Light" charset="0"/>
                <a:cs typeface="Helvetica Light" charset="0"/>
              </a:rPr>
              <a:t>H </a:t>
            </a:r>
            <a:r>
              <a:rPr lang="en-US" sz="1600" b="1" dirty="0" smtClean="0">
                <a:solidFill>
                  <a:prstClr val="black"/>
                </a:solidFill>
                <a:latin typeface="Symbol" charset="2"/>
                <a:ea typeface="Symbol" charset="2"/>
                <a:cs typeface="Symbol" charset="2"/>
              </a:rPr>
              <a:t>®</a:t>
            </a:r>
            <a:r>
              <a:rPr lang="en-US" sz="1600" b="1" dirty="0" smtClean="0">
                <a:solidFill>
                  <a:prstClr val="black"/>
                </a:solidFill>
                <a:latin typeface="Helvetica Light" charset="0"/>
                <a:ea typeface="Helvetica Light" charset="0"/>
                <a:cs typeface="Helvetica Light" charset="0"/>
              </a:rPr>
              <a:t> bb </a:t>
            </a:r>
            <a:r>
              <a:rPr lang="en-US" sz="1600" dirty="0" smtClean="0">
                <a:solidFill>
                  <a:prstClr val="black"/>
                </a:solidFill>
                <a:latin typeface="Helvetica Light" charset="0"/>
                <a:ea typeface="Helvetica Light" charset="0"/>
                <a:cs typeface="Helvetica Light" charset="0"/>
              </a:rPr>
              <a:t>(BR: 58</a:t>
            </a:r>
            <a:r>
              <a:rPr lang="en-US" sz="1600" dirty="0">
                <a:solidFill>
                  <a:prstClr val="black"/>
                </a:solidFill>
                <a:latin typeface="Helvetica Light" charset="0"/>
                <a:ea typeface="Helvetica Light" charset="0"/>
                <a:cs typeface="Helvetica Light" charset="0"/>
              </a:rPr>
              <a:t>%), </a:t>
            </a:r>
            <a:r>
              <a:rPr lang="en-US" sz="1600" dirty="0" smtClean="0">
                <a:solidFill>
                  <a:prstClr val="black"/>
                </a:solidFill>
                <a:latin typeface="Helvetica Light" charset="0"/>
                <a:ea typeface="Helvetica Light" charset="0"/>
                <a:cs typeface="Helvetica Light" charset="0"/>
              </a:rPr>
              <a:t>best channel: </a:t>
            </a:r>
            <a:r>
              <a:rPr lang="en-US" sz="1600" dirty="0">
                <a:solidFill>
                  <a:prstClr val="black"/>
                </a:solidFill>
                <a:latin typeface="Helvetica Light" charset="0"/>
                <a:ea typeface="Helvetica Light" charset="0"/>
                <a:cs typeface="Helvetica Light" charset="0"/>
              </a:rPr>
              <a:t>W/Z+H </a:t>
            </a:r>
            <a:r>
              <a:rPr lang="en-US" sz="1600" dirty="0">
                <a:solidFill>
                  <a:prstClr val="black"/>
                </a:solidFill>
                <a:latin typeface="Symbol" charset="2"/>
                <a:ea typeface="Symbol" charset="2"/>
                <a:cs typeface="Symbol" charset="2"/>
              </a:rPr>
              <a:t>®</a:t>
            </a:r>
            <a:r>
              <a:rPr lang="en-US" sz="1600" dirty="0" smtClean="0">
                <a:solidFill>
                  <a:prstClr val="black"/>
                </a:solidFill>
                <a:latin typeface="Helvetica Light" charset="0"/>
                <a:ea typeface="Helvetica Light" charset="0"/>
                <a:cs typeface="Helvetica Light" charset="0"/>
              </a:rPr>
              <a:t> </a:t>
            </a:r>
            <a:r>
              <a:rPr lang="en-US" sz="1600" dirty="0">
                <a:solidFill>
                  <a:prstClr val="black"/>
                </a:solidFill>
                <a:latin typeface="Helvetica Light" charset="0"/>
                <a:ea typeface="Helvetica Light" charset="0"/>
                <a:cs typeface="Helvetica Light" charset="0"/>
              </a:rPr>
              <a:t>0 </a:t>
            </a:r>
            <a:r>
              <a:rPr lang="en-US" sz="1200" dirty="0">
                <a:solidFill>
                  <a:prstClr val="black"/>
                </a:solidFill>
                <a:latin typeface="Helvetica Light" charset="0"/>
                <a:ea typeface="Helvetica Light" charset="0"/>
                <a:cs typeface="Helvetica Light" charset="0"/>
              </a:rPr>
              <a:t>(+MET)</a:t>
            </a:r>
            <a:r>
              <a:rPr lang="en-US" sz="1600" dirty="0">
                <a:solidFill>
                  <a:prstClr val="black"/>
                </a:solidFill>
                <a:latin typeface="Helvetica Light" charset="0"/>
                <a:ea typeface="Helvetica Light" charset="0"/>
                <a:cs typeface="Helvetica Light" charset="0"/>
              </a:rPr>
              <a:t>, 1, 2 </a:t>
            </a:r>
            <a:r>
              <a:rPr lang="en-US" sz="1600" dirty="0" smtClean="0">
                <a:solidFill>
                  <a:prstClr val="black"/>
                </a:solidFill>
                <a:latin typeface="Helvetica Light" charset="0"/>
                <a:ea typeface="Helvetica Light" charset="0"/>
                <a:cs typeface="Helvetica Light" charset="0"/>
              </a:rPr>
              <a:t>leptons + H </a:t>
            </a:r>
            <a:endParaRPr lang="en-US" sz="1600" dirty="0">
              <a:solidFill>
                <a:prstClr val="black"/>
              </a:solidFill>
              <a:latin typeface="Helvetica Light" charset="0"/>
              <a:ea typeface="Helvetica Light" charset="0"/>
              <a:cs typeface="Helvetica Light" charset="0"/>
            </a:endParaRPr>
          </a:p>
        </p:txBody>
      </p:sp>
      <p:sp>
        <p:nvSpPr>
          <p:cNvPr id="5" name="Rectangle 4"/>
          <p:cNvSpPr/>
          <p:nvPr/>
        </p:nvSpPr>
        <p:spPr>
          <a:xfrm>
            <a:off x="251520" y="1484784"/>
            <a:ext cx="4608512" cy="288032"/>
          </a:xfrm>
          <a:prstGeom prst="rect">
            <a:avLst/>
          </a:prstGeom>
          <a:solidFill>
            <a:schemeClr val="bg1"/>
          </a:solidFill>
        </p:spPr>
        <p:txBody>
          <a:bodyPr rtlCol="0" anchor="ctr">
            <a:spAutoFit/>
          </a:bodyPr>
          <a:lstStyle/>
          <a:p>
            <a:pPr algn="ctr"/>
            <a:endParaRPr lang="en-US" sz="1600">
              <a:solidFill>
                <a:prstClr val="black"/>
              </a:solidFill>
              <a:latin typeface="Helvetica Light" charset="0"/>
              <a:ea typeface="Helvetica Light" charset="0"/>
              <a:cs typeface="Helvetica Light" charset="0"/>
            </a:endParaRPr>
          </a:p>
        </p:txBody>
      </p:sp>
      <p:sp>
        <p:nvSpPr>
          <p:cNvPr id="6" name="Slide Number Placeholder 5"/>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18</a:t>
            </a:fld>
            <a:endParaRPr lang="en-GB" dirty="0">
              <a:solidFill>
                <a:prstClr val="black">
                  <a:lumMod val="50000"/>
                  <a:lumOff val="50000"/>
                </a:prstClr>
              </a:solidFill>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075" y="2660890"/>
            <a:ext cx="4111917" cy="3945120"/>
          </a:xfrm>
          <a:prstGeom prst="rect">
            <a:avLst/>
          </a:prstGeom>
        </p:spPr>
      </p:pic>
      <p:pic>
        <p:nvPicPr>
          <p:cNvPr id="7" name="Picture 6"/>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4780295" y="2629217"/>
            <a:ext cx="3680137" cy="3530855"/>
          </a:xfrm>
          <a:prstGeom prst="rect">
            <a:avLst/>
          </a:prstGeom>
        </p:spPr>
      </p:pic>
      <p:sp>
        <p:nvSpPr>
          <p:cNvPr id="21" name="TextBox 20"/>
          <p:cNvSpPr txBox="1"/>
          <p:nvPr/>
        </p:nvSpPr>
        <p:spPr>
          <a:xfrm>
            <a:off x="7102741" y="2564904"/>
            <a:ext cx="1175322" cy="246221"/>
          </a:xfrm>
          <a:prstGeom prst="rect">
            <a:avLst/>
          </a:prstGeom>
          <a:noFill/>
        </p:spPr>
        <p:txBody>
          <a:bodyPr wrap="none" rtlCol="0">
            <a:spAutoFit/>
          </a:bodyPr>
          <a:lstStyle/>
          <a:p>
            <a:r>
              <a:rPr lang="is-IS" sz="1000" dirty="0" smtClean="0">
                <a:solidFill>
                  <a:prstClr val="black">
                    <a:lumMod val="50000"/>
                    <a:lumOff val="50000"/>
                  </a:prstClr>
                </a:solidFill>
                <a:latin typeface="Helvetica Light" charset="0"/>
                <a:ea typeface="Helvetica Light" charset="0"/>
                <a:cs typeface="Helvetica Light" charset="0"/>
              </a:rPr>
              <a:t>arXiv:1708.03299</a:t>
            </a:r>
            <a:endParaRPr lang="is-IS" sz="1000" dirty="0">
              <a:solidFill>
                <a:prstClr val="black">
                  <a:lumMod val="50000"/>
                  <a:lumOff val="50000"/>
                </a:prstClr>
              </a:solidFill>
              <a:latin typeface="Helvetica Light" charset="0"/>
              <a:ea typeface="Helvetica Light" charset="0"/>
              <a:cs typeface="Helvetica Light" charset="0"/>
            </a:endParaRPr>
          </a:p>
        </p:txBody>
      </p:sp>
      <p:sp>
        <p:nvSpPr>
          <p:cNvPr id="8" name="Rectangle 7"/>
          <p:cNvSpPr/>
          <p:nvPr/>
        </p:nvSpPr>
        <p:spPr>
          <a:xfrm>
            <a:off x="5652120" y="6283260"/>
            <a:ext cx="1547218" cy="338554"/>
          </a:xfrm>
          <a:prstGeom prst="rect">
            <a:avLst/>
          </a:prstGeom>
        </p:spPr>
        <p:txBody>
          <a:bodyPr wrap="none">
            <a:spAutoFit/>
          </a:bodyPr>
          <a:lstStyle/>
          <a:p>
            <a:r>
              <a:rPr lang="en-US" sz="1600" dirty="0" smtClean="0">
                <a:solidFill>
                  <a:srgbClr val="003BB8"/>
                </a:solidFill>
                <a:latin typeface="Helvetica Light" charset="0"/>
                <a:ea typeface="Helvetica Light" charset="0"/>
                <a:cs typeface="Helvetica Light" charset="0"/>
              </a:rPr>
              <a:t>µ</a:t>
            </a:r>
            <a:r>
              <a:rPr lang="en-US" sz="1200" dirty="0" smtClean="0">
                <a:solidFill>
                  <a:srgbClr val="003BB8"/>
                </a:solidFill>
                <a:latin typeface="Helvetica Light" charset="0"/>
                <a:ea typeface="Helvetica Light" charset="0"/>
                <a:cs typeface="Helvetica Light" charset="0"/>
              </a:rPr>
              <a:t>(VH(bb))</a:t>
            </a:r>
            <a:r>
              <a:rPr lang="en-US" sz="1600" dirty="0" smtClean="0">
                <a:solidFill>
                  <a:srgbClr val="003BB8"/>
                </a:solidFill>
                <a:latin typeface="Helvetica Light" charset="0"/>
                <a:ea typeface="Helvetica Light" charset="0"/>
                <a:cs typeface="Helvetica Light" charset="0"/>
              </a:rPr>
              <a:t> </a:t>
            </a:r>
            <a:r>
              <a:rPr lang="en-US" sz="1600" dirty="0">
                <a:solidFill>
                  <a:srgbClr val="003BB8"/>
                </a:solidFill>
                <a:latin typeface="Helvetica Light" charset="0"/>
                <a:ea typeface="Helvetica Light" charset="0"/>
                <a:cs typeface="Helvetica Light" charset="0"/>
              </a:rPr>
              <a:t>= </a:t>
            </a:r>
            <a:r>
              <a:rPr lang="en-US" sz="1600" dirty="0" smtClean="0">
                <a:solidFill>
                  <a:srgbClr val="003BB8"/>
                </a:solidFill>
                <a:latin typeface="Helvetica Light" charset="0"/>
                <a:ea typeface="Helvetica Light" charset="0"/>
                <a:cs typeface="Helvetica Light" charset="0"/>
              </a:rPr>
              <a:t>0.90</a:t>
            </a:r>
            <a:endParaRPr lang="en-US" sz="1600" dirty="0">
              <a:solidFill>
                <a:srgbClr val="003BB8"/>
              </a:solidFill>
              <a:latin typeface="Helvetica Light" charset="0"/>
              <a:ea typeface="Helvetica Light" charset="0"/>
              <a:cs typeface="Helvetica Light" charset="0"/>
            </a:endParaRPr>
          </a:p>
        </p:txBody>
      </p:sp>
      <p:sp>
        <p:nvSpPr>
          <p:cNvPr id="16" name="TextBox 15"/>
          <p:cNvSpPr txBox="1"/>
          <p:nvPr/>
        </p:nvSpPr>
        <p:spPr>
          <a:xfrm>
            <a:off x="7066571" y="6220052"/>
            <a:ext cx="1897917" cy="461665"/>
          </a:xfrm>
          <a:prstGeom prst="rect">
            <a:avLst/>
          </a:prstGeom>
          <a:noFill/>
        </p:spPr>
        <p:txBody>
          <a:bodyPr wrap="square" rtlCol="0">
            <a:spAutoFit/>
          </a:bodyPr>
          <a:lstStyle/>
          <a:p>
            <a:r>
              <a:rPr lang="en-US" sz="1200" dirty="0">
                <a:solidFill>
                  <a:srgbClr val="003BB8"/>
                </a:solidFill>
                <a:latin typeface="Helvetica Light" charset="0"/>
                <a:ea typeface="Helvetica Light" charset="0"/>
                <a:cs typeface="Helvetica Light" charset="0"/>
              </a:rPr>
              <a:t>+</a:t>
            </a:r>
            <a:r>
              <a:rPr lang="en-US" sz="1200" dirty="0" smtClean="0">
                <a:solidFill>
                  <a:srgbClr val="003BB8"/>
                </a:solidFill>
                <a:latin typeface="Helvetica Light" charset="0"/>
                <a:ea typeface="Helvetica Light" charset="0"/>
                <a:cs typeface="Helvetica Light" charset="0"/>
              </a:rPr>
              <a:t>0.28              </a:t>
            </a:r>
            <a:endParaRPr lang="en-US" sz="1200" dirty="0">
              <a:solidFill>
                <a:srgbClr val="003BB8"/>
              </a:solidFill>
              <a:latin typeface="Helvetica Light" charset="0"/>
              <a:ea typeface="Helvetica Light" charset="0"/>
              <a:cs typeface="Helvetica Light" charset="0"/>
            </a:endParaRPr>
          </a:p>
          <a:p>
            <a:pPr>
              <a:spcBef>
                <a:spcPts val="0"/>
              </a:spcBef>
            </a:pPr>
            <a:r>
              <a:rPr lang="en-US" sz="1200" dirty="0">
                <a:solidFill>
                  <a:srgbClr val="003BB8"/>
                </a:solidFill>
                <a:latin typeface="Helvetica Light" charset="0"/>
                <a:ea typeface="Helvetica Light" charset="0"/>
                <a:cs typeface="Helvetica Light" charset="0"/>
              </a:rPr>
              <a:t>–</a:t>
            </a:r>
            <a:r>
              <a:rPr lang="en-US" sz="700" dirty="0">
                <a:solidFill>
                  <a:srgbClr val="003BB8"/>
                </a:solidFill>
                <a:latin typeface="Helvetica Light" charset="0"/>
                <a:ea typeface="Helvetica Light" charset="0"/>
                <a:cs typeface="Helvetica Light" charset="0"/>
              </a:rPr>
              <a:t> </a:t>
            </a:r>
            <a:r>
              <a:rPr lang="en-US" sz="1200" dirty="0" smtClean="0">
                <a:solidFill>
                  <a:srgbClr val="003BB8"/>
                </a:solidFill>
                <a:latin typeface="Helvetica Light" charset="0"/>
                <a:ea typeface="Helvetica Light" charset="0"/>
                <a:cs typeface="Helvetica Light" charset="0"/>
              </a:rPr>
              <a:t>0.26          </a:t>
            </a:r>
            <a:endParaRPr lang="sk-SK" sz="1100" i="1" baseline="-25000" dirty="0">
              <a:solidFill>
                <a:srgbClr val="003BB8"/>
              </a:solidFill>
              <a:latin typeface="Helvetica Light" charset="0"/>
              <a:ea typeface="Helvetica Light" charset="0"/>
              <a:cs typeface="Helvetica Light" charset="0"/>
            </a:endParaRPr>
          </a:p>
        </p:txBody>
      </p:sp>
      <p:pic>
        <p:nvPicPr>
          <p:cNvPr id="23" name="Picture 22"/>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066570" y="210288"/>
            <a:ext cx="1975473" cy="1063568"/>
          </a:xfrm>
          <a:prstGeom prst="rect">
            <a:avLst/>
          </a:prstGeom>
        </p:spPr>
      </p:pic>
      <p:sp>
        <p:nvSpPr>
          <p:cNvPr id="10" name="TextBox 9"/>
          <p:cNvSpPr txBox="1"/>
          <p:nvPr/>
        </p:nvSpPr>
        <p:spPr>
          <a:xfrm>
            <a:off x="251520" y="1543503"/>
            <a:ext cx="8879252" cy="923330"/>
          </a:xfrm>
          <a:prstGeom prst="rect">
            <a:avLst/>
          </a:prstGeom>
          <a:noFill/>
        </p:spPr>
        <p:txBody>
          <a:bodyPr wrap="square" rtlCol="0">
            <a:spAutoFit/>
          </a:bodyPr>
          <a:lstStyle/>
          <a:p>
            <a:r>
              <a:rPr lang="en-US" sz="1600" dirty="0" smtClean="0">
                <a:solidFill>
                  <a:srgbClr val="003BB8"/>
                </a:solidFill>
                <a:latin typeface="Helvetica Light" charset="0"/>
                <a:ea typeface="Helvetica Light" charset="0"/>
                <a:cs typeface="Helvetica Light" charset="0"/>
              </a:rPr>
              <a:t>Extremely complex and challenging analysis yielding </a:t>
            </a:r>
            <a:r>
              <a:rPr lang="en-US" sz="1600" b="1" dirty="0" smtClean="0">
                <a:solidFill>
                  <a:srgbClr val="003BB8"/>
                </a:solidFill>
                <a:latin typeface="Helvetica Light" charset="0"/>
                <a:ea typeface="Helvetica Light" charset="0"/>
                <a:cs typeface="Helvetica Light" charset="0"/>
              </a:rPr>
              <a:t>H </a:t>
            </a:r>
            <a:r>
              <a:rPr lang="en-US" sz="1600" b="1" dirty="0">
                <a:solidFill>
                  <a:srgbClr val="003BB8"/>
                </a:solidFill>
                <a:latin typeface="Symbol" charset="2"/>
                <a:ea typeface="Symbol" charset="2"/>
                <a:cs typeface="Symbol" charset="2"/>
              </a:rPr>
              <a:t>®</a:t>
            </a:r>
            <a:r>
              <a:rPr lang="en-US" sz="1600" b="1" dirty="0">
                <a:solidFill>
                  <a:srgbClr val="003BB8"/>
                </a:solidFill>
                <a:latin typeface="Helvetica Light" charset="0"/>
                <a:ea typeface="Helvetica Light" charset="0"/>
                <a:cs typeface="Helvetica Light" charset="0"/>
              </a:rPr>
              <a:t> bb </a:t>
            </a:r>
            <a:r>
              <a:rPr lang="en-US" sz="1600" b="1" dirty="0" smtClean="0">
                <a:solidFill>
                  <a:srgbClr val="003BB8"/>
                </a:solidFill>
                <a:latin typeface="Helvetica Light" charset="0"/>
                <a:ea typeface="Helvetica Light" charset="0"/>
                <a:cs typeface="Helvetica Light" charset="0"/>
              </a:rPr>
              <a:t>evidence at 3.6</a:t>
            </a:r>
            <a:r>
              <a:rPr lang="en-US" sz="1600" b="1" dirty="0" smtClean="0">
                <a:solidFill>
                  <a:srgbClr val="003BB8"/>
                </a:solidFill>
                <a:latin typeface="Symbol" charset="2"/>
                <a:ea typeface="Symbol" charset="2"/>
                <a:cs typeface="Symbol" charset="2"/>
              </a:rPr>
              <a:t>s</a:t>
            </a:r>
            <a:r>
              <a:rPr lang="en-US" sz="1600" b="1" dirty="0" smtClean="0">
                <a:solidFill>
                  <a:srgbClr val="003BB8"/>
                </a:solidFill>
                <a:latin typeface="Helvetica Light" charset="0"/>
                <a:ea typeface="Helvetica Light" charset="0"/>
                <a:cs typeface="Helvetica Light" charset="0"/>
              </a:rPr>
              <a:t> </a:t>
            </a:r>
            <a:r>
              <a:rPr lang="en-US" sz="1400" dirty="0" smtClean="0">
                <a:solidFill>
                  <a:srgbClr val="003BB8"/>
                </a:solidFill>
                <a:latin typeface="Helvetica Light" charset="0"/>
                <a:ea typeface="Helvetica Light" charset="0"/>
                <a:cs typeface="Helvetica Light" charset="0"/>
              </a:rPr>
              <a:t>(4.0</a:t>
            </a:r>
            <a:r>
              <a:rPr lang="en-US" sz="1400" dirty="0" smtClean="0">
                <a:solidFill>
                  <a:srgbClr val="003BB8"/>
                </a:solidFill>
                <a:latin typeface="Symbol" charset="2"/>
                <a:ea typeface="Symbol" charset="2"/>
                <a:cs typeface="Symbol" charset="2"/>
              </a:rPr>
              <a:t>s</a:t>
            </a:r>
            <a:r>
              <a:rPr lang="en-US" sz="1400" dirty="0" smtClean="0">
                <a:solidFill>
                  <a:srgbClr val="003BB8"/>
                </a:solidFill>
                <a:latin typeface="Helvetica Light" charset="0"/>
                <a:ea typeface="Helvetica Light" charset="0"/>
                <a:cs typeface="Helvetica Light" charset="0"/>
              </a:rPr>
              <a:t> expected)</a:t>
            </a:r>
          </a:p>
          <a:p>
            <a:pPr>
              <a:spcBef>
                <a:spcPts val="600"/>
              </a:spcBef>
            </a:pPr>
            <a:r>
              <a:rPr lang="en-US" sz="1600" dirty="0" smtClean="0">
                <a:solidFill>
                  <a:srgbClr val="003BB8"/>
                </a:solidFill>
                <a:latin typeface="Helvetica Light" charset="0"/>
                <a:ea typeface="Helvetica Light" charset="0"/>
                <a:cs typeface="Helvetica Light" charset="0"/>
              </a:rPr>
              <a:t>Powerful validation channel: W/Z+Z(</a:t>
            </a:r>
            <a:r>
              <a:rPr lang="en-US" sz="1600" dirty="0" smtClean="0">
                <a:solidFill>
                  <a:srgbClr val="003BB8"/>
                </a:solidFill>
                <a:latin typeface="Symbol" charset="2"/>
                <a:ea typeface="Symbol" charset="2"/>
                <a:cs typeface="Symbol" charset="2"/>
              </a:rPr>
              <a:t>®</a:t>
            </a:r>
            <a:r>
              <a:rPr lang="en-US" sz="1600" dirty="0" smtClean="0">
                <a:solidFill>
                  <a:srgbClr val="003BB8"/>
                </a:solidFill>
                <a:latin typeface="Helvetica Light" charset="0"/>
                <a:ea typeface="Helvetica Light" charset="0"/>
                <a:cs typeface="Helvetica Light" charset="0"/>
              </a:rPr>
              <a:t>bb) observed at 5.8</a:t>
            </a:r>
            <a:r>
              <a:rPr lang="en-US" sz="1600" dirty="0">
                <a:solidFill>
                  <a:srgbClr val="003BB8"/>
                </a:solidFill>
                <a:latin typeface="Symbol" charset="2"/>
                <a:ea typeface="Symbol" charset="2"/>
                <a:cs typeface="Symbol" charset="2"/>
              </a:rPr>
              <a:t>s</a:t>
            </a:r>
            <a:r>
              <a:rPr lang="en-US" sz="1600" dirty="0" smtClean="0">
                <a:solidFill>
                  <a:srgbClr val="003BB8"/>
                </a:solidFill>
                <a:latin typeface="Helvetica Light" charset="0"/>
                <a:ea typeface="Helvetica Light" charset="0"/>
                <a:cs typeface="Helvetica Light" charset="0"/>
              </a:rPr>
              <a:t> </a:t>
            </a:r>
            <a:r>
              <a:rPr lang="en-US" sz="1400" dirty="0" smtClean="0">
                <a:solidFill>
                  <a:srgbClr val="003BB8"/>
                </a:solidFill>
                <a:latin typeface="Helvetica Light" charset="0"/>
                <a:ea typeface="Helvetica Light" charset="0"/>
                <a:cs typeface="Helvetica Light" charset="0"/>
              </a:rPr>
              <a:t>(5.3</a:t>
            </a:r>
            <a:r>
              <a:rPr lang="en-US" sz="1400" dirty="0" smtClean="0">
                <a:solidFill>
                  <a:srgbClr val="003BB8"/>
                </a:solidFill>
                <a:latin typeface="Symbol" charset="2"/>
                <a:ea typeface="Symbol" charset="2"/>
                <a:cs typeface="Symbol" charset="2"/>
              </a:rPr>
              <a:t>s</a:t>
            </a:r>
            <a:r>
              <a:rPr lang="en-US" sz="1400" dirty="0" smtClean="0">
                <a:solidFill>
                  <a:srgbClr val="003BB8"/>
                </a:solidFill>
                <a:latin typeface="Helvetica Light" charset="0"/>
                <a:ea typeface="Helvetica Light" charset="0"/>
                <a:cs typeface="Helvetica Light" charset="0"/>
              </a:rPr>
              <a:t> </a:t>
            </a:r>
            <a:r>
              <a:rPr lang="en-US" sz="1400" dirty="0">
                <a:solidFill>
                  <a:srgbClr val="003BB8"/>
                </a:solidFill>
                <a:latin typeface="Helvetica Light" charset="0"/>
                <a:ea typeface="Helvetica Light" charset="0"/>
                <a:cs typeface="Helvetica Light" charset="0"/>
              </a:rPr>
              <a:t>expected</a:t>
            </a:r>
            <a:r>
              <a:rPr lang="en-US" sz="1400" dirty="0" smtClean="0">
                <a:solidFill>
                  <a:srgbClr val="003BB8"/>
                </a:solidFill>
                <a:latin typeface="Helvetica Light" charset="0"/>
                <a:ea typeface="Helvetica Light" charset="0"/>
                <a:cs typeface="Helvetica Light" charset="0"/>
              </a:rPr>
              <a:t>) </a:t>
            </a:r>
          </a:p>
          <a:p>
            <a:pPr>
              <a:spcBef>
                <a:spcPts val="600"/>
              </a:spcBef>
            </a:pPr>
            <a:r>
              <a:rPr lang="en-US" sz="1200" dirty="0" smtClean="0">
                <a:solidFill>
                  <a:srgbClr val="D80017"/>
                </a:solidFill>
                <a:latin typeface="Helvetica Light" charset="0"/>
                <a:ea typeface="Helvetica Light" charset="0"/>
                <a:cs typeface="Helvetica Light" charset="0"/>
              </a:rPr>
              <a:t>Analysis benefits from improved b-tagging due to new innermost Pixel layer (IBL)</a:t>
            </a:r>
            <a:endParaRPr lang="sk-SK" sz="1100" dirty="0">
              <a:solidFill>
                <a:srgbClr val="D80017"/>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3820102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3"/>
          <a:stretch>
            <a:fillRect/>
          </a:stretch>
        </p:blipFill>
        <p:spPr>
          <a:xfrm>
            <a:off x="6997171" y="0"/>
            <a:ext cx="2140433" cy="1399586"/>
          </a:xfrm>
          <a:prstGeom prst="rect">
            <a:avLst/>
          </a:prstGeom>
          <a:effectLst>
            <a:outerShdw blurRad="177800" dist="76200" dir="8100000" algn="tr" rotWithShape="0">
              <a:prstClr val="black">
                <a:alpha val="15000"/>
              </a:prstClr>
            </a:outerShdw>
          </a:effectLst>
        </p:spPr>
      </p:pic>
      <p:sp>
        <p:nvSpPr>
          <p:cNvPr id="9" name="Rectangle 8"/>
          <p:cNvSpPr/>
          <p:nvPr/>
        </p:nvSpPr>
        <p:spPr>
          <a:xfrm>
            <a:off x="0" y="1556792"/>
            <a:ext cx="9144000" cy="53012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9" name="TextBox 18"/>
          <p:cNvSpPr txBox="1"/>
          <p:nvPr/>
        </p:nvSpPr>
        <p:spPr>
          <a:xfrm>
            <a:off x="154519" y="152400"/>
            <a:ext cx="8989481" cy="823302"/>
          </a:xfrm>
          <a:prstGeom prst="rect">
            <a:avLst/>
          </a:prstGeom>
          <a:noFill/>
        </p:spPr>
        <p:txBody>
          <a:bodyPr wrap="square" rtlCol="0">
            <a:spAutoFit/>
          </a:bodyPr>
          <a:lstStyle/>
          <a:p>
            <a:r>
              <a:rPr lang="en-US" sz="2400" dirty="0" smtClean="0">
                <a:solidFill>
                  <a:prstClr val="black"/>
                </a:solidFill>
                <a:latin typeface="Helvetica Light" charset="0"/>
                <a:ea typeface="Helvetica Light" charset="0"/>
                <a:cs typeface="Helvetica Light" charset="0"/>
              </a:rPr>
              <a:t>Higgs in the fermionic channels</a:t>
            </a:r>
          </a:p>
          <a:p>
            <a:pPr>
              <a:spcBef>
                <a:spcPts val="900"/>
              </a:spcBef>
            </a:pPr>
            <a:r>
              <a:rPr lang="en-US" sz="1600" b="1" dirty="0" err="1" smtClean="0">
                <a:solidFill>
                  <a:prstClr val="black"/>
                </a:solidFill>
                <a:latin typeface="Helvetica Light" charset="0"/>
                <a:ea typeface="Helvetica Light" charset="0"/>
                <a:cs typeface="Helvetica Light" charset="0"/>
              </a:rPr>
              <a:t>tt+H</a:t>
            </a:r>
            <a:r>
              <a:rPr lang="en-US" sz="1600" dirty="0" smtClean="0">
                <a:solidFill>
                  <a:prstClr val="black"/>
                </a:solidFill>
                <a:latin typeface="Helvetica Light" charset="0"/>
                <a:ea typeface="Helvetica Light" charset="0"/>
                <a:cs typeface="Helvetica Light" charset="0"/>
              </a:rPr>
              <a:t> </a:t>
            </a:r>
            <a:r>
              <a:rPr lang="en-US" sz="1600" b="1" dirty="0" smtClean="0">
                <a:solidFill>
                  <a:prstClr val="black"/>
                </a:solidFill>
                <a:latin typeface="Helvetica Light" charset="0"/>
                <a:ea typeface="Helvetica Light" charset="0"/>
                <a:cs typeface="Helvetica Light" charset="0"/>
              </a:rPr>
              <a:t>production</a:t>
            </a:r>
            <a:r>
              <a:rPr lang="en-US" sz="1600" dirty="0" smtClean="0">
                <a:solidFill>
                  <a:prstClr val="black"/>
                </a:solidFill>
                <a:latin typeface="Helvetica Light" charset="0"/>
                <a:ea typeface="Helvetica Light" charset="0"/>
                <a:cs typeface="Helvetica Light" charset="0"/>
              </a:rPr>
              <a:t> directly probes Higgs–top coupling</a:t>
            </a:r>
            <a:endParaRPr lang="en-US" sz="1600" dirty="0">
              <a:solidFill>
                <a:prstClr val="black"/>
              </a:solidFill>
              <a:latin typeface="Helvetica Light" charset="0"/>
              <a:ea typeface="Helvetica Light" charset="0"/>
              <a:cs typeface="Helvetica Light" charset="0"/>
            </a:endParaRPr>
          </a:p>
        </p:txBody>
      </p:sp>
      <p:sp>
        <p:nvSpPr>
          <p:cNvPr id="5" name="Rectangle 4"/>
          <p:cNvSpPr/>
          <p:nvPr/>
        </p:nvSpPr>
        <p:spPr>
          <a:xfrm>
            <a:off x="251520" y="1484784"/>
            <a:ext cx="4608512" cy="288032"/>
          </a:xfrm>
          <a:prstGeom prst="rect">
            <a:avLst/>
          </a:prstGeom>
          <a:solidFill>
            <a:schemeClr val="bg1"/>
          </a:solidFill>
        </p:spPr>
        <p:txBody>
          <a:bodyPr rtlCol="0" anchor="ctr">
            <a:spAutoFit/>
          </a:bodyPr>
          <a:lstStyle/>
          <a:p>
            <a:pPr algn="ctr"/>
            <a:endParaRPr lang="en-US" sz="1600">
              <a:solidFill>
                <a:prstClr val="black"/>
              </a:solidFill>
              <a:latin typeface="Helvetica Light" charset="0"/>
              <a:ea typeface="Helvetica Light" charset="0"/>
              <a:cs typeface="Helvetica Light" charset="0"/>
            </a:endParaRPr>
          </a:p>
        </p:txBody>
      </p:sp>
      <p:sp>
        <p:nvSpPr>
          <p:cNvPr id="6" name="Slide Number Placeholder 5"/>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19</a:t>
            </a:fld>
            <a:endParaRPr lang="en-GB" dirty="0">
              <a:solidFill>
                <a:prstClr val="black">
                  <a:lumMod val="50000"/>
                  <a:lumOff val="50000"/>
                </a:prstClr>
              </a:solidFill>
            </a:endParaRPr>
          </a:p>
        </p:txBody>
      </p:sp>
      <p:sp>
        <p:nvSpPr>
          <p:cNvPr id="21" name="TextBox 20"/>
          <p:cNvSpPr txBox="1"/>
          <p:nvPr/>
        </p:nvSpPr>
        <p:spPr>
          <a:xfrm>
            <a:off x="7265554" y="1444714"/>
            <a:ext cx="1865218" cy="400110"/>
          </a:xfrm>
          <a:prstGeom prst="rect">
            <a:avLst/>
          </a:prstGeom>
          <a:noFill/>
        </p:spPr>
        <p:txBody>
          <a:bodyPr wrap="square" rtlCol="0">
            <a:spAutoFit/>
          </a:bodyPr>
          <a:lstStyle/>
          <a:p>
            <a:pPr algn="r"/>
            <a:r>
              <a:rPr lang="mr-IN" sz="1000" smtClean="0">
                <a:solidFill>
                  <a:prstClr val="black">
                    <a:lumMod val="50000"/>
                    <a:lumOff val="50000"/>
                  </a:prstClr>
                </a:solidFill>
                <a:latin typeface="Helvetica Light" charset="0"/>
                <a:ea typeface="Helvetica Light" charset="0"/>
                <a:cs typeface="Helvetica Light" charset="0"/>
              </a:rPr>
              <a:t>ATLAS-CONF-2017-076</a:t>
            </a:r>
            <a:r>
              <a:rPr lang="en-US" sz="1000" dirty="0" smtClean="0">
                <a:solidFill>
                  <a:prstClr val="black">
                    <a:lumMod val="50000"/>
                    <a:lumOff val="50000"/>
                  </a:prstClr>
                </a:solidFill>
                <a:latin typeface="Helvetica Light" charset="0"/>
                <a:ea typeface="Helvetica Light" charset="0"/>
                <a:cs typeface="Helvetica Light" charset="0"/>
              </a:rPr>
              <a:t> </a:t>
            </a:r>
            <a:r>
              <a:rPr lang="mr-IN" sz="1000" dirty="0" smtClean="0">
                <a:solidFill>
                  <a:prstClr val="black">
                    <a:lumMod val="50000"/>
                    <a:lumOff val="50000"/>
                  </a:prstClr>
                </a:solidFill>
                <a:latin typeface="Helvetica Light" charset="0"/>
                <a:ea typeface="Helvetica Light" charset="0"/>
                <a:cs typeface="Helvetica Light" charset="0"/>
              </a:rPr>
              <a:t>ATLAS-CONF-2017-077</a:t>
            </a:r>
            <a:endParaRPr lang="is-IS" sz="1000" dirty="0">
              <a:solidFill>
                <a:prstClr val="black">
                  <a:lumMod val="50000"/>
                  <a:lumOff val="50000"/>
                </a:prstClr>
              </a:solidFill>
              <a:latin typeface="Helvetica Light" charset="0"/>
              <a:ea typeface="Helvetica Light" charset="0"/>
              <a:cs typeface="Helvetica Light" charset="0"/>
            </a:endParaRPr>
          </a:p>
        </p:txBody>
      </p:sp>
      <p:pic>
        <p:nvPicPr>
          <p:cNvPr id="13" name="Picture 1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38579" y="50696"/>
            <a:ext cx="1853770" cy="1379346"/>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5536" y="2485384"/>
            <a:ext cx="3632453" cy="3485105"/>
          </a:xfrm>
          <a:prstGeom prst="rect">
            <a:avLst/>
          </a:prstGeom>
        </p:spPr>
      </p:pic>
      <p:pic>
        <p:nvPicPr>
          <p:cNvPr id="12" name="Picture 11"/>
          <p:cNvPicPr>
            <a:picLocks noChangeAspect="1"/>
          </p:cNvPicPr>
          <p:nvPr/>
        </p:nvPicPr>
        <p:blipFill rotWithShape="1">
          <a:blip r:embed="rId6">
            <a:alphaModFix/>
            <a:extLst>
              <a:ext uri="{28A0092B-C50C-407E-A947-70E740481C1C}">
                <a14:useLocalDpi xmlns:a14="http://schemas.microsoft.com/office/drawing/2010/main" val="0"/>
              </a:ext>
            </a:extLst>
          </a:blip>
          <a:srcRect l="6942"/>
          <a:stretch/>
        </p:blipFill>
        <p:spPr>
          <a:xfrm>
            <a:off x="4067944" y="2420888"/>
            <a:ext cx="4824536" cy="3730574"/>
          </a:xfrm>
          <a:prstGeom prst="rect">
            <a:avLst/>
          </a:prstGeom>
        </p:spPr>
      </p:pic>
      <p:sp>
        <p:nvSpPr>
          <p:cNvPr id="15" name="Rectangle 14"/>
          <p:cNvSpPr/>
          <p:nvPr/>
        </p:nvSpPr>
        <p:spPr>
          <a:xfrm>
            <a:off x="845332" y="6165304"/>
            <a:ext cx="3420888" cy="523220"/>
          </a:xfrm>
          <a:prstGeom prst="rect">
            <a:avLst/>
          </a:prstGeom>
        </p:spPr>
        <p:txBody>
          <a:bodyPr wrap="square">
            <a:spAutoFit/>
          </a:bodyPr>
          <a:lstStyle/>
          <a:p>
            <a:r>
              <a:rPr lang="en-US" sz="1400" dirty="0" smtClean="0">
                <a:solidFill>
                  <a:srgbClr val="003BB8"/>
                </a:solidFill>
                <a:latin typeface="Helvetica Light" charset="0"/>
                <a:ea typeface="Helvetica Light" charset="0"/>
                <a:cs typeface="Helvetica Light" charset="0"/>
              </a:rPr>
              <a:t>Heavy use of data-driven constraints and multivariate classification</a:t>
            </a:r>
            <a:endParaRPr lang="en-US" sz="1400" dirty="0">
              <a:solidFill>
                <a:prstClr val="black"/>
              </a:solidFill>
            </a:endParaRPr>
          </a:p>
        </p:txBody>
      </p:sp>
      <p:sp>
        <p:nvSpPr>
          <p:cNvPr id="20" name="Rectangle 19"/>
          <p:cNvSpPr/>
          <p:nvPr/>
        </p:nvSpPr>
        <p:spPr>
          <a:xfrm>
            <a:off x="5148064" y="6171467"/>
            <a:ext cx="3420888" cy="492443"/>
          </a:xfrm>
          <a:prstGeom prst="rect">
            <a:avLst/>
          </a:prstGeom>
        </p:spPr>
        <p:txBody>
          <a:bodyPr wrap="square">
            <a:spAutoFit/>
          </a:bodyPr>
          <a:lstStyle/>
          <a:p>
            <a:r>
              <a:rPr lang="en-US" sz="1400" dirty="0" smtClean="0">
                <a:solidFill>
                  <a:srgbClr val="003BB8"/>
                </a:solidFill>
                <a:latin typeface="Helvetica Light" charset="0"/>
                <a:ea typeface="Helvetica Light" charset="0"/>
                <a:cs typeface="Helvetica Light" charset="0"/>
              </a:rPr>
              <a:t>Run-2 combination yields </a:t>
            </a:r>
            <a:r>
              <a:rPr lang="en-US" sz="1400" b="1" dirty="0" smtClean="0">
                <a:solidFill>
                  <a:srgbClr val="003BB8"/>
                </a:solidFill>
                <a:latin typeface="Helvetica Light" charset="0"/>
                <a:ea typeface="Helvetica Light" charset="0"/>
                <a:cs typeface="Helvetica Light" charset="0"/>
              </a:rPr>
              <a:t>4.2</a:t>
            </a:r>
            <a:r>
              <a:rPr lang="en-US" sz="1400" b="1" dirty="0" smtClean="0">
                <a:solidFill>
                  <a:srgbClr val="003BB8"/>
                </a:solidFill>
                <a:latin typeface="Symbol" charset="2"/>
                <a:ea typeface="Symbol" charset="2"/>
                <a:cs typeface="Symbol" charset="2"/>
              </a:rPr>
              <a:t>s</a:t>
            </a:r>
            <a:r>
              <a:rPr lang="en-US" sz="1400" b="1" dirty="0" smtClean="0">
                <a:solidFill>
                  <a:srgbClr val="003BB8"/>
                </a:solidFill>
                <a:latin typeface="Helvetica Light" charset="0"/>
                <a:ea typeface="Helvetica Light" charset="0"/>
                <a:cs typeface="Helvetica Light" charset="0"/>
              </a:rPr>
              <a:t> evidence </a:t>
            </a:r>
            <a:r>
              <a:rPr lang="en-US" sz="1200" dirty="0" smtClean="0">
                <a:solidFill>
                  <a:srgbClr val="003BB8"/>
                </a:solidFill>
                <a:latin typeface="Helvetica Light" charset="0"/>
                <a:ea typeface="Helvetica Light" charset="0"/>
                <a:cs typeface="Helvetica Light" charset="0"/>
              </a:rPr>
              <a:t>(3.8</a:t>
            </a:r>
            <a:r>
              <a:rPr lang="en-US" sz="1200" dirty="0" smtClean="0">
                <a:solidFill>
                  <a:srgbClr val="003BB8"/>
                </a:solidFill>
                <a:latin typeface="Symbol" charset="2"/>
                <a:ea typeface="Symbol" charset="2"/>
                <a:cs typeface="Symbol" charset="2"/>
              </a:rPr>
              <a:t>s</a:t>
            </a:r>
            <a:r>
              <a:rPr lang="en-US" sz="1200" dirty="0" smtClean="0">
                <a:solidFill>
                  <a:srgbClr val="003BB8"/>
                </a:solidFill>
                <a:latin typeface="Helvetica Light" charset="0"/>
                <a:ea typeface="Helvetica Light" charset="0"/>
                <a:cs typeface="Helvetica Light" charset="0"/>
              </a:rPr>
              <a:t> expected) </a:t>
            </a:r>
            <a:endParaRPr lang="en-US" sz="1200" dirty="0">
              <a:solidFill>
                <a:prstClr val="black"/>
              </a:solidFill>
            </a:endParaRPr>
          </a:p>
        </p:txBody>
      </p:sp>
      <p:sp>
        <p:nvSpPr>
          <p:cNvPr id="17" name="Rectangle 16"/>
          <p:cNvSpPr/>
          <p:nvPr/>
        </p:nvSpPr>
        <p:spPr>
          <a:xfrm>
            <a:off x="2511706" y="2169926"/>
            <a:ext cx="1556238" cy="64496"/>
          </a:xfrm>
          <a:prstGeom prst="rect">
            <a:avLst/>
          </a:prstGeom>
          <a:solidFill>
            <a:schemeClr val="bg1">
              <a:lumMod val="85000"/>
            </a:schemeClr>
          </a:solidFill>
          <a:ln>
            <a:noFill/>
          </a:ln>
        </p:spPr>
        <p:txBody>
          <a:bodyPr wrap="square" rtlCol="0" anchor="ctr">
            <a:spAutoFit/>
          </a:bodyPr>
          <a:lstStyle/>
          <a:p>
            <a:pPr algn="ctr"/>
            <a:endParaRPr lang="en-US" sz="1600">
              <a:solidFill>
                <a:prstClr val="black"/>
              </a:solidFill>
              <a:latin typeface="Helvetica Light" charset="0"/>
              <a:ea typeface="Helvetica Light" charset="0"/>
              <a:cs typeface="Helvetica Light" charset="0"/>
            </a:endParaRPr>
          </a:p>
        </p:txBody>
      </p:sp>
      <p:sp>
        <p:nvSpPr>
          <p:cNvPr id="10" name="TextBox 9"/>
          <p:cNvSpPr txBox="1"/>
          <p:nvPr/>
        </p:nvSpPr>
        <p:spPr>
          <a:xfrm>
            <a:off x="251520" y="1543503"/>
            <a:ext cx="8879252" cy="661720"/>
          </a:xfrm>
          <a:prstGeom prst="rect">
            <a:avLst/>
          </a:prstGeom>
          <a:noFill/>
        </p:spPr>
        <p:txBody>
          <a:bodyPr wrap="square" rtlCol="0">
            <a:spAutoFit/>
          </a:bodyPr>
          <a:lstStyle/>
          <a:p>
            <a:r>
              <a:rPr lang="en-US" sz="1600" dirty="0" smtClean="0">
                <a:solidFill>
                  <a:srgbClr val="003BB8"/>
                </a:solidFill>
                <a:latin typeface="Helvetica Light" charset="0"/>
                <a:ea typeface="Helvetica Light" charset="0"/>
                <a:cs typeface="Helvetica Light" charset="0"/>
              </a:rPr>
              <a:t>Combine large </a:t>
            </a:r>
            <a:r>
              <a:rPr lang="en-US" sz="1600" dirty="0">
                <a:solidFill>
                  <a:srgbClr val="003BB8"/>
                </a:solidFill>
                <a:latin typeface="Helvetica Light" charset="0"/>
                <a:ea typeface="Helvetica Light" charset="0"/>
                <a:cs typeface="Helvetica Light" charset="0"/>
              </a:rPr>
              <a:t>variety </a:t>
            </a:r>
            <a:r>
              <a:rPr lang="en-US" sz="1600" dirty="0" smtClean="0">
                <a:solidFill>
                  <a:srgbClr val="003BB8"/>
                </a:solidFill>
                <a:latin typeface="Helvetica Light" charset="0"/>
                <a:ea typeface="Helvetica Light" charset="0"/>
                <a:cs typeface="Helvetica Light" charset="0"/>
              </a:rPr>
              <a:t>of final state depending on top and Higgs decays</a:t>
            </a:r>
            <a:endParaRPr lang="en-US" sz="1400" dirty="0" smtClean="0">
              <a:solidFill>
                <a:srgbClr val="003BB8"/>
              </a:solidFill>
              <a:latin typeface="Helvetica Light" charset="0"/>
              <a:ea typeface="Helvetica Light" charset="0"/>
              <a:cs typeface="Helvetica Light" charset="0"/>
            </a:endParaRPr>
          </a:p>
          <a:p>
            <a:pPr>
              <a:spcBef>
                <a:spcPts val="600"/>
              </a:spcBef>
            </a:pPr>
            <a:r>
              <a:rPr lang="en-US" sz="1600" dirty="0" smtClean="0">
                <a:solidFill>
                  <a:srgbClr val="003BB8"/>
                </a:solidFill>
                <a:latin typeface="Helvetica Light" charset="0"/>
                <a:ea typeface="Helvetica Light" charset="0"/>
                <a:cs typeface="Helvetica Light" charset="0"/>
              </a:rPr>
              <a:t>Distinguish: </a:t>
            </a:r>
            <a:r>
              <a:rPr lang="en-US" sz="1600" dirty="0" err="1" smtClean="0">
                <a:solidFill>
                  <a:srgbClr val="003BB8"/>
                </a:solidFill>
                <a:latin typeface="Helvetica Light" charset="0"/>
                <a:ea typeface="Helvetica Light" charset="0"/>
                <a:cs typeface="Helvetica Light" charset="0"/>
              </a:rPr>
              <a:t>tt+H</a:t>
            </a:r>
            <a:r>
              <a:rPr lang="en-US" sz="1600" dirty="0" smtClean="0">
                <a:solidFill>
                  <a:srgbClr val="003BB8"/>
                </a:solidFill>
                <a:latin typeface="Helvetica Light" charset="0"/>
                <a:ea typeface="Helvetica Light" charset="0"/>
                <a:cs typeface="Helvetica Light" charset="0"/>
              </a:rPr>
              <a:t>(</a:t>
            </a:r>
            <a:r>
              <a:rPr lang="en-US" sz="1600" dirty="0" smtClean="0">
                <a:solidFill>
                  <a:srgbClr val="003BB8"/>
                </a:solidFill>
                <a:latin typeface="Symbol" charset="2"/>
                <a:ea typeface="Symbol" charset="2"/>
                <a:cs typeface="Symbol" charset="2"/>
              </a:rPr>
              <a:t>®</a:t>
            </a:r>
            <a:r>
              <a:rPr lang="en-US" sz="1600" dirty="0" smtClean="0">
                <a:solidFill>
                  <a:srgbClr val="003BB8"/>
                </a:solidFill>
                <a:latin typeface="Helvetica Light" charset="0"/>
                <a:ea typeface="Helvetica Light" charset="0"/>
                <a:cs typeface="Helvetica Light" charset="0"/>
              </a:rPr>
              <a:t>bb), </a:t>
            </a:r>
            <a:r>
              <a:rPr lang="en-US" sz="1600" dirty="0" err="1" smtClean="0">
                <a:solidFill>
                  <a:srgbClr val="003BB8"/>
                </a:solidFill>
                <a:latin typeface="Helvetica Light" charset="0"/>
                <a:ea typeface="Helvetica Light" charset="0"/>
                <a:cs typeface="Helvetica Light" charset="0"/>
              </a:rPr>
              <a:t>tt+H</a:t>
            </a:r>
            <a:r>
              <a:rPr lang="en-US" sz="1600" dirty="0" smtClean="0">
                <a:solidFill>
                  <a:srgbClr val="003BB8"/>
                </a:solidFill>
                <a:latin typeface="Helvetica Light" charset="0"/>
                <a:ea typeface="Helvetica Light" charset="0"/>
                <a:cs typeface="Helvetica Light" charset="0"/>
              </a:rPr>
              <a:t>(</a:t>
            </a:r>
            <a:r>
              <a:rPr lang="en-US" sz="1600" dirty="0">
                <a:solidFill>
                  <a:srgbClr val="003BB8"/>
                </a:solidFill>
                <a:latin typeface="Symbol" charset="2"/>
                <a:ea typeface="Symbol" charset="2"/>
                <a:cs typeface="Symbol" charset="2"/>
              </a:rPr>
              <a:t>®</a:t>
            </a:r>
            <a:r>
              <a:rPr lang="en-US" sz="1600" dirty="0" smtClean="0">
                <a:solidFill>
                  <a:srgbClr val="003BB8"/>
                </a:solidFill>
                <a:latin typeface="Helvetica Light" charset="0"/>
                <a:ea typeface="Helvetica Light" charset="0"/>
                <a:cs typeface="Helvetica Light" charset="0"/>
              </a:rPr>
              <a:t>WW*, 𝜏𝜏), </a:t>
            </a:r>
            <a:r>
              <a:rPr lang="en-US" sz="1600" dirty="0" err="1" smtClean="0">
                <a:solidFill>
                  <a:srgbClr val="003BB8"/>
                </a:solidFill>
                <a:latin typeface="Helvetica Light" charset="0"/>
                <a:ea typeface="Helvetica Light" charset="0"/>
                <a:cs typeface="Helvetica Light" charset="0"/>
              </a:rPr>
              <a:t>tt+H</a:t>
            </a:r>
            <a:r>
              <a:rPr lang="en-US" sz="1600" dirty="0" smtClean="0">
                <a:solidFill>
                  <a:srgbClr val="003BB8"/>
                </a:solidFill>
                <a:latin typeface="Helvetica Light" charset="0"/>
                <a:ea typeface="Helvetica Light" charset="0"/>
                <a:cs typeface="Helvetica Light" charset="0"/>
              </a:rPr>
              <a:t>(</a:t>
            </a:r>
            <a:r>
              <a:rPr lang="en-US" sz="1600" dirty="0">
                <a:solidFill>
                  <a:srgbClr val="003BB8"/>
                </a:solidFill>
                <a:latin typeface="Symbol" charset="2"/>
                <a:ea typeface="Symbol" charset="2"/>
                <a:cs typeface="Symbol" charset="2"/>
              </a:rPr>
              <a:t>®</a:t>
            </a:r>
            <a:r>
              <a:rPr lang="en-US" sz="1600" dirty="0" err="1" smtClean="0">
                <a:solidFill>
                  <a:srgbClr val="003BB8"/>
                </a:solidFill>
                <a:latin typeface="Helvetica Light" charset="0"/>
                <a:ea typeface="Helvetica Light" charset="0"/>
                <a:cs typeface="Helvetica Light" charset="0"/>
              </a:rPr>
              <a:t>γγ</a:t>
            </a:r>
            <a:r>
              <a:rPr lang="en-US" sz="1600" dirty="0" smtClean="0">
                <a:solidFill>
                  <a:srgbClr val="003BB8"/>
                </a:solidFill>
                <a:latin typeface="Helvetica Light" charset="0"/>
                <a:ea typeface="Helvetica Light" charset="0"/>
                <a:cs typeface="Helvetica Light" charset="0"/>
              </a:rPr>
              <a:t>), </a:t>
            </a:r>
            <a:r>
              <a:rPr lang="en-US" sz="1600" dirty="0" err="1" smtClean="0">
                <a:solidFill>
                  <a:srgbClr val="003BB8"/>
                </a:solidFill>
                <a:latin typeface="Helvetica Light" charset="0"/>
                <a:ea typeface="Helvetica Light" charset="0"/>
                <a:cs typeface="Helvetica Light" charset="0"/>
              </a:rPr>
              <a:t>tt+H</a:t>
            </a:r>
            <a:r>
              <a:rPr lang="en-US" sz="1600" dirty="0" smtClean="0">
                <a:solidFill>
                  <a:srgbClr val="003BB8"/>
                </a:solidFill>
                <a:latin typeface="Helvetica Light" charset="0"/>
                <a:ea typeface="Helvetica Light" charset="0"/>
                <a:cs typeface="Helvetica Light" charset="0"/>
              </a:rPr>
              <a:t>(</a:t>
            </a:r>
            <a:r>
              <a:rPr lang="en-US" sz="1600" dirty="0">
                <a:solidFill>
                  <a:srgbClr val="003BB8"/>
                </a:solidFill>
                <a:latin typeface="Symbol" charset="2"/>
                <a:ea typeface="Symbol" charset="2"/>
                <a:cs typeface="Symbol" charset="2"/>
              </a:rPr>
              <a:t>®</a:t>
            </a:r>
            <a:r>
              <a:rPr lang="en-US" sz="1600" dirty="0" smtClean="0">
                <a:solidFill>
                  <a:srgbClr val="003BB8"/>
                </a:solidFill>
                <a:latin typeface="Helvetica Light" charset="0"/>
                <a:ea typeface="Helvetica Light" charset="0"/>
                <a:cs typeface="Helvetica Light" charset="0"/>
              </a:rPr>
              <a:t>ZZ*)</a:t>
            </a:r>
            <a:endParaRPr lang="sk-SK" sz="1200" i="1" baseline="-25000" dirty="0">
              <a:solidFill>
                <a:srgbClr val="003BB8"/>
              </a:solidFill>
              <a:latin typeface="Helvetica Light" charset="0"/>
              <a:ea typeface="Helvetica Light" charset="0"/>
              <a:cs typeface="Helvetica Light" charset="0"/>
            </a:endParaRPr>
          </a:p>
        </p:txBody>
      </p:sp>
      <p:sp>
        <p:nvSpPr>
          <p:cNvPr id="18" name="Down Arrow 17"/>
          <p:cNvSpPr/>
          <p:nvPr/>
        </p:nvSpPr>
        <p:spPr>
          <a:xfrm>
            <a:off x="2447267" y="2185232"/>
            <a:ext cx="238060" cy="430646"/>
          </a:xfrm>
          <a:prstGeom prst="downArrow">
            <a:avLst/>
          </a:prstGeom>
          <a:solidFill>
            <a:schemeClr val="bg1">
              <a:lumMod val="85000"/>
            </a:schemeClr>
          </a:solidFill>
        </p:spPr>
        <p:txBody>
          <a:bodyPr wrap="square" rtlCol="0" anchor="ctr">
            <a:spAutoFit/>
          </a:bodyPr>
          <a:lstStyle/>
          <a:p>
            <a:pPr algn="ctr"/>
            <a:endParaRPr lang="en-US" sz="1600">
              <a:solidFill>
                <a:prstClr val="black"/>
              </a:solidFill>
              <a:latin typeface="Helvetica Light" charset="0"/>
              <a:ea typeface="Helvetica Light" charset="0"/>
              <a:cs typeface="Helvetica Light" charset="0"/>
            </a:endParaRPr>
          </a:p>
        </p:txBody>
      </p:sp>
      <p:sp>
        <p:nvSpPr>
          <p:cNvPr id="22" name="TextBox 21"/>
          <p:cNvSpPr txBox="1"/>
          <p:nvPr/>
        </p:nvSpPr>
        <p:spPr>
          <a:xfrm>
            <a:off x="976720" y="4636442"/>
            <a:ext cx="1689886" cy="261610"/>
          </a:xfrm>
          <a:prstGeom prst="rect">
            <a:avLst/>
          </a:prstGeom>
          <a:noFill/>
        </p:spPr>
        <p:txBody>
          <a:bodyPr wrap="none" rtlCol="0">
            <a:spAutoFit/>
          </a:bodyPr>
          <a:lstStyle/>
          <a:p>
            <a:r>
              <a:rPr lang="en-US" sz="1100" dirty="0" smtClean="0">
                <a:solidFill>
                  <a:prstClr val="black"/>
                </a:solidFill>
                <a:latin typeface="Helvetica Light" charset="0"/>
                <a:ea typeface="Helvetica Light" charset="0"/>
                <a:cs typeface="Helvetica Light" charset="0"/>
              </a:rPr>
              <a:t>ttH multi-lepton analysis</a:t>
            </a:r>
          </a:p>
        </p:txBody>
      </p:sp>
    </p:spTree>
    <p:extLst>
      <p:ext uri="{BB962C8B-B14F-4D97-AF65-F5344CB8AC3E}">
        <p14:creationId xmlns:p14="http://schemas.microsoft.com/office/powerpoint/2010/main" val="1733342810"/>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1"/>
            <a:ext cx="9144000" cy="6904299"/>
          </a:xfrm>
          <a:prstGeom prst="rect">
            <a:avLst/>
          </a:prstGeom>
          <a:solidFill>
            <a:schemeClr val="bg1">
              <a:lumMod val="95000"/>
            </a:schemeClr>
          </a:solidFill>
          <a:ln w="3175" cmpd="sng">
            <a:solidFill>
              <a:schemeClr val="bg1">
                <a:lumMod val="95000"/>
              </a:schemeClr>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765" y="325873"/>
            <a:ext cx="1558278" cy="651880"/>
          </a:xfrm>
          <a:prstGeom prst="rect">
            <a:avLst/>
          </a:prstGeom>
        </p:spPr>
      </p:pic>
      <p:pic>
        <p:nvPicPr>
          <p:cNvPr id="9" name="Picture 8"/>
          <p:cNvPicPr>
            <a:picLocks noChangeAspect="1"/>
          </p:cNvPicPr>
          <p:nvPr/>
        </p:nvPicPr>
        <p:blipFill rotWithShape="1">
          <a:blip r:embed="rId3"/>
          <a:srcRect l="913" t="1438" r="1450" b="1137"/>
          <a:stretch/>
        </p:blipFill>
        <p:spPr>
          <a:xfrm>
            <a:off x="682906" y="1064871"/>
            <a:ext cx="7627717" cy="5706320"/>
          </a:xfrm>
          <a:prstGeom prst="rect">
            <a:avLst/>
          </a:prstGeom>
          <a:ln w="3175">
            <a:solidFill>
              <a:schemeClr val="bg1">
                <a:lumMod val="75000"/>
              </a:schemeClr>
            </a:solidFill>
          </a:ln>
        </p:spPr>
      </p:pic>
      <p:pic>
        <p:nvPicPr>
          <p:cNvPr id="2" name="Picture 1"/>
          <p:cNvPicPr>
            <a:picLocks noChangeAspect="1"/>
          </p:cNvPicPr>
          <p:nvPr/>
        </p:nvPicPr>
        <p:blipFill rotWithShape="1">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b="22574"/>
          <a:stretch/>
        </p:blipFill>
        <p:spPr>
          <a:xfrm>
            <a:off x="7452320" y="38509"/>
            <a:ext cx="894883" cy="980063"/>
          </a:xfrm>
          <a:prstGeom prst="rect">
            <a:avLst/>
          </a:prstGeom>
        </p:spPr>
      </p:pic>
      <p:sp>
        <p:nvSpPr>
          <p:cNvPr id="10" name="Rectangle 9"/>
          <p:cNvSpPr/>
          <p:nvPr/>
        </p:nvSpPr>
        <p:spPr>
          <a:xfrm>
            <a:off x="4499992" y="816368"/>
            <a:ext cx="3131840" cy="236368"/>
          </a:xfrm>
          <a:prstGeom prst="rect">
            <a:avLst/>
          </a:prstGeom>
        </p:spPr>
        <p:txBody>
          <a:bodyPr wrap="square">
            <a:spAutoFit/>
          </a:bodyPr>
          <a:lstStyle/>
          <a:p>
            <a:r>
              <a:rPr lang="en-US" sz="900" dirty="0" smtClean="0">
                <a:solidFill>
                  <a:schemeClr val="tx1">
                    <a:lumMod val="50000"/>
                    <a:lumOff val="50000"/>
                  </a:schemeClr>
                </a:solidFill>
              </a:rPr>
              <a:t>CERN Symposium: https</a:t>
            </a:r>
            <a:r>
              <a:rPr lang="en-US" sz="900" dirty="0">
                <a:solidFill>
                  <a:schemeClr val="tx1">
                    <a:lumMod val="50000"/>
                    <a:lumOff val="50000"/>
                  </a:schemeClr>
                </a:solidFill>
              </a:rPr>
              <a:t>://</a:t>
            </a:r>
            <a:r>
              <a:rPr lang="en-US" sz="900" dirty="0" err="1" smtClean="0">
                <a:solidFill>
                  <a:schemeClr val="tx1">
                    <a:lumMod val="50000"/>
                    <a:lumOff val="50000"/>
                  </a:schemeClr>
                </a:solidFill>
              </a:rPr>
              <a:t>indico.cern.ch</a:t>
            </a:r>
            <a:r>
              <a:rPr lang="en-US" sz="900" dirty="0" smtClean="0">
                <a:solidFill>
                  <a:schemeClr val="tx1">
                    <a:lumMod val="50000"/>
                    <a:lumOff val="50000"/>
                  </a:schemeClr>
                </a:solidFill>
              </a:rPr>
              <a:t>/event/653848</a:t>
            </a:r>
            <a:endParaRPr lang="en-US" sz="900" dirty="0">
              <a:solidFill>
                <a:schemeClr val="tx1">
                  <a:lumMod val="50000"/>
                  <a:lumOff val="50000"/>
                </a:schemeClr>
              </a:solidFill>
            </a:endParaRPr>
          </a:p>
        </p:txBody>
      </p:sp>
      <p:cxnSp>
        <p:nvCxnSpPr>
          <p:cNvPr id="13" name="Straight Connector 12"/>
          <p:cNvCxnSpPr/>
          <p:nvPr/>
        </p:nvCxnSpPr>
        <p:spPr>
          <a:xfrm>
            <a:off x="5463250" y="5741043"/>
            <a:ext cx="983848" cy="0"/>
          </a:xfrm>
          <a:prstGeom prst="line">
            <a:avLst/>
          </a:prstGeom>
          <a:ln>
            <a:solidFill>
              <a:srgbClr val="A5FA00"/>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6415828" y="5526246"/>
            <a:ext cx="432048" cy="0"/>
          </a:xfrm>
          <a:prstGeom prst="line">
            <a:avLst/>
          </a:prstGeom>
          <a:ln>
            <a:solidFill>
              <a:srgbClr val="A5FA00"/>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4894756" y="4197939"/>
            <a:ext cx="792088" cy="0"/>
          </a:xfrm>
          <a:prstGeom prst="line">
            <a:avLst/>
          </a:prstGeom>
          <a:ln>
            <a:solidFill>
              <a:srgbClr val="A5FA0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83760177"/>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0932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8" name="Picture 7"/>
          <p:cNvPicPr>
            <a:picLocks noChangeAspect="1" noChangeArrowheads="1"/>
          </p:cNvPicPr>
          <p:nvPr/>
        </p:nvPicPr>
        <p:blipFill>
          <a:blip r:embed="rId3" cstate="print">
            <a:grayscl/>
            <a:lum bright="52000" contrast="20000"/>
          </a:blip>
          <a:srcRect/>
          <a:stretch>
            <a:fillRect/>
          </a:stretch>
        </p:blipFill>
        <p:spPr bwMode="auto">
          <a:xfrm>
            <a:off x="0" y="0"/>
            <a:ext cx="9144000" cy="1714499"/>
          </a:xfrm>
          <a:prstGeom prst="rect">
            <a:avLst/>
          </a:prstGeom>
          <a:noFill/>
          <a:ln w="9525">
            <a:noFill/>
            <a:miter lim="800000"/>
            <a:headEnd/>
            <a:tailEnd/>
          </a:ln>
        </p:spPr>
      </p:pic>
      <p:sp>
        <p:nvSpPr>
          <p:cNvPr id="10" name="Rectangle 9"/>
          <p:cNvSpPr/>
          <p:nvPr/>
        </p:nvSpPr>
        <p:spPr>
          <a:xfrm>
            <a:off x="0" y="3088435"/>
            <a:ext cx="9144000" cy="3769565"/>
          </a:xfrm>
          <a:prstGeom prst="rect">
            <a:avLst/>
          </a:prstGeom>
          <a:solidFill>
            <a:srgbClr val="E7E7E7"/>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2" name="Text Box 5"/>
          <p:cNvSpPr txBox="1">
            <a:spLocks noChangeArrowheads="1"/>
          </p:cNvSpPr>
          <p:nvPr/>
        </p:nvSpPr>
        <p:spPr bwMode="auto">
          <a:xfrm>
            <a:off x="0" y="2492896"/>
            <a:ext cx="9144000" cy="538851"/>
          </a:xfrm>
          <a:prstGeom prst="rect">
            <a:avLst/>
          </a:prstGeom>
          <a:solidFill>
            <a:srgbClr val="FFFFFF">
              <a:alpha val="95000"/>
            </a:srgbClr>
          </a:solidFill>
          <a:ln w="9525">
            <a:noFill/>
            <a:miter lim="800000"/>
            <a:headEnd/>
            <a:tailEnd/>
          </a:ln>
          <a:effectLst/>
        </p:spPr>
        <p:txBody>
          <a:bodyPr bIns="61200">
            <a:prstTxWarp prst="textNoShape">
              <a:avLst/>
            </a:prstTxWarp>
            <a:spAutoFit/>
          </a:bodyPr>
          <a:lstStyle/>
          <a:p>
            <a:pPr algn="ctr"/>
            <a:r>
              <a:rPr lang="en-US" sz="2800" dirty="0" smtClean="0">
                <a:solidFill>
                  <a:srgbClr val="262626"/>
                </a:solidFill>
                <a:latin typeface="Helvetica Light" charset="0"/>
                <a:ea typeface="Helvetica Light" charset="0"/>
                <a:cs typeface="Helvetica Light" charset="0"/>
              </a:rPr>
              <a:t>The </a:t>
            </a:r>
            <a:r>
              <a:rPr lang="en-US" sz="2800" dirty="0" err="1" smtClean="0">
                <a:solidFill>
                  <a:srgbClr val="262626"/>
                </a:solidFill>
                <a:latin typeface="Helvetica Light" charset="0"/>
                <a:ea typeface="Helvetica Light" charset="0"/>
                <a:cs typeface="Helvetica Light" charset="0"/>
              </a:rPr>
              <a:t>Brout</a:t>
            </a:r>
            <a:r>
              <a:rPr lang="en-US" sz="2800" dirty="0" smtClean="0">
                <a:solidFill>
                  <a:srgbClr val="262626"/>
                </a:solidFill>
                <a:latin typeface="Helvetica Light" charset="0"/>
                <a:ea typeface="Helvetica Light" charset="0"/>
                <a:cs typeface="Helvetica Light" charset="0"/>
              </a:rPr>
              <a:t>-</a:t>
            </a:r>
            <a:r>
              <a:rPr lang="en-US" sz="2800" dirty="0" err="1" smtClean="0">
                <a:solidFill>
                  <a:srgbClr val="262626"/>
                </a:solidFill>
                <a:latin typeface="Helvetica Light" charset="0"/>
                <a:ea typeface="Helvetica Light" charset="0"/>
                <a:cs typeface="Helvetica Light" charset="0"/>
              </a:rPr>
              <a:t>Englert</a:t>
            </a:r>
            <a:r>
              <a:rPr lang="en-US" sz="2800" dirty="0" smtClean="0">
                <a:solidFill>
                  <a:srgbClr val="262626"/>
                </a:solidFill>
                <a:latin typeface="Helvetica Light" charset="0"/>
                <a:ea typeface="Helvetica Light" charset="0"/>
                <a:cs typeface="Helvetica Light" charset="0"/>
              </a:rPr>
              <a:t>-Higgs mechanism is real !</a:t>
            </a:r>
            <a:endParaRPr lang="en-US" sz="2800" dirty="0">
              <a:solidFill>
                <a:srgbClr val="262626"/>
              </a:solidFill>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20</a:t>
            </a:fld>
            <a:endParaRPr lang="en-GB" dirty="0"/>
          </a:p>
        </p:txBody>
      </p:sp>
      <p:sp>
        <p:nvSpPr>
          <p:cNvPr id="5" name="Rounded Rectangle 4"/>
          <p:cNvSpPr/>
          <p:nvPr/>
        </p:nvSpPr>
        <p:spPr>
          <a:xfrm>
            <a:off x="1115616" y="3184452"/>
            <a:ext cx="4104456" cy="3592526"/>
          </a:xfrm>
          <a:prstGeom prst="roundRect">
            <a:avLst>
              <a:gd name="adj" fmla="val 2169"/>
            </a:avLst>
          </a:prstGeom>
          <a:solidFill>
            <a:schemeClr val="bg1"/>
          </a:solidFill>
          <a:effectLst>
            <a:outerShdw blurRad="266700" sx="102000" sy="102000" algn="ctr" rotWithShape="0">
              <a:prstClr val="black">
                <a:alpha val="11000"/>
              </a:prstClr>
            </a:outerShdw>
          </a:effectLst>
        </p:spPr>
        <p:txBody>
          <a:bodyPr rtlCol="0" anchor="ctr">
            <a:spAutoFit/>
          </a:bodyPr>
          <a:lstStyle/>
          <a:p>
            <a:pPr algn="ctr"/>
            <a:endParaRPr lang="en-US" sz="1600">
              <a:latin typeface="Helvetica Light" charset="0"/>
              <a:ea typeface="Helvetica Light" charset="0"/>
              <a:cs typeface="Helvetica Light" charset="0"/>
            </a:endParaRPr>
          </a:p>
        </p:txBody>
      </p:sp>
      <p:pic>
        <p:nvPicPr>
          <p:cNvPr id="3" name="Picture 2"/>
          <p:cNvPicPr>
            <a:picLocks noChangeAspect="1"/>
          </p:cNvPicPr>
          <p:nvPr/>
        </p:nvPicPr>
        <p:blipFill>
          <a:blip r:embed="rId4">
            <a:grayscl/>
            <a:extLst>
              <a:ext uri="{28A0092B-C50C-407E-A947-70E740481C1C}">
                <a14:useLocalDpi xmlns:a14="http://schemas.microsoft.com/office/drawing/2010/main" val="0"/>
              </a:ext>
            </a:extLst>
          </a:blip>
          <a:stretch>
            <a:fillRect/>
          </a:stretch>
        </p:blipFill>
        <p:spPr>
          <a:xfrm>
            <a:off x="1305931" y="3224221"/>
            <a:ext cx="3654709" cy="3506458"/>
          </a:xfrm>
          <a:prstGeom prst="rect">
            <a:avLst/>
          </a:prstGeom>
        </p:spPr>
      </p:pic>
      <p:sp>
        <p:nvSpPr>
          <p:cNvPr id="6" name="Rectangle 5"/>
          <p:cNvSpPr/>
          <p:nvPr/>
        </p:nvSpPr>
        <p:spPr>
          <a:xfrm>
            <a:off x="5534756" y="3799562"/>
            <a:ext cx="3294559" cy="2347309"/>
          </a:xfrm>
          <a:prstGeom prst="rect">
            <a:avLst/>
          </a:prstGeom>
        </p:spPr>
        <p:txBody>
          <a:bodyPr wrap="square">
            <a:spAutoFit/>
          </a:bodyPr>
          <a:lstStyle/>
          <a:p>
            <a:pPr>
              <a:lnSpc>
                <a:spcPct val="110000"/>
              </a:lnSpc>
              <a:spcBef>
                <a:spcPts val="2800"/>
              </a:spcBef>
            </a:pPr>
            <a:r>
              <a:rPr lang="en-GB" sz="1400" dirty="0">
                <a:latin typeface="Helvetica Light" charset="0"/>
                <a:ea typeface="Helvetica Light" charset="0"/>
                <a:cs typeface="Helvetica Light" charset="0"/>
              </a:rPr>
              <a:t>The (mysterious) scalar sector of the SM is directly connected with profound questions of the SM: naturalness, vacuum stability </a:t>
            </a:r>
            <a:r>
              <a:rPr lang="en-GB" sz="1400" dirty="0" smtClean="0">
                <a:latin typeface="Helvetica Light" charset="0"/>
                <a:ea typeface="Helvetica Light" charset="0"/>
                <a:cs typeface="Helvetica Light" charset="0"/>
              </a:rPr>
              <a:t>and </a:t>
            </a:r>
            <a:r>
              <a:rPr lang="en-GB" sz="1400" dirty="0">
                <a:latin typeface="Helvetica Light" charset="0"/>
                <a:ea typeface="Helvetica Light" charset="0"/>
                <a:cs typeface="Helvetica Light" charset="0"/>
              </a:rPr>
              <a:t>energy, flavour</a:t>
            </a:r>
          </a:p>
          <a:p>
            <a:pPr>
              <a:lnSpc>
                <a:spcPct val="110000"/>
              </a:lnSpc>
              <a:spcBef>
                <a:spcPts val="2800"/>
              </a:spcBef>
            </a:pPr>
            <a:r>
              <a:rPr lang="en-GB" sz="1400" dirty="0">
                <a:latin typeface="Helvetica Light" charset="0"/>
                <a:ea typeface="Helvetica Light" charset="0"/>
                <a:cs typeface="Helvetica Light" charset="0"/>
              </a:rPr>
              <a:t>The Higgs discovery </a:t>
            </a:r>
            <a:r>
              <a:rPr lang="en-GB" sz="1400" dirty="0" smtClean="0">
                <a:latin typeface="Helvetica Light" charset="0"/>
                <a:ea typeface="Helvetica Light" charset="0"/>
                <a:cs typeface="Helvetica Light" charset="0"/>
              </a:rPr>
              <a:t>allows </a:t>
            </a:r>
            <a:r>
              <a:rPr lang="en-GB" sz="1400" dirty="0">
                <a:latin typeface="Helvetica Light" charset="0"/>
                <a:ea typeface="Helvetica Light" charset="0"/>
                <a:cs typeface="Helvetica Light" charset="0"/>
              </a:rPr>
              <a:t>us to directly study this sector, requiring a broad experimental programme that will extend </a:t>
            </a:r>
            <a:r>
              <a:rPr lang="en-GB" sz="1400" dirty="0" smtClean="0">
                <a:latin typeface="Helvetica Light" charset="0"/>
                <a:ea typeface="Helvetica Light" charset="0"/>
                <a:cs typeface="Helvetica Light" charset="0"/>
              </a:rPr>
              <a:t>over decades </a:t>
            </a:r>
            <a:endParaRPr lang="en-GB" sz="1400" dirty="0">
              <a:latin typeface="Helvetica Light" charset="0"/>
              <a:ea typeface="Helvetica Light" charset="0"/>
              <a:cs typeface="Helvetica Light" charset="0"/>
            </a:endParaRPr>
          </a:p>
        </p:txBody>
      </p:sp>
    </p:spTree>
    <p:extLst>
      <p:ext uri="{BB962C8B-B14F-4D97-AF65-F5344CB8AC3E}">
        <p14:creationId xmlns:p14="http://schemas.microsoft.com/office/powerpoint/2010/main" val="185729079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222"/>
          <p:cNvPicPr>
            <a:picLocks noChangeAspect="1"/>
          </p:cNvPicPr>
          <p:nvPr/>
        </p:nvPicPr>
        <p:blipFill>
          <a:blip r:embed="rId2">
            <a:grayscl/>
            <a:alphaModFix amt="25000"/>
            <a:extLst>
              <a:ext uri="{28A0092B-C50C-407E-A947-70E740481C1C}">
                <a14:useLocalDpi xmlns:a14="http://schemas.microsoft.com/office/drawing/2010/main"/>
              </a:ext>
            </a:extLst>
          </a:blip>
          <a:srcRect/>
          <a:stretch>
            <a:fillRect/>
          </a:stretch>
        </p:blipFill>
        <p:spPr bwMode="auto">
          <a:xfrm>
            <a:off x="0" y="-15360"/>
            <a:ext cx="9144000" cy="6858000"/>
          </a:xfrm>
          <a:prstGeom prst="rect">
            <a:avLst/>
          </a:prstGeom>
          <a:noFill/>
          <a:ln w="9525">
            <a:noFill/>
            <a:miter lim="800000"/>
            <a:headEnd/>
            <a:tailEnd/>
          </a:ln>
        </p:spPr>
      </p:pic>
      <p:sp>
        <p:nvSpPr>
          <p:cNvPr id="24" name="Rectangle 10"/>
          <p:cNvSpPr>
            <a:spLocks noChangeArrowheads="1"/>
          </p:cNvSpPr>
          <p:nvPr/>
        </p:nvSpPr>
        <p:spPr bwMode="auto">
          <a:xfrm>
            <a:off x="0" y="1447800"/>
            <a:ext cx="9144000" cy="4953000"/>
          </a:xfrm>
          <a:prstGeom prst="rect">
            <a:avLst/>
          </a:prstGeom>
          <a:solidFill>
            <a:srgbClr val="FFFFFF"/>
          </a:solidFill>
          <a:ln w="3175">
            <a:solidFill>
              <a:schemeClr val="bg1"/>
            </a:solidFill>
            <a:miter lim="800000"/>
            <a:headEnd/>
            <a:tailEnd/>
          </a:ln>
          <a:effectLst/>
        </p:spPr>
        <p:txBody>
          <a:bodyPr wrap="square" lIns="90000" tIns="46800" rIns="90000" bIns="46800" anchor="ctr">
            <a:prstTxWarp prst="textNoShape">
              <a:avLst/>
            </a:prstTxWarp>
            <a:spAutoFit/>
          </a:bodyPr>
          <a:lstStyle/>
          <a:p>
            <a:pPr defTabSz="914400" fontAlgn="auto">
              <a:spcBef>
                <a:spcPts val="0"/>
              </a:spcBef>
              <a:spcAft>
                <a:spcPts val="0"/>
              </a:spcAft>
              <a:defRPr/>
            </a:pPr>
            <a:endParaRPr lang="en-GB" kern="0">
              <a:solidFill>
                <a:sysClr val="windowText" lastClr="000000"/>
              </a:solidFill>
              <a:ea typeface="ＭＳ Ｐゴシック" charset="-128"/>
              <a:cs typeface="ＭＳ Ｐゴシック" charset="-128"/>
            </a:endParaRPr>
          </a:p>
        </p:txBody>
      </p:sp>
      <p:sp>
        <p:nvSpPr>
          <p:cNvPr id="195" name="Rectangle 194"/>
          <p:cNvSpPr/>
          <p:nvPr/>
        </p:nvSpPr>
        <p:spPr>
          <a:xfrm>
            <a:off x="4116918" y="1448427"/>
            <a:ext cx="5027082" cy="4953000"/>
          </a:xfrm>
          <a:prstGeom prst="rect">
            <a:avLst/>
          </a:prstGeom>
          <a:solidFill>
            <a:schemeClr val="bg1">
              <a:lumMod val="95000"/>
            </a:schemeClr>
          </a:solidFill>
          <a:ln w="3175" cap="flat" cmpd="sng" algn="ctr">
            <a:solidFill>
              <a:schemeClr val="bg1">
                <a:lumMod val="9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68" name="TextBox 67"/>
          <p:cNvSpPr txBox="1"/>
          <p:nvPr/>
        </p:nvSpPr>
        <p:spPr>
          <a:xfrm>
            <a:off x="4267200" y="5562600"/>
            <a:ext cx="1085425"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Top quark</a:t>
            </a:r>
            <a:endParaRPr lang="en-GB" sz="1600" dirty="0">
              <a:solidFill>
                <a:prstClr val="black"/>
              </a:solidFill>
              <a:latin typeface="Helvetica" charset="0"/>
              <a:ea typeface="Helvetica" charset="0"/>
              <a:cs typeface="Helvetica" charset="0"/>
            </a:endParaRPr>
          </a:p>
        </p:txBody>
      </p:sp>
      <p:grpSp>
        <p:nvGrpSpPr>
          <p:cNvPr id="3" name="Group 20"/>
          <p:cNvGrpSpPr/>
          <p:nvPr/>
        </p:nvGrpSpPr>
        <p:grpSpPr>
          <a:xfrm>
            <a:off x="5776798" y="2874964"/>
            <a:ext cx="2921081" cy="148741"/>
            <a:chOff x="822326" y="2286000"/>
            <a:chExt cx="4130674" cy="173037"/>
          </a:xfrm>
        </p:grpSpPr>
        <p:sp>
          <p:nvSpPr>
            <p:cNvPr id="22" name="Freeform 21"/>
            <p:cNvSpPr>
              <a:spLocks/>
            </p:cNvSpPr>
            <p:nvPr/>
          </p:nvSpPr>
          <p:spPr bwMode="auto">
            <a:xfrm flipH="1">
              <a:off x="822326"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3" name="Freeform 21"/>
            <p:cNvSpPr>
              <a:spLocks/>
            </p:cNvSpPr>
            <p:nvPr/>
          </p:nvSpPr>
          <p:spPr bwMode="auto">
            <a:xfrm flipH="1">
              <a:off x="2887663"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grpSp>
      <p:sp>
        <p:nvSpPr>
          <p:cNvPr id="29" name="TextBox 28"/>
          <p:cNvSpPr txBox="1"/>
          <p:nvPr/>
        </p:nvSpPr>
        <p:spPr>
          <a:xfrm>
            <a:off x="4267200" y="2267188"/>
            <a:ext cx="835485"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Gravity</a:t>
            </a:r>
            <a:endParaRPr lang="en-GB" sz="1600" dirty="0">
              <a:solidFill>
                <a:prstClr val="black"/>
              </a:solidFill>
              <a:latin typeface="Helvetica" charset="0"/>
              <a:ea typeface="Helvetica" charset="0"/>
              <a:cs typeface="Helvetica" charset="0"/>
            </a:endParaRPr>
          </a:p>
        </p:txBody>
      </p:sp>
      <p:sp>
        <p:nvSpPr>
          <p:cNvPr id="32" name="TextBox 31"/>
          <p:cNvSpPr txBox="1"/>
          <p:nvPr/>
        </p:nvSpPr>
        <p:spPr>
          <a:xfrm>
            <a:off x="8104065" y="6128948"/>
            <a:ext cx="1012248" cy="261610"/>
          </a:xfrm>
          <a:prstGeom prst="rect">
            <a:avLst/>
          </a:prstGeom>
          <a:noFill/>
        </p:spPr>
        <p:txBody>
          <a:bodyPr wrap="none" rtlCol="0">
            <a:spAutoFit/>
          </a:bodyPr>
          <a:lstStyle/>
          <a:p>
            <a:pPr algn="r"/>
            <a:r>
              <a:rPr lang="en-GB" sz="1100" dirty="0" smtClean="0">
                <a:solidFill>
                  <a:srgbClr val="7F7F7F"/>
                </a:solidFill>
                <a:latin typeface="Trebuchet MS"/>
                <a:ea typeface="ＭＳ Ｐゴシック" charset="-128"/>
                <a:cs typeface="Trebuchet MS"/>
              </a:rPr>
              <a:t>H. Murayama</a:t>
            </a:r>
            <a:endParaRPr lang="en-GB" sz="1100" dirty="0">
              <a:solidFill>
                <a:srgbClr val="7F7F7F"/>
              </a:solidFill>
              <a:latin typeface="Trebuchet MS"/>
              <a:ea typeface="ＭＳ Ｐゴシック" charset="-128"/>
              <a:cs typeface="Trebuchet MS"/>
            </a:endParaRPr>
          </a:p>
        </p:txBody>
      </p:sp>
      <p:sp>
        <p:nvSpPr>
          <p:cNvPr id="35" name="TextBox 34"/>
          <p:cNvSpPr txBox="1"/>
          <p:nvPr/>
        </p:nvSpPr>
        <p:spPr>
          <a:xfrm>
            <a:off x="4267200" y="2789158"/>
            <a:ext cx="833883"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Photon</a:t>
            </a:r>
            <a:endParaRPr lang="en-GB" sz="1600" dirty="0">
              <a:solidFill>
                <a:prstClr val="black"/>
              </a:solidFill>
              <a:latin typeface="Helvetica" charset="0"/>
              <a:ea typeface="Helvetica" charset="0"/>
              <a:cs typeface="Helvetica" charset="0"/>
            </a:endParaRPr>
          </a:p>
        </p:txBody>
      </p:sp>
      <p:sp>
        <p:nvSpPr>
          <p:cNvPr id="37" name="TextBox 36"/>
          <p:cNvSpPr txBox="1"/>
          <p:nvPr/>
        </p:nvSpPr>
        <p:spPr>
          <a:xfrm>
            <a:off x="4267200" y="4400788"/>
            <a:ext cx="1061509"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Neutrinos</a:t>
            </a:r>
            <a:endParaRPr lang="en-GB" sz="1600" dirty="0">
              <a:solidFill>
                <a:prstClr val="black"/>
              </a:solidFill>
              <a:latin typeface="Helvetica" charset="0"/>
              <a:ea typeface="Helvetica" charset="0"/>
              <a:cs typeface="Helvetica" charset="0"/>
            </a:endParaRPr>
          </a:p>
        </p:txBody>
      </p:sp>
      <p:cxnSp>
        <p:nvCxnSpPr>
          <p:cNvPr id="40" name="Straight Connector 39"/>
          <p:cNvCxnSpPr/>
          <p:nvPr/>
        </p:nvCxnSpPr>
        <p:spPr>
          <a:xfrm>
            <a:off x="5776302" y="4604244"/>
            <a:ext cx="2981904" cy="1588"/>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4267200" y="4987528"/>
            <a:ext cx="1039067"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Electrons</a:t>
            </a:r>
            <a:endParaRPr lang="en-GB" sz="1600" dirty="0">
              <a:solidFill>
                <a:prstClr val="black"/>
              </a:solidFill>
              <a:latin typeface="Helvetica" charset="0"/>
              <a:ea typeface="Helvetica" charset="0"/>
              <a:cs typeface="Helvetica" charset="0"/>
            </a:endParaRPr>
          </a:p>
        </p:txBody>
      </p:sp>
      <p:sp>
        <p:nvSpPr>
          <p:cNvPr id="127" name="TextBox 126"/>
          <p:cNvSpPr txBox="1"/>
          <p:nvPr/>
        </p:nvSpPr>
        <p:spPr>
          <a:xfrm>
            <a:off x="4267200" y="3398520"/>
            <a:ext cx="1320939"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Weak boson</a:t>
            </a:r>
            <a:endParaRPr lang="en-GB" sz="1600" dirty="0">
              <a:solidFill>
                <a:prstClr val="black"/>
              </a:solidFill>
              <a:latin typeface="Helvetica" charset="0"/>
              <a:ea typeface="Helvetica" charset="0"/>
              <a:cs typeface="Helvetica" charset="0"/>
            </a:endParaRPr>
          </a:p>
        </p:txBody>
      </p:sp>
      <p:grpSp>
        <p:nvGrpSpPr>
          <p:cNvPr id="4" name="Group 165"/>
          <p:cNvGrpSpPr/>
          <p:nvPr/>
        </p:nvGrpSpPr>
        <p:grpSpPr>
          <a:xfrm>
            <a:off x="5776798" y="2386343"/>
            <a:ext cx="2921081" cy="148741"/>
            <a:chOff x="822326" y="2286000"/>
            <a:chExt cx="4130674" cy="173037"/>
          </a:xfrm>
        </p:grpSpPr>
        <p:sp>
          <p:nvSpPr>
            <p:cNvPr id="167" name="Freeform 166"/>
            <p:cNvSpPr>
              <a:spLocks/>
            </p:cNvSpPr>
            <p:nvPr/>
          </p:nvSpPr>
          <p:spPr bwMode="auto">
            <a:xfrm flipH="1">
              <a:off x="822326"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168" name="Freeform 21"/>
            <p:cNvSpPr>
              <a:spLocks/>
            </p:cNvSpPr>
            <p:nvPr/>
          </p:nvSpPr>
          <p:spPr bwMode="auto">
            <a:xfrm flipH="1">
              <a:off x="2887663"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grpSp>
      <p:cxnSp>
        <p:nvCxnSpPr>
          <p:cNvPr id="182" name="Straight Connector 181"/>
          <p:cNvCxnSpPr/>
          <p:nvPr/>
        </p:nvCxnSpPr>
        <p:spPr>
          <a:xfrm>
            <a:off x="4116917" y="4147114"/>
            <a:ext cx="5019882" cy="1588"/>
          </a:xfrm>
          <a:prstGeom prst="line">
            <a:avLst/>
          </a:prstGeom>
          <a:ln w="127" cap="flat" cmpd="sng" algn="ctr">
            <a:solidFill>
              <a:schemeClr val="tx2">
                <a:lumMod val="60000"/>
                <a:lumOff val="40000"/>
              </a:schemeClr>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nvGrpSpPr>
          <p:cNvPr id="5" name="Group 88"/>
          <p:cNvGrpSpPr/>
          <p:nvPr/>
        </p:nvGrpSpPr>
        <p:grpSpPr>
          <a:xfrm>
            <a:off x="5776302" y="3462289"/>
            <a:ext cx="2921081" cy="148741"/>
            <a:chOff x="822326" y="2286000"/>
            <a:chExt cx="4130674" cy="173037"/>
          </a:xfrm>
        </p:grpSpPr>
        <p:sp>
          <p:nvSpPr>
            <p:cNvPr id="91" name="Freeform 90"/>
            <p:cNvSpPr>
              <a:spLocks/>
            </p:cNvSpPr>
            <p:nvPr/>
          </p:nvSpPr>
          <p:spPr bwMode="auto">
            <a:xfrm flipH="1">
              <a:off x="822326"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92" name="Freeform 21"/>
            <p:cNvSpPr>
              <a:spLocks/>
            </p:cNvSpPr>
            <p:nvPr/>
          </p:nvSpPr>
          <p:spPr bwMode="auto">
            <a:xfrm flipH="1">
              <a:off x="2887663"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grpSp>
      <p:cxnSp>
        <p:nvCxnSpPr>
          <p:cNvPr id="96" name="Straight Connector 95"/>
          <p:cNvCxnSpPr/>
          <p:nvPr/>
        </p:nvCxnSpPr>
        <p:spPr>
          <a:xfrm>
            <a:off x="5791200" y="5180012"/>
            <a:ext cx="2981904" cy="1588"/>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98" name="Straight Connector 97"/>
          <p:cNvCxnSpPr/>
          <p:nvPr/>
        </p:nvCxnSpPr>
        <p:spPr>
          <a:xfrm>
            <a:off x="5791200" y="5757863"/>
            <a:ext cx="2981904" cy="1588"/>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4038600" y="1600200"/>
            <a:ext cx="5105400" cy="400110"/>
          </a:xfrm>
          <a:prstGeom prst="rect">
            <a:avLst/>
          </a:prstGeom>
          <a:noFill/>
        </p:spPr>
        <p:txBody>
          <a:bodyPr wrap="square" rtlCol="0">
            <a:spAutoFit/>
          </a:bodyPr>
          <a:lstStyle/>
          <a:p>
            <a:pPr algn="ctr"/>
            <a:r>
              <a:rPr lang="en-GB" sz="2000" i="1" dirty="0" smtClean="0">
                <a:solidFill>
                  <a:prstClr val="black">
                    <a:lumMod val="65000"/>
                    <a:lumOff val="35000"/>
                  </a:prstClr>
                </a:solidFill>
                <a:latin typeface="Helvetica" charset="0"/>
                <a:ea typeface="Helvetica" charset="0"/>
                <a:cs typeface="Helvetica" charset="0"/>
              </a:rPr>
              <a:t>Symmetric phase – early universe</a:t>
            </a:r>
            <a:endParaRPr lang="en-GB" sz="2000" i="1" dirty="0">
              <a:solidFill>
                <a:prstClr val="black">
                  <a:lumMod val="65000"/>
                  <a:lumOff val="35000"/>
                </a:prstClr>
              </a:solidFill>
              <a:latin typeface="Helvetica" charset="0"/>
              <a:ea typeface="Helvetica" charset="0"/>
              <a:cs typeface="Helvetica" charset="0"/>
            </a:endParaRPr>
          </a:p>
        </p:txBody>
      </p:sp>
      <p:sp>
        <p:nvSpPr>
          <p:cNvPr id="30" name="Text Box 57"/>
          <p:cNvSpPr txBox="1">
            <a:spLocks noChangeArrowheads="1"/>
          </p:cNvSpPr>
          <p:nvPr/>
        </p:nvSpPr>
        <p:spPr bwMode="auto">
          <a:xfrm>
            <a:off x="0" y="568045"/>
            <a:ext cx="9144000" cy="547842"/>
          </a:xfrm>
          <a:prstGeom prst="rect">
            <a:avLst/>
          </a:prstGeom>
          <a:solidFill>
            <a:srgbClr val="FFFFFF">
              <a:alpha val="88000"/>
            </a:srgbClr>
          </a:solidFill>
          <a:ln w="12700">
            <a:noFill/>
            <a:miter lim="800000"/>
            <a:headEnd/>
            <a:tailEnd/>
          </a:ln>
          <a:effectLst/>
        </p:spPr>
        <p:txBody>
          <a:bodyPr tIns="137160" bIns="137160">
            <a:prstTxWarp prst="textNoShape">
              <a:avLst/>
            </a:prstTxWarp>
            <a:spAutoFit/>
          </a:bodyPr>
          <a:lstStyle/>
          <a:p>
            <a:pPr marL="342900" indent="-342900" algn="ctr" defTabSz="914400" fontAlgn="auto">
              <a:lnSpc>
                <a:spcPct val="110000"/>
              </a:lnSpc>
              <a:spcBef>
                <a:spcPct val="50000"/>
              </a:spcBef>
              <a:spcAft>
                <a:spcPts val="0"/>
              </a:spcAft>
              <a:defRPr/>
            </a:pPr>
            <a:r>
              <a:rPr lang="en-GB" sz="1600" kern="0" dirty="0">
                <a:solidFill>
                  <a:sysClr val="windowText" lastClr="000000"/>
                </a:solidFill>
                <a:latin typeface="Helvetica Light" charset="0"/>
                <a:ea typeface="Helvetica Light" charset="0"/>
                <a:cs typeface="Helvetica Light" charset="0"/>
              </a:rPr>
              <a:t>BEH mechanism</a:t>
            </a:r>
          </a:p>
        </p:txBody>
      </p:sp>
      <p:sp>
        <p:nvSpPr>
          <p:cNvPr id="31" name="Text Box 58"/>
          <p:cNvSpPr txBox="1">
            <a:spLocks noChangeArrowheads="1"/>
          </p:cNvSpPr>
          <p:nvPr/>
        </p:nvSpPr>
        <p:spPr bwMode="auto">
          <a:xfrm>
            <a:off x="0" y="-27384"/>
            <a:ext cx="9144000" cy="601497"/>
          </a:xfrm>
          <a:prstGeom prst="rect">
            <a:avLst/>
          </a:prstGeom>
          <a:solidFill>
            <a:srgbClr val="FFFFFF">
              <a:alpha val="89000"/>
            </a:srgbClr>
          </a:solidFill>
          <a:ln w="19050">
            <a:noFill/>
            <a:miter lim="800000"/>
            <a:headEnd/>
            <a:tailEnd type="none" w="sm" len="med"/>
          </a:ln>
          <a:effectLst/>
        </p:spPr>
        <p:txBody>
          <a:bodyPr lIns="90000" tIns="108000" rIns="90000" bIns="0" anchor="b" anchorCtr="0">
            <a:prstTxWarp prst="textNoShape">
              <a:avLst/>
            </a:prstTxWarp>
            <a:spAutoFit/>
          </a:bodyPr>
          <a:lstStyle/>
          <a:p>
            <a:pPr algn="ctr" defTabSz="914400" fontAlgn="auto">
              <a:spcBef>
                <a:spcPct val="50000"/>
              </a:spcBef>
              <a:spcAft>
                <a:spcPts val="0"/>
              </a:spcAft>
              <a:defRPr/>
            </a:pPr>
            <a:r>
              <a:rPr lang="en-GB" sz="3200" kern="0" dirty="0" smtClean="0">
                <a:solidFill>
                  <a:srgbClr val="333333"/>
                </a:solidFill>
                <a:latin typeface="Helvetica Light" charset="0"/>
                <a:ea typeface="Helvetica Light" charset="0"/>
                <a:cs typeface="Helvetica Light" charset="0"/>
              </a:rPr>
              <a:t>The Standard Model </a:t>
            </a:r>
            <a:endParaRPr lang="en-GB" sz="3200" kern="0" dirty="0">
              <a:solidFill>
                <a:srgbClr val="333333"/>
              </a:solidFill>
              <a:latin typeface="Helvetica Light" charset="0"/>
              <a:ea typeface="Helvetica Light" charset="0"/>
              <a:cs typeface="Helvetica Light" charset="0"/>
            </a:endParaRPr>
          </a:p>
        </p:txBody>
      </p:sp>
      <p:sp>
        <p:nvSpPr>
          <p:cNvPr id="33" name="Rectangle 32"/>
          <p:cNvSpPr/>
          <p:nvPr/>
        </p:nvSpPr>
        <p:spPr>
          <a:xfrm>
            <a:off x="228600" y="1600200"/>
            <a:ext cx="3835400" cy="738664"/>
          </a:xfrm>
          <a:prstGeom prst="rect">
            <a:avLst/>
          </a:prstGeom>
        </p:spPr>
        <p:txBody>
          <a:bodyPr wrap="square">
            <a:spAutoFit/>
          </a:bodyPr>
          <a:lstStyle/>
          <a:p>
            <a:pPr>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400" dirty="0" smtClean="0">
                <a:solidFill>
                  <a:prstClr val="black">
                    <a:lumMod val="85000"/>
                    <a:lumOff val="15000"/>
                  </a:prstClr>
                </a:solidFill>
                <a:latin typeface="Helvetica Light" charset="0"/>
                <a:ea typeface="Helvetica Light" charset="0"/>
                <a:cs typeface="Helvetica Light" charset="0"/>
                <a:sym typeface="Wingdings"/>
              </a:rPr>
              <a:t>Early universe: symmetric phase, fundamental particles are massless                  </a:t>
            </a:r>
            <a:r>
              <a:rPr lang="en-US" sz="1400" dirty="0" smtClean="0">
                <a:solidFill>
                  <a:prstClr val="black">
                    <a:lumMod val="85000"/>
                    <a:lumOff val="15000"/>
                  </a:prstClr>
                </a:solidFill>
                <a:latin typeface="Symbol" charset="2"/>
                <a:ea typeface="Symbol" charset="2"/>
                <a:cs typeface="Symbol" charset="2"/>
                <a:sym typeface="Wingdings"/>
              </a:rPr>
              <a:t>®</a:t>
            </a:r>
            <a:r>
              <a:rPr lang="en-US" sz="1400" dirty="0" smtClean="0">
                <a:solidFill>
                  <a:prstClr val="black">
                    <a:lumMod val="85000"/>
                    <a:lumOff val="15000"/>
                  </a:prstClr>
                </a:solidFill>
                <a:latin typeface="Helvetica Light" charset="0"/>
                <a:ea typeface="Helvetica Light" charset="0"/>
                <a:cs typeface="Helvetica Light" charset="0"/>
                <a:sym typeface="Wingdings"/>
              </a:rPr>
              <a:t> gauge symmetry is respected</a:t>
            </a:r>
            <a:endParaRPr lang="en-GB" sz="1400" dirty="0" smtClean="0">
              <a:solidFill>
                <a:prstClr val="black">
                  <a:lumMod val="85000"/>
                  <a:lumOff val="15000"/>
                </a:prstClr>
              </a:solidFill>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21</a:t>
            </a:fld>
            <a:endParaRPr lang="en-GB" dirty="0"/>
          </a:p>
        </p:txBody>
      </p:sp>
    </p:spTree>
    <p:extLst>
      <p:ext uri="{BB962C8B-B14F-4D97-AF65-F5344CB8AC3E}">
        <p14:creationId xmlns:p14="http://schemas.microsoft.com/office/powerpoint/2010/main" val="399984197"/>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 name="Picture 222"/>
          <p:cNvPicPr>
            <a:picLocks noChangeAspect="1"/>
          </p:cNvPicPr>
          <p:nvPr/>
        </p:nvPicPr>
        <p:blipFill>
          <a:blip r:embed="rId2">
            <a:grayscl/>
            <a:alphaModFix amt="25000"/>
            <a:extLst>
              <a:ext uri="{28A0092B-C50C-407E-A947-70E740481C1C}">
                <a14:useLocalDpi xmlns:a14="http://schemas.microsoft.com/office/drawing/2010/main"/>
              </a:ext>
            </a:extLst>
          </a:blip>
          <a:srcRect/>
          <a:stretch>
            <a:fillRect/>
          </a:stretch>
        </p:blipFill>
        <p:spPr bwMode="auto">
          <a:xfrm>
            <a:off x="0" y="-15360"/>
            <a:ext cx="9144000" cy="6858000"/>
          </a:xfrm>
          <a:prstGeom prst="rect">
            <a:avLst/>
          </a:prstGeom>
          <a:noFill/>
          <a:ln w="9525">
            <a:noFill/>
            <a:miter lim="800000"/>
            <a:headEnd/>
            <a:tailEnd/>
          </a:ln>
        </p:spPr>
      </p:pic>
      <p:sp>
        <p:nvSpPr>
          <p:cNvPr id="24" name="Rectangle 10"/>
          <p:cNvSpPr>
            <a:spLocks noChangeArrowheads="1"/>
          </p:cNvSpPr>
          <p:nvPr/>
        </p:nvSpPr>
        <p:spPr bwMode="auto">
          <a:xfrm>
            <a:off x="0" y="1447800"/>
            <a:ext cx="9144000" cy="4953000"/>
          </a:xfrm>
          <a:prstGeom prst="rect">
            <a:avLst/>
          </a:prstGeom>
          <a:solidFill>
            <a:srgbClr val="FFFFFF"/>
          </a:solidFill>
          <a:ln w="3175">
            <a:solidFill>
              <a:schemeClr val="bg1">
                <a:lumMod val="95000"/>
              </a:schemeClr>
            </a:solidFill>
            <a:miter lim="800000"/>
            <a:headEnd/>
            <a:tailEnd/>
          </a:ln>
          <a:effectLst/>
        </p:spPr>
        <p:txBody>
          <a:bodyPr wrap="square" lIns="90000" tIns="46800" rIns="90000" bIns="46800" anchor="ctr">
            <a:prstTxWarp prst="textNoShape">
              <a:avLst/>
            </a:prstTxWarp>
            <a:spAutoFit/>
          </a:bodyPr>
          <a:lstStyle/>
          <a:p>
            <a:pPr defTabSz="914400" fontAlgn="auto">
              <a:spcBef>
                <a:spcPts val="0"/>
              </a:spcBef>
              <a:spcAft>
                <a:spcPts val="0"/>
              </a:spcAft>
              <a:defRPr/>
            </a:pPr>
            <a:endParaRPr lang="en-GB" kern="0" dirty="0">
              <a:solidFill>
                <a:sysClr val="windowText" lastClr="000000"/>
              </a:solidFill>
              <a:ea typeface="ＭＳ Ｐゴシック" charset="-128"/>
              <a:cs typeface="ＭＳ Ｐゴシック" charset="-128"/>
            </a:endParaRPr>
          </a:p>
        </p:txBody>
      </p:sp>
      <p:sp>
        <p:nvSpPr>
          <p:cNvPr id="195" name="Rectangle 194"/>
          <p:cNvSpPr/>
          <p:nvPr/>
        </p:nvSpPr>
        <p:spPr>
          <a:xfrm>
            <a:off x="4116918" y="1448427"/>
            <a:ext cx="5027082" cy="4953000"/>
          </a:xfrm>
          <a:prstGeom prst="rect">
            <a:avLst/>
          </a:prstGeom>
          <a:solidFill>
            <a:schemeClr val="bg1">
              <a:lumMod val="85000"/>
            </a:schemeClr>
          </a:solidFill>
          <a:ln w="3175" cap="flat" cmpd="sng" algn="ctr">
            <a:solidFill>
              <a:srgbClr val="BFBFBF"/>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219" name="Rectangle 218"/>
          <p:cNvSpPr/>
          <p:nvPr/>
        </p:nvSpPr>
        <p:spPr>
          <a:xfrm>
            <a:off x="4116917" y="1447800"/>
            <a:ext cx="5019881" cy="4953000"/>
          </a:xfrm>
          <a:prstGeom prst="rect">
            <a:avLst/>
          </a:prstGeom>
          <a:solidFill>
            <a:srgbClr val="C6E4FF"/>
          </a:solidFill>
          <a:ln w="3175" cap="flat" cmpd="sng" algn="ctr">
            <a:solidFill>
              <a:srgbClr val="C6E4FF"/>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84" name="Rectangle 83"/>
          <p:cNvSpPr/>
          <p:nvPr/>
        </p:nvSpPr>
        <p:spPr>
          <a:xfrm>
            <a:off x="228600" y="5436513"/>
            <a:ext cx="3581400" cy="584775"/>
          </a:xfrm>
          <a:prstGeom prst="rect">
            <a:avLst/>
          </a:prstGeom>
        </p:spPr>
        <p:txBody>
          <a:bodyPr wrap="square">
            <a:spAutoFit/>
          </a:bodyPr>
          <a:lstStyle/>
          <a:p>
            <a:pPr>
              <a:spcBef>
                <a:spcPts val="1800"/>
              </a:spcBef>
              <a:buSzPct val="75000"/>
              <a:tabLst>
                <a:tab pos="357188" algn="l"/>
                <a:tab pos="2170113" algn="l"/>
                <a:tab pos="3084513" algn="l"/>
                <a:tab pos="3998913" algn="l"/>
                <a:tab pos="4913313" algn="l"/>
                <a:tab pos="5827713" algn="l"/>
                <a:tab pos="6742113" algn="l"/>
                <a:tab pos="7656513" algn="l"/>
                <a:tab pos="8570913" algn="l"/>
                <a:tab pos="9485313" algn="l"/>
                <a:tab pos="10399713" algn="l"/>
              </a:tabLst>
            </a:pPr>
            <a:r>
              <a:rPr lang="en-US" sz="1600" dirty="0" smtClean="0">
                <a:solidFill>
                  <a:srgbClr val="BC010C"/>
                </a:solidFill>
                <a:latin typeface="Symbol" charset="2"/>
                <a:ea typeface="Symbol" charset="2"/>
                <a:cs typeface="Symbol" charset="2"/>
                <a:sym typeface="Wingdings"/>
              </a:rPr>
              <a:t>®</a:t>
            </a:r>
            <a:r>
              <a:rPr lang="en-US" sz="1600" dirty="0" smtClean="0">
                <a:solidFill>
                  <a:srgbClr val="BC010C"/>
                </a:solidFill>
                <a:latin typeface="Helvetica Light" charset="0"/>
                <a:ea typeface="Helvetica Light" charset="0"/>
                <a:cs typeface="Helvetica Light" charset="0"/>
                <a:sym typeface="Wingdings"/>
              </a:rPr>
              <a:t> 	</a:t>
            </a:r>
            <a:r>
              <a:rPr lang="en-GB" sz="1600" dirty="0" smtClean="0">
                <a:solidFill>
                  <a:srgbClr val="BC010C"/>
                </a:solidFill>
                <a:latin typeface="Helvetica Light" charset="0"/>
                <a:ea typeface="Helvetica Light" charset="0"/>
                <a:cs typeface="Helvetica Light" charset="0"/>
                <a:sym typeface="Wingdings"/>
              </a:rPr>
              <a:t>Action of the Higgs field 	creates “vacuum viscosity”</a:t>
            </a:r>
          </a:p>
        </p:txBody>
      </p:sp>
      <p:sp>
        <p:nvSpPr>
          <p:cNvPr id="106" name="Text Box 57"/>
          <p:cNvSpPr txBox="1">
            <a:spLocks noChangeArrowheads="1"/>
          </p:cNvSpPr>
          <p:nvPr/>
        </p:nvSpPr>
        <p:spPr bwMode="auto">
          <a:xfrm>
            <a:off x="0" y="568045"/>
            <a:ext cx="9144000" cy="547842"/>
          </a:xfrm>
          <a:prstGeom prst="rect">
            <a:avLst/>
          </a:prstGeom>
          <a:solidFill>
            <a:srgbClr val="FFFFFF">
              <a:alpha val="88000"/>
            </a:srgbClr>
          </a:solidFill>
          <a:ln w="12700">
            <a:noFill/>
            <a:miter lim="800000"/>
            <a:headEnd/>
            <a:tailEnd/>
          </a:ln>
          <a:effectLst/>
        </p:spPr>
        <p:txBody>
          <a:bodyPr tIns="137160" bIns="137160">
            <a:prstTxWarp prst="textNoShape">
              <a:avLst/>
            </a:prstTxWarp>
            <a:spAutoFit/>
          </a:bodyPr>
          <a:lstStyle/>
          <a:p>
            <a:pPr marL="342900" indent="-342900" algn="ctr" defTabSz="914400" fontAlgn="auto">
              <a:lnSpc>
                <a:spcPct val="110000"/>
              </a:lnSpc>
              <a:spcBef>
                <a:spcPct val="50000"/>
              </a:spcBef>
              <a:spcAft>
                <a:spcPts val="0"/>
              </a:spcAft>
              <a:defRPr/>
            </a:pPr>
            <a:r>
              <a:rPr lang="en-GB" sz="1600" kern="0" dirty="0">
                <a:solidFill>
                  <a:sysClr val="windowText" lastClr="000000"/>
                </a:solidFill>
                <a:latin typeface="Helvetica Light" charset="0"/>
                <a:ea typeface="Helvetica Light" charset="0"/>
                <a:cs typeface="Helvetica Light" charset="0"/>
              </a:rPr>
              <a:t>BEH mechanism</a:t>
            </a:r>
          </a:p>
        </p:txBody>
      </p:sp>
      <p:sp>
        <p:nvSpPr>
          <p:cNvPr id="107" name="Text Box 58"/>
          <p:cNvSpPr txBox="1">
            <a:spLocks noChangeArrowheads="1"/>
          </p:cNvSpPr>
          <p:nvPr/>
        </p:nvSpPr>
        <p:spPr bwMode="auto">
          <a:xfrm>
            <a:off x="0" y="-27384"/>
            <a:ext cx="9144000" cy="601497"/>
          </a:xfrm>
          <a:prstGeom prst="rect">
            <a:avLst/>
          </a:prstGeom>
          <a:solidFill>
            <a:srgbClr val="FFFFFF">
              <a:alpha val="89000"/>
            </a:srgbClr>
          </a:solidFill>
          <a:ln w="19050">
            <a:noFill/>
            <a:miter lim="800000"/>
            <a:headEnd/>
            <a:tailEnd type="none" w="sm" len="med"/>
          </a:ln>
          <a:effectLst/>
        </p:spPr>
        <p:txBody>
          <a:bodyPr lIns="90000" tIns="108000" rIns="90000" bIns="0" anchor="b" anchorCtr="0">
            <a:prstTxWarp prst="textNoShape">
              <a:avLst/>
            </a:prstTxWarp>
            <a:spAutoFit/>
          </a:bodyPr>
          <a:lstStyle/>
          <a:p>
            <a:pPr algn="ctr" defTabSz="914400" fontAlgn="auto">
              <a:spcBef>
                <a:spcPct val="50000"/>
              </a:spcBef>
              <a:spcAft>
                <a:spcPts val="0"/>
              </a:spcAft>
              <a:defRPr/>
            </a:pPr>
            <a:r>
              <a:rPr lang="en-GB" sz="3200" kern="0" dirty="0" smtClean="0">
                <a:solidFill>
                  <a:srgbClr val="333333"/>
                </a:solidFill>
                <a:latin typeface="Helvetica Light" charset="0"/>
                <a:ea typeface="Helvetica Light" charset="0"/>
                <a:cs typeface="Helvetica Light" charset="0"/>
              </a:rPr>
              <a:t>The Standard Model </a:t>
            </a:r>
            <a:endParaRPr lang="en-GB" sz="3200" kern="0" dirty="0">
              <a:solidFill>
                <a:srgbClr val="333333"/>
              </a:solidFill>
              <a:latin typeface="Helvetica Light" charset="0"/>
              <a:ea typeface="Helvetica Light" charset="0"/>
              <a:cs typeface="Helvetica Light" charset="0"/>
            </a:endParaRPr>
          </a:p>
        </p:txBody>
      </p:sp>
      <p:sp>
        <p:nvSpPr>
          <p:cNvPr id="108" name="TextBox 107"/>
          <p:cNvSpPr txBox="1"/>
          <p:nvPr/>
        </p:nvSpPr>
        <p:spPr>
          <a:xfrm>
            <a:off x="4031399" y="1600200"/>
            <a:ext cx="5105400" cy="400110"/>
          </a:xfrm>
          <a:prstGeom prst="rect">
            <a:avLst/>
          </a:prstGeom>
          <a:noFill/>
        </p:spPr>
        <p:txBody>
          <a:bodyPr wrap="square" rtlCol="0">
            <a:spAutoFit/>
          </a:bodyPr>
          <a:lstStyle/>
          <a:p>
            <a:pPr algn="ctr"/>
            <a:r>
              <a:rPr lang="en-GB" sz="2000" i="1" dirty="0" smtClean="0">
                <a:solidFill>
                  <a:srgbClr val="4331D5"/>
                </a:solidFill>
                <a:latin typeface="Helvetica" charset="0"/>
                <a:ea typeface="Helvetica" charset="0"/>
                <a:cs typeface="Helvetica" charset="0"/>
              </a:rPr>
              <a:t>Higgs quantum liquid in broken phase</a:t>
            </a:r>
            <a:endParaRPr lang="en-GB" sz="2000" i="1" dirty="0">
              <a:solidFill>
                <a:srgbClr val="4331D5"/>
              </a:solidFill>
              <a:latin typeface="Helvetica" charset="0"/>
              <a:ea typeface="Helvetica" charset="0"/>
              <a:cs typeface="Helvetica" charset="0"/>
            </a:endParaRPr>
          </a:p>
        </p:txBody>
      </p:sp>
      <p:sp>
        <p:nvSpPr>
          <p:cNvPr id="112" name="TextBox 111"/>
          <p:cNvSpPr txBox="1"/>
          <p:nvPr/>
        </p:nvSpPr>
        <p:spPr>
          <a:xfrm>
            <a:off x="8160426" y="6128607"/>
            <a:ext cx="952505" cy="246221"/>
          </a:xfrm>
          <a:prstGeom prst="rect">
            <a:avLst/>
          </a:prstGeom>
          <a:noFill/>
        </p:spPr>
        <p:txBody>
          <a:bodyPr wrap="none" rtlCol="0">
            <a:spAutoFit/>
          </a:bodyPr>
          <a:lstStyle/>
          <a:p>
            <a:pPr algn="r"/>
            <a:r>
              <a:rPr lang="en-GB" sz="1000" dirty="0" smtClean="0">
                <a:solidFill>
                  <a:srgbClr val="7F7F7F"/>
                </a:solidFill>
                <a:latin typeface="Helvetica Light" charset="0"/>
                <a:ea typeface="Helvetica Light" charset="0"/>
                <a:cs typeface="Helvetica Light" charset="0"/>
              </a:rPr>
              <a:t>H. Murayama</a:t>
            </a:r>
            <a:endParaRPr lang="en-GB" sz="1000" dirty="0">
              <a:solidFill>
                <a:srgbClr val="7F7F7F"/>
              </a:solidFill>
              <a:latin typeface="Helvetica Light" charset="0"/>
              <a:ea typeface="Helvetica Light" charset="0"/>
              <a:cs typeface="Helvetica Light" charset="0"/>
            </a:endParaRPr>
          </a:p>
        </p:txBody>
      </p:sp>
      <p:cxnSp>
        <p:nvCxnSpPr>
          <p:cNvPr id="115" name="Straight Connector 114"/>
          <p:cNvCxnSpPr/>
          <p:nvPr/>
        </p:nvCxnSpPr>
        <p:spPr>
          <a:xfrm flipV="1">
            <a:off x="5817868" y="4464733"/>
            <a:ext cx="1631948" cy="1524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7449816" y="4464733"/>
            <a:ext cx="1305008" cy="22757"/>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117" name="TextBox 116"/>
          <p:cNvSpPr txBox="1"/>
          <p:nvPr/>
        </p:nvSpPr>
        <p:spPr>
          <a:xfrm>
            <a:off x="6459216" y="4429501"/>
            <a:ext cx="436261" cy="369332"/>
          </a:xfrm>
          <a:prstGeom prst="rect">
            <a:avLst/>
          </a:prstGeom>
          <a:noFill/>
        </p:spPr>
        <p:txBody>
          <a:bodyPr wrap="none" rtlCol="0">
            <a:spAutoFit/>
          </a:bodyPr>
          <a:lstStyle/>
          <a:p>
            <a:r>
              <a:rPr lang="en-GB" i="1" dirty="0" err="1" smtClean="0">
                <a:solidFill>
                  <a:prstClr val="black"/>
                </a:solidFill>
                <a:latin typeface="Symbol" charset="2"/>
                <a:ea typeface="ＭＳ Ｐゴシック" charset="-128"/>
                <a:cs typeface="Symbol" charset="2"/>
              </a:rPr>
              <a:t>n</a:t>
            </a:r>
            <a:r>
              <a:rPr lang="en-GB" i="1" baseline="-25000" dirty="0" err="1"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118" name="TextBox 117"/>
          <p:cNvSpPr txBox="1"/>
          <p:nvPr/>
        </p:nvSpPr>
        <p:spPr>
          <a:xfrm>
            <a:off x="8059416" y="4409017"/>
            <a:ext cx="436261" cy="369332"/>
          </a:xfrm>
          <a:prstGeom prst="rect">
            <a:avLst/>
          </a:prstGeom>
          <a:noFill/>
        </p:spPr>
        <p:txBody>
          <a:bodyPr wrap="none" rtlCol="0">
            <a:spAutoFit/>
          </a:bodyPr>
          <a:lstStyle/>
          <a:p>
            <a:r>
              <a:rPr lang="en-GB" i="1" dirty="0" err="1" smtClean="0">
                <a:solidFill>
                  <a:prstClr val="black"/>
                </a:solidFill>
                <a:latin typeface="Symbol" charset="2"/>
                <a:ea typeface="ＭＳ Ｐゴシック" charset="-128"/>
                <a:cs typeface="Symbol" charset="2"/>
              </a:rPr>
              <a:t>n</a:t>
            </a:r>
            <a:r>
              <a:rPr lang="en-GB" i="1" baseline="-25000" dirty="0" err="1"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119" name="TextBox 118"/>
          <p:cNvSpPr txBox="1"/>
          <p:nvPr/>
        </p:nvSpPr>
        <p:spPr>
          <a:xfrm>
            <a:off x="7208618" y="4215649"/>
            <a:ext cx="364403" cy="461665"/>
          </a:xfrm>
          <a:prstGeom prst="rect">
            <a:avLst/>
          </a:prstGeom>
          <a:noFill/>
        </p:spPr>
        <p:txBody>
          <a:bodyPr wrap="none" rtlCol="0">
            <a:spAutoFit/>
          </a:bodyPr>
          <a:lstStyle/>
          <a:p>
            <a:r>
              <a:rPr lang="en-GB" sz="2400" dirty="0" smtClean="0">
                <a:solidFill>
                  <a:srgbClr val="D00209"/>
                </a:solidFill>
                <a:ea typeface="ＭＳ Ｐゴシック" charset="-128"/>
                <a:cs typeface="ＭＳ Ｐゴシック" charset="-128"/>
              </a:rPr>
              <a:t>×</a:t>
            </a:r>
            <a:endParaRPr lang="en-GB" sz="2400" dirty="0">
              <a:solidFill>
                <a:srgbClr val="D00209"/>
              </a:solidFill>
              <a:ea typeface="ＭＳ Ｐゴシック" charset="-128"/>
              <a:cs typeface="ＭＳ Ｐゴシック" charset="-128"/>
            </a:endParaRPr>
          </a:p>
        </p:txBody>
      </p:sp>
      <p:sp>
        <p:nvSpPr>
          <p:cNvPr id="120" name="TextBox 119"/>
          <p:cNvSpPr txBox="1"/>
          <p:nvPr/>
        </p:nvSpPr>
        <p:spPr>
          <a:xfrm>
            <a:off x="7350775" y="4215649"/>
            <a:ext cx="364403" cy="461665"/>
          </a:xfrm>
          <a:prstGeom prst="rect">
            <a:avLst/>
          </a:prstGeom>
          <a:noFill/>
        </p:spPr>
        <p:txBody>
          <a:bodyPr wrap="none" rtlCol="0">
            <a:spAutoFit/>
          </a:bodyPr>
          <a:lstStyle/>
          <a:p>
            <a:r>
              <a:rPr lang="en-GB" sz="2400" dirty="0" smtClean="0">
                <a:solidFill>
                  <a:srgbClr val="D00209"/>
                </a:solidFill>
                <a:ea typeface="ＭＳ Ｐゴシック" charset="-128"/>
                <a:cs typeface="ＭＳ Ｐゴシック" charset="-128"/>
              </a:rPr>
              <a:t>×</a:t>
            </a:r>
            <a:endParaRPr lang="en-GB" sz="2400" dirty="0">
              <a:solidFill>
                <a:srgbClr val="D00209"/>
              </a:solidFill>
              <a:ea typeface="ＭＳ Ｐゴシック" charset="-128"/>
              <a:cs typeface="ＭＳ Ｐゴシック" charset="-128"/>
            </a:endParaRPr>
          </a:p>
        </p:txBody>
      </p:sp>
      <p:sp>
        <p:nvSpPr>
          <p:cNvPr id="121" name="TextBox 120"/>
          <p:cNvSpPr txBox="1"/>
          <p:nvPr/>
        </p:nvSpPr>
        <p:spPr>
          <a:xfrm>
            <a:off x="7298829" y="4487490"/>
            <a:ext cx="481388" cy="338554"/>
          </a:xfrm>
          <a:prstGeom prst="rect">
            <a:avLst/>
          </a:prstGeom>
          <a:noFill/>
        </p:spPr>
        <p:txBody>
          <a:bodyPr wrap="none" rtlCol="0">
            <a:spAutoFit/>
          </a:bodyPr>
          <a:lstStyle/>
          <a:p>
            <a:r>
              <a:rPr lang="en-GB" sz="1600" dirty="0" smtClean="0">
                <a:solidFill>
                  <a:srgbClr val="D00209"/>
                </a:solidFill>
                <a:latin typeface="Symbol" charset="2"/>
                <a:ea typeface="ＭＳ Ｐゴシック" charset="-128"/>
                <a:cs typeface="Symbol" charset="2"/>
              </a:rPr>
              <a:t>L</a:t>
            </a:r>
            <a:r>
              <a:rPr lang="en-GB" sz="1600" baseline="30000" dirty="0" smtClean="0">
                <a:solidFill>
                  <a:srgbClr val="D00209"/>
                </a:solidFill>
                <a:ea typeface="ＭＳ Ｐゴシック" charset="-128"/>
                <a:cs typeface="ＭＳ Ｐゴシック" charset="-128"/>
              </a:rPr>
              <a:t>−1</a:t>
            </a:r>
            <a:endParaRPr lang="en-GB" sz="1600" baseline="30000" dirty="0">
              <a:solidFill>
                <a:srgbClr val="D00209"/>
              </a:solidFill>
              <a:ea typeface="ＭＳ Ｐゴシック" charset="-128"/>
              <a:cs typeface="ＭＳ Ｐゴシック" charset="-128"/>
            </a:endParaRPr>
          </a:p>
        </p:txBody>
      </p:sp>
      <p:cxnSp>
        <p:nvCxnSpPr>
          <p:cNvPr id="123" name="Straight Connector 122"/>
          <p:cNvCxnSpPr/>
          <p:nvPr/>
        </p:nvCxnSpPr>
        <p:spPr>
          <a:xfrm flipV="1">
            <a:off x="5813256" y="5069868"/>
            <a:ext cx="1169328" cy="11143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6982584" y="5069868"/>
            <a:ext cx="900621" cy="1524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5" name="TextBox 124"/>
          <p:cNvSpPr txBox="1"/>
          <p:nvPr/>
        </p:nvSpPr>
        <p:spPr>
          <a:xfrm>
            <a:off x="6251102" y="5018617"/>
            <a:ext cx="431579" cy="369332"/>
          </a:xfrm>
          <a:prstGeom prst="rect">
            <a:avLst/>
          </a:prstGeom>
          <a:noFill/>
        </p:spPr>
        <p:txBody>
          <a:bodyPr wrap="none" rtlCol="0">
            <a:spAutoFit/>
          </a:bodyPr>
          <a:lstStyle/>
          <a:p>
            <a:r>
              <a:rPr lang="en-GB" i="1" dirty="0" err="1" smtClean="0">
                <a:solidFill>
                  <a:prstClr val="black"/>
                </a:solidFill>
                <a:latin typeface="Trebuchet MS"/>
                <a:ea typeface="ＭＳ Ｐゴシック" charset="-128"/>
                <a:cs typeface="Trebuchet MS"/>
              </a:rPr>
              <a:t>e</a:t>
            </a:r>
            <a:r>
              <a:rPr lang="en-GB" i="1" baseline="-25000" dirty="0" err="1"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126" name="TextBox 125"/>
          <p:cNvSpPr txBox="1"/>
          <p:nvPr/>
        </p:nvSpPr>
        <p:spPr>
          <a:xfrm>
            <a:off x="8323244" y="5040527"/>
            <a:ext cx="431579" cy="369332"/>
          </a:xfrm>
          <a:prstGeom prst="rect">
            <a:avLst/>
          </a:prstGeom>
          <a:noFill/>
        </p:spPr>
        <p:txBody>
          <a:bodyPr wrap="none" rtlCol="0">
            <a:spAutoFit/>
          </a:bodyPr>
          <a:lstStyle/>
          <a:p>
            <a:r>
              <a:rPr lang="en-GB" i="1" dirty="0" err="1" smtClean="0">
                <a:solidFill>
                  <a:prstClr val="black"/>
                </a:solidFill>
                <a:latin typeface="Trebuchet MS"/>
                <a:ea typeface="ＭＳ Ｐゴシック" charset="-128"/>
                <a:cs typeface="Trebuchet MS"/>
              </a:rPr>
              <a:t>e</a:t>
            </a:r>
            <a:r>
              <a:rPr lang="en-GB" i="1" baseline="-25000" dirty="0" err="1"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166" name="TextBox 165"/>
          <p:cNvSpPr txBox="1"/>
          <p:nvPr/>
        </p:nvSpPr>
        <p:spPr>
          <a:xfrm>
            <a:off x="6819730" y="4861752"/>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cxnSp>
        <p:nvCxnSpPr>
          <p:cNvPr id="169" name="Straight Connector 168"/>
          <p:cNvCxnSpPr/>
          <p:nvPr/>
        </p:nvCxnSpPr>
        <p:spPr>
          <a:xfrm flipV="1">
            <a:off x="7883205" y="5069868"/>
            <a:ext cx="871618" cy="152400"/>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71" name="Straight Connector 170"/>
          <p:cNvCxnSpPr/>
          <p:nvPr/>
        </p:nvCxnSpPr>
        <p:spPr>
          <a:xfrm flipV="1">
            <a:off x="5813256" y="5683933"/>
            <a:ext cx="264960" cy="11143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2" name="TextBox 171"/>
          <p:cNvSpPr txBox="1"/>
          <p:nvPr/>
        </p:nvSpPr>
        <p:spPr>
          <a:xfrm>
            <a:off x="5704417" y="5760133"/>
            <a:ext cx="404528" cy="369332"/>
          </a:xfrm>
          <a:prstGeom prst="rect">
            <a:avLst/>
          </a:prstGeom>
          <a:noFill/>
        </p:spPr>
        <p:txBody>
          <a:bodyPr wrap="none" rtlCol="0">
            <a:spAutoFit/>
          </a:bodyPr>
          <a:lstStyle/>
          <a:p>
            <a:r>
              <a:rPr lang="en-GB" i="1" dirty="0" err="1" smtClean="0">
                <a:solidFill>
                  <a:prstClr val="black"/>
                </a:solidFill>
                <a:latin typeface="Trebuchet MS"/>
                <a:ea typeface="ＭＳ Ｐゴシック" charset="-128"/>
                <a:cs typeface="Trebuchet MS"/>
              </a:rPr>
              <a:t>t</a:t>
            </a:r>
            <a:r>
              <a:rPr lang="en-GB" i="1" baseline="-25000" dirty="0" err="1"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173" name="TextBox 172"/>
          <p:cNvSpPr txBox="1"/>
          <p:nvPr/>
        </p:nvSpPr>
        <p:spPr>
          <a:xfrm>
            <a:off x="7192657" y="5036331"/>
            <a:ext cx="459907" cy="369332"/>
          </a:xfrm>
          <a:prstGeom prst="rect">
            <a:avLst/>
          </a:prstGeom>
          <a:noFill/>
        </p:spPr>
        <p:txBody>
          <a:bodyPr wrap="none" rtlCol="0">
            <a:spAutoFit/>
          </a:bodyPr>
          <a:lstStyle/>
          <a:p>
            <a:r>
              <a:rPr lang="en-GB" i="1" dirty="0" err="1" smtClean="0">
                <a:solidFill>
                  <a:prstClr val="black"/>
                </a:solidFill>
                <a:latin typeface="Trebuchet MS"/>
                <a:ea typeface="ＭＳ Ｐゴシック" charset="-128"/>
                <a:cs typeface="Trebuchet MS"/>
              </a:rPr>
              <a:t>e</a:t>
            </a:r>
            <a:r>
              <a:rPr lang="en-GB" i="1" baseline="-25000" dirty="0" err="1" smtClean="0">
                <a:solidFill>
                  <a:prstClr val="black"/>
                </a:solidFill>
                <a:ea typeface="ＭＳ Ｐゴシック" charset="-128"/>
                <a:cs typeface="ＭＳ Ｐゴシック" charset="-128"/>
              </a:rPr>
              <a:t>R</a:t>
            </a:r>
            <a:endParaRPr lang="en-GB" i="1" baseline="-25000" dirty="0">
              <a:solidFill>
                <a:prstClr val="black"/>
              </a:solidFill>
              <a:ea typeface="ＭＳ Ｐゴシック" charset="-128"/>
              <a:cs typeface="ＭＳ Ｐゴシック" charset="-128"/>
            </a:endParaRPr>
          </a:p>
        </p:txBody>
      </p:sp>
      <p:sp>
        <p:nvSpPr>
          <p:cNvPr id="174" name="TextBox 173"/>
          <p:cNvSpPr txBox="1"/>
          <p:nvPr/>
        </p:nvSpPr>
        <p:spPr>
          <a:xfrm>
            <a:off x="7722642" y="5014152"/>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cxnSp>
        <p:nvCxnSpPr>
          <p:cNvPr id="175" name="Straight Connector 174"/>
          <p:cNvCxnSpPr/>
          <p:nvPr/>
        </p:nvCxnSpPr>
        <p:spPr>
          <a:xfrm rot="5400000" flipH="1" flipV="1">
            <a:off x="5890020" y="5759569"/>
            <a:ext cx="263832" cy="11256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965656" y="5836333"/>
            <a:ext cx="264960" cy="11939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7" name="Straight Connector 176"/>
          <p:cNvCxnSpPr/>
          <p:nvPr/>
        </p:nvCxnSpPr>
        <p:spPr>
          <a:xfrm rot="5400000">
            <a:off x="6098721" y="5704437"/>
            <a:ext cx="263791" cy="158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rot="16200000" flipH="1">
            <a:off x="6108171" y="5715474"/>
            <a:ext cx="416982" cy="1311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9" name="Straight Connector 178"/>
          <p:cNvCxnSpPr/>
          <p:nvPr/>
        </p:nvCxnSpPr>
        <p:spPr>
          <a:xfrm rot="5400000">
            <a:off x="6260571" y="5846598"/>
            <a:ext cx="264584" cy="2127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80" name="Straight Connector 179"/>
          <p:cNvCxnSpPr/>
          <p:nvPr/>
        </p:nvCxnSpPr>
        <p:spPr>
          <a:xfrm rot="5400000" flipH="1" flipV="1">
            <a:off x="6393259" y="5583578"/>
            <a:ext cx="151609" cy="13112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rot="16200000" flipV="1">
            <a:off x="6393260" y="5714704"/>
            <a:ext cx="304011" cy="2127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1" name="Straight Connector 200"/>
          <p:cNvCxnSpPr/>
          <p:nvPr/>
        </p:nvCxnSpPr>
        <p:spPr>
          <a:xfrm flipV="1">
            <a:off x="6555905" y="5725736"/>
            <a:ext cx="152397" cy="15161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20" name="Straight Connector 219"/>
          <p:cNvCxnSpPr/>
          <p:nvPr/>
        </p:nvCxnSpPr>
        <p:spPr>
          <a:xfrm rot="16200000" flipV="1">
            <a:off x="6632920" y="5802713"/>
            <a:ext cx="262995" cy="11063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21" name="Straight Connector 220"/>
          <p:cNvCxnSpPr/>
          <p:nvPr/>
        </p:nvCxnSpPr>
        <p:spPr>
          <a:xfrm rot="5400000" flipH="1" flipV="1">
            <a:off x="6769659" y="5776601"/>
            <a:ext cx="262996" cy="162854"/>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222" name="TextBox 221"/>
          <p:cNvSpPr txBox="1"/>
          <p:nvPr/>
        </p:nvSpPr>
        <p:spPr>
          <a:xfrm>
            <a:off x="5989574" y="5559334"/>
            <a:ext cx="314841"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R</a:t>
            </a:r>
            <a:endParaRPr lang="en-GB" i="1" baseline="-25000" dirty="0">
              <a:solidFill>
                <a:prstClr val="black"/>
              </a:solidFill>
              <a:ea typeface="ＭＳ Ｐゴシック" charset="-128"/>
              <a:cs typeface="ＭＳ Ｐゴシック" charset="-128"/>
            </a:endParaRPr>
          </a:p>
        </p:txBody>
      </p:sp>
      <p:sp>
        <p:nvSpPr>
          <p:cNvPr id="224" name="TextBox 223"/>
          <p:cNvSpPr txBox="1"/>
          <p:nvPr/>
        </p:nvSpPr>
        <p:spPr>
          <a:xfrm>
            <a:off x="6037244" y="5785123"/>
            <a:ext cx="286513"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225" name="TextBox 224"/>
          <p:cNvSpPr txBox="1"/>
          <p:nvPr/>
        </p:nvSpPr>
        <p:spPr>
          <a:xfrm>
            <a:off x="6240859" y="5379133"/>
            <a:ext cx="286513"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226" name="TextBox 225"/>
          <p:cNvSpPr txBox="1"/>
          <p:nvPr/>
        </p:nvSpPr>
        <p:spPr>
          <a:xfrm>
            <a:off x="6327302" y="5640040"/>
            <a:ext cx="314841"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R</a:t>
            </a:r>
            <a:endParaRPr lang="en-GB" i="1" baseline="-25000" dirty="0">
              <a:solidFill>
                <a:prstClr val="black"/>
              </a:solidFill>
              <a:ea typeface="ＭＳ Ｐゴシック" charset="-128"/>
              <a:cs typeface="ＭＳ Ｐゴシック" charset="-128"/>
            </a:endParaRPr>
          </a:p>
        </p:txBody>
      </p:sp>
      <p:sp>
        <p:nvSpPr>
          <p:cNvPr id="227" name="TextBox 226"/>
          <p:cNvSpPr txBox="1"/>
          <p:nvPr/>
        </p:nvSpPr>
        <p:spPr>
          <a:xfrm>
            <a:off x="6484403" y="5439355"/>
            <a:ext cx="314841"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R</a:t>
            </a:r>
            <a:endParaRPr lang="en-GB" i="1" baseline="-25000" dirty="0">
              <a:solidFill>
                <a:prstClr val="black"/>
              </a:solidFill>
              <a:ea typeface="ＭＳ Ｐゴシック" charset="-128"/>
              <a:cs typeface="ＭＳ Ｐゴシック" charset="-128"/>
            </a:endParaRPr>
          </a:p>
        </p:txBody>
      </p:sp>
      <p:sp>
        <p:nvSpPr>
          <p:cNvPr id="228" name="TextBox 227"/>
          <p:cNvSpPr txBox="1"/>
          <p:nvPr/>
        </p:nvSpPr>
        <p:spPr>
          <a:xfrm>
            <a:off x="6524130" y="5716240"/>
            <a:ext cx="286513"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229" name="TextBox 228"/>
          <p:cNvSpPr txBox="1"/>
          <p:nvPr/>
        </p:nvSpPr>
        <p:spPr>
          <a:xfrm>
            <a:off x="6676530" y="5511049"/>
            <a:ext cx="314841"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R</a:t>
            </a:r>
            <a:endParaRPr lang="en-GB" i="1" baseline="-25000" dirty="0">
              <a:solidFill>
                <a:prstClr val="black"/>
              </a:solidFill>
              <a:ea typeface="ＭＳ Ｐゴシック" charset="-128"/>
              <a:cs typeface="ＭＳ Ｐゴシック" charset="-128"/>
            </a:endParaRPr>
          </a:p>
        </p:txBody>
      </p:sp>
      <p:sp>
        <p:nvSpPr>
          <p:cNvPr id="230" name="TextBox 229"/>
          <p:cNvSpPr txBox="1"/>
          <p:nvPr/>
        </p:nvSpPr>
        <p:spPr>
          <a:xfrm>
            <a:off x="6844715" y="5746966"/>
            <a:ext cx="286513"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231" name="TextBox 230"/>
          <p:cNvSpPr txBox="1"/>
          <p:nvPr/>
        </p:nvSpPr>
        <p:spPr>
          <a:xfrm>
            <a:off x="5901913" y="5480364"/>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2" name="TextBox 231"/>
          <p:cNvSpPr txBox="1"/>
          <p:nvPr/>
        </p:nvSpPr>
        <p:spPr>
          <a:xfrm>
            <a:off x="5808481" y="5720539"/>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3" name="TextBox 232"/>
          <p:cNvSpPr txBox="1"/>
          <p:nvPr/>
        </p:nvSpPr>
        <p:spPr>
          <a:xfrm>
            <a:off x="6053068" y="5622481"/>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4" name="TextBox 233"/>
          <p:cNvSpPr txBox="1"/>
          <p:nvPr/>
        </p:nvSpPr>
        <p:spPr>
          <a:xfrm>
            <a:off x="6082552" y="5368891"/>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5" name="TextBox 234"/>
          <p:cNvSpPr txBox="1"/>
          <p:nvPr/>
        </p:nvSpPr>
        <p:spPr>
          <a:xfrm>
            <a:off x="6214466" y="5771749"/>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6" name="TextBox 235"/>
          <p:cNvSpPr txBox="1"/>
          <p:nvPr/>
        </p:nvSpPr>
        <p:spPr>
          <a:xfrm>
            <a:off x="6243950" y="5511049"/>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7" name="TextBox 236"/>
          <p:cNvSpPr txBox="1"/>
          <p:nvPr/>
        </p:nvSpPr>
        <p:spPr>
          <a:xfrm>
            <a:off x="6375864" y="5354143"/>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8" name="TextBox 237"/>
          <p:cNvSpPr txBox="1"/>
          <p:nvPr/>
        </p:nvSpPr>
        <p:spPr>
          <a:xfrm>
            <a:off x="6395105" y="5659087"/>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9" name="TextBox 238"/>
          <p:cNvSpPr txBox="1"/>
          <p:nvPr/>
        </p:nvSpPr>
        <p:spPr>
          <a:xfrm>
            <a:off x="6537262" y="5511049"/>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40" name="TextBox 239"/>
          <p:cNvSpPr txBox="1"/>
          <p:nvPr/>
        </p:nvSpPr>
        <p:spPr>
          <a:xfrm>
            <a:off x="6658933" y="5765869"/>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43" name="Freeform 242"/>
          <p:cNvSpPr>
            <a:spLocks/>
          </p:cNvSpPr>
          <p:nvPr/>
        </p:nvSpPr>
        <p:spPr bwMode="auto">
          <a:xfrm rot="19692356" flipH="1">
            <a:off x="5773416" y="3408056"/>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44" name="Freeform 243"/>
          <p:cNvSpPr>
            <a:spLocks/>
          </p:cNvSpPr>
          <p:nvPr/>
        </p:nvSpPr>
        <p:spPr bwMode="auto">
          <a:xfrm rot="4290640" flipH="1">
            <a:off x="6109200" y="3526284"/>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45" name="Freeform 244"/>
          <p:cNvSpPr>
            <a:spLocks/>
          </p:cNvSpPr>
          <p:nvPr/>
        </p:nvSpPr>
        <p:spPr bwMode="auto">
          <a:xfrm rot="17853592" flipV="1">
            <a:off x="6302572" y="3557476"/>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46" name="Freeform 245"/>
          <p:cNvSpPr>
            <a:spLocks/>
          </p:cNvSpPr>
          <p:nvPr/>
        </p:nvSpPr>
        <p:spPr bwMode="auto">
          <a:xfrm rot="5645767" flipH="1">
            <a:off x="6434486" y="3597734"/>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47" name="Freeform 246"/>
          <p:cNvSpPr>
            <a:spLocks/>
          </p:cNvSpPr>
          <p:nvPr/>
        </p:nvSpPr>
        <p:spPr bwMode="auto">
          <a:xfrm rot="8591611" flipH="1">
            <a:off x="6621196" y="3699101"/>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48" name="Freeform 247"/>
          <p:cNvSpPr>
            <a:spLocks/>
          </p:cNvSpPr>
          <p:nvPr/>
        </p:nvSpPr>
        <p:spPr bwMode="auto">
          <a:xfrm rot="1306208" flipH="1">
            <a:off x="7079165" y="3598952"/>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49" name="Freeform 248"/>
          <p:cNvSpPr>
            <a:spLocks/>
          </p:cNvSpPr>
          <p:nvPr/>
        </p:nvSpPr>
        <p:spPr bwMode="auto">
          <a:xfrm rot="4028254" flipH="1">
            <a:off x="7231565" y="3437654"/>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50" name="TextBox 249"/>
          <p:cNvSpPr txBox="1"/>
          <p:nvPr/>
        </p:nvSpPr>
        <p:spPr>
          <a:xfrm>
            <a:off x="6972130" y="3331975"/>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51" name="TextBox 250"/>
          <p:cNvSpPr txBox="1"/>
          <p:nvPr/>
        </p:nvSpPr>
        <p:spPr>
          <a:xfrm>
            <a:off x="7424668" y="3515101"/>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52" name="TextBox 251"/>
          <p:cNvSpPr txBox="1"/>
          <p:nvPr/>
        </p:nvSpPr>
        <p:spPr>
          <a:xfrm>
            <a:off x="6530917" y="3667501"/>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53" name="TextBox 252"/>
          <p:cNvSpPr txBox="1"/>
          <p:nvPr/>
        </p:nvSpPr>
        <p:spPr>
          <a:xfrm>
            <a:off x="6529672" y="3180949"/>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54" name="TextBox 253"/>
          <p:cNvSpPr txBox="1"/>
          <p:nvPr/>
        </p:nvSpPr>
        <p:spPr>
          <a:xfrm>
            <a:off x="6108945" y="3109111"/>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cxnSp>
        <p:nvCxnSpPr>
          <p:cNvPr id="255" name="Straight Connector 254"/>
          <p:cNvCxnSpPr/>
          <p:nvPr/>
        </p:nvCxnSpPr>
        <p:spPr>
          <a:xfrm flipV="1">
            <a:off x="4116918" y="4146774"/>
            <a:ext cx="5016499" cy="340"/>
          </a:xfrm>
          <a:prstGeom prst="line">
            <a:avLst/>
          </a:prstGeom>
          <a:ln w="127" cap="flat" cmpd="sng" algn="ctr">
            <a:solidFill>
              <a:schemeClr val="tx2">
                <a:lumMod val="60000"/>
                <a:lumOff val="40000"/>
              </a:schemeClr>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60" name="TextBox 259"/>
          <p:cNvSpPr txBox="1"/>
          <p:nvPr/>
        </p:nvSpPr>
        <p:spPr>
          <a:xfrm>
            <a:off x="4267200" y="5562600"/>
            <a:ext cx="1085425"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Top quark</a:t>
            </a:r>
            <a:endParaRPr lang="en-GB" sz="1600" dirty="0">
              <a:solidFill>
                <a:prstClr val="black"/>
              </a:solidFill>
              <a:latin typeface="Helvetica" charset="0"/>
              <a:ea typeface="Helvetica" charset="0"/>
              <a:cs typeface="Helvetica" charset="0"/>
            </a:endParaRPr>
          </a:p>
        </p:txBody>
      </p:sp>
      <p:sp>
        <p:nvSpPr>
          <p:cNvPr id="261" name="TextBox 260"/>
          <p:cNvSpPr txBox="1"/>
          <p:nvPr/>
        </p:nvSpPr>
        <p:spPr>
          <a:xfrm>
            <a:off x="4267200" y="2267188"/>
            <a:ext cx="835485"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Gravity</a:t>
            </a:r>
            <a:endParaRPr lang="en-GB" sz="1600" dirty="0">
              <a:solidFill>
                <a:prstClr val="black"/>
              </a:solidFill>
              <a:latin typeface="Helvetica" charset="0"/>
              <a:ea typeface="Helvetica" charset="0"/>
              <a:cs typeface="Helvetica" charset="0"/>
            </a:endParaRPr>
          </a:p>
        </p:txBody>
      </p:sp>
      <p:sp>
        <p:nvSpPr>
          <p:cNvPr id="262" name="TextBox 261"/>
          <p:cNvSpPr txBox="1"/>
          <p:nvPr/>
        </p:nvSpPr>
        <p:spPr>
          <a:xfrm>
            <a:off x="4267200" y="2789158"/>
            <a:ext cx="833883"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Photon</a:t>
            </a:r>
            <a:endParaRPr lang="en-GB" sz="1600" dirty="0">
              <a:solidFill>
                <a:prstClr val="black"/>
              </a:solidFill>
              <a:latin typeface="Helvetica" charset="0"/>
              <a:ea typeface="Helvetica" charset="0"/>
              <a:cs typeface="Helvetica" charset="0"/>
            </a:endParaRPr>
          </a:p>
        </p:txBody>
      </p:sp>
      <p:sp>
        <p:nvSpPr>
          <p:cNvPr id="263" name="TextBox 262"/>
          <p:cNvSpPr txBox="1"/>
          <p:nvPr/>
        </p:nvSpPr>
        <p:spPr>
          <a:xfrm>
            <a:off x="4267200" y="4400788"/>
            <a:ext cx="1061509"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Neutrinos</a:t>
            </a:r>
            <a:endParaRPr lang="en-GB" sz="1600" dirty="0">
              <a:solidFill>
                <a:prstClr val="black"/>
              </a:solidFill>
              <a:latin typeface="Helvetica" charset="0"/>
              <a:ea typeface="Helvetica" charset="0"/>
              <a:cs typeface="Helvetica" charset="0"/>
            </a:endParaRPr>
          </a:p>
        </p:txBody>
      </p:sp>
      <p:sp>
        <p:nvSpPr>
          <p:cNvPr id="264" name="TextBox 263"/>
          <p:cNvSpPr txBox="1"/>
          <p:nvPr/>
        </p:nvSpPr>
        <p:spPr>
          <a:xfrm>
            <a:off x="4267200" y="4987528"/>
            <a:ext cx="1039067"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Electrons</a:t>
            </a:r>
            <a:endParaRPr lang="en-GB" sz="1600" dirty="0">
              <a:solidFill>
                <a:prstClr val="black"/>
              </a:solidFill>
              <a:latin typeface="Helvetica" charset="0"/>
              <a:ea typeface="Helvetica" charset="0"/>
              <a:cs typeface="Helvetica" charset="0"/>
            </a:endParaRPr>
          </a:p>
        </p:txBody>
      </p:sp>
      <p:sp>
        <p:nvSpPr>
          <p:cNvPr id="265" name="TextBox 264"/>
          <p:cNvSpPr txBox="1"/>
          <p:nvPr/>
        </p:nvSpPr>
        <p:spPr>
          <a:xfrm>
            <a:off x="4267200" y="3398520"/>
            <a:ext cx="1320939"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Weak boson</a:t>
            </a:r>
            <a:endParaRPr lang="en-GB" sz="1600" dirty="0">
              <a:solidFill>
                <a:prstClr val="black"/>
              </a:solidFill>
              <a:latin typeface="Helvetica" charset="0"/>
              <a:ea typeface="Helvetica" charset="0"/>
              <a:cs typeface="Helvetica" charset="0"/>
            </a:endParaRPr>
          </a:p>
        </p:txBody>
      </p:sp>
      <p:sp>
        <p:nvSpPr>
          <p:cNvPr id="266" name="Rectangle 265"/>
          <p:cNvSpPr/>
          <p:nvPr/>
        </p:nvSpPr>
        <p:spPr>
          <a:xfrm>
            <a:off x="228600" y="1600200"/>
            <a:ext cx="3835400" cy="738664"/>
          </a:xfrm>
          <a:prstGeom prst="rect">
            <a:avLst/>
          </a:prstGeom>
        </p:spPr>
        <p:txBody>
          <a:bodyPr wrap="square">
            <a:spAutoFit/>
          </a:bodyPr>
          <a:lstStyle/>
          <a:p>
            <a:pPr>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400" dirty="0" smtClean="0">
                <a:solidFill>
                  <a:prstClr val="black">
                    <a:lumMod val="85000"/>
                    <a:lumOff val="15000"/>
                  </a:prstClr>
                </a:solidFill>
                <a:latin typeface="Helvetica Light" charset="0"/>
                <a:ea typeface="Helvetica Light" charset="0"/>
                <a:cs typeface="Helvetica Light" charset="0"/>
                <a:sym typeface="Wingdings"/>
              </a:rPr>
              <a:t>Early universe: symmetric phase, fundamental particles are massless                  </a:t>
            </a:r>
            <a:r>
              <a:rPr lang="en-US" sz="1400" dirty="0" smtClean="0">
                <a:solidFill>
                  <a:prstClr val="black">
                    <a:lumMod val="85000"/>
                    <a:lumOff val="15000"/>
                  </a:prstClr>
                </a:solidFill>
                <a:latin typeface="Symbol" charset="2"/>
                <a:ea typeface="Symbol" charset="2"/>
                <a:cs typeface="Symbol" charset="2"/>
                <a:sym typeface="Wingdings"/>
              </a:rPr>
              <a:t>®</a:t>
            </a:r>
            <a:r>
              <a:rPr lang="en-US" sz="1400" dirty="0" smtClean="0">
                <a:solidFill>
                  <a:prstClr val="black">
                    <a:lumMod val="85000"/>
                    <a:lumOff val="15000"/>
                  </a:prstClr>
                </a:solidFill>
                <a:latin typeface="Helvetica Light" charset="0"/>
                <a:ea typeface="Helvetica Light" charset="0"/>
                <a:cs typeface="Helvetica Light" charset="0"/>
                <a:sym typeface="Wingdings"/>
              </a:rPr>
              <a:t> gauge symmetry is respected</a:t>
            </a:r>
          </a:p>
        </p:txBody>
      </p:sp>
      <p:grpSp>
        <p:nvGrpSpPr>
          <p:cNvPr id="85" name="Group 20"/>
          <p:cNvGrpSpPr/>
          <p:nvPr/>
        </p:nvGrpSpPr>
        <p:grpSpPr>
          <a:xfrm>
            <a:off x="5776798" y="2874964"/>
            <a:ext cx="2921081" cy="148741"/>
            <a:chOff x="822326" y="2286000"/>
            <a:chExt cx="4130674" cy="173037"/>
          </a:xfrm>
        </p:grpSpPr>
        <p:sp>
          <p:nvSpPr>
            <p:cNvPr id="86" name="Freeform 85"/>
            <p:cNvSpPr>
              <a:spLocks/>
            </p:cNvSpPr>
            <p:nvPr/>
          </p:nvSpPr>
          <p:spPr bwMode="auto">
            <a:xfrm flipH="1">
              <a:off x="822326"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87" name="Freeform 21"/>
            <p:cNvSpPr>
              <a:spLocks/>
            </p:cNvSpPr>
            <p:nvPr/>
          </p:nvSpPr>
          <p:spPr bwMode="auto">
            <a:xfrm flipH="1">
              <a:off x="2887663"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grpSp>
      <p:grpSp>
        <p:nvGrpSpPr>
          <p:cNvPr id="88" name="Group 165"/>
          <p:cNvGrpSpPr/>
          <p:nvPr/>
        </p:nvGrpSpPr>
        <p:grpSpPr>
          <a:xfrm>
            <a:off x="5776798" y="2386343"/>
            <a:ext cx="2921081" cy="148741"/>
            <a:chOff x="822326" y="2286000"/>
            <a:chExt cx="4130674" cy="173037"/>
          </a:xfrm>
        </p:grpSpPr>
        <p:sp>
          <p:nvSpPr>
            <p:cNvPr id="89" name="Freeform 88"/>
            <p:cNvSpPr>
              <a:spLocks/>
            </p:cNvSpPr>
            <p:nvPr/>
          </p:nvSpPr>
          <p:spPr bwMode="auto">
            <a:xfrm flipH="1">
              <a:off x="822326"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90" name="Freeform 21"/>
            <p:cNvSpPr>
              <a:spLocks/>
            </p:cNvSpPr>
            <p:nvPr/>
          </p:nvSpPr>
          <p:spPr bwMode="auto">
            <a:xfrm flipH="1">
              <a:off x="2887663"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gr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22</a:t>
            </a:fld>
            <a:endParaRPr lang="en-GB" dirty="0"/>
          </a:p>
        </p:txBody>
      </p:sp>
      <p:sp>
        <p:nvSpPr>
          <p:cNvPr id="3" name="TextBox 2"/>
          <p:cNvSpPr txBox="1"/>
          <p:nvPr/>
        </p:nvSpPr>
        <p:spPr>
          <a:xfrm>
            <a:off x="7388792" y="5487681"/>
            <a:ext cx="1475656" cy="553998"/>
          </a:xfrm>
          <a:prstGeom prst="rect">
            <a:avLst/>
          </a:prstGeom>
          <a:noFill/>
        </p:spPr>
        <p:txBody>
          <a:bodyPr wrap="square" rtlCol="0">
            <a:spAutoFit/>
          </a:bodyPr>
          <a:lstStyle/>
          <a:p>
            <a:r>
              <a:rPr lang="en-US" sz="1000" dirty="0" smtClean="0">
                <a:solidFill>
                  <a:schemeClr val="tx1">
                    <a:lumMod val="50000"/>
                    <a:lumOff val="50000"/>
                  </a:schemeClr>
                </a:solidFill>
                <a:latin typeface="Helvetica Light" charset="0"/>
                <a:ea typeface="Helvetica Light" charset="0"/>
                <a:cs typeface="Helvetica Light" charset="0"/>
              </a:rPr>
              <a:t>Interaction with Higgs field alters chirality of massive Dirac fermion</a:t>
            </a:r>
          </a:p>
        </p:txBody>
      </p:sp>
      <p:sp>
        <p:nvSpPr>
          <p:cNvPr id="93" name="Rectangle 92"/>
          <p:cNvSpPr/>
          <p:nvPr/>
        </p:nvSpPr>
        <p:spPr>
          <a:xfrm>
            <a:off x="228599" y="2568094"/>
            <a:ext cx="3738463" cy="3093154"/>
          </a:xfrm>
          <a:prstGeom prst="rect">
            <a:avLst/>
          </a:prstGeom>
        </p:spPr>
        <p:txBody>
          <a:bodyPr wrap="square">
            <a:spAutoFit/>
          </a:bodyPr>
          <a:lstStyle/>
          <a:p>
            <a:pPr>
              <a:spcBef>
                <a:spcPts val="24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US" sz="1400" dirty="0" smtClean="0">
                <a:solidFill>
                  <a:prstClr val="black">
                    <a:lumMod val="85000"/>
                    <a:lumOff val="15000"/>
                  </a:prstClr>
                </a:solidFill>
                <a:latin typeface="Helvetica Light" charset="0"/>
                <a:ea typeface="Helvetica Light" charset="0"/>
                <a:cs typeface="Helvetica Light" charset="0"/>
              </a:rPr>
              <a:t>At a </a:t>
            </a:r>
            <a:r>
              <a:rPr lang="en-US" sz="1400" dirty="0">
                <a:solidFill>
                  <a:prstClr val="black">
                    <a:lumMod val="85000"/>
                    <a:lumOff val="15000"/>
                  </a:prstClr>
                </a:solidFill>
                <a:latin typeface="Helvetica Light" charset="0"/>
                <a:ea typeface="Helvetica Light" charset="0"/>
                <a:cs typeface="Helvetica Light" charset="0"/>
              </a:rPr>
              <a:t>phase transition at ~</a:t>
            </a:r>
            <a:r>
              <a:rPr lang="en-US" sz="1400" i="1" dirty="0">
                <a:solidFill>
                  <a:prstClr val="black">
                    <a:lumMod val="85000"/>
                    <a:lumOff val="15000"/>
                  </a:prstClr>
                </a:solidFill>
                <a:latin typeface="Helvetica Light" charset="0"/>
                <a:ea typeface="Helvetica Light" charset="0"/>
                <a:cs typeface="Helvetica Light" charset="0"/>
              </a:rPr>
              <a:t>T</a:t>
            </a:r>
            <a:r>
              <a:rPr lang="en-US" sz="1400" baseline="-25000" dirty="0">
                <a:solidFill>
                  <a:prstClr val="black">
                    <a:lumMod val="85000"/>
                    <a:lumOff val="15000"/>
                  </a:prstClr>
                </a:solidFill>
                <a:latin typeface="Helvetica Light" charset="0"/>
                <a:ea typeface="Helvetica Light" charset="0"/>
                <a:cs typeface="Helvetica Light" charset="0"/>
              </a:rPr>
              <a:t>EW</a:t>
            </a:r>
            <a:r>
              <a:rPr lang="en-US" sz="1400" dirty="0">
                <a:solidFill>
                  <a:prstClr val="black">
                    <a:lumMod val="85000"/>
                    <a:lumOff val="15000"/>
                  </a:prstClr>
                </a:solidFill>
                <a:latin typeface="Helvetica Light" charset="0"/>
                <a:ea typeface="Helvetica Light" charset="0"/>
                <a:cs typeface="Helvetica Light" charset="0"/>
              </a:rPr>
              <a:t> (~several 10</a:t>
            </a:r>
            <a:r>
              <a:rPr lang="en-US" sz="1400" baseline="30000" dirty="0">
                <a:solidFill>
                  <a:prstClr val="black">
                    <a:lumMod val="85000"/>
                    <a:lumOff val="15000"/>
                  </a:prstClr>
                </a:solidFill>
                <a:latin typeface="Symbol" charset="2"/>
                <a:ea typeface="Symbol" charset="2"/>
                <a:cs typeface="Symbol" charset="2"/>
              </a:rPr>
              <a:t>-</a:t>
            </a:r>
            <a:r>
              <a:rPr lang="en-US" sz="1400" baseline="30000" dirty="0">
                <a:solidFill>
                  <a:prstClr val="black">
                    <a:lumMod val="85000"/>
                    <a:lumOff val="15000"/>
                  </a:prstClr>
                </a:solidFill>
                <a:latin typeface="Helvetica Light" charset="0"/>
                <a:ea typeface="Helvetica Light" charset="0"/>
                <a:cs typeface="Helvetica Light" charset="0"/>
              </a:rPr>
              <a:t>11</a:t>
            </a:r>
            <a:r>
              <a:rPr lang="en-US" sz="1400" dirty="0">
                <a:solidFill>
                  <a:prstClr val="black">
                    <a:lumMod val="85000"/>
                    <a:lumOff val="15000"/>
                  </a:prstClr>
                </a:solidFill>
                <a:latin typeface="Helvetica Light" charset="0"/>
                <a:ea typeface="Helvetica Light" charset="0"/>
                <a:cs typeface="Helvetica Light" charset="0"/>
              </a:rPr>
              <a:t> s after big bang, causal domain of few cm) </a:t>
            </a:r>
            <a:r>
              <a:rPr lang="en-US" sz="1400" dirty="0" smtClean="0">
                <a:solidFill>
                  <a:prstClr val="black">
                    <a:lumMod val="85000"/>
                    <a:lumOff val="15000"/>
                  </a:prstClr>
                </a:solidFill>
                <a:latin typeface="Helvetica Light" charset="0"/>
                <a:ea typeface="Helvetica Light" charset="0"/>
                <a:cs typeface="Helvetica Light" charset="0"/>
              </a:rPr>
              <a:t>the</a:t>
            </a:r>
            <a:r>
              <a:rPr lang="en-GB" sz="1400" dirty="0" smtClean="0">
                <a:solidFill>
                  <a:prstClr val="black">
                    <a:lumMod val="85000"/>
                    <a:lumOff val="15000"/>
                  </a:prstClr>
                </a:solidFill>
                <a:latin typeface="Helvetica Light" charset="0"/>
                <a:ea typeface="Helvetica Light" charset="0"/>
                <a:cs typeface="Helvetica Light" charset="0"/>
              </a:rPr>
              <a:t> Higgs field </a:t>
            </a:r>
            <a:r>
              <a:rPr lang="en-GB" sz="1400" dirty="0" smtClean="0">
                <a:solidFill>
                  <a:prstClr val="black">
                    <a:lumMod val="85000"/>
                    <a:lumOff val="15000"/>
                  </a:prstClr>
                </a:solidFill>
                <a:latin typeface="Helvetica Light" charset="0"/>
                <a:ea typeface="Helvetica Light" charset="0"/>
                <a:cs typeface="Helvetica Light" charset="0"/>
                <a:sym typeface="Wingdings"/>
              </a:rPr>
              <a:t>displaces the ground state breaking gauge symmetry</a:t>
            </a:r>
          </a:p>
          <a:p>
            <a:pPr lvl="0">
              <a:spcBef>
                <a:spcPts val="24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400" dirty="0">
                <a:solidFill>
                  <a:prstClr val="black">
                    <a:lumMod val="85000"/>
                    <a:lumOff val="15000"/>
                  </a:prstClr>
                </a:solidFill>
                <a:latin typeface="Helvetica Light" charset="0"/>
                <a:ea typeface="Helvetica Light" charset="0"/>
                <a:cs typeface="Helvetica Light" charset="0"/>
                <a:sym typeface="Wingdings"/>
              </a:rPr>
              <a:t>It </a:t>
            </a:r>
            <a:r>
              <a:rPr lang="en-GB" sz="1400" dirty="0">
                <a:solidFill>
                  <a:prstClr val="black">
                    <a:lumMod val="85000"/>
                    <a:lumOff val="15000"/>
                  </a:prstClr>
                </a:solidFill>
                <a:latin typeface="Helvetica Light" charset="0"/>
                <a:ea typeface="Helvetica Light" charset="0"/>
                <a:cs typeface="Helvetica Light" charset="0"/>
              </a:rPr>
              <a:t>fills all space time (but without orientation as it has no spin</a:t>
            </a:r>
            <a:r>
              <a:rPr lang="en-GB" sz="1400" dirty="0" smtClean="0">
                <a:solidFill>
                  <a:prstClr val="black">
                    <a:lumMod val="85000"/>
                    <a:lumOff val="15000"/>
                  </a:prstClr>
                </a:solidFill>
                <a:latin typeface="Helvetica Light" charset="0"/>
                <a:ea typeface="Helvetica Light" charset="0"/>
                <a:cs typeface="Helvetica Light" charset="0"/>
              </a:rPr>
              <a:t>)</a:t>
            </a:r>
          </a:p>
          <a:p>
            <a:pPr>
              <a:spcBef>
                <a:spcPts val="24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400" dirty="0">
                <a:solidFill>
                  <a:prstClr val="black">
                    <a:lumMod val="85000"/>
                    <a:lumOff val="15000"/>
                  </a:prstClr>
                </a:solidFill>
                <a:latin typeface="Helvetica Light" charset="0"/>
                <a:ea typeface="Helvetica Light" charset="0"/>
                <a:cs typeface="Helvetica Light" charset="0"/>
                <a:sym typeface="Wingdings"/>
              </a:rPr>
              <a:t>Particles interact with Higgs field and effectively reduce their velocity. Acquired mass proportional to interaction strength </a:t>
            </a:r>
          </a:p>
          <a:p>
            <a:pPr>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endParaRPr lang="en-GB" sz="1400" dirty="0" smtClean="0">
              <a:solidFill>
                <a:prstClr val="black">
                  <a:lumMod val="85000"/>
                  <a:lumOff val="15000"/>
                </a:prstClr>
              </a:solidFill>
              <a:latin typeface="Helvetica Light" charset="0"/>
              <a:ea typeface="Helvetica Light" charset="0"/>
              <a:cs typeface="Helvetica Light" charset="0"/>
              <a:sym typeface="Wingdings"/>
            </a:endParaRPr>
          </a:p>
        </p:txBody>
      </p:sp>
    </p:spTree>
    <p:extLst>
      <p:ext uri="{BB962C8B-B14F-4D97-AF65-F5344CB8AC3E}">
        <p14:creationId xmlns:p14="http://schemas.microsoft.com/office/powerpoint/2010/main" val="91058386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0932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8" name="Picture 7"/>
          <p:cNvPicPr>
            <a:picLocks noChangeAspect="1" noChangeArrowheads="1"/>
          </p:cNvPicPr>
          <p:nvPr/>
        </p:nvPicPr>
        <p:blipFill>
          <a:blip r:embed="rId3" cstate="print">
            <a:grayscl/>
            <a:lum bright="52000" contrast="20000"/>
          </a:blip>
          <a:srcRect/>
          <a:stretch>
            <a:fillRect/>
          </a:stretch>
        </p:blipFill>
        <p:spPr bwMode="auto">
          <a:xfrm>
            <a:off x="0" y="0"/>
            <a:ext cx="9144000" cy="1714499"/>
          </a:xfrm>
          <a:prstGeom prst="rect">
            <a:avLst/>
          </a:prstGeom>
          <a:noFill/>
          <a:ln w="9525">
            <a:noFill/>
            <a:miter lim="800000"/>
            <a:headEnd/>
            <a:tailEnd/>
          </a:ln>
        </p:spPr>
      </p:pic>
      <p:pic>
        <p:nvPicPr>
          <p:cNvPr id="9" name="Picture 8"/>
          <p:cNvPicPr>
            <a:picLocks noChangeAspect="1"/>
          </p:cNvPicPr>
          <p:nvPr/>
        </p:nvPicPr>
        <p:blipFill>
          <a:blip r:embed="rId4" cstate="print">
            <a:grayscl/>
            <a:lum bright="20000" contrast="3000"/>
            <a:extLst>
              <a:ext uri="{28A0092B-C50C-407E-A947-70E740481C1C}">
                <a14:useLocalDpi xmlns:a14="http://schemas.microsoft.com/office/drawing/2010/main"/>
              </a:ext>
            </a:extLst>
          </a:blip>
          <a:stretch>
            <a:fillRect/>
          </a:stretch>
        </p:blipFill>
        <p:spPr>
          <a:xfrm>
            <a:off x="7859909" y="0"/>
            <a:ext cx="1284091" cy="1714499"/>
          </a:xfrm>
          <a:prstGeom prst="rect">
            <a:avLst/>
          </a:prstGeom>
        </p:spPr>
      </p:pic>
      <p:sp>
        <p:nvSpPr>
          <p:cNvPr id="10" name="Rectangle 9"/>
          <p:cNvSpPr/>
          <p:nvPr/>
        </p:nvSpPr>
        <p:spPr>
          <a:xfrm>
            <a:off x="0" y="3088435"/>
            <a:ext cx="9144000" cy="3769565"/>
          </a:xfrm>
          <a:prstGeom prst="rect">
            <a:avLst/>
          </a:prstGeom>
          <a:solidFill>
            <a:srgbClr val="E7E7E7"/>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1" name="Picture 10"/>
          <p:cNvPicPr>
            <a:picLocks noChangeAspect="1"/>
          </p:cNvPicPr>
          <p:nvPr/>
        </p:nvPicPr>
        <p:blipFill>
          <a:blip r:embed="rId5" cstate="print">
            <a:grayscl/>
            <a:lum bright="32000" contrast="9000"/>
            <a:extLst>
              <a:ext uri="{28A0092B-C50C-407E-A947-70E740481C1C}">
                <a14:useLocalDpi xmlns:a14="http://schemas.microsoft.com/office/drawing/2010/main"/>
              </a:ext>
            </a:extLst>
          </a:blip>
          <a:stretch>
            <a:fillRect/>
          </a:stretch>
        </p:blipFill>
        <p:spPr>
          <a:xfrm>
            <a:off x="1654841" y="3092668"/>
            <a:ext cx="5869487" cy="3765331"/>
          </a:xfrm>
          <a:prstGeom prst="rect">
            <a:avLst/>
          </a:prstGeom>
        </p:spPr>
      </p:pic>
      <p:sp>
        <p:nvSpPr>
          <p:cNvPr id="12" name="Text Box 5"/>
          <p:cNvSpPr txBox="1">
            <a:spLocks noChangeArrowheads="1"/>
          </p:cNvSpPr>
          <p:nvPr/>
        </p:nvSpPr>
        <p:spPr bwMode="auto">
          <a:xfrm>
            <a:off x="0" y="2539424"/>
            <a:ext cx="9144000" cy="538851"/>
          </a:xfrm>
          <a:prstGeom prst="rect">
            <a:avLst/>
          </a:prstGeom>
          <a:solidFill>
            <a:srgbClr val="FFFFFF">
              <a:alpha val="95000"/>
            </a:srgbClr>
          </a:solidFill>
          <a:ln w="9525">
            <a:noFill/>
            <a:miter lim="800000"/>
            <a:headEnd/>
            <a:tailEnd/>
          </a:ln>
          <a:effectLst/>
        </p:spPr>
        <p:txBody>
          <a:bodyPr bIns="61200">
            <a:prstTxWarp prst="textNoShape">
              <a:avLst/>
            </a:prstTxWarp>
            <a:spAutoFit/>
          </a:bodyPr>
          <a:lstStyle/>
          <a:p>
            <a:pPr algn="ctr"/>
            <a:r>
              <a:rPr lang="en-US" sz="2800" dirty="0" smtClean="0">
                <a:solidFill>
                  <a:srgbClr val="262626"/>
                </a:solidFill>
                <a:latin typeface="Helvetica Light" charset="0"/>
                <a:ea typeface="Helvetica Light" charset="0"/>
                <a:cs typeface="Helvetica Light" charset="0"/>
              </a:rPr>
              <a:t>The Higgs boson does more</a:t>
            </a:r>
            <a:endParaRPr lang="en-US" sz="2800" dirty="0">
              <a:solidFill>
                <a:srgbClr val="262626"/>
              </a:solidFill>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23</a:t>
            </a:fld>
            <a:endParaRPr lang="en-GB" dirty="0"/>
          </a:p>
        </p:txBody>
      </p:sp>
    </p:spTree>
    <p:extLst>
      <p:ext uri="{BB962C8B-B14F-4D97-AF65-F5344CB8AC3E}">
        <p14:creationId xmlns:p14="http://schemas.microsoft.com/office/powerpoint/2010/main" val="65613784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556792"/>
            <a:ext cx="9144000" cy="53012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9" name="TextBox 18"/>
          <p:cNvSpPr txBox="1"/>
          <p:nvPr/>
        </p:nvSpPr>
        <p:spPr>
          <a:xfrm>
            <a:off x="154519" y="152400"/>
            <a:ext cx="8989481" cy="823302"/>
          </a:xfrm>
          <a:prstGeom prst="rect">
            <a:avLst/>
          </a:prstGeom>
          <a:noFill/>
        </p:spPr>
        <p:txBody>
          <a:bodyPr wrap="square" rtlCol="0">
            <a:spAutoFit/>
          </a:bodyPr>
          <a:lstStyle/>
          <a:p>
            <a:r>
              <a:rPr lang="en-US" sz="2400" dirty="0" smtClean="0">
                <a:solidFill>
                  <a:prstClr val="black"/>
                </a:solidFill>
                <a:latin typeface="Helvetica Light" charset="0"/>
                <a:ea typeface="Helvetica Light" charset="0"/>
                <a:cs typeface="Helvetica Light" charset="0"/>
              </a:rPr>
              <a:t>The electroweak sector needs the Higgs boson</a:t>
            </a:r>
            <a:endParaRPr lang="en-US" sz="2400" dirty="0">
              <a:solidFill>
                <a:prstClr val="black"/>
              </a:solidFill>
              <a:latin typeface="Helvetica Light" charset="0"/>
              <a:ea typeface="Helvetica Light" charset="0"/>
              <a:cs typeface="Helvetica Light" charset="0"/>
            </a:endParaRPr>
          </a:p>
          <a:p>
            <a:pPr>
              <a:spcBef>
                <a:spcPts val="900"/>
              </a:spcBef>
            </a:pPr>
            <a:r>
              <a:rPr lang="en-US" sz="1600" dirty="0">
                <a:solidFill>
                  <a:prstClr val="black"/>
                </a:solidFill>
                <a:latin typeface="Helvetica Light" charset="0"/>
                <a:ea typeface="Helvetica Light" charset="0"/>
                <a:cs typeface="Helvetica Light" charset="0"/>
              </a:rPr>
              <a:t>Higgs boson acts as “moderator” to </a:t>
            </a:r>
            <a:r>
              <a:rPr lang="en-US" sz="1600" dirty="0" err="1">
                <a:solidFill>
                  <a:prstClr val="black"/>
                </a:solidFill>
                <a:latin typeface="Helvetica Light" charset="0"/>
                <a:ea typeface="Helvetica Light" charset="0"/>
                <a:cs typeface="Helvetica Light" charset="0"/>
              </a:rPr>
              <a:t>unitarise</a:t>
            </a:r>
            <a:r>
              <a:rPr lang="en-US" sz="1600" dirty="0">
                <a:solidFill>
                  <a:prstClr val="black"/>
                </a:solidFill>
                <a:latin typeface="Helvetica Light" charset="0"/>
                <a:ea typeface="Helvetica Light" charset="0"/>
                <a:cs typeface="Helvetica Light" charset="0"/>
              </a:rPr>
              <a:t> high-energy longitudinal vector boson scattering</a:t>
            </a:r>
          </a:p>
        </p:txBody>
      </p:sp>
      <p:sp>
        <p:nvSpPr>
          <p:cNvPr id="4" name="Slide Number Placeholder 3"/>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24</a:t>
            </a:fld>
            <a:endParaRPr lang="en-GB" dirty="0">
              <a:solidFill>
                <a:prstClr val="black">
                  <a:lumMod val="50000"/>
                  <a:lumOff val="50000"/>
                </a:prstClr>
              </a:solidFill>
            </a:endParaRPr>
          </a:p>
        </p:txBody>
      </p:sp>
      <p:sp>
        <p:nvSpPr>
          <p:cNvPr id="15" name="TextBox 14"/>
          <p:cNvSpPr txBox="1"/>
          <p:nvPr/>
        </p:nvSpPr>
        <p:spPr>
          <a:xfrm>
            <a:off x="323529" y="1628800"/>
            <a:ext cx="4608512" cy="523220"/>
          </a:xfrm>
          <a:prstGeom prst="rect">
            <a:avLst/>
          </a:prstGeom>
          <a:noFill/>
        </p:spPr>
        <p:txBody>
          <a:bodyPr wrap="square" rtlCol="0">
            <a:spAutoFit/>
          </a:bodyPr>
          <a:lstStyle/>
          <a:p>
            <a:pPr>
              <a:spcBef>
                <a:spcPts val="3000"/>
              </a:spcBef>
            </a:pPr>
            <a:r>
              <a:rPr lang="en-US" sz="1400" dirty="0">
                <a:solidFill>
                  <a:srgbClr val="003BB8"/>
                </a:solidFill>
                <a:latin typeface="Helvetica" charset="0"/>
                <a:ea typeface="Helvetica" charset="0"/>
                <a:cs typeface="Helvetica" charset="0"/>
              </a:rPr>
              <a:t>Unitarity</a:t>
            </a:r>
            <a:r>
              <a:rPr lang="en-US" sz="1400" dirty="0">
                <a:solidFill>
                  <a:srgbClr val="003BB8"/>
                </a:solidFill>
                <a:latin typeface="Arial"/>
                <a:cs typeface="Arial"/>
              </a:rPr>
              <a:t>: </a:t>
            </a:r>
            <a:r>
              <a:rPr lang="en-US" sz="1400" dirty="0">
                <a:solidFill>
                  <a:prstClr val="black"/>
                </a:solidFill>
                <a:latin typeface="Helvetica Light" charset="0"/>
                <a:ea typeface="Helvetica Light" charset="0"/>
                <a:cs typeface="Helvetica Light" charset="0"/>
              </a:rPr>
              <a:t>if only Z and </a:t>
            </a:r>
            <a:r>
              <a:rPr lang="en-US" sz="1400" dirty="0" smtClean="0">
                <a:solidFill>
                  <a:prstClr val="black"/>
                </a:solidFill>
                <a:latin typeface="Helvetica Light" charset="0"/>
                <a:ea typeface="Helvetica Light" charset="0"/>
                <a:cs typeface="Helvetica Light" charset="0"/>
              </a:rPr>
              <a:t>W </a:t>
            </a:r>
            <a:r>
              <a:rPr lang="en-US" sz="1400" dirty="0">
                <a:solidFill>
                  <a:prstClr val="black"/>
                </a:solidFill>
                <a:latin typeface="Helvetica Light" charset="0"/>
                <a:ea typeface="Helvetica Light" charset="0"/>
                <a:cs typeface="Helvetica Light" charset="0"/>
              </a:rPr>
              <a:t>are exchanged, the amplitude of (longitudinal) </a:t>
            </a:r>
            <a:r>
              <a:rPr lang="en-US" sz="1400" dirty="0" smtClean="0">
                <a:solidFill>
                  <a:prstClr val="black"/>
                </a:solidFill>
                <a:latin typeface="Helvetica Light" charset="0"/>
                <a:ea typeface="Helvetica Light" charset="0"/>
                <a:cs typeface="Helvetica Light" charset="0"/>
              </a:rPr>
              <a:t>W</a:t>
            </a:r>
            <a:r>
              <a:rPr lang="en-US" sz="1400" baseline="-25000" dirty="0" smtClean="0">
                <a:solidFill>
                  <a:prstClr val="black"/>
                </a:solidFill>
                <a:latin typeface="Helvetica Light" charset="0"/>
                <a:ea typeface="Helvetica Light" charset="0"/>
                <a:cs typeface="Helvetica Light" charset="0"/>
              </a:rPr>
              <a:t>L</a:t>
            </a:r>
            <a:r>
              <a:rPr lang="en-US" sz="1400" dirty="0" smtClean="0">
                <a:solidFill>
                  <a:prstClr val="black"/>
                </a:solidFill>
                <a:latin typeface="Helvetica Light" charset="0"/>
                <a:ea typeface="Helvetica Light" charset="0"/>
                <a:cs typeface="Helvetica Light" charset="0"/>
              </a:rPr>
              <a:t>W</a:t>
            </a:r>
            <a:r>
              <a:rPr lang="en-US" sz="1400" baseline="-25000" dirty="0" smtClean="0">
                <a:solidFill>
                  <a:prstClr val="black"/>
                </a:solidFill>
                <a:latin typeface="Helvetica Light" charset="0"/>
                <a:ea typeface="Helvetica Light" charset="0"/>
                <a:cs typeface="Helvetica Light" charset="0"/>
              </a:rPr>
              <a:t>L</a:t>
            </a:r>
            <a:r>
              <a:rPr lang="en-US" sz="1400" dirty="0" smtClean="0">
                <a:solidFill>
                  <a:prstClr val="black"/>
                </a:solidFill>
                <a:latin typeface="Helvetica Light" charset="0"/>
                <a:ea typeface="Helvetica Light" charset="0"/>
                <a:cs typeface="Helvetica Light" charset="0"/>
              </a:rPr>
              <a:t> </a:t>
            </a:r>
            <a:r>
              <a:rPr lang="en-US" sz="1400" dirty="0">
                <a:solidFill>
                  <a:prstClr val="black"/>
                </a:solidFill>
                <a:latin typeface="Helvetica Light" charset="0"/>
                <a:ea typeface="Helvetica Light" charset="0"/>
                <a:cs typeface="Helvetica Light" charset="0"/>
              </a:rPr>
              <a:t>scattering </a:t>
            </a:r>
            <a:r>
              <a:rPr lang="en-US" sz="1400" dirty="0" smtClean="0">
                <a:solidFill>
                  <a:prstClr val="black"/>
                </a:solidFill>
                <a:latin typeface="Helvetica Light" charset="0"/>
                <a:ea typeface="Helvetica Light" charset="0"/>
                <a:cs typeface="Helvetica Light" charset="0"/>
              </a:rPr>
              <a:t>violates unitarity</a:t>
            </a:r>
            <a:endParaRPr lang="en-US" sz="1400" dirty="0">
              <a:solidFill>
                <a:prstClr val="black"/>
              </a:solidFill>
              <a:latin typeface="Helvetica Light" charset="0"/>
              <a:ea typeface="Helvetica Light" charset="0"/>
              <a:cs typeface="Helvetica Light" charset="0"/>
            </a:endParaRPr>
          </a:p>
        </p:txBody>
      </p:sp>
      <p:graphicFrame>
        <p:nvGraphicFramePr>
          <p:cNvPr id="26" name="Object 12"/>
          <p:cNvGraphicFramePr>
            <a:graphicFrameLocks noChangeAspect="1"/>
          </p:cNvGraphicFramePr>
          <p:nvPr>
            <p:extLst>
              <p:ext uri="{D42A27DB-BD31-4B8C-83A1-F6EECF244321}">
                <p14:modId xmlns:p14="http://schemas.microsoft.com/office/powerpoint/2010/main" val="1676406295"/>
              </p:ext>
            </p:extLst>
          </p:nvPr>
        </p:nvGraphicFramePr>
        <p:xfrm>
          <a:off x="881063" y="2253716"/>
          <a:ext cx="2682825" cy="455204"/>
        </p:xfrm>
        <a:graphic>
          <a:graphicData uri="http://schemas.openxmlformats.org/presentationml/2006/ole">
            <mc:AlternateContent xmlns:mc="http://schemas.openxmlformats.org/markup-compatibility/2006">
              <mc:Choice xmlns:v="urn:schemas-microsoft-com:vml" Requires="v">
                <p:oleObj spid="_x0000_s117927" name="Equation" r:id="rId4" imgW="2323800" imgH="393480" progId="Equation.DSMT4">
                  <p:embed/>
                </p:oleObj>
              </mc:Choice>
              <mc:Fallback>
                <p:oleObj name="Equation" r:id="rId4" imgW="2323800" imgH="39348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1063" y="2253716"/>
                        <a:ext cx="2682825" cy="455204"/>
                      </a:xfrm>
                      <a:prstGeom prst="rect">
                        <a:avLst/>
                      </a:prstGeom>
                      <a:noFill/>
                      <a:ln>
                        <a:noFill/>
                      </a:ln>
                      <a:effectLst/>
                    </p:spPr>
                  </p:pic>
                </p:oleObj>
              </mc:Fallback>
            </mc:AlternateContent>
          </a:graphicData>
        </a:graphic>
      </p:graphicFrame>
      <p:graphicFrame>
        <p:nvGraphicFramePr>
          <p:cNvPr id="27" name="Object 14"/>
          <p:cNvGraphicFramePr>
            <a:graphicFrameLocks noChangeAspect="1"/>
          </p:cNvGraphicFramePr>
          <p:nvPr>
            <p:extLst>
              <p:ext uri="{D42A27DB-BD31-4B8C-83A1-F6EECF244321}">
                <p14:modId xmlns:p14="http://schemas.microsoft.com/office/powerpoint/2010/main" val="375151425"/>
              </p:ext>
            </p:extLst>
          </p:nvPr>
        </p:nvGraphicFramePr>
        <p:xfrm>
          <a:off x="876300" y="3229488"/>
          <a:ext cx="3711191" cy="559552"/>
        </p:xfrm>
        <a:graphic>
          <a:graphicData uri="http://schemas.openxmlformats.org/presentationml/2006/ole">
            <mc:AlternateContent xmlns:mc="http://schemas.openxmlformats.org/markup-compatibility/2006">
              <mc:Choice xmlns:v="urn:schemas-microsoft-com:vml" Requires="v">
                <p:oleObj spid="_x0000_s117928" name="Equation" r:id="rId6" imgW="3213000" imgH="482400" progId="Equation.DSMT4">
                  <p:embed/>
                </p:oleObj>
              </mc:Choice>
              <mc:Fallback>
                <p:oleObj name="Equation" r:id="rId6" imgW="3213000" imgH="4824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6300" y="3229488"/>
                        <a:ext cx="3711191" cy="559552"/>
                      </a:xfrm>
                      <a:prstGeom prst="rect">
                        <a:avLst/>
                      </a:prstGeom>
                      <a:noFill/>
                      <a:ln>
                        <a:noFill/>
                      </a:ln>
                      <a:effectLst/>
                    </p:spPr>
                  </p:pic>
                </p:oleObj>
              </mc:Fallback>
            </mc:AlternateContent>
          </a:graphicData>
        </a:graphic>
      </p:graphicFrame>
      <p:sp>
        <p:nvSpPr>
          <p:cNvPr id="28" name="TextBox 27"/>
          <p:cNvSpPr txBox="1"/>
          <p:nvPr/>
        </p:nvSpPr>
        <p:spPr>
          <a:xfrm>
            <a:off x="323528" y="2833191"/>
            <a:ext cx="8807243" cy="307777"/>
          </a:xfrm>
          <a:prstGeom prst="rect">
            <a:avLst/>
          </a:prstGeom>
          <a:noFill/>
        </p:spPr>
        <p:txBody>
          <a:bodyPr wrap="square" rtlCol="0">
            <a:spAutoFit/>
          </a:bodyPr>
          <a:lstStyle/>
          <a:p>
            <a:pPr>
              <a:spcBef>
                <a:spcPts val="3000"/>
              </a:spcBef>
            </a:pPr>
            <a:r>
              <a:rPr lang="en-US" sz="1400" dirty="0" smtClean="0">
                <a:solidFill>
                  <a:prstClr val="black"/>
                </a:solidFill>
                <a:latin typeface="Helvetica Light" charset="0"/>
                <a:ea typeface="Helvetica Light" charset="0"/>
                <a:cs typeface="Helvetica Light" charset="0"/>
              </a:rPr>
              <a:t>Higgs boson restores unitarity of total amplitude:</a:t>
            </a:r>
            <a:endParaRPr lang="en-US" sz="1400" dirty="0">
              <a:solidFill>
                <a:prstClr val="black"/>
              </a:solidFill>
              <a:latin typeface="Helvetica Light" charset="0"/>
              <a:ea typeface="Helvetica Light" charset="0"/>
              <a:cs typeface="Helvetica Light" charset="0"/>
            </a:endParaRPr>
          </a:p>
        </p:txBody>
      </p:sp>
      <p:grpSp>
        <p:nvGrpSpPr>
          <p:cNvPr id="29" name="Group 6"/>
          <p:cNvGrpSpPr>
            <a:grpSpLocks/>
          </p:cNvGrpSpPr>
          <p:nvPr/>
        </p:nvGrpSpPr>
        <p:grpSpPr bwMode="auto">
          <a:xfrm>
            <a:off x="5185667" y="1700808"/>
            <a:ext cx="3706813" cy="1058862"/>
            <a:chOff x="3130" y="1012"/>
            <a:chExt cx="2335" cy="667"/>
          </a:xfrm>
        </p:grpSpPr>
        <p:sp>
          <p:nvSpPr>
            <p:cNvPr id="30" name="Rectangle 7"/>
            <p:cNvSpPr>
              <a:spLocks noChangeArrowheads="1"/>
            </p:cNvSpPr>
            <p:nvPr/>
          </p:nvSpPr>
          <p:spPr bwMode="auto">
            <a:xfrm>
              <a:off x="3130" y="1012"/>
              <a:ext cx="2335" cy="667"/>
            </a:xfrm>
            <a:prstGeom prst="rect">
              <a:avLst/>
            </a:prstGeom>
            <a:solidFill>
              <a:srgbClr val="FFFFFF"/>
            </a:solidFill>
            <a:ln w="3175">
              <a:solidFill>
                <a:srgbClr val="777777"/>
              </a:solidFill>
              <a:miter lim="800000"/>
              <a:headEnd/>
              <a:tailEnd/>
            </a:ln>
            <a:effectLst/>
            <a:extLst>
              <a:ext uri="{AF507438-7753-43E0-B8FC-AC1667EBCBE1}">
                <a14:hiddenEffects xmlns:a14="http://schemas.microsoft.com/office/drawing/2010/main">
                  <a:effectLst>
                    <a:outerShdw blurRad="63500" dist="107763" dir="2700000" algn="ctr" rotWithShape="0">
                      <a:schemeClr val="bg2">
                        <a:alpha val="50000"/>
                      </a:schemeClr>
                    </a:outerShdw>
                  </a:effectLst>
                </a14:hiddenEffects>
              </a:ext>
            </a:extLst>
          </p:spPr>
          <p:txBody>
            <a:bodyPr anchor="ctr">
              <a:spAutoFit/>
            </a:bodyPr>
            <a:lstStyle/>
            <a:p>
              <a:endParaRPr lang="en-US">
                <a:solidFill>
                  <a:prstClr val="black"/>
                </a:solidFill>
              </a:endParaRPr>
            </a:p>
          </p:txBody>
        </p:sp>
        <p:pic>
          <p:nvPicPr>
            <p:cNvPr id="31" name="Picture 8"/>
            <p:cNvPicPr>
              <a:picLocks noChangeAspect="1" noChangeArrowheads="1"/>
            </p:cNvPicPr>
            <p:nvPr/>
          </p:nvPicPr>
          <p:blipFill>
            <a:blip r:embed="rId8">
              <a:extLst>
                <a:ext uri="{28A0092B-C50C-407E-A947-70E740481C1C}">
                  <a14:useLocalDpi xmlns:a14="http://schemas.microsoft.com/office/drawing/2010/main"/>
                </a:ext>
              </a:extLst>
            </a:blip>
            <a:srcRect l="72704" b="7217"/>
            <a:stretch>
              <a:fillRect/>
            </a:stretch>
          </p:blipFill>
          <p:spPr bwMode="auto">
            <a:xfrm>
              <a:off x="4687" y="1026"/>
              <a:ext cx="749" cy="6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2" name="Picture 9"/>
            <p:cNvPicPr>
              <a:picLocks noChangeAspect="1" noChangeArrowheads="1"/>
            </p:cNvPicPr>
            <p:nvPr/>
          </p:nvPicPr>
          <p:blipFill>
            <a:blip r:embed="rId8">
              <a:extLst>
                <a:ext uri="{28A0092B-C50C-407E-A947-70E740481C1C}">
                  <a14:useLocalDpi xmlns:a14="http://schemas.microsoft.com/office/drawing/2010/main"/>
                </a:ext>
              </a:extLst>
            </a:blip>
            <a:srcRect l="36371" r="35532" b="7068"/>
            <a:stretch>
              <a:fillRect/>
            </a:stretch>
          </p:blipFill>
          <p:spPr bwMode="auto">
            <a:xfrm>
              <a:off x="3915" y="1026"/>
              <a:ext cx="771" cy="6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3" name="Picture 10"/>
            <p:cNvPicPr>
              <a:picLocks noChangeAspect="1" noChangeArrowheads="1"/>
            </p:cNvPicPr>
            <p:nvPr/>
          </p:nvPicPr>
          <p:blipFill>
            <a:blip r:embed="rId8">
              <a:extLst>
                <a:ext uri="{28A0092B-C50C-407E-A947-70E740481C1C}">
                  <a14:useLocalDpi xmlns:a14="http://schemas.microsoft.com/office/drawing/2010/main"/>
                </a:ext>
              </a:extLst>
            </a:blip>
            <a:srcRect r="70226" b="7217"/>
            <a:stretch>
              <a:fillRect/>
            </a:stretch>
          </p:blipFill>
          <p:spPr bwMode="auto">
            <a:xfrm>
              <a:off x="3144" y="1026"/>
              <a:ext cx="817" cy="6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pSp>
      <p:grpSp>
        <p:nvGrpSpPr>
          <p:cNvPr id="34" name="Group 16"/>
          <p:cNvGrpSpPr>
            <a:grpSpLocks/>
          </p:cNvGrpSpPr>
          <p:nvPr/>
        </p:nvGrpSpPr>
        <p:grpSpPr bwMode="auto">
          <a:xfrm>
            <a:off x="5185667" y="2802533"/>
            <a:ext cx="2520950" cy="1058862"/>
            <a:chOff x="3152" y="1706"/>
            <a:chExt cx="1588" cy="667"/>
          </a:xfrm>
        </p:grpSpPr>
        <p:sp>
          <p:nvSpPr>
            <p:cNvPr id="35" name="Rectangle 18"/>
            <p:cNvSpPr>
              <a:spLocks noChangeArrowheads="1"/>
            </p:cNvSpPr>
            <p:nvPr/>
          </p:nvSpPr>
          <p:spPr bwMode="auto">
            <a:xfrm>
              <a:off x="3152" y="1706"/>
              <a:ext cx="1588" cy="667"/>
            </a:xfrm>
            <a:prstGeom prst="rect">
              <a:avLst/>
            </a:prstGeom>
            <a:solidFill>
              <a:srgbClr val="FFFFFF"/>
            </a:solidFill>
            <a:ln w="3175">
              <a:solidFill>
                <a:srgbClr val="777777"/>
              </a:solidFill>
              <a:miter lim="800000"/>
              <a:headEnd/>
              <a:tailEnd/>
            </a:ln>
            <a:effectLst/>
            <a:extLst>
              <a:ext uri="{AF507438-7753-43E0-B8FC-AC1667EBCBE1}">
                <a14:hiddenEffects xmlns:a14="http://schemas.microsoft.com/office/drawing/2010/main">
                  <a:effectLst>
                    <a:outerShdw blurRad="63500" dist="107763" dir="2700000" algn="ctr" rotWithShape="0">
                      <a:schemeClr val="bg2">
                        <a:alpha val="50000"/>
                      </a:schemeClr>
                    </a:outerShdw>
                  </a:effectLst>
                </a14:hiddenEffects>
              </a:ext>
            </a:extLst>
          </p:spPr>
          <p:txBody>
            <a:bodyPr anchor="ctr">
              <a:spAutoFit/>
            </a:bodyPr>
            <a:lstStyle/>
            <a:p>
              <a:endParaRPr lang="en-US">
                <a:solidFill>
                  <a:prstClr val="black"/>
                </a:solidFill>
              </a:endParaRPr>
            </a:p>
          </p:txBody>
        </p:sp>
        <p:grpSp>
          <p:nvGrpSpPr>
            <p:cNvPr id="36" name="Group 19"/>
            <p:cNvGrpSpPr>
              <a:grpSpLocks/>
            </p:cNvGrpSpPr>
            <p:nvPr/>
          </p:nvGrpSpPr>
          <p:grpSpPr bwMode="auto">
            <a:xfrm>
              <a:off x="3167" y="1720"/>
              <a:ext cx="1566" cy="618"/>
              <a:chOff x="2608" y="2614"/>
              <a:chExt cx="1566" cy="618"/>
            </a:xfrm>
          </p:grpSpPr>
          <p:pic>
            <p:nvPicPr>
              <p:cNvPr id="37" name="Picture 20"/>
              <p:cNvPicPr>
                <a:picLocks noChangeAspect="1" noChangeArrowheads="1"/>
              </p:cNvPicPr>
              <p:nvPr/>
            </p:nvPicPr>
            <p:blipFill>
              <a:blip r:embed="rId8">
                <a:extLst>
                  <a:ext uri="{28A0092B-C50C-407E-A947-70E740481C1C}">
                    <a14:useLocalDpi xmlns:a14="http://schemas.microsoft.com/office/drawing/2010/main"/>
                  </a:ext>
                </a:extLst>
              </a:blip>
              <a:srcRect l="36371" r="35532" b="7068"/>
              <a:stretch>
                <a:fillRect/>
              </a:stretch>
            </p:blipFill>
            <p:spPr bwMode="auto">
              <a:xfrm>
                <a:off x="3403" y="2614"/>
                <a:ext cx="771" cy="6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38" name="Rectangle 21"/>
              <p:cNvSpPr>
                <a:spLocks noChangeArrowheads="1"/>
              </p:cNvSpPr>
              <p:nvPr/>
            </p:nvSpPr>
            <p:spPr bwMode="auto">
              <a:xfrm>
                <a:off x="3584" y="2841"/>
                <a:ext cx="363" cy="272"/>
              </a:xfrm>
              <a:prstGeom prst="rect">
                <a:avLst/>
              </a:prstGeom>
              <a:solidFill>
                <a:srgbClr val="FFFFFF"/>
              </a:solidFill>
              <a:ln w="12700">
                <a:solidFill>
                  <a:schemeClr val="bg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n-US">
                  <a:solidFill>
                    <a:prstClr val="black"/>
                  </a:solidFill>
                </a:endParaRPr>
              </a:p>
            </p:txBody>
          </p:sp>
          <p:sp>
            <p:nvSpPr>
              <p:cNvPr id="39" name="Line 22"/>
              <p:cNvSpPr>
                <a:spLocks noChangeShapeType="1"/>
              </p:cNvSpPr>
              <p:nvPr/>
            </p:nvSpPr>
            <p:spPr bwMode="auto">
              <a:xfrm>
                <a:off x="3752" y="2841"/>
                <a:ext cx="0" cy="272"/>
              </a:xfrm>
              <a:prstGeom prst="line">
                <a:avLst/>
              </a:prstGeom>
              <a:noFill/>
              <a:ln w="12700">
                <a:solidFill>
                  <a:srgbClr val="4D4D4D"/>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solidFill>
                    <a:prstClr val="black"/>
                  </a:solidFill>
                </a:endParaRPr>
              </a:p>
            </p:txBody>
          </p:sp>
          <p:pic>
            <p:nvPicPr>
              <p:cNvPr id="40" name="Picture 23"/>
              <p:cNvPicPr>
                <a:picLocks noChangeAspect="1" noChangeArrowheads="1"/>
              </p:cNvPicPr>
              <p:nvPr/>
            </p:nvPicPr>
            <p:blipFill>
              <a:blip r:embed="rId8">
                <a:extLst>
                  <a:ext uri="{28A0092B-C50C-407E-A947-70E740481C1C}">
                    <a14:useLocalDpi xmlns:a14="http://schemas.microsoft.com/office/drawing/2010/main"/>
                  </a:ext>
                </a:extLst>
              </a:blip>
              <a:srcRect r="70226" b="7217"/>
              <a:stretch>
                <a:fillRect/>
              </a:stretch>
            </p:blipFill>
            <p:spPr bwMode="auto">
              <a:xfrm>
                <a:off x="2608" y="2614"/>
                <a:ext cx="817" cy="6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41" name="Rectangle 24"/>
              <p:cNvSpPr>
                <a:spLocks noChangeArrowheads="1"/>
              </p:cNvSpPr>
              <p:nvPr/>
            </p:nvSpPr>
            <p:spPr bwMode="auto">
              <a:xfrm>
                <a:off x="2899" y="2830"/>
                <a:ext cx="140" cy="272"/>
              </a:xfrm>
              <a:prstGeom prst="rect">
                <a:avLst/>
              </a:prstGeom>
              <a:solidFill>
                <a:srgbClr val="FFFFFF"/>
              </a:solidFill>
              <a:ln w="12700">
                <a:solidFill>
                  <a:schemeClr val="bg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solidFill>
                    <a:prstClr val="black"/>
                  </a:solidFill>
                </a:endParaRPr>
              </a:p>
            </p:txBody>
          </p:sp>
          <p:sp>
            <p:nvSpPr>
              <p:cNvPr id="42" name="Line 25"/>
              <p:cNvSpPr>
                <a:spLocks noChangeShapeType="1"/>
              </p:cNvSpPr>
              <p:nvPr/>
            </p:nvSpPr>
            <p:spPr bwMode="auto">
              <a:xfrm>
                <a:off x="2905" y="2969"/>
                <a:ext cx="136" cy="0"/>
              </a:xfrm>
              <a:prstGeom prst="line">
                <a:avLst/>
              </a:prstGeom>
              <a:noFill/>
              <a:ln w="12700">
                <a:solidFill>
                  <a:srgbClr val="4D4D4D"/>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solidFill>
                    <a:prstClr val="black"/>
                  </a:solidFill>
                </a:endParaRPr>
              </a:p>
            </p:txBody>
          </p:sp>
          <p:sp>
            <p:nvSpPr>
              <p:cNvPr id="43" name="Text Box 26"/>
              <p:cNvSpPr txBox="1">
                <a:spLocks noChangeArrowheads="1"/>
              </p:cNvSpPr>
              <p:nvPr/>
            </p:nvSpPr>
            <p:spPr bwMode="auto">
              <a:xfrm>
                <a:off x="3720" y="2869"/>
                <a:ext cx="197"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marL="342900" indent="-342900">
                  <a:defRPr sz="2400">
                    <a:solidFill>
                      <a:schemeClr val="tx1"/>
                    </a:solidFill>
                    <a:latin typeface="Times New Roman" charset="0"/>
                  </a:defRPr>
                </a:lvl1pPr>
                <a:lvl2pPr>
                  <a:defRPr sz="2400">
                    <a:solidFill>
                      <a:schemeClr val="tx1"/>
                    </a:solidFill>
                    <a:latin typeface="Times New Roman" charset="0"/>
                  </a:defRPr>
                </a:lvl2pPr>
                <a:lvl3pPr>
                  <a:defRPr sz="2400">
                    <a:solidFill>
                      <a:schemeClr val="tx1"/>
                    </a:solidFill>
                    <a:latin typeface="Times New Roman" charset="0"/>
                  </a:defRPr>
                </a:lvl3pPr>
                <a:lvl4pPr>
                  <a:defRPr sz="2400">
                    <a:solidFill>
                      <a:schemeClr val="tx1"/>
                    </a:solidFill>
                    <a:latin typeface="Times New Roman" charset="0"/>
                  </a:defRPr>
                </a:lvl4pPr>
                <a:lvl5pPr>
                  <a:defRPr sz="2400">
                    <a:solidFill>
                      <a:schemeClr val="tx1"/>
                    </a:solidFill>
                    <a:latin typeface="Times New Roman" charset="0"/>
                  </a:defRPr>
                </a:lvl5pPr>
                <a:lvl6pPr fontAlgn="base">
                  <a:spcBef>
                    <a:spcPct val="0"/>
                  </a:spcBef>
                  <a:spcAft>
                    <a:spcPct val="0"/>
                  </a:spcAft>
                  <a:defRPr sz="2400">
                    <a:solidFill>
                      <a:schemeClr val="tx1"/>
                    </a:solidFill>
                    <a:latin typeface="Times New Roman" charset="0"/>
                  </a:defRPr>
                </a:lvl6pPr>
                <a:lvl7pPr fontAlgn="base">
                  <a:spcBef>
                    <a:spcPct val="0"/>
                  </a:spcBef>
                  <a:spcAft>
                    <a:spcPct val="0"/>
                  </a:spcAft>
                  <a:defRPr sz="2400">
                    <a:solidFill>
                      <a:schemeClr val="tx1"/>
                    </a:solidFill>
                    <a:latin typeface="Times New Roman" charset="0"/>
                  </a:defRPr>
                </a:lvl7pPr>
                <a:lvl8pPr fontAlgn="base">
                  <a:spcBef>
                    <a:spcPct val="0"/>
                  </a:spcBef>
                  <a:spcAft>
                    <a:spcPct val="0"/>
                  </a:spcAft>
                  <a:defRPr sz="2400">
                    <a:solidFill>
                      <a:schemeClr val="tx1"/>
                    </a:solidFill>
                    <a:latin typeface="Times New Roman" charset="0"/>
                  </a:defRPr>
                </a:lvl8pPr>
                <a:lvl9pPr fontAlgn="base">
                  <a:spcBef>
                    <a:spcPct val="0"/>
                  </a:spcBef>
                  <a:spcAft>
                    <a:spcPct val="0"/>
                  </a:spcAft>
                  <a:defRPr sz="2400">
                    <a:solidFill>
                      <a:schemeClr val="tx1"/>
                    </a:solidFill>
                    <a:latin typeface="Times New Roman" charset="0"/>
                  </a:defRPr>
                </a:lvl9pPr>
              </a:lstStyle>
              <a:p>
                <a:pPr algn="ctr">
                  <a:spcBef>
                    <a:spcPct val="50000"/>
                  </a:spcBef>
                </a:pPr>
                <a:r>
                  <a:rPr lang="en-US" altLang="en-US" sz="1400" i="1">
                    <a:solidFill>
                      <a:srgbClr val="4D4D4D"/>
                    </a:solidFill>
                    <a:ea typeface="Arial" charset="0"/>
                    <a:cs typeface="Arial" charset="0"/>
                  </a:rPr>
                  <a:t>H</a:t>
                </a:r>
                <a:endParaRPr lang="fr-FR" altLang="en-US" sz="1400" i="1">
                  <a:solidFill>
                    <a:srgbClr val="4D4D4D"/>
                  </a:solidFill>
                  <a:ea typeface="Arial" charset="0"/>
                  <a:cs typeface="Arial" charset="0"/>
                </a:endParaRPr>
              </a:p>
            </p:txBody>
          </p:sp>
          <p:sp>
            <p:nvSpPr>
              <p:cNvPr id="44" name="Text Box 27"/>
              <p:cNvSpPr txBox="1">
                <a:spLocks noChangeArrowheads="1"/>
              </p:cNvSpPr>
              <p:nvPr/>
            </p:nvSpPr>
            <p:spPr bwMode="auto">
              <a:xfrm>
                <a:off x="2878" y="2802"/>
                <a:ext cx="197"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marL="342900" indent="-342900">
                  <a:defRPr sz="2400">
                    <a:solidFill>
                      <a:schemeClr val="tx1"/>
                    </a:solidFill>
                    <a:latin typeface="Times New Roman" charset="0"/>
                  </a:defRPr>
                </a:lvl1pPr>
                <a:lvl2pPr>
                  <a:defRPr sz="2400">
                    <a:solidFill>
                      <a:schemeClr val="tx1"/>
                    </a:solidFill>
                    <a:latin typeface="Times New Roman" charset="0"/>
                  </a:defRPr>
                </a:lvl2pPr>
                <a:lvl3pPr>
                  <a:defRPr sz="2400">
                    <a:solidFill>
                      <a:schemeClr val="tx1"/>
                    </a:solidFill>
                    <a:latin typeface="Times New Roman" charset="0"/>
                  </a:defRPr>
                </a:lvl3pPr>
                <a:lvl4pPr>
                  <a:defRPr sz="2400">
                    <a:solidFill>
                      <a:schemeClr val="tx1"/>
                    </a:solidFill>
                    <a:latin typeface="Times New Roman" charset="0"/>
                  </a:defRPr>
                </a:lvl4pPr>
                <a:lvl5pPr>
                  <a:defRPr sz="2400">
                    <a:solidFill>
                      <a:schemeClr val="tx1"/>
                    </a:solidFill>
                    <a:latin typeface="Times New Roman" charset="0"/>
                  </a:defRPr>
                </a:lvl5pPr>
                <a:lvl6pPr fontAlgn="base">
                  <a:spcBef>
                    <a:spcPct val="0"/>
                  </a:spcBef>
                  <a:spcAft>
                    <a:spcPct val="0"/>
                  </a:spcAft>
                  <a:defRPr sz="2400">
                    <a:solidFill>
                      <a:schemeClr val="tx1"/>
                    </a:solidFill>
                    <a:latin typeface="Times New Roman" charset="0"/>
                  </a:defRPr>
                </a:lvl6pPr>
                <a:lvl7pPr fontAlgn="base">
                  <a:spcBef>
                    <a:spcPct val="0"/>
                  </a:spcBef>
                  <a:spcAft>
                    <a:spcPct val="0"/>
                  </a:spcAft>
                  <a:defRPr sz="2400">
                    <a:solidFill>
                      <a:schemeClr val="tx1"/>
                    </a:solidFill>
                    <a:latin typeface="Times New Roman" charset="0"/>
                  </a:defRPr>
                </a:lvl7pPr>
                <a:lvl8pPr fontAlgn="base">
                  <a:spcBef>
                    <a:spcPct val="0"/>
                  </a:spcBef>
                  <a:spcAft>
                    <a:spcPct val="0"/>
                  </a:spcAft>
                  <a:defRPr sz="2400">
                    <a:solidFill>
                      <a:schemeClr val="tx1"/>
                    </a:solidFill>
                    <a:latin typeface="Times New Roman" charset="0"/>
                  </a:defRPr>
                </a:lvl8pPr>
                <a:lvl9pPr fontAlgn="base">
                  <a:spcBef>
                    <a:spcPct val="0"/>
                  </a:spcBef>
                  <a:spcAft>
                    <a:spcPct val="0"/>
                  </a:spcAft>
                  <a:defRPr sz="2400">
                    <a:solidFill>
                      <a:schemeClr val="tx1"/>
                    </a:solidFill>
                    <a:latin typeface="Times New Roman" charset="0"/>
                  </a:defRPr>
                </a:lvl9pPr>
              </a:lstStyle>
              <a:p>
                <a:pPr algn="ctr">
                  <a:spcBef>
                    <a:spcPct val="50000"/>
                  </a:spcBef>
                </a:pPr>
                <a:r>
                  <a:rPr lang="en-US" altLang="en-US" sz="1400" i="1">
                    <a:solidFill>
                      <a:srgbClr val="4D4D4D"/>
                    </a:solidFill>
                    <a:ea typeface="Arial" charset="0"/>
                    <a:cs typeface="Arial" charset="0"/>
                  </a:rPr>
                  <a:t>H</a:t>
                </a:r>
                <a:endParaRPr lang="fr-FR" altLang="en-US" sz="1400" i="1">
                  <a:solidFill>
                    <a:srgbClr val="4D4D4D"/>
                  </a:solidFill>
                  <a:ea typeface="Arial" charset="0"/>
                  <a:cs typeface="Arial" charset="0"/>
                </a:endParaRPr>
              </a:p>
            </p:txBody>
          </p:sp>
        </p:grpSp>
      </p:grpSp>
      <p:sp>
        <p:nvSpPr>
          <p:cNvPr id="45" name="TextBox 44"/>
          <p:cNvSpPr txBox="1"/>
          <p:nvPr/>
        </p:nvSpPr>
        <p:spPr>
          <a:xfrm>
            <a:off x="7808052" y="3063399"/>
            <a:ext cx="1187624" cy="553998"/>
          </a:xfrm>
          <a:prstGeom prst="rect">
            <a:avLst/>
          </a:prstGeom>
          <a:noFill/>
        </p:spPr>
        <p:txBody>
          <a:bodyPr wrap="square" rtlCol="0">
            <a:spAutoFit/>
          </a:bodyPr>
          <a:lstStyle/>
          <a:p>
            <a:r>
              <a:rPr lang="en-US" sz="1000" i="1" dirty="0" err="1" smtClean="0">
                <a:solidFill>
                  <a:prstClr val="black">
                    <a:lumMod val="50000"/>
                    <a:lumOff val="50000"/>
                  </a:prstClr>
                </a:solidFill>
                <a:latin typeface="Helvetica Light" charset="0"/>
                <a:ea typeface="Helvetica Light" charset="0"/>
                <a:cs typeface="Helvetica Light" charset="0"/>
              </a:rPr>
              <a:t>m</a:t>
            </a:r>
            <a:r>
              <a:rPr lang="en-US" sz="1000" i="1" baseline="-25000" dirty="0" err="1" smtClean="0">
                <a:solidFill>
                  <a:prstClr val="black">
                    <a:lumMod val="50000"/>
                    <a:lumOff val="50000"/>
                  </a:prstClr>
                </a:solidFill>
                <a:latin typeface="Helvetica Light" charset="0"/>
                <a:ea typeface="Helvetica Light" charset="0"/>
                <a:cs typeface="Helvetica Light" charset="0"/>
              </a:rPr>
              <a:t>H</a:t>
            </a:r>
            <a:r>
              <a:rPr lang="en-US" sz="1000" dirty="0" smtClean="0">
                <a:solidFill>
                  <a:prstClr val="black">
                    <a:lumMod val="50000"/>
                    <a:lumOff val="50000"/>
                  </a:prstClr>
                </a:solidFill>
                <a:latin typeface="Helvetica Light" charset="0"/>
                <a:ea typeface="Helvetica Light" charset="0"/>
                <a:cs typeface="Helvetica Light" charset="0"/>
              </a:rPr>
              <a:t> must not be too large (which is fulfilled)</a:t>
            </a:r>
          </a:p>
        </p:txBody>
      </p:sp>
      <p:pic>
        <p:nvPicPr>
          <p:cNvPr id="54" name="Picture 53" descr="figaux_01d.pdf"/>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2482323" y="4936482"/>
            <a:ext cx="1603477" cy="1080120"/>
          </a:xfrm>
          <a:prstGeom prst="rect">
            <a:avLst/>
          </a:prstGeom>
        </p:spPr>
      </p:pic>
      <p:pic>
        <p:nvPicPr>
          <p:cNvPr id="55" name="Picture 54" descr="figaux_01a.pdf"/>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464654" y="4936482"/>
            <a:ext cx="1603477" cy="1080120"/>
          </a:xfrm>
          <a:prstGeom prst="rect">
            <a:avLst/>
          </a:prstGeom>
        </p:spPr>
      </p:pic>
      <p:sp>
        <p:nvSpPr>
          <p:cNvPr id="56" name="TextBox 55"/>
          <p:cNvSpPr txBox="1"/>
          <p:nvPr/>
        </p:nvSpPr>
        <p:spPr>
          <a:xfrm>
            <a:off x="467544" y="6160618"/>
            <a:ext cx="1641796" cy="276999"/>
          </a:xfrm>
          <a:prstGeom prst="rect">
            <a:avLst/>
          </a:prstGeom>
          <a:noFill/>
        </p:spPr>
        <p:txBody>
          <a:bodyPr wrap="none" rtlCol="0">
            <a:spAutoFit/>
          </a:bodyPr>
          <a:lstStyle/>
          <a:p>
            <a:r>
              <a:rPr lang="en-GB" sz="1200" b="1" dirty="0" smtClean="0">
                <a:solidFill>
                  <a:srgbClr val="7F7F7F"/>
                </a:solidFill>
                <a:latin typeface="Helvetica Light"/>
                <a:cs typeface="Helvetica Light"/>
              </a:rPr>
              <a:t>EW VBS production</a:t>
            </a:r>
          </a:p>
        </p:txBody>
      </p:sp>
      <p:sp>
        <p:nvSpPr>
          <p:cNvPr id="57" name="TextBox 56"/>
          <p:cNvSpPr txBox="1"/>
          <p:nvPr/>
        </p:nvSpPr>
        <p:spPr>
          <a:xfrm>
            <a:off x="2470845" y="6160618"/>
            <a:ext cx="1595654" cy="276999"/>
          </a:xfrm>
          <a:prstGeom prst="rect">
            <a:avLst/>
          </a:prstGeom>
          <a:noFill/>
        </p:spPr>
        <p:txBody>
          <a:bodyPr wrap="none" rtlCol="0">
            <a:spAutoFit/>
          </a:bodyPr>
          <a:lstStyle/>
          <a:p>
            <a:r>
              <a:rPr lang="en-GB" sz="1200" dirty="0" smtClean="0">
                <a:solidFill>
                  <a:srgbClr val="7F7F7F"/>
                </a:solidFill>
                <a:latin typeface="Helvetica Light"/>
                <a:cs typeface="Helvetica Light"/>
              </a:rPr>
              <a:t>Non-VBS production</a:t>
            </a:r>
          </a:p>
        </p:txBody>
      </p:sp>
      <p:pic>
        <p:nvPicPr>
          <p:cNvPr id="58" name="Picture 57" descr="figaux_02b.pdf"/>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4282523" y="4936482"/>
            <a:ext cx="1525361" cy="1080000"/>
          </a:xfrm>
          <a:prstGeom prst="rect">
            <a:avLst/>
          </a:prstGeom>
        </p:spPr>
      </p:pic>
      <p:sp>
        <p:nvSpPr>
          <p:cNvPr id="59" name="TextBox 58"/>
          <p:cNvSpPr txBox="1"/>
          <p:nvPr/>
        </p:nvSpPr>
        <p:spPr>
          <a:xfrm>
            <a:off x="4370003" y="6160618"/>
            <a:ext cx="1424688" cy="276999"/>
          </a:xfrm>
          <a:prstGeom prst="rect">
            <a:avLst/>
          </a:prstGeom>
          <a:noFill/>
        </p:spPr>
        <p:txBody>
          <a:bodyPr wrap="none" rtlCol="0">
            <a:spAutoFit/>
          </a:bodyPr>
          <a:lstStyle/>
          <a:p>
            <a:r>
              <a:rPr lang="en-GB" sz="1200" dirty="0" smtClean="0">
                <a:solidFill>
                  <a:srgbClr val="7F7F7F"/>
                </a:solidFill>
                <a:latin typeface="Helvetica Light"/>
                <a:cs typeface="Helvetica Light"/>
              </a:rPr>
              <a:t>Strong production</a:t>
            </a:r>
          </a:p>
        </p:txBody>
      </p:sp>
      <p:sp>
        <p:nvSpPr>
          <p:cNvPr id="60" name="TextBox 59"/>
          <p:cNvSpPr txBox="1"/>
          <p:nvPr/>
        </p:nvSpPr>
        <p:spPr>
          <a:xfrm>
            <a:off x="6133901" y="5229200"/>
            <a:ext cx="2806957" cy="523220"/>
          </a:xfrm>
          <a:prstGeom prst="rect">
            <a:avLst/>
          </a:prstGeom>
          <a:noFill/>
        </p:spPr>
        <p:txBody>
          <a:bodyPr wrap="square" rtlCol="0">
            <a:spAutoFit/>
          </a:bodyPr>
          <a:lstStyle/>
          <a:p>
            <a:r>
              <a:rPr lang="en-US" sz="1400" dirty="0" smtClean="0">
                <a:solidFill>
                  <a:srgbClr val="003BB8"/>
                </a:solidFill>
                <a:latin typeface="Helvetica Light" charset="0"/>
                <a:ea typeface="Helvetica Light" charset="0"/>
                <a:cs typeface="Helvetica Light" charset="0"/>
              </a:rPr>
              <a:t>Look for VBS scattering in high dijet invariant mass distributions</a:t>
            </a:r>
          </a:p>
        </p:txBody>
      </p:sp>
      <p:sp>
        <p:nvSpPr>
          <p:cNvPr id="61" name="TextBox 60"/>
          <p:cNvSpPr txBox="1"/>
          <p:nvPr/>
        </p:nvSpPr>
        <p:spPr>
          <a:xfrm>
            <a:off x="323528" y="4221088"/>
            <a:ext cx="4608513" cy="461665"/>
          </a:xfrm>
          <a:prstGeom prst="rect">
            <a:avLst/>
          </a:prstGeom>
          <a:noFill/>
        </p:spPr>
        <p:txBody>
          <a:bodyPr wrap="square" rtlCol="0">
            <a:spAutoFit/>
          </a:bodyPr>
          <a:lstStyle/>
          <a:p>
            <a:r>
              <a:rPr lang="en-GB" sz="1200" dirty="0" smtClean="0">
                <a:solidFill>
                  <a:prstClr val="black"/>
                </a:solidFill>
                <a:latin typeface="Helvetica Light"/>
                <a:cs typeface="Helvetica Light"/>
              </a:rPr>
              <a:t>Same-sign WW selection greatly </a:t>
            </a:r>
            <a:r>
              <a:rPr lang="en-GB" sz="1200" dirty="0">
                <a:solidFill>
                  <a:prstClr val="black"/>
                </a:solidFill>
                <a:latin typeface="Helvetica Light"/>
                <a:cs typeface="Helvetica Light"/>
              </a:rPr>
              <a:t>reduces strong production. </a:t>
            </a:r>
            <a:r>
              <a:rPr lang="en-GB" sz="1200" dirty="0" smtClean="0">
                <a:solidFill>
                  <a:prstClr val="black"/>
                </a:solidFill>
                <a:latin typeface="Helvetica Light"/>
                <a:cs typeface="Helvetica Light"/>
              </a:rPr>
              <a:t>Removes </a:t>
            </a:r>
            <a:r>
              <a:rPr lang="en-GB" sz="1200" dirty="0">
                <a:solidFill>
                  <a:prstClr val="black"/>
                </a:solidFill>
                <a:latin typeface="Helvetica Light"/>
                <a:cs typeface="Helvetica Light"/>
              </a:rPr>
              <a:t>s-channel </a:t>
            </a:r>
            <a:r>
              <a:rPr lang="en-GB" sz="1200" dirty="0" smtClean="0">
                <a:solidFill>
                  <a:prstClr val="black"/>
                </a:solidFill>
                <a:latin typeface="Helvetica Light"/>
                <a:cs typeface="Helvetica Light"/>
              </a:rPr>
              <a:t>Higgs process:</a:t>
            </a:r>
          </a:p>
        </p:txBody>
      </p:sp>
    </p:spTree>
    <p:extLst>
      <p:ext uri="{BB962C8B-B14F-4D97-AF65-F5344CB8AC3E}">
        <p14:creationId xmlns:p14="http://schemas.microsoft.com/office/powerpoint/2010/main" val="1346032612"/>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556792"/>
            <a:ext cx="9144000" cy="53012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9" name="TextBox 18"/>
          <p:cNvSpPr txBox="1"/>
          <p:nvPr/>
        </p:nvSpPr>
        <p:spPr>
          <a:xfrm>
            <a:off x="154519" y="152400"/>
            <a:ext cx="8989481" cy="823302"/>
          </a:xfrm>
          <a:prstGeom prst="rect">
            <a:avLst/>
          </a:prstGeom>
          <a:noFill/>
        </p:spPr>
        <p:txBody>
          <a:bodyPr wrap="square" rtlCol="0">
            <a:spAutoFit/>
          </a:bodyPr>
          <a:lstStyle/>
          <a:p>
            <a:r>
              <a:rPr lang="en-US" sz="2400" dirty="0">
                <a:solidFill>
                  <a:prstClr val="black"/>
                </a:solidFill>
                <a:latin typeface="Helvetica Light" charset="0"/>
                <a:ea typeface="Helvetica Light" charset="0"/>
                <a:cs typeface="Helvetica Light" charset="0"/>
              </a:rPr>
              <a:t>The electroweak sector needs the Higgs boson</a:t>
            </a:r>
          </a:p>
          <a:p>
            <a:pPr>
              <a:spcBef>
                <a:spcPts val="900"/>
              </a:spcBef>
            </a:pPr>
            <a:r>
              <a:rPr lang="en-US" sz="1600" dirty="0" smtClean="0">
                <a:solidFill>
                  <a:prstClr val="black"/>
                </a:solidFill>
                <a:latin typeface="Helvetica Light" charset="0"/>
                <a:ea typeface="Helvetica Light" charset="0"/>
                <a:cs typeface="Helvetica Light" charset="0"/>
              </a:rPr>
              <a:t>Higgs </a:t>
            </a:r>
            <a:r>
              <a:rPr lang="en-US" sz="1600" dirty="0">
                <a:solidFill>
                  <a:prstClr val="black"/>
                </a:solidFill>
                <a:latin typeface="Helvetica Light" charset="0"/>
                <a:ea typeface="Helvetica Light" charset="0"/>
                <a:cs typeface="Helvetica Light" charset="0"/>
              </a:rPr>
              <a:t>boson acts as “moderator” to </a:t>
            </a:r>
            <a:r>
              <a:rPr lang="en-US" sz="1600" dirty="0" err="1">
                <a:solidFill>
                  <a:prstClr val="black"/>
                </a:solidFill>
                <a:latin typeface="Helvetica Light" charset="0"/>
                <a:ea typeface="Helvetica Light" charset="0"/>
                <a:cs typeface="Helvetica Light" charset="0"/>
              </a:rPr>
              <a:t>unitarise</a:t>
            </a:r>
            <a:r>
              <a:rPr lang="en-US" sz="1600" dirty="0">
                <a:solidFill>
                  <a:prstClr val="black"/>
                </a:solidFill>
                <a:latin typeface="Helvetica Light" charset="0"/>
                <a:ea typeface="Helvetica Light" charset="0"/>
                <a:cs typeface="Helvetica Light" charset="0"/>
              </a:rPr>
              <a:t> high-energy longitudinal vector boson scattering</a:t>
            </a:r>
          </a:p>
        </p:txBody>
      </p:sp>
      <p:sp>
        <p:nvSpPr>
          <p:cNvPr id="4" name="Slide Number Placeholder 3"/>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25</a:t>
            </a:fld>
            <a:endParaRPr lang="en-GB" dirty="0">
              <a:solidFill>
                <a:prstClr val="black">
                  <a:lumMod val="50000"/>
                  <a:lumOff val="50000"/>
                </a:prstClr>
              </a:solidFill>
            </a:endParaRPr>
          </a:p>
        </p:txBody>
      </p:sp>
      <p:pic>
        <p:nvPicPr>
          <p:cNvPr id="20" name="Picture 19" descr="figaux_01d.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482323" y="4936482"/>
            <a:ext cx="1603477" cy="1080120"/>
          </a:xfrm>
          <a:prstGeom prst="rect">
            <a:avLst/>
          </a:prstGeom>
        </p:spPr>
      </p:pic>
      <p:pic>
        <p:nvPicPr>
          <p:cNvPr id="21" name="Picture 20" descr="figaux_01a.pdf"/>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64654" y="4936482"/>
            <a:ext cx="1603477" cy="1080120"/>
          </a:xfrm>
          <a:prstGeom prst="rect">
            <a:avLst/>
          </a:prstGeom>
        </p:spPr>
      </p:pic>
      <p:sp>
        <p:nvSpPr>
          <p:cNvPr id="22" name="TextBox 21"/>
          <p:cNvSpPr txBox="1"/>
          <p:nvPr/>
        </p:nvSpPr>
        <p:spPr>
          <a:xfrm>
            <a:off x="467544" y="6160618"/>
            <a:ext cx="1641796" cy="276999"/>
          </a:xfrm>
          <a:prstGeom prst="rect">
            <a:avLst/>
          </a:prstGeom>
          <a:noFill/>
        </p:spPr>
        <p:txBody>
          <a:bodyPr wrap="none" rtlCol="0">
            <a:spAutoFit/>
          </a:bodyPr>
          <a:lstStyle/>
          <a:p>
            <a:r>
              <a:rPr lang="en-GB" sz="1200" b="1" dirty="0" smtClean="0">
                <a:solidFill>
                  <a:srgbClr val="7F7F7F"/>
                </a:solidFill>
                <a:latin typeface="Helvetica Light"/>
                <a:cs typeface="Helvetica Light"/>
              </a:rPr>
              <a:t>EW VBS production</a:t>
            </a:r>
          </a:p>
        </p:txBody>
      </p:sp>
      <p:sp>
        <p:nvSpPr>
          <p:cNvPr id="23" name="TextBox 22"/>
          <p:cNvSpPr txBox="1"/>
          <p:nvPr/>
        </p:nvSpPr>
        <p:spPr>
          <a:xfrm>
            <a:off x="2470845" y="6160618"/>
            <a:ext cx="1595654" cy="276999"/>
          </a:xfrm>
          <a:prstGeom prst="rect">
            <a:avLst/>
          </a:prstGeom>
          <a:noFill/>
        </p:spPr>
        <p:txBody>
          <a:bodyPr wrap="none" rtlCol="0">
            <a:spAutoFit/>
          </a:bodyPr>
          <a:lstStyle/>
          <a:p>
            <a:r>
              <a:rPr lang="en-GB" sz="1200" dirty="0" smtClean="0">
                <a:solidFill>
                  <a:srgbClr val="7F7F7F"/>
                </a:solidFill>
                <a:latin typeface="Helvetica Light"/>
                <a:cs typeface="Helvetica Light"/>
              </a:rPr>
              <a:t>Non-VBS production</a:t>
            </a:r>
          </a:p>
        </p:txBody>
      </p:sp>
      <p:pic>
        <p:nvPicPr>
          <p:cNvPr id="24" name="Picture 23" descr="figaux_02b.pdf"/>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4282523" y="4936482"/>
            <a:ext cx="1525361" cy="1080000"/>
          </a:xfrm>
          <a:prstGeom prst="rect">
            <a:avLst/>
          </a:prstGeom>
        </p:spPr>
      </p:pic>
      <p:sp>
        <p:nvSpPr>
          <p:cNvPr id="25" name="TextBox 24"/>
          <p:cNvSpPr txBox="1"/>
          <p:nvPr/>
        </p:nvSpPr>
        <p:spPr>
          <a:xfrm>
            <a:off x="4370003" y="6160618"/>
            <a:ext cx="1424688" cy="276999"/>
          </a:xfrm>
          <a:prstGeom prst="rect">
            <a:avLst/>
          </a:prstGeom>
          <a:noFill/>
        </p:spPr>
        <p:txBody>
          <a:bodyPr wrap="none" rtlCol="0">
            <a:spAutoFit/>
          </a:bodyPr>
          <a:lstStyle/>
          <a:p>
            <a:r>
              <a:rPr lang="en-GB" sz="1200" dirty="0" smtClean="0">
                <a:solidFill>
                  <a:srgbClr val="7F7F7F"/>
                </a:solidFill>
                <a:latin typeface="Helvetica Light"/>
                <a:cs typeface="Helvetica Light"/>
              </a:rPr>
              <a:t>Strong production</a:t>
            </a:r>
          </a:p>
        </p:txBody>
      </p:sp>
      <p:sp>
        <p:nvSpPr>
          <p:cNvPr id="29" name="TextBox 28"/>
          <p:cNvSpPr txBox="1"/>
          <p:nvPr/>
        </p:nvSpPr>
        <p:spPr>
          <a:xfrm>
            <a:off x="6133901" y="5229200"/>
            <a:ext cx="2996870" cy="861774"/>
          </a:xfrm>
          <a:prstGeom prst="rect">
            <a:avLst/>
          </a:prstGeom>
          <a:noFill/>
        </p:spPr>
        <p:txBody>
          <a:bodyPr wrap="square" rtlCol="0">
            <a:spAutoFit/>
          </a:bodyPr>
          <a:lstStyle/>
          <a:p>
            <a:r>
              <a:rPr lang="en-US" sz="1400" dirty="0" smtClean="0">
                <a:solidFill>
                  <a:srgbClr val="003BB8"/>
                </a:solidFill>
                <a:latin typeface="Helvetica Light" charset="0"/>
                <a:ea typeface="Helvetica Light" charset="0"/>
                <a:cs typeface="Helvetica Light" charset="0"/>
              </a:rPr>
              <a:t>Look for VBS scattering in high dijet invariant mass distributions</a:t>
            </a:r>
          </a:p>
          <a:p>
            <a:pPr>
              <a:spcBef>
                <a:spcPts val="1200"/>
              </a:spcBef>
            </a:pPr>
            <a:r>
              <a:rPr lang="en-US" sz="1200" b="1" dirty="0" smtClean="0">
                <a:solidFill>
                  <a:srgbClr val="003BB8"/>
                </a:solidFill>
                <a:latin typeface="Helvetica Light" charset="0"/>
                <a:ea typeface="Helvetica Light" charset="0"/>
                <a:cs typeface="Helvetica Light" charset="0"/>
              </a:rPr>
              <a:t>CMS observes EW production </a:t>
            </a:r>
            <a:r>
              <a:rPr lang="en-US" sz="1200" b="1" dirty="0">
                <a:solidFill>
                  <a:srgbClr val="003BB8"/>
                </a:solidFill>
                <a:latin typeface="Helvetica Light" charset="0"/>
                <a:ea typeface="Helvetica Light" charset="0"/>
                <a:cs typeface="Helvetica Light" charset="0"/>
              </a:rPr>
              <a:t>at 5.7σ </a:t>
            </a:r>
            <a:r>
              <a:rPr lang="en-US" sz="1200" b="1" dirty="0" smtClean="0">
                <a:solidFill>
                  <a:srgbClr val="003BB8"/>
                </a:solidFill>
                <a:latin typeface="Helvetica Light" charset="0"/>
                <a:ea typeface="Helvetica Light" charset="0"/>
                <a:cs typeface="Helvetica Light" charset="0"/>
              </a:rPr>
              <a:t> </a:t>
            </a:r>
          </a:p>
        </p:txBody>
      </p:sp>
      <p:sp>
        <p:nvSpPr>
          <p:cNvPr id="32" name="TextBox 31"/>
          <p:cNvSpPr txBox="1"/>
          <p:nvPr/>
        </p:nvSpPr>
        <p:spPr>
          <a:xfrm>
            <a:off x="323528" y="4221088"/>
            <a:ext cx="4608513" cy="461665"/>
          </a:xfrm>
          <a:prstGeom prst="rect">
            <a:avLst/>
          </a:prstGeom>
          <a:noFill/>
        </p:spPr>
        <p:txBody>
          <a:bodyPr wrap="square" rtlCol="0">
            <a:spAutoFit/>
          </a:bodyPr>
          <a:lstStyle/>
          <a:p>
            <a:r>
              <a:rPr lang="en-GB" sz="1200" dirty="0" smtClean="0">
                <a:solidFill>
                  <a:prstClr val="black"/>
                </a:solidFill>
                <a:latin typeface="Helvetica Light"/>
                <a:cs typeface="Helvetica Light"/>
              </a:rPr>
              <a:t>Same-sign WW selection greatly </a:t>
            </a:r>
            <a:r>
              <a:rPr lang="en-GB" sz="1200" dirty="0">
                <a:solidFill>
                  <a:prstClr val="black"/>
                </a:solidFill>
                <a:latin typeface="Helvetica Light"/>
                <a:cs typeface="Helvetica Light"/>
              </a:rPr>
              <a:t>reduces strong production. </a:t>
            </a:r>
            <a:r>
              <a:rPr lang="en-GB" sz="1200" dirty="0" smtClean="0">
                <a:solidFill>
                  <a:prstClr val="black"/>
                </a:solidFill>
                <a:latin typeface="Helvetica Light"/>
                <a:cs typeface="Helvetica Light"/>
              </a:rPr>
              <a:t>Removes </a:t>
            </a:r>
            <a:r>
              <a:rPr lang="en-GB" sz="1200" dirty="0">
                <a:solidFill>
                  <a:prstClr val="black"/>
                </a:solidFill>
                <a:latin typeface="Helvetica Light"/>
                <a:cs typeface="Helvetica Light"/>
              </a:rPr>
              <a:t>s-channel </a:t>
            </a:r>
            <a:r>
              <a:rPr lang="en-GB" sz="1200" smtClean="0">
                <a:solidFill>
                  <a:prstClr val="black"/>
                </a:solidFill>
                <a:latin typeface="Helvetica Light"/>
                <a:cs typeface="Helvetica Light"/>
              </a:rPr>
              <a:t>Higgs process:</a:t>
            </a:r>
            <a:endParaRPr lang="en-GB" sz="1200" dirty="0" smtClean="0">
              <a:solidFill>
                <a:prstClr val="black"/>
              </a:solidFill>
              <a:latin typeface="Helvetica Light"/>
              <a:cs typeface="Helvetica Light"/>
            </a:endParaRPr>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67980" y="1426151"/>
            <a:ext cx="3624500" cy="3445512"/>
          </a:xfrm>
          <a:prstGeom prst="rect">
            <a:avLst/>
          </a:prstGeom>
        </p:spPr>
      </p:pic>
      <p:sp>
        <p:nvSpPr>
          <p:cNvPr id="31" name="Rectangle 30"/>
          <p:cNvSpPr/>
          <p:nvPr/>
        </p:nvSpPr>
        <p:spPr>
          <a:xfrm rot="16200000">
            <a:off x="7953157" y="2364252"/>
            <a:ext cx="1737767" cy="215444"/>
          </a:xfrm>
          <a:prstGeom prst="rect">
            <a:avLst/>
          </a:prstGeom>
        </p:spPr>
        <p:txBody>
          <a:bodyPr wrap="square">
            <a:spAutoFit/>
          </a:bodyPr>
          <a:lstStyle/>
          <a:p>
            <a:pPr algn="r"/>
            <a:r>
              <a:rPr lang="is-IS" sz="800" dirty="0" smtClean="0">
                <a:solidFill>
                  <a:prstClr val="black">
                    <a:lumMod val="50000"/>
                    <a:lumOff val="50000"/>
                  </a:prstClr>
                </a:solidFill>
                <a:latin typeface="Helvetica Light" charset="0"/>
                <a:ea typeface="Helvetica Light" charset="0"/>
                <a:cs typeface="Helvetica Light" charset="0"/>
              </a:rPr>
              <a:t> arXiv:1709.05822</a:t>
            </a:r>
            <a:endParaRPr lang="en-US" sz="800" dirty="0">
              <a:solidFill>
                <a:prstClr val="black">
                  <a:lumMod val="50000"/>
                  <a:lumOff val="50000"/>
                </a:prstClr>
              </a:solidFill>
              <a:latin typeface="Helvetica Light" charset="0"/>
              <a:ea typeface="Helvetica Light" charset="0"/>
              <a:cs typeface="Helvetica Light" charset="0"/>
            </a:endParaRPr>
          </a:p>
        </p:txBody>
      </p:sp>
      <p:sp>
        <p:nvSpPr>
          <p:cNvPr id="33" name="TextBox 32"/>
          <p:cNvSpPr txBox="1"/>
          <p:nvPr/>
        </p:nvSpPr>
        <p:spPr>
          <a:xfrm>
            <a:off x="323529" y="1628800"/>
            <a:ext cx="4608512" cy="523220"/>
          </a:xfrm>
          <a:prstGeom prst="rect">
            <a:avLst/>
          </a:prstGeom>
          <a:noFill/>
        </p:spPr>
        <p:txBody>
          <a:bodyPr wrap="square" rtlCol="0">
            <a:spAutoFit/>
          </a:bodyPr>
          <a:lstStyle/>
          <a:p>
            <a:pPr>
              <a:spcBef>
                <a:spcPts val="3000"/>
              </a:spcBef>
            </a:pPr>
            <a:r>
              <a:rPr lang="en-US" sz="1400" dirty="0">
                <a:solidFill>
                  <a:srgbClr val="003BB8"/>
                </a:solidFill>
                <a:latin typeface="Helvetica" charset="0"/>
                <a:ea typeface="Helvetica" charset="0"/>
                <a:cs typeface="Helvetica" charset="0"/>
              </a:rPr>
              <a:t>Unitarity</a:t>
            </a:r>
            <a:r>
              <a:rPr lang="en-US" sz="1400" dirty="0">
                <a:solidFill>
                  <a:srgbClr val="003BB8"/>
                </a:solidFill>
                <a:latin typeface="Arial"/>
                <a:cs typeface="Arial"/>
              </a:rPr>
              <a:t>: </a:t>
            </a:r>
            <a:r>
              <a:rPr lang="en-US" sz="1400" dirty="0">
                <a:solidFill>
                  <a:prstClr val="black"/>
                </a:solidFill>
                <a:latin typeface="Helvetica Light" charset="0"/>
                <a:ea typeface="Helvetica Light" charset="0"/>
                <a:cs typeface="Helvetica Light" charset="0"/>
              </a:rPr>
              <a:t>if only Z and </a:t>
            </a:r>
            <a:r>
              <a:rPr lang="en-US" sz="1400" dirty="0" smtClean="0">
                <a:solidFill>
                  <a:prstClr val="black"/>
                </a:solidFill>
                <a:latin typeface="Helvetica Light" charset="0"/>
                <a:ea typeface="Helvetica Light" charset="0"/>
                <a:cs typeface="Helvetica Light" charset="0"/>
              </a:rPr>
              <a:t>W </a:t>
            </a:r>
            <a:r>
              <a:rPr lang="en-US" sz="1400" dirty="0">
                <a:solidFill>
                  <a:prstClr val="black"/>
                </a:solidFill>
                <a:latin typeface="Helvetica Light" charset="0"/>
                <a:ea typeface="Helvetica Light" charset="0"/>
                <a:cs typeface="Helvetica Light" charset="0"/>
              </a:rPr>
              <a:t>are exchanged, the amplitude of (longitudinal) </a:t>
            </a:r>
            <a:r>
              <a:rPr lang="en-US" sz="1400" dirty="0" smtClean="0">
                <a:solidFill>
                  <a:prstClr val="black"/>
                </a:solidFill>
                <a:latin typeface="Helvetica Light" charset="0"/>
                <a:ea typeface="Helvetica Light" charset="0"/>
                <a:cs typeface="Helvetica Light" charset="0"/>
              </a:rPr>
              <a:t>W</a:t>
            </a:r>
            <a:r>
              <a:rPr lang="en-US" sz="1400" baseline="-25000" dirty="0" smtClean="0">
                <a:solidFill>
                  <a:prstClr val="black"/>
                </a:solidFill>
                <a:latin typeface="Helvetica Light" charset="0"/>
                <a:ea typeface="Helvetica Light" charset="0"/>
                <a:cs typeface="Helvetica Light" charset="0"/>
              </a:rPr>
              <a:t>L</a:t>
            </a:r>
            <a:r>
              <a:rPr lang="en-US" sz="1400" dirty="0" smtClean="0">
                <a:solidFill>
                  <a:prstClr val="black"/>
                </a:solidFill>
                <a:latin typeface="Helvetica Light" charset="0"/>
                <a:ea typeface="Helvetica Light" charset="0"/>
                <a:cs typeface="Helvetica Light" charset="0"/>
              </a:rPr>
              <a:t>W</a:t>
            </a:r>
            <a:r>
              <a:rPr lang="en-US" sz="1400" baseline="-25000" dirty="0" smtClean="0">
                <a:solidFill>
                  <a:prstClr val="black"/>
                </a:solidFill>
                <a:latin typeface="Helvetica Light" charset="0"/>
                <a:ea typeface="Helvetica Light" charset="0"/>
                <a:cs typeface="Helvetica Light" charset="0"/>
              </a:rPr>
              <a:t>L</a:t>
            </a:r>
            <a:r>
              <a:rPr lang="en-US" sz="1400" dirty="0" smtClean="0">
                <a:solidFill>
                  <a:prstClr val="black"/>
                </a:solidFill>
                <a:latin typeface="Helvetica Light" charset="0"/>
                <a:ea typeface="Helvetica Light" charset="0"/>
                <a:cs typeface="Helvetica Light" charset="0"/>
              </a:rPr>
              <a:t> </a:t>
            </a:r>
            <a:r>
              <a:rPr lang="en-US" sz="1400" dirty="0">
                <a:solidFill>
                  <a:prstClr val="black"/>
                </a:solidFill>
                <a:latin typeface="Helvetica Light" charset="0"/>
                <a:ea typeface="Helvetica Light" charset="0"/>
                <a:cs typeface="Helvetica Light" charset="0"/>
              </a:rPr>
              <a:t>scattering </a:t>
            </a:r>
            <a:r>
              <a:rPr lang="en-US" sz="1400" dirty="0" smtClean="0">
                <a:solidFill>
                  <a:prstClr val="black"/>
                </a:solidFill>
                <a:latin typeface="Helvetica Light" charset="0"/>
                <a:ea typeface="Helvetica Light" charset="0"/>
                <a:cs typeface="Helvetica Light" charset="0"/>
              </a:rPr>
              <a:t>violates unitarity</a:t>
            </a:r>
            <a:endParaRPr lang="en-US" sz="1400" dirty="0">
              <a:solidFill>
                <a:prstClr val="black"/>
              </a:solidFill>
              <a:latin typeface="Helvetica Light" charset="0"/>
              <a:ea typeface="Helvetica Light" charset="0"/>
              <a:cs typeface="Helvetica Light" charset="0"/>
            </a:endParaRPr>
          </a:p>
        </p:txBody>
      </p:sp>
      <p:graphicFrame>
        <p:nvGraphicFramePr>
          <p:cNvPr id="34" name="Object 12"/>
          <p:cNvGraphicFramePr>
            <a:graphicFrameLocks noChangeAspect="1"/>
          </p:cNvGraphicFramePr>
          <p:nvPr>
            <p:extLst>
              <p:ext uri="{D42A27DB-BD31-4B8C-83A1-F6EECF244321}">
                <p14:modId xmlns:p14="http://schemas.microsoft.com/office/powerpoint/2010/main" val="1742559662"/>
              </p:ext>
            </p:extLst>
          </p:nvPr>
        </p:nvGraphicFramePr>
        <p:xfrm>
          <a:off x="881063" y="2253716"/>
          <a:ext cx="2682825" cy="455204"/>
        </p:xfrm>
        <a:graphic>
          <a:graphicData uri="http://schemas.openxmlformats.org/presentationml/2006/ole">
            <mc:AlternateContent xmlns:mc="http://schemas.openxmlformats.org/markup-compatibility/2006">
              <mc:Choice xmlns:v="urn:schemas-microsoft-com:vml" Requires="v">
                <p:oleObj spid="_x0000_s118951" name="Equation" r:id="rId8" imgW="2323800" imgH="393480" progId="Equation.DSMT4">
                  <p:embed/>
                </p:oleObj>
              </mc:Choice>
              <mc:Fallback>
                <p:oleObj name="Equation" r:id="rId8" imgW="2323800" imgH="39348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81063" y="2253716"/>
                        <a:ext cx="2682825" cy="455204"/>
                      </a:xfrm>
                      <a:prstGeom prst="rect">
                        <a:avLst/>
                      </a:prstGeom>
                      <a:noFill/>
                      <a:ln>
                        <a:noFill/>
                      </a:ln>
                      <a:effectLst/>
                    </p:spPr>
                  </p:pic>
                </p:oleObj>
              </mc:Fallback>
            </mc:AlternateContent>
          </a:graphicData>
        </a:graphic>
      </p:graphicFrame>
      <p:graphicFrame>
        <p:nvGraphicFramePr>
          <p:cNvPr id="35" name="Object 14"/>
          <p:cNvGraphicFramePr>
            <a:graphicFrameLocks noChangeAspect="1"/>
          </p:cNvGraphicFramePr>
          <p:nvPr>
            <p:extLst>
              <p:ext uri="{D42A27DB-BD31-4B8C-83A1-F6EECF244321}">
                <p14:modId xmlns:p14="http://schemas.microsoft.com/office/powerpoint/2010/main" val="1965745095"/>
              </p:ext>
            </p:extLst>
          </p:nvPr>
        </p:nvGraphicFramePr>
        <p:xfrm>
          <a:off x="876300" y="3229488"/>
          <a:ext cx="3711191" cy="559552"/>
        </p:xfrm>
        <a:graphic>
          <a:graphicData uri="http://schemas.openxmlformats.org/presentationml/2006/ole">
            <mc:AlternateContent xmlns:mc="http://schemas.openxmlformats.org/markup-compatibility/2006">
              <mc:Choice xmlns:v="urn:schemas-microsoft-com:vml" Requires="v">
                <p:oleObj spid="_x0000_s118952" name="Equation" r:id="rId10" imgW="3213000" imgH="482400" progId="Equation.DSMT4">
                  <p:embed/>
                </p:oleObj>
              </mc:Choice>
              <mc:Fallback>
                <p:oleObj name="Equation" r:id="rId10" imgW="3213000" imgH="482400"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76300" y="3229488"/>
                        <a:ext cx="3711191" cy="559552"/>
                      </a:xfrm>
                      <a:prstGeom prst="rect">
                        <a:avLst/>
                      </a:prstGeom>
                      <a:noFill/>
                      <a:ln>
                        <a:noFill/>
                      </a:ln>
                      <a:effectLst/>
                    </p:spPr>
                  </p:pic>
                </p:oleObj>
              </mc:Fallback>
            </mc:AlternateContent>
          </a:graphicData>
        </a:graphic>
      </p:graphicFrame>
      <p:sp>
        <p:nvSpPr>
          <p:cNvPr id="36" name="TextBox 35"/>
          <p:cNvSpPr txBox="1"/>
          <p:nvPr/>
        </p:nvSpPr>
        <p:spPr>
          <a:xfrm>
            <a:off x="323528" y="2833191"/>
            <a:ext cx="8807243" cy="307777"/>
          </a:xfrm>
          <a:prstGeom prst="rect">
            <a:avLst/>
          </a:prstGeom>
          <a:noFill/>
        </p:spPr>
        <p:txBody>
          <a:bodyPr wrap="square" rtlCol="0">
            <a:spAutoFit/>
          </a:bodyPr>
          <a:lstStyle/>
          <a:p>
            <a:pPr>
              <a:spcBef>
                <a:spcPts val="3000"/>
              </a:spcBef>
            </a:pPr>
            <a:r>
              <a:rPr lang="en-US" sz="1400" dirty="0" smtClean="0">
                <a:solidFill>
                  <a:prstClr val="black"/>
                </a:solidFill>
                <a:latin typeface="Helvetica Light" charset="0"/>
                <a:ea typeface="Helvetica Light" charset="0"/>
                <a:cs typeface="Helvetica Light" charset="0"/>
              </a:rPr>
              <a:t>Higgs boson restores unitarity of total amplitude:</a:t>
            </a:r>
            <a:endParaRPr lang="en-US" sz="1400" dirty="0">
              <a:solidFill>
                <a:prstClr val="black"/>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18336804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584177"/>
            <a:ext cx="9144000" cy="53012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9" name="TextBox 18"/>
          <p:cNvSpPr txBox="1"/>
          <p:nvPr/>
        </p:nvSpPr>
        <p:spPr>
          <a:xfrm>
            <a:off x="154519" y="152400"/>
            <a:ext cx="8989481" cy="823302"/>
          </a:xfrm>
          <a:prstGeom prst="rect">
            <a:avLst/>
          </a:prstGeom>
          <a:noFill/>
        </p:spPr>
        <p:txBody>
          <a:bodyPr wrap="square" rtlCol="0">
            <a:spAutoFit/>
          </a:bodyPr>
          <a:lstStyle/>
          <a:p>
            <a:r>
              <a:rPr lang="en-US" sz="2400" dirty="0" smtClean="0">
                <a:solidFill>
                  <a:prstClr val="black"/>
                </a:solidFill>
                <a:latin typeface="Helvetica Light" charset="0"/>
                <a:ea typeface="Helvetica Light" charset="0"/>
                <a:cs typeface="Helvetica Light" charset="0"/>
              </a:rPr>
              <a:t>The electroweak sector needs the Higgs boson</a:t>
            </a:r>
          </a:p>
          <a:p>
            <a:pPr>
              <a:spcBef>
                <a:spcPts val="900"/>
              </a:spcBef>
            </a:pPr>
            <a:r>
              <a:rPr lang="en-US" sz="1600" dirty="0">
                <a:solidFill>
                  <a:prstClr val="black"/>
                </a:solidFill>
                <a:latin typeface="Helvetica Light" charset="0"/>
                <a:ea typeface="Helvetica Light" charset="0"/>
                <a:cs typeface="Helvetica Light" charset="0"/>
              </a:rPr>
              <a:t>Global electroweak fit was masterpiece of LEP/SLD </a:t>
            </a:r>
            <a:r>
              <a:rPr lang="en-US" sz="1600" dirty="0" smtClean="0">
                <a:solidFill>
                  <a:prstClr val="black"/>
                </a:solidFill>
                <a:latin typeface="Helvetica Light" charset="0"/>
                <a:ea typeface="Helvetica Light" charset="0"/>
                <a:cs typeface="Helvetica Light" charset="0"/>
              </a:rPr>
              <a:t>(</a:t>
            </a:r>
            <a:r>
              <a:rPr lang="en-US" sz="1600" dirty="0" err="1" smtClean="0">
                <a:solidFill>
                  <a:prstClr val="black"/>
                </a:solidFill>
                <a:latin typeface="Helvetica Light" charset="0"/>
                <a:ea typeface="Helvetica Light" charset="0"/>
                <a:cs typeface="Helvetica Light" charset="0"/>
              </a:rPr>
              <a:t>e</a:t>
            </a:r>
            <a:r>
              <a:rPr lang="en-US" sz="1600" baseline="30000" dirty="0" err="1" smtClean="0">
                <a:solidFill>
                  <a:prstClr val="black"/>
                </a:solidFill>
                <a:latin typeface="Helvetica Light" charset="0"/>
                <a:ea typeface="Helvetica Light" charset="0"/>
                <a:cs typeface="Helvetica Light" charset="0"/>
              </a:rPr>
              <a:t>+</a:t>
            </a:r>
            <a:r>
              <a:rPr lang="en-US" sz="1600" dirty="0" err="1" smtClean="0">
                <a:solidFill>
                  <a:prstClr val="black"/>
                </a:solidFill>
                <a:latin typeface="Helvetica Light" charset="0"/>
                <a:ea typeface="Helvetica Light" charset="0"/>
                <a:cs typeface="Helvetica Light" charset="0"/>
              </a:rPr>
              <a:t>e</a:t>
            </a:r>
            <a:r>
              <a:rPr lang="en-US" sz="1600" baseline="30000" dirty="0" smtClean="0">
                <a:solidFill>
                  <a:prstClr val="black"/>
                </a:solidFill>
                <a:latin typeface="Helvetica Light" charset="0"/>
                <a:ea typeface="Helvetica Light" charset="0"/>
                <a:cs typeface="Helvetica Light" charset="0"/>
              </a:rPr>
              <a:t>–</a:t>
            </a:r>
            <a:r>
              <a:rPr lang="en-US" sz="1600" dirty="0" smtClean="0">
                <a:solidFill>
                  <a:prstClr val="black"/>
                </a:solidFill>
                <a:latin typeface="Helvetica Light" charset="0"/>
                <a:ea typeface="Helvetica Light" charset="0"/>
                <a:cs typeface="Helvetica Light" charset="0"/>
              </a:rPr>
              <a:t>) era</a:t>
            </a:r>
            <a:endParaRPr lang="en-US" sz="1600" dirty="0">
              <a:solidFill>
                <a:prstClr val="black"/>
              </a:solidFill>
              <a:latin typeface="Helvetica Light" charset="0"/>
              <a:ea typeface="Helvetica Light" charset="0"/>
              <a:cs typeface="Helvetica Light" charset="0"/>
            </a:endParaRPr>
          </a:p>
        </p:txBody>
      </p:sp>
      <p:sp>
        <p:nvSpPr>
          <p:cNvPr id="4" name="Slide Number Placeholder 3"/>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26</a:t>
            </a:fld>
            <a:endParaRPr lang="en-GB" dirty="0">
              <a:solidFill>
                <a:prstClr val="black">
                  <a:lumMod val="50000"/>
                  <a:lumOff val="50000"/>
                </a:prstClr>
              </a:solidFill>
            </a:endParaRPr>
          </a:p>
        </p:txBody>
      </p:sp>
      <p:pic>
        <p:nvPicPr>
          <p:cNvPr id="26" name="Picture 2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47664" y="2066330"/>
            <a:ext cx="6192688" cy="4193989"/>
          </a:xfrm>
          <a:prstGeom prst="rect">
            <a:avLst/>
          </a:prstGeom>
        </p:spPr>
      </p:pic>
      <p:sp>
        <p:nvSpPr>
          <p:cNvPr id="27" name="TextBox 26"/>
          <p:cNvSpPr txBox="1"/>
          <p:nvPr/>
        </p:nvSpPr>
        <p:spPr>
          <a:xfrm>
            <a:off x="251520" y="1340768"/>
            <a:ext cx="4608512" cy="584775"/>
          </a:xfrm>
          <a:prstGeom prst="rect">
            <a:avLst/>
          </a:prstGeom>
          <a:noFill/>
        </p:spPr>
        <p:txBody>
          <a:bodyPr wrap="square" rtlCol="0">
            <a:spAutoFit/>
          </a:bodyPr>
          <a:lstStyle/>
          <a:p>
            <a:r>
              <a:rPr lang="en-US" sz="1600" smtClean="0">
                <a:solidFill>
                  <a:srgbClr val="003BB8"/>
                </a:solidFill>
                <a:latin typeface="Helvetica Light" charset="0"/>
                <a:ea typeface="Helvetica Light" charset="0"/>
                <a:cs typeface="Helvetica Light" charset="0"/>
              </a:rPr>
              <a:t>Discovery </a:t>
            </a:r>
            <a:r>
              <a:rPr lang="en-US" sz="1600" dirty="0" smtClean="0">
                <a:solidFill>
                  <a:srgbClr val="003BB8"/>
                </a:solidFill>
                <a:latin typeface="Helvetica Light" charset="0"/>
                <a:ea typeface="Helvetica Light" charset="0"/>
                <a:cs typeface="Helvetica Light" charset="0"/>
              </a:rPr>
              <a:t>of Higgs over-constrains the fit and dramatically improves predictability</a:t>
            </a:r>
          </a:p>
        </p:txBody>
      </p:sp>
      <p:pic>
        <p:nvPicPr>
          <p:cNvPr id="28" name="Picture 9" descr="E:\fppt\template\arrows\arrow7.png"/>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rot="12692908" flipH="1" flipV="1">
            <a:off x="1679639" y="3911912"/>
            <a:ext cx="356105" cy="436912"/>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p:cNvSpPr/>
          <p:nvPr/>
        </p:nvSpPr>
        <p:spPr>
          <a:xfrm>
            <a:off x="395536" y="4028424"/>
            <a:ext cx="1296144" cy="954107"/>
          </a:xfrm>
          <a:prstGeom prst="rect">
            <a:avLst/>
          </a:prstGeom>
        </p:spPr>
        <p:txBody>
          <a:bodyPr wrap="square">
            <a:spAutoFit/>
          </a:bodyPr>
          <a:lstStyle/>
          <a:p>
            <a:r>
              <a:rPr lang="en-US" sz="1400" dirty="0" smtClean="0">
                <a:solidFill>
                  <a:srgbClr val="BC010C"/>
                </a:solidFill>
                <a:latin typeface="Helvetica Light" charset="0"/>
                <a:ea typeface="Helvetica Light" charset="0"/>
                <a:cs typeface="Helvetica Light" charset="0"/>
              </a:rPr>
              <a:t>Competitive W mass measurement from ATLAS </a:t>
            </a:r>
            <a:endParaRPr lang="en-GB" sz="1050" b="1" dirty="0">
              <a:solidFill>
                <a:srgbClr val="BC010C"/>
              </a:solidFill>
              <a:latin typeface="Helvetica Light" charset="0"/>
              <a:ea typeface="Helvetica Light" charset="0"/>
              <a:cs typeface="Helvetica Light" charset="0"/>
            </a:endParaRPr>
          </a:p>
        </p:txBody>
      </p:sp>
      <p:pic>
        <p:nvPicPr>
          <p:cNvPr id="37" name="Picture 9" descr="E:\fppt\template\arrows\arrow7.png"/>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rot="15406885" flipV="1">
            <a:off x="5081977" y="5940603"/>
            <a:ext cx="269272" cy="447566"/>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1403648" y="6217567"/>
            <a:ext cx="5328592" cy="307777"/>
          </a:xfrm>
          <a:prstGeom prst="rect">
            <a:avLst/>
          </a:prstGeom>
        </p:spPr>
        <p:txBody>
          <a:bodyPr wrap="square">
            <a:spAutoFit/>
          </a:bodyPr>
          <a:lstStyle/>
          <a:p>
            <a:r>
              <a:rPr lang="en-GB" sz="1400" dirty="0" smtClean="0">
                <a:solidFill>
                  <a:srgbClr val="BC010C"/>
                </a:solidFill>
                <a:latin typeface="Helvetica Light" charset="0"/>
                <a:ea typeface="Helvetica Light" charset="0"/>
                <a:cs typeface="Helvetica Light" charset="0"/>
              </a:rPr>
              <a:t>Most precise top mass results from the LHC</a:t>
            </a:r>
          </a:p>
        </p:txBody>
      </p:sp>
      <p:sp>
        <p:nvSpPr>
          <p:cNvPr id="2" name="Rectangle 1"/>
          <p:cNvSpPr/>
          <p:nvPr/>
        </p:nvSpPr>
        <p:spPr>
          <a:xfrm>
            <a:off x="5532698" y="2368704"/>
            <a:ext cx="1377387" cy="639604"/>
          </a:xfrm>
          <a:prstGeom prst="rect">
            <a:avLst/>
          </a:prstGeom>
          <a:solidFill>
            <a:schemeClr val="bg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grpSp>
        <p:nvGrpSpPr>
          <p:cNvPr id="5" name="Group 4"/>
          <p:cNvGrpSpPr/>
          <p:nvPr/>
        </p:nvGrpSpPr>
        <p:grpSpPr>
          <a:xfrm>
            <a:off x="5232011" y="1268760"/>
            <a:ext cx="3804485" cy="1275899"/>
            <a:chOff x="5232011" y="908720"/>
            <a:chExt cx="3804485" cy="1275899"/>
          </a:xfrm>
        </p:grpSpPr>
        <p:sp>
          <p:nvSpPr>
            <p:cNvPr id="39" name="Rectangle 38"/>
            <p:cNvSpPr/>
            <p:nvPr/>
          </p:nvSpPr>
          <p:spPr>
            <a:xfrm>
              <a:off x="5232011" y="908720"/>
              <a:ext cx="3804485" cy="1275899"/>
            </a:xfrm>
            <a:prstGeom prst="rect">
              <a:avLst/>
            </a:prstGeom>
            <a:solidFill>
              <a:schemeClr val="bg1"/>
            </a:solidFill>
            <a:ln>
              <a:solidFill>
                <a:schemeClr val="bg1">
                  <a:lumMod val="65000"/>
                </a:schemeClr>
              </a:solidFill>
            </a:ln>
            <a:effectLst>
              <a:outerShdw blurRad="101600" dist="76200" dir="8100000" algn="tr" rotWithShape="0">
                <a:prstClr val="black">
                  <a:alpha val="11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n w="3175">
                  <a:solidFill>
                    <a:schemeClr val="tx1"/>
                  </a:solidFill>
                </a:ln>
                <a:solidFill>
                  <a:prstClr val="white"/>
                </a:solidFill>
              </a:endParaRPr>
            </a:p>
          </p:txBody>
        </p:sp>
        <p:pic>
          <p:nvPicPr>
            <p:cNvPr id="40" name="Picture 6"/>
            <p:cNvPicPr>
              <a:picLocks noChangeAspect="1" noChangeArrowheads="1"/>
            </p:cNvPicPr>
            <p:nvPr/>
          </p:nvPicPr>
          <p:blipFill>
            <a:blip r:embed="rId6" cstate="print">
              <a:extLst>
                <a:ext uri="{28A0092B-C50C-407E-A947-70E740481C1C}">
                  <a14:useLocalDpi xmlns:a14="http://schemas.microsoft.com/office/drawing/2010/main"/>
                </a:ext>
              </a:extLst>
            </a:blip>
            <a:srcRect l="4198"/>
            <a:stretch>
              <a:fillRect/>
            </a:stretch>
          </p:blipFill>
          <p:spPr bwMode="auto">
            <a:xfrm>
              <a:off x="7078522" y="964034"/>
              <a:ext cx="1881775" cy="1175028"/>
            </a:xfrm>
            <a:prstGeom prst="rect">
              <a:avLst/>
            </a:prstGeom>
            <a:noFill/>
            <a:ln w="25400">
              <a:noFill/>
              <a:prstDash val="dash"/>
              <a:miter lim="800000"/>
              <a:headEnd/>
              <a:tailEnd/>
            </a:ln>
            <a:effectLst/>
          </p:spPr>
        </p:pic>
        <p:pic>
          <p:nvPicPr>
            <p:cNvPr id="41" name="Picture 18"/>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5383952" y="950335"/>
              <a:ext cx="1744827" cy="1163218"/>
            </a:xfrm>
            <a:prstGeom prst="rect">
              <a:avLst/>
            </a:prstGeom>
            <a:noFill/>
            <a:ln w="25400">
              <a:noFill/>
              <a:prstDash val="dash"/>
              <a:miter lim="800000"/>
              <a:headEnd/>
              <a:tailEnd/>
            </a:ln>
            <a:effectLst/>
          </p:spPr>
        </p:pic>
      </p:grpSp>
      <p:pic>
        <p:nvPicPr>
          <p:cNvPr id="42" name="Picture 9" descr="E:\fppt\template\arrows\arrow7.png"/>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rot="10019308" flipV="1">
            <a:off x="7168519" y="3021800"/>
            <a:ext cx="404655" cy="390228"/>
          </a:xfrm>
          <a:prstGeom prst="rect">
            <a:avLst/>
          </a:prstGeom>
          <a:noFill/>
          <a:extLst>
            <a:ext uri="{909E8E84-426E-40DD-AFC4-6F175D3DCCD1}">
              <a14:hiddenFill xmlns:a14="http://schemas.microsoft.com/office/drawing/2010/main">
                <a:solidFill>
                  <a:srgbClr val="FFFFFF"/>
                </a:solidFill>
              </a14:hiddenFill>
            </a:ext>
          </a:extLst>
        </p:spPr>
      </p:pic>
      <p:sp>
        <p:nvSpPr>
          <p:cNvPr id="43" name="Rectangle 42"/>
          <p:cNvSpPr/>
          <p:nvPr/>
        </p:nvSpPr>
        <p:spPr>
          <a:xfrm>
            <a:off x="7621487" y="3107577"/>
            <a:ext cx="1466619" cy="523220"/>
          </a:xfrm>
          <a:prstGeom prst="rect">
            <a:avLst/>
          </a:prstGeom>
        </p:spPr>
        <p:txBody>
          <a:bodyPr wrap="square">
            <a:spAutoFit/>
          </a:bodyPr>
          <a:lstStyle/>
          <a:p>
            <a:r>
              <a:rPr lang="en-US" sz="1400" smtClean="0">
                <a:solidFill>
                  <a:srgbClr val="BC010C"/>
                </a:solidFill>
                <a:latin typeface="Helvetica Light" charset="0"/>
                <a:ea typeface="Helvetica Light" charset="0"/>
                <a:cs typeface="Helvetica Light" charset="0"/>
              </a:rPr>
              <a:t>Higgs boson mass from LHC</a:t>
            </a:r>
            <a:endParaRPr lang="en-GB" sz="1050" b="1" dirty="0">
              <a:solidFill>
                <a:srgbClr val="BC010C"/>
              </a:solidFill>
              <a:latin typeface="Helvetica Light" charset="0"/>
              <a:ea typeface="Helvetica Light" charset="0"/>
              <a:cs typeface="Helvetica Light" charset="0"/>
            </a:endParaRPr>
          </a:p>
        </p:txBody>
      </p:sp>
      <p:sp>
        <p:nvSpPr>
          <p:cNvPr id="18" name="Rectangle 17"/>
          <p:cNvSpPr/>
          <p:nvPr/>
        </p:nvSpPr>
        <p:spPr>
          <a:xfrm>
            <a:off x="7611909" y="4129916"/>
            <a:ext cx="1424587" cy="1169551"/>
          </a:xfrm>
          <a:prstGeom prst="rect">
            <a:avLst/>
          </a:prstGeom>
        </p:spPr>
        <p:txBody>
          <a:bodyPr wrap="square">
            <a:spAutoFit/>
          </a:bodyPr>
          <a:lstStyle/>
          <a:p>
            <a:r>
              <a:rPr lang="en-US" sz="1400" dirty="0" smtClean="0">
                <a:solidFill>
                  <a:srgbClr val="BC010C"/>
                </a:solidFill>
                <a:latin typeface="Helvetica Light" charset="0"/>
                <a:ea typeface="Helvetica Light" charset="0"/>
                <a:cs typeface="Helvetica Light" charset="0"/>
              </a:rPr>
              <a:t>Also: precise measurement of sin</a:t>
            </a:r>
            <a:r>
              <a:rPr lang="en-US" sz="1400" baseline="30000" dirty="0" smtClean="0">
                <a:solidFill>
                  <a:srgbClr val="BC010C"/>
                </a:solidFill>
                <a:latin typeface="Helvetica Light" charset="0"/>
                <a:ea typeface="Helvetica Light" charset="0"/>
                <a:cs typeface="Helvetica Light" charset="0"/>
              </a:rPr>
              <a:t>2</a:t>
            </a:r>
            <a:r>
              <a:rPr lang="en-US" sz="1400" dirty="0" smtClean="0">
                <a:solidFill>
                  <a:srgbClr val="BC010C"/>
                </a:solidFill>
                <a:latin typeface="Helvetica Light" charset="0"/>
                <a:ea typeface="Helvetica Light" charset="0"/>
                <a:cs typeface="Helvetica Light" charset="0"/>
              </a:rPr>
              <a:t>𝛳</a:t>
            </a:r>
            <a:r>
              <a:rPr lang="en-US" sz="1400" baseline="-25000" dirty="0" smtClean="0">
                <a:solidFill>
                  <a:srgbClr val="BC010C"/>
                </a:solidFill>
                <a:latin typeface="Helvetica Light" charset="0"/>
                <a:ea typeface="Helvetica Light" charset="0"/>
                <a:cs typeface="Helvetica Light" charset="0"/>
              </a:rPr>
              <a:t>eff</a:t>
            </a:r>
            <a:r>
              <a:rPr lang="en-US" sz="1400" dirty="0" smtClean="0">
                <a:solidFill>
                  <a:srgbClr val="BC010C"/>
                </a:solidFill>
                <a:latin typeface="Helvetica Light" charset="0"/>
                <a:ea typeface="Helvetica Light" charset="0"/>
                <a:cs typeface="Helvetica Light" charset="0"/>
              </a:rPr>
              <a:t> (new result by CMS in 2017)</a:t>
            </a:r>
            <a:endParaRPr lang="en-GB" sz="1050" b="1" dirty="0">
              <a:solidFill>
                <a:srgbClr val="BC010C"/>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54853073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556792"/>
            <a:ext cx="9144000" cy="53012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dirty="0">
              <a:solidFill>
                <a:prstClr val="white"/>
              </a:solidFill>
            </a:endParaRPr>
          </a:p>
        </p:txBody>
      </p:sp>
      <p:sp>
        <p:nvSpPr>
          <p:cNvPr id="19" name="TextBox 18"/>
          <p:cNvSpPr txBox="1"/>
          <p:nvPr/>
        </p:nvSpPr>
        <p:spPr>
          <a:xfrm>
            <a:off x="154519" y="152400"/>
            <a:ext cx="8989481" cy="823302"/>
          </a:xfrm>
          <a:prstGeom prst="rect">
            <a:avLst/>
          </a:prstGeom>
          <a:noFill/>
        </p:spPr>
        <p:txBody>
          <a:bodyPr wrap="square" rtlCol="0">
            <a:spAutoFit/>
          </a:bodyPr>
          <a:lstStyle/>
          <a:p>
            <a:r>
              <a:rPr lang="en-US" sz="2400" dirty="0" smtClean="0">
                <a:solidFill>
                  <a:prstClr val="black"/>
                </a:solidFill>
                <a:latin typeface="Helvetica Light" charset="0"/>
                <a:ea typeface="Helvetica Light" charset="0"/>
                <a:cs typeface="Helvetica Light" charset="0"/>
              </a:rPr>
              <a:t>Ultimate precision is possible at the LHC</a:t>
            </a:r>
          </a:p>
          <a:p>
            <a:pPr>
              <a:spcBef>
                <a:spcPts val="900"/>
              </a:spcBef>
            </a:pPr>
            <a:r>
              <a:rPr lang="en-US" sz="1600" dirty="0" smtClean="0">
                <a:solidFill>
                  <a:prstClr val="black"/>
                </a:solidFill>
                <a:latin typeface="Helvetica Light" charset="0"/>
                <a:ea typeface="Helvetica Light" charset="0"/>
                <a:cs typeface="Helvetica Light" charset="0"/>
              </a:rPr>
              <a:t>ATLAS measured the W boson mass to 0.02% and the top quark mass to 0.3% precision </a:t>
            </a:r>
            <a:endParaRPr lang="en-US" sz="1600" dirty="0">
              <a:solidFill>
                <a:prstClr val="black"/>
              </a:solidFill>
              <a:latin typeface="Helvetica Light" charset="0"/>
              <a:ea typeface="Helvetica Light" charset="0"/>
              <a:cs typeface="Helvetica Light" charset="0"/>
            </a:endParaRPr>
          </a:p>
        </p:txBody>
      </p:sp>
      <p:sp>
        <p:nvSpPr>
          <p:cNvPr id="5" name="Rectangle 4"/>
          <p:cNvSpPr/>
          <p:nvPr/>
        </p:nvSpPr>
        <p:spPr>
          <a:xfrm>
            <a:off x="251520" y="1340768"/>
            <a:ext cx="4608512" cy="288032"/>
          </a:xfrm>
          <a:prstGeom prst="rect">
            <a:avLst/>
          </a:prstGeom>
          <a:solidFill>
            <a:schemeClr val="bg1"/>
          </a:solidFill>
        </p:spPr>
        <p:txBody>
          <a:bodyPr rtlCol="0" anchor="ctr">
            <a:spAutoFit/>
          </a:bodyPr>
          <a:lstStyle/>
          <a:p>
            <a:pPr algn="ctr"/>
            <a:endParaRPr lang="en-US" sz="1600">
              <a:solidFill>
                <a:prstClr val="black"/>
              </a:solidFill>
              <a:latin typeface="Helvetica Light" charset="0"/>
              <a:ea typeface="Helvetica Light" charset="0"/>
              <a:cs typeface="Helvetica Light" charset="0"/>
            </a:endParaRPr>
          </a:p>
        </p:txBody>
      </p:sp>
      <p:sp>
        <p:nvSpPr>
          <p:cNvPr id="10" name="TextBox 9"/>
          <p:cNvSpPr txBox="1"/>
          <p:nvPr/>
        </p:nvSpPr>
        <p:spPr>
          <a:xfrm>
            <a:off x="251520" y="1340768"/>
            <a:ext cx="8568952" cy="623248"/>
          </a:xfrm>
          <a:prstGeom prst="rect">
            <a:avLst/>
          </a:prstGeom>
          <a:noFill/>
        </p:spPr>
        <p:txBody>
          <a:bodyPr wrap="square" rtlCol="0">
            <a:spAutoFit/>
          </a:bodyPr>
          <a:lstStyle/>
          <a:p>
            <a:r>
              <a:rPr lang="en-US" sz="1600" dirty="0">
                <a:solidFill>
                  <a:srgbClr val="003BB8"/>
                </a:solidFill>
                <a:latin typeface="Helvetica Light" charset="0"/>
                <a:ea typeface="Helvetica Light" charset="0"/>
                <a:cs typeface="Helvetica Light" charset="0"/>
              </a:rPr>
              <a:t>Measurement uses W </a:t>
            </a:r>
            <a:r>
              <a:rPr lang="en-US" sz="1600" dirty="0">
                <a:solidFill>
                  <a:srgbClr val="003BB8"/>
                </a:solidFill>
                <a:latin typeface="Symbol" charset="2"/>
                <a:ea typeface="Symbol" charset="2"/>
                <a:cs typeface="Symbol" charset="2"/>
              </a:rPr>
              <a:t>®</a:t>
            </a:r>
            <a:r>
              <a:rPr lang="en-US" sz="1600" dirty="0">
                <a:solidFill>
                  <a:srgbClr val="003BB8"/>
                </a:solidFill>
                <a:latin typeface="Helvetica Light" charset="0"/>
                <a:ea typeface="Helvetica Light" charset="0"/>
                <a:cs typeface="Helvetica Light" charset="0"/>
              </a:rPr>
              <a:t> e𝜈, µ𝜈 </a:t>
            </a:r>
            <a:r>
              <a:rPr lang="en-US" sz="1600" dirty="0" smtClean="0">
                <a:solidFill>
                  <a:srgbClr val="003BB8"/>
                </a:solidFill>
                <a:latin typeface="Helvetica Light" charset="0"/>
                <a:ea typeface="Helvetica Light" charset="0"/>
                <a:cs typeface="Helvetica Light" charset="0"/>
              </a:rPr>
              <a:t>events</a:t>
            </a:r>
          </a:p>
          <a:p>
            <a:pPr>
              <a:spcBef>
                <a:spcPts val="300"/>
              </a:spcBef>
            </a:pPr>
            <a:r>
              <a:rPr lang="en-US" sz="1600" dirty="0" smtClean="0">
                <a:solidFill>
                  <a:srgbClr val="003BB8"/>
                </a:solidFill>
                <a:latin typeface="Helvetica Light" charset="0"/>
                <a:ea typeface="Helvetica Light" charset="0"/>
                <a:cs typeface="Helvetica Light" charset="0"/>
              </a:rPr>
              <a:t>Excellent agreement of results among e / µ channels, W</a:t>
            </a:r>
            <a:r>
              <a:rPr lang="en-US" sz="1600" baseline="30000" dirty="0" smtClean="0">
                <a:solidFill>
                  <a:srgbClr val="003BB8"/>
                </a:solidFill>
                <a:latin typeface="Helvetica Light" charset="0"/>
                <a:ea typeface="Helvetica Light" charset="0"/>
                <a:cs typeface="Helvetica Light" charset="0"/>
              </a:rPr>
              <a:t>+</a:t>
            </a:r>
            <a:r>
              <a:rPr lang="en-US" sz="1600" dirty="0" smtClean="0">
                <a:solidFill>
                  <a:srgbClr val="003BB8"/>
                </a:solidFill>
                <a:latin typeface="Helvetica Light" charset="0"/>
                <a:ea typeface="Helvetica Light" charset="0"/>
                <a:cs typeface="Helvetica Light" charset="0"/>
              </a:rPr>
              <a:t> / W</a:t>
            </a:r>
            <a:r>
              <a:rPr lang="en-US" sz="1600" baseline="30000" dirty="0" smtClean="0">
                <a:solidFill>
                  <a:srgbClr val="003BB8"/>
                </a:solidFill>
                <a:latin typeface="Helvetica Light" charset="0"/>
                <a:ea typeface="Helvetica Light" charset="0"/>
                <a:cs typeface="Helvetica Light" charset="0"/>
              </a:rPr>
              <a:t>–</a:t>
            </a:r>
            <a:r>
              <a:rPr lang="en-US" sz="1600" dirty="0" smtClean="0">
                <a:solidFill>
                  <a:srgbClr val="003BB8"/>
                </a:solidFill>
                <a:latin typeface="Helvetica Light" charset="0"/>
                <a:ea typeface="Helvetica Light" charset="0"/>
                <a:cs typeface="Helvetica Light" charset="0"/>
              </a:rPr>
              <a:t> and </a:t>
            </a:r>
            <a:r>
              <a:rPr lang="en-US" sz="1600" i="1" dirty="0" smtClean="0">
                <a:solidFill>
                  <a:srgbClr val="003BB8"/>
                </a:solidFill>
                <a:latin typeface="Helvetica Light" charset="0"/>
                <a:ea typeface="Helvetica Light" charset="0"/>
                <a:cs typeface="Helvetica Light" charset="0"/>
              </a:rPr>
              <a:t>p</a:t>
            </a:r>
            <a:r>
              <a:rPr lang="en-US" sz="1600" i="1" baseline="-25000" dirty="0" smtClean="0">
                <a:solidFill>
                  <a:srgbClr val="003BB8"/>
                </a:solidFill>
                <a:latin typeface="Helvetica Light" charset="0"/>
                <a:ea typeface="Helvetica Light" charset="0"/>
                <a:cs typeface="Helvetica Light" charset="0"/>
              </a:rPr>
              <a:t>T</a:t>
            </a:r>
            <a:r>
              <a:rPr lang="en-US" sz="1600" baseline="-25000" dirty="0" smtClean="0">
                <a:solidFill>
                  <a:srgbClr val="003BB8"/>
                </a:solidFill>
                <a:latin typeface="Helvetica Light" charset="0"/>
                <a:ea typeface="Helvetica Light" charset="0"/>
                <a:cs typeface="Helvetica Light" charset="0"/>
              </a:rPr>
              <a:t>,𝓁</a:t>
            </a:r>
            <a:r>
              <a:rPr lang="en-US" sz="1600" dirty="0" smtClean="0">
                <a:solidFill>
                  <a:srgbClr val="003BB8"/>
                </a:solidFill>
                <a:latin typeface="Helvetica Light" charset="0"/>
                <a:ea typeface="Helvetica Light" charset="0"/>
                <a:cs typeface="Helvetica Light" charset="0"/>
              </a:rPr>
              <a:t> / </a:t>
            </a:r>
            <a:r>
              <a:rPr lang="en-US" sz="1600" i="1" dirty="0" err="1" smtClean="0">
                <a:solidFill>
                  <a:srgbClr val="003BB8"/>
                </a:solidFill>
                <a:latin typeface="Helvetica Light" charset="0"/>
                <a:ea typeface="Helvetica Light" charset="0"/>
                <a:cs typeface="Helvetica Light" charset="0"/>
              </a:rPr>
              <a:t>m</a:t>
            </a:r>
            <a:r>
              <a:rPr lang="en-US" sz="1600" i="1" baseline="-25000" dirty="0" err="1" smtClean="0">
                <a:solidFill>
                  <a:srgbClr val="003BB8"/>
                </a:solidFill>
                <a:latin typeface="Helvetica Light" charset="0"/>
                <a:ea typeface="Helvetica Light" charset="0"/>
                <a:cs typeface="Helvetica Light" charset="0"/>
              </a:rPr>
              <a:t>T</a:t>
            </a:r>
            <a:endParaRPr lang="sk-SK" sz="1400" i="1" baseline="-25000" dirty="0">
              <a:solidFill>
                <a:srgbClr val="003BB8"/>
              </a:solidFill>
              <a:latin typeface="Helvetica Light" charset="0"/>
              <a:ea typeface="Helvetica Light" charset="0"/>
              <a:cs typeface="Helvetica Light" charset="0"/>
            </a:endParaRPr>
          </a:p>
        </p:txBody>
      </p:sp>
      <p:sp>
        <p:nvSpPr>
          <p:cNvPr id="11" name="Rectangle 10"/>
          <p:cNvSpPr/>
          <p:nvPr/>
        </p:nvSpPr>
        <p:spPr>
          <a:xfrm>
            <a:off x="1771084" y="2258464"/>
            <a:ext cx="5694188" cy="661720"/>
          </a:xfrm>
          <a:prstGeom prst="rect">
            <a:avLst/>
          </a:prstGeom>
        </p:spPr>
        <p:txBody>
          <a:bodyPr wrap="none">
            <a:spAutoFit/>
          </a:bodyPr>
          <a:lstStyle/>
          <a:p>
            <a:r>
              <a:rPr lang="en-US" sz="1600" i="1" dirty="0" smtClean="0">
                <a:latin typeface="Helvetica Light" charset="0"/>
                <a:ea typeface="Helvetica Light" charset="0"/>
                <a:cs typeface="Helvetica Light" charset="0"/>
              </a:rPr>
              <a:t>m</a:t>
            </a:r>
            <a:r>
              <a:rPr lang="en-US" sz="900" i="1" dirty="0" smtClean="0">
                <a:latin typeface="Helvetica Light" charset="0"/>
                <a:ea typeface="Helvetica Light" charset="0"/>
                <a:cs typeface="Helvetica Light" charset="0"/>
              </a:rPr>
              <a:t> </a:t>
            </a:r>
            <a:r>
              <a:rPr lang="en-US" sz="1600" baseline="-25000" dirty="0" smtClean="0">
                <a:latin typeface="Helvetica Light" charset="0"/>
                <a:ea typeface="Helvetica Light" charset="0"/>
                <a:cs typeface="Helvetica Light" charset="0"/>
              </a:rPr>
              <a:t>W</a:t>
            </a:r>
            <a:r>
              <a:rPr lang="en-US" sz="1600" dirty="0" smtClean="0">
                <a:latin typeface="Helvetica Light" charset="0"/>
                <a:ea typeface="Helvetica Light" charset="0"/>
                <a:cs typeface="Helvetica Light" charset="0"/>
              </a:rPr>
              <a:t> (ATLAS) 	= </a:t>
            </a:r>
            <a:r>
              <a:rPr lang="mr-IN" sz="1600" dirty="0" smtClean="0">
                <a:latin typeface="Helvetica Light" charset="0"/>
                <a:ea typeface="Helvetica Light" charset="0"/>
                <a:cs typeface="Helvetica Light" charset="0"/>
              </a:rPr>
              <a:t>80370</a:t>
            </a:r>
            <a:r>
              <a:rPr lang="en-US" sz="1600" dirty="0" smtClean="0">
                <a:latin typeface="Helvetica Light" charset="0"/>
                <a:ea typeface="Helvetica Light" charset="0"/>
                <a:cs typeface="Helvetica Light" charset="0"/>
              </a:rPr>
              <a:t> </a:t>
            </a:r>
            <a:r>
              <a:rPr lang="mr-IN" sz="1600" dirty="0" smtClean="0">
                <a:latin typeface="Helvetica Light" charset="0"/>
                <a:ea typeface="Helvetica Light" charset="0"/>
                <a:cs typeface="Helvetica Light" charset="0"/>
              </a:rPr>
              <a:t>±</a:t>
            </a:r>
            <a:r>
              <a:rPr lang="en-US" sz="1600" dirty="0" smtClean="0">
                <a:latin typeface="Helvetica Light" charset="0"/>
                <a:ea typeface="Helvetica Light" charset="0"/>
                <a:cs typeface="Helvetica Light" charset="0"/>
              </a:rPr>
              <a:t> </a:t>
            </a:r>
            <a:r>
              <a:rPr lang="mr-IN" sz="1600" dirty="0" smtClean="0">
                <a:latin typeface="Helvetica Light" charset="0"/>
                <a:ea typeface="Helvetica Light" charset="0"/>
                <a:cs typeface="Helvetica Light" charset="0"/>
              </a:rPr>
              <a:t>7</a:t>
            </a:r>
            <a:r>
              <a:rPr lang="en-US" sz="600" dirty="0" smtClean="0">
                <a:latin typeface="Helvetica Light" charset="0"/>
                <a:ea typeface="Helvetica Light" charset="0"/>
                <a:cs typeface="Helvetica Light" charset="0"/>
              </a:rPr>
              <a:t> </a:t>
            </a:r>
            <a:r>
              <a:rPr lang="mr-IN" sz="1200" dirty="0" err="1" smtClean="0">
                <a:latin typeface="Helvetica Light" charset="0"/>
                <a:ea typeface="Helvetica Light" charset="0"/>
                <a:cs typeface="Helvetica Light" charset="0"/>
              </a:rPr>
              <a:t>stat</a:t>
            </a:r>
            <a:r>
              <a:rPr lang="en-US" sz="1600" dirty="0" smtClean="0">
                <a:latin typeface="Helvetica Light" charset="0"/>
                <a:ea typeface="Helvetica Light" charset="0"/>
                <a:cs typeface="Helvetica Light" charset="0"/>
              </a:rPr>
              <a:t> </a:t>
            </a:r>
            <a:r>
              <a:rPr lang="mr-IN" sz="1600" dirty="0" smtClean="0">
                <a:latin typeface="Helvetica Light" charset="0"/>
                <a:ea typeface="Helvetica Light" charset="0"/>
                <a:cs typeface="Helvetica Light" charset="0"/>
              </a:rPr>
              <a:t>±</a:t>
            </a:r>
            <a:r>
              <a:rPr lang="en-US" sz="1600" dirty="0" smtClean="0">
                <a:latin typeface="Helvetica Light" charset="0"/>
                <a:ea typeface="Helvetica Light" charset="0"/>
                <a:cs typeface="Helvetica Light" charset="0"/>
              </a:rPr>
              <a:t> </a:t>
            </a:r>
            <a:r>
              <a:rPr lang="mr-IN" sz="1600" dirty="0" smtClean="0">
                <a:latin typeface="Helvetica Light" charset="0"/>
                <a:ea typeface="Helvetica Light" charset="0"/>
                <a:cs typeface="Helvetica Light" charset="0"/>
              </a:rPr>
              <a:t>11</a:t>
            </a:r>
            <a:r>
              <a:rPr lang="en-US" sz="100" dirty="0" smtClean="0">
                <a:latin typeface="Helvetica Light" charset="0"/>
                <a:ea typeface="Helvetica Light" charset="0"/>
                <a:cs typeface="Helvetica Light" charset="0"/>
              </a:rPr>
              <a:t> </a:t>
            </a:r>
            <a:r>
              <a:rPr lang="mr-IN" sz="1200" dirty="0" err="1" smtClean="0">
                <a:latin typeface="Helvetica Light" charset="0"/>
                <a:ea typeface="Helvetica Light" charset="0"/>
                <a:cs typeface="Helvetica Light" charset="0"/>
              </a:rPr>
              <a:t>exp</a:t>
            </a:r>
            <a:r>
              <a:rPr lang="mr-IN" sz="1200" dirty="0" smtClean="0">
                <a:latin typeface="Helvetica Light" charset="0"/>
                <a:ea typeface="Helvetica Light" charset="0"/>
                <a:cs typeface="Helvetica Light" charset="0"/>
              </a:rPr>
              <a:t> </a:t>
            </a:r>
            <a:r>
              <a:rPr lang="mr-IN" sz="1200" dirty="0" err="1" smtClean="0">
                <a:latin typeface="Helvetica Light" charset="0"/>
                <a:ea typeface="Helvetica Light" charset="0"/>
                <a:cs typeface="Helvetica Light" charset="0"/>
              </a:rPr>
              <a:t>syst</a:t>
            </a:r>
            <a:r>
              <a:rPr lang="en-US" sz="1600" dirty="0" smtClean="0">
                <a:latin typeface="Helvetica Light" charset="0"/>
                <a:ea typeface="Helvetica Light" charset="0"/>
                <a:cs typeface="Helvetica Light" charset="0"/>
              </a:rPr>
              <a:t> </a:t>
            </a:r>
            <a:r>
              <a:rPr lang="mr-IN" sz="1600" dirty="0" smtClean="0">
                <a:latin typeface="Helvetica Light" charset="0"/>
                <a:ea typeface="Helvetica Light" charset="0"/>
                <a:cs typeface="Helvetica Light" charset="0"/>
              </a:rPr>
              <a:t>±</a:t>
            </a:r>
            <a:r>
              <a:rPr lang="en-US" sz="1600" dirty="0" smtClean="0">
                <a:latin typeface="Helvetica Light" charset="0"/>
                <a:ea typeface="Helvetica Light" charset="0"/>
                <a:cs typeface="Helvetica Light" charset="0"/>
              </a:rPr>
              <a:t> </a:t>
            </a:r>
            <a:r>
              <a:rPr lang="mr-IN" sz="1600" dirty="0" smtClean="0">
                <a:latin typeface="Helvetica Light" charset="0"/>
                <a:ea typeface="Helvetica Light" charset="0"/>
                <a:cs typeface="Helvetica Light" charset="0"/>
              </a:rPr>
              <a:t>14</a:t>
            </a:r>
            <a:r>
              <a:rPr lang="en-US" sz="1100" dirty="0" smtClean="0">
                <a:latin typeface="Helvetica Light" charset="0"/>
                <a:ea typeface="Helvetica Light" charset="0"/>
                <a:cs typeface="Helvetica Light" charset="0"/>
              </a:rPr>
              <a:t> </a:t>
            </a:r>
            <a:r>
              <a:rPr lang="mr-IN" sz="1200" dirty="0" err="1" smtClean="0">
                <a:latin typeface="Helvetica Light" charset="0"/>
                <a:ea typeface="Helvetica Light" charset="0"/>
                <a:cs typeface="Helvetica Light" charset="0"/>
              </a:rPr>
              <a:t>mod</a:t>
            </a:r>
            <a:r>
              <a:rPr lang="mr-IN" sz="1200" dirty="0" smtClean="0">
                <a:latin typeface="Helvetica Light" charset="0"/>
                <a:ea typeface="Helvetica Light" charset="0"/>
                <a:cs typeface="Helvetica Light" charset="0"/>
              </a:rPr>
              <a:t> </a:t>
            </a:r>
            <a:r>
              <a:rPr lang="mr-IN" sz="1200" dirty="0" err="1" smtClean="0">
                <a:latin typeface="Helvetica Light" charset="0"/>
                <a:ea typeface="Helvetica Light" charset="0"/>
                <a:cs typeface="Helvetica Light" charset="0"/>
              </a:rPr>
              <a:t>syst</a:t>
            </a:r>
            <a:r>
              <a:rPr lang="mr-IN" sz="1600" dirty="0">
                <a:latin typeface="Helvetica Light" charset="0"/>
                <a:ea typeface="Helvetica Light" charset="0"/>
                <a:cs typeface="Helvetica Light" charset="0"/>
              </a:rPr>
              <a:t> </a:t>
            </a:r>
            <a:r>
              <a:rPr lang="mr-IN" sz="1600" dirty="0" err="1" smtClean="0">
                <a:latin typeface="Helvetica Light" charset="0"/>
                <a:ea typeface="Helvetica Light" charset="0"/>
                <a:cs typeface="Helvetica Light" charset="0"/>
              </a:rPr>
              <a:t>MeV</a:t>
            </a:r>
            <a:endParaRPr lang="en-US" sz="1600" dirty="0" smtClean="0">
              <a:latin typeface="Helvetica Light" charset="0"/>
              <a:ea typeface="Helvetica Light" charset="0"/>
              <a:cs typeface="Helvetica Light" charset="0"/>
            </a:endParaRPr>
          </a:p>
          <a:p>
            <a:pPr>
              <a:spcBef>
                <a:spcPts val="600"/>
              </a:spcBef>
            </a:pPr>
            <a:r>
              <a:rPr lang="en-US" sz="1600" dirty="0">
                <a:latin typeface="Helvetica Light" charset="0"/>
                <a:ea typeface="Helvetica Light" charset="0"/>
                <a:cs typeface="Helvetica Light" charset="0"/>
              </a:rPr>
              <a:t>	</a:t>
            </a:r>
            <a:r>
              <a:rPr lang="en-US" sz="1600" dirty="0" smtClean="0">
                <a:latin typeface="Helvetica Light" charset="0"/>
                <a:ea typeface="Helvetica Light" charset="0"/>
                <a:cs typeface="Helvetica Light" charset="0"/>
              </a:rPr>
              <a:t>		= </a:t>
            </a:r>
            <a:r>
              <a:rPr lang="mr-IN" sz="1600" dirty="0" smtClean="0">
                <a:latin typeface="Helvetica Light" charset="0"/>
                <a:ea typeface="Helvetica Light" charset="0"/>
                <a:cs typeface="Helvetica Light" charset="0"/>
              </a:rPr>
              <a:t>80370</a:t>
            </a:r>
            <a:r>
              <a:rPr lang="en-US" sz="1600" dirty="0" smtClean="0">
                <a:latin typeface="Helvetica Light" charset="0"/>
                <a:ea typeface="Helvetica Light" charset="0"/>
                <a:cs typeface="Helvetica Light" charset="0"/>
              </a:rPr>
              <a:t> </a:t>
            </a:r>
            <a:r>
              <a:rPr lang="mr-IN" sz="1600" dirty="0">
                <a:latin typeface="Helvetica Light" charset="0"/>
                <a:ea typeface="Helvetica Light" charset="0"/>
                <a:cs typeface="Helvetica Light" charset="0"/>
              </a:rPr>
              <a:t>±</a:t>
            </a:r>
            <a:r>
              <a:rPr lang="en-US" sz="1600" dirty="0">
                <a:latin typeface="Helvetica Light" charset="0"/>
                <a:ea typeface="Helvetica Light" charset="0"/>
                <a:cs typeface="Helvetica Light" charset="0"/>
              </a:rPr>
              <a:t> </a:t>
            </a:r>
            <a:r>
              <a:rPr lang="en-US" sz="1600" dirty="0" smtClean="0">
                <a:latin typeface="Helvetica Light" charset="0"/>
                <a:ea typeface="Helvetica Light" charset="0"/>
                <a:cs typeface="Helvetica Light" charset="0"/>
              </a:rPr>
              <a:t>19 MeV</a:t>
            </a:r>
            <a:endParaRPr lang="en-US" sz="1600" dirty="0"/>
          </a:p>
        </p:txBody>
      </p:sp>
      <p:sp>
        <p:nvSpPr>
          <p:cNvPr id="12" name="Rounded Rectangle 11"/>
          <p:cNvSpPr/>
          <p:nvPr/>
        </p:nvSpPr>
        <p:spPr>
          <a:xfrm>
            <a:off x="1443492" y="2154292"/>
            <a:ext cx="6311546" cy="842660"/>
          </a:xfrm>
          <a:prstGeom prst="roundRect">
            <a:avLst>
              <a:gd name="adj" fmla="val 8425"/>
            </a:avLst>
          </a:prstGeom>
          <a:ln w="3175">
            <a:solidFill>
              <a:srgbClr val="D80017"/>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3" name="TextBox 12"/>
          <p:cNvSpPr txBox="1"/>
          <p:nvPr/>
        </p:nvSpPr>
        <p:spPr>
          <a:xfrm>
            <a:off x="251520" y="2250723"/>
            <a:ext cx="1152128" cy="415498"/>
          </a:xfrm>
          <a:prstGeom prst="rect">
            <a:avLst/>
          </a:prstGeom>
          <a:noFill/>
        </p:spPr>
        <p:txBody>
          <a:bodyPr wrap="square" rtlCol="0">
            <a:spAutoFit/>
          </a:bodyPr>
          <a:lstStyle/>
          <a:p>
            <a:r>
              <a:rPr lang="en-US" sz="1050" dirty="0" smtClean="0">
                <a:latin typeface="Helvetica Light" charset="0"/>
                <a:ea typeface="Helvetica Light" charset="0"/>
                <a:cs typeface="Helvetica Light" charset="0"/>
              </a:rPr>
              <a:t>Combined result:</a:t>
            </a:r>
          </a:p>
        </p:txBody>
      </p:sp>
      <p:sp>
        <p:nvSpPr>
          <p:cNvPr id="4" name="TextBox 3"/>
          <p:cNvSpPr txBox="1"/>
          <p:nvPr/>
        </p:nvSpPr>
        <p:spPr>
          <a:xfrm>
            <a:off x="6598452" y="2772053"/>
            <a:ext cx="1175322" cy="246221"/>
          </a:xfrm>
          <a:prstGeom prst="rect">
            <a:avLst/>
          </a:prstGeom>
          <a:noFill/>
        </p:spPr>
        <p:txBody>
          <a:bodyPr wrap="none" rtlCol="0">
            <a:spAutoFit/>
          </a:bodyPr>
          <a:lstStyle/>
          <a:p>
            <a:r>
              <a:rPr lang="en-US" sz="1000" dirty="0" err="1" smtClean="0">
                <a:solidFill>
                  <a:schemeClr val="tx1">
                    <a:lumMod val="50000"/>
                    <a:lumOff val="50000"/>
                  </a:schemeClr>
                </a:solidFill>
                <a:latin typeface="Helvetica Light" charset="0"/>
                <a:ea typeface="Helvetica Light" charset="0"/>
                <a:cs typeface="Helvetica Light" charset="0"/>
              </a:rPr>
              <a:t>arXiv</a:t>
            </a:r>
            <a:r>
              <a:rPr lang="en-US" sz="1000" dirty="0" smtClean="0">
                <a:solidFill>
                  <a:schemeClr val="tx1">
                    <a:lumMod val="50000"/>
                    <a:lumOff val="50000"/>
                  </a:schemeClr>
                </a:solidFill>
                <a:latin typeface="Helvetica Light" charset="0"/>
                <a:ea typeface="Helvetica Light" charset="0"/>
                <a:cs typeface="Helvetica Light" charset="0"/>
              </a:rPr>
              <a:t>:</a:t>
            </a:r>
            <a:r>
              <a:rPr lang="mr-IN" sz="1000" dirty="0" smtClean="0">
                <a:solidFill>
                  <a:schemeClr val="tx1">
                    <a:lumMod val="50000"/>
                    <a:lumOff val="50000"/>
                  </a:schemeClr>
                </a:solidFill>
                <a:latin typeface="Helvetica Light" charset="0"/>
                <a:ea typeface="Helvetica Light" charset="0"/>
                <a:cs typeface="Helvetica Light" charset="0"/>
              </a:rPr>
              <a:t>1701.07240</a:t>
            </a:r>
            <a:endParaRPr lang="en-US" sz="1000" dirty="0" smtClean="0">
              <a:solidFill>
                <a:schemeClr val="tx1">
                  <a:lumMod val="50000"/>
                  <a:lumOff val="50000"/>
                </a:schemeClr>
              </a:solidFill>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27</a:t>
            </a:fld>
            <a:endParaRPr lang="en-GB" dirty="0"/>
          </a:p>
        </p:txBody>
      </p:sp>
      <p:pic>
        <p:nvPicPr>
          <p:cNvPr id="16" name="Picture 15"/>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5004048" y="3490714"/>
            <a:ext cx="3994305" cy="3120771"/>
          </a:xfrm>
          <a:prstGeom prst="rect">
            <a:avLst/>
          </a:prstGeom>
        </p:spPr>
      </p:pic>
      <p:pic>
        <p:nvPicPr>
          <p:cNvPr id="3" name="Picture 2"/>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321189" y="3395310"/>
            <a:ext cx="4538843" cy="3274050"/>
          </a:xfrm>
          <a:prstGeom prst="rect">
            <a:avLst/>
          </a:prstGeom>
        </p:spPr>
      </p:pic>
      <p:sp>
        <p:nvSpPr>
          <p:cNvPr id="6" name="TextBox 5"/>
          <p:cNvSpPr txBox="1"/>
          <p:nvPr/>
        </p:nvSpPr>
        <p:spPr>
          <a:xfrm>
            <a:off x="1227799" y="3319217"/>
            <a:ext cx="1087157" cy="246221"/>
          </a:xfrm>
          <a:prstGeom prst="rect">
            <a:avLst/>
          </a:prstGeom>
          <a:noFill/>
        </p:spPr>
        <p:txBody>
          <a:bodyPr wrap="none" rtlCol="0">
            <a:spAutoFit/>
          </a:bodyPr>
          <a:lstStyle/>
          <a:p>
            <a:r>
              <a:rPr lang="en-US" sz="1000" b="1" dirty="0" smtClean="0">
                <a:solidFill>
                  <a:srgbClr val="C00000"/>
                </a:solidFill>
                <a:latin typeface="Helvetica Light" charset="0"/>
                <a:ea typeface="Helvetica Light" charset="0"/>
                <a:cs typeface="Helvetica Light" charset="0"/>
              </a:rPr>
              <a:t>W boson mass</a:t>
            </a:r>
          </a:p>
        </p:txBody>
      </p:sp>
      <p:sp>
        <p:nvSpPr>
          <p:cNvPr id="17" name="TextBox 16"/>
          <p:cNvSpPr txBox="1"/>
          <p:nvPr/>
        </p:nvSpPr>
        <p:spPr>
          <a:xfrm>
            <a:off x="5045412" y="3322104"/>
            <a:ext cx="1164101" cy="246221"/>
          </a:xfrm>
          <a:prstGeom prst="rect">
            <a:avLst/>
          </a:prstGeom>
          <a:noFill/>
        </p:spPr>
        <p:txBody>
          <a:bodyPr wrap="none" rtlCol="0">
            <a:spAutoFit/>
          </a:bodyPr>
          <a:lstStyle/>
          <a:p>
            <a:r>
              <a:rPr lang="en-US" sz="1000" b="1" dirty="0" smtClean="0">
                <a:solidFill>
                  <a:srgbClr val="C00000"/>
                </a:solidFill>
                <a:latin typeface="Helvetica Light" charset="0"/>
                <a:ea typeface="Helvetica Light" charset="0"/>
                <a:cs typeface="Helvetica Light" charset="0"/>
              </a:rPr>
              <a:t>Top quark mass</a:t>
            </a:r>
          </a:p>
        </p:txBody>
      </p:sp>
      <p:sp>
        <p:nvSpPr>
          <p:cNvPr id="7" name="Rectangle 6"/>
          <p:cNvSpPr/>
          <p:nvPr/>
        </p:nvSpPr>
        <p:spPr>
          <a:xfrm>
            <a:off x="7397460" y="3348507"/>
            <a:ext cx="1553630" cy="246221"/>
          </a:xfrm>
          <a:prstGeom prst="rect">
            <a:avLst/>
          </a:prstGeom>
        </p:spPr>
        <p:txBody>
          <a:bodyPr wrap="none">
            <a:spAutoFit/>
          </a:bodyPr>
          <a:lstStyle/>
          <a:p>
            <a:r>
              <a:rPr lang="mr-IN" sz="1000" dirty="0">
                <a:solidFill>
                  <a:schemeClr val="tx1">
                    <a:lumMod val="50000"/>
                    <a:lumOff val="50000"/>
                  </a:schemeClr>
                </a:solidFill>
                <a:latin typeface="Helvetica Light"/>
                <a:cs typeface="Helvetica Light"/>
              </a:rPr>
              <a:t>ATLAS-CONF-2017-071</a:t>
            </a:r>
            <a:endParaRPr lang="en-US" sz="1000" dirty="0">
              <a:solidFill>
                <a:schemeClr val="tx1">
                  <a:lumMod val="50000"/>
                  <a:lumOff val="50000"/>
                </a:schemeClr>
              </a:solidFill>
            </a:endParaRPr>
          </a:p>
        </p:txBody>
      </p:sp>
      <p:sp>
        <p:nvSpPr>
          <p:cNvPr id="18" name="TextBox 17"/>
          <p:cNvSpPr txBox="1"/>
          <p:nvPr/>
        </p:nvSpPr>
        <p:spPr>
          <a:xfrm>
            <a:off x="3567814" y="3317992"/>
            <a:ext cx="1175322" cy="246221"/>
          </a:xfrm>
          <a:prstGeom prst="rect">
            <a:avLst/>
          </a:prstGeom>
          <a:noFill/>
        </p:spPr>
        <p:txBody>
          <a:bodyPr wrap="none" rtlCol="0">
            <a:spAutoFit/>
          </a:bodyPr>
          <a:lstStyle/>
          <a:p>
            <a:r>
              <a:rPr lang="en-US" sz="1000" dirty="0" err="1" smtClean="0">
                <a:solidFill>
                  <a:schemeClr val="tx1">
                    <a:lumMod val="50000"/>
                    <a:lumOff val="50000"/>
                  </a:schemeClr>
                </a:solidFill>
                <a:latin typeface="Helvetica Light" charset="0"/>
                <a:ea typeface="Helvetica Light" charset="0"/>
                <a:cs typeface="Helvetica Light" charset="0"/>
              </a:rPr>
              <a:t>arXiv</a:t>
            </a:r>
            <a:r>
              <a:rPr lang="en-US" sz="1000" dirty="0" smtClean="0">
                <a:solidFill>
                  <a:schemeClr val="tx1">
                    <a:lumMod val="50000"/>
                    <a:lumOff val="50000"/>
                  </a:schemeClr>
                </a:solidFill>
                <a:latin typeface="Helvetica Light" charset="0"/>
                <a:ea typeface="Helvetica Light" charset="0"/>
                <a:cs typeface="Helvetica Light" charset="0"/>
              </a:rPr>
              <a:t>:</a:t>
            </a:r>
            <a:r>
              <a:rPr lang="mr-IN" sz="1000" dirty="0" smtClean="0">
                <a:solidFill>
                  <a:schemeClr val="tx1">
                    <a:lumMod val="50000"/>
                    <a:lumOff val="50000"/>
                  </a:schemeClr>
                </a:solidFill>
                <a:latin typeface="Helvetica Light" charset="0"/>
                <a:ea typeface="Helvetica Light" charset="0"/>
                <a:cs typeface="Helvetica Light" charset="0"/>
              </a:rPr>
              <a:t>1701.07240</a:t>
            </a:r>
            <a:endParaRPr lang="en-US" sz="1000" dirty="0" smtClean="0">
              <a:solidFill>
                <a:schemeClr val="tx1">
                  <a:lumMod val="50000"/>
                  <a:lumOff val="50000"/>
                </a:scheme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70076088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0" y="1556792"/>
            <a:ext cx="9144000" cy="53012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519" y="3080313"/>
            <a:ext cx="5113392" cy="3675600"/>
          </a:xfrm>
          <a:prstGeom prst="rect">
            <a:avLst/>
          </a:prstGeom>
        </p:spPr>
      </p:pic>
      <p:sp>
        <p:nvSpPr>
          <p:cNvPr id="19" name="TextBox 18"/>
          <p:cNvSpPr txBox="1"/>
          <p:nvPr/>
        </p:nvSpPr>
        <p:spPr>
          <a:xfrm>
            <a:off x="154519" y="152400"/>
            <a:ext cx="8989481" cy="823302"/>
          </a:xfrm>
          <a:prstGeom prst="rect">
            <a:avLst/>
          </a:prstGeom>
          <a:noFill/>
        </p:spPr>
        <p:txBody>
          <a:bodyPr wrap="square" rtlCol="0">
            <a:spAutoFit/>
          </a:bodyPr>
          <a:lstStyle/>
          <a:p>
            <a:r>
              <a:rPr lang="en-US" sz="2400" dirty="0" smtClean="0">
                <a:solidFill>
                  <a:prstClr val="black"/>
                </a:solidFill>
                <a:latin typeface="Helvetica Light" charset="0"/>
                <a:ea typeface="Helvetica Light" charset="0"/>
                <a:cs typeface="Helvetica Light" charset="0"/>
              </a:rPr>
              <a:t>Searches for new physics </a:t>
            </a:r>
          </a:p>
          <a:p>
            <a:pPr>
              <a:spcBef>
                <a:spcPts val="900"/>
              </a:spcBef>
            </a:pPr>
            <a:r>
              <a:rPr lang="en-US" sz="1600" dirty="0" smtClean="0">
                <a:solidFill>
                  <a:prstClr val="black"/>
                </a:solidFill>
                <a:latin typeface="Helvetica Light" charset="0"/>
                <a:ea typeface="Helvetica Light" charset="0"/>
                <a:cs typeface="Helvetica Light" charset="0"/>
              </a:rPr>
              <a:t>Cover all areas: high mass, electroweak production, long-lived particles, forbidden decays, </a:t>
            </a:r>
            <a:r>
              <a:rPr lang="mr-IN" sz="1600" dirty="0" smtClean="0">
                <a:solidFill>
                  <a:prstClr val="black"/>
                </a:solidFill>
                <a:latin typeface="Helvetica Light" charset="0"/>
                <a:ea typeface="Helvetica Light" charset="0"/>
                <a:cs typeface="Helvetica Light" charset="0"/>
              </a:rPr>
              <a:t>…</a:t>
            </a:r>
            <a:endParaRPr lang="en-US" sz="1600" dirty="0">
              <a:solidFill>
                <a:prstClr val="black"/>
              </a:solidFill>
              <a:latin typeface="Helvetica Light" charset="0"/>
              <a:ea typeface="Helvetica Light" charset="0"/>
              <a:cs typeface="Helvetica Light" charset="0"/>
            </a:endParaRPr>
          </a:p>
        </p:txBody>
      </p:sp>
      <p:sp>
        <p:nvSpPr>
          <p:cNvPr id="6" name="Slide Number Placeholder 5"/>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28</a:t>
            </a:fld>
            <a:endParaRPr lang="en-GB" dirty="0">
              <a:solidFill>
                <a:prstClr val="black">
                  <a:lumMod val="50000"/>
                  <a:lumOff val="50000"/>
                </a:prstClr>
              </a:solidFill>
            </a:endParaRPr>
          </a:p>
        </p:txBody>
      </p:sp>
      <p:sp>
        <p:nvSpPr>
          <p:cNvPr id="24" name="TextBox 23"/>
          <p:cNvSpPr txBox="1"/>
          <p:nvPr/>
        </p:nvSpPr>
        <p:spPr>
          <a:xfrm>
            <a:off x="5652120" y="5680483"/>
            <a:ext cx="3240360" cy="307777"/>
          </a:xfrm>
          <a:prstGeom prst="rect">
            <a:avLst/>
          </a:prstGeom>
          <a:solidFill>
            <a:schemeClr val="bg1"/>
          </a:solidFill>
        </p:spPr>
        <p:txBody>
          <a:bodyPr wrap="square" rtlCol="0">
            <a:spAutoFit/>
          </a:bodyPr>
          <a:lstStyle/>
          <a:p>
            <a:pPr>
              <a:spcBef>
                <a:spcPts val="2600"/>
              </a:spcBef>
            </a:pPr>
            <a:r>
              <a:rPr lang="en-US" sz="1400" i="1" dirty="0" smtClean="0">
                <a:solidFill>
                  <a:srgbClr val="003BB8"/>
                </a:solidFill>
                <a:latin typeface="Helvetica Light"/>
                <a:cs typeface="Helvetica Light"/>
              </a:rPr>
              <a:t>No </a:t>
            </a:r>
            <a:r>
              <a:rPr lang="en-US" sz="1400" i="1" dirty="0">
                <a:solidFill>
                  <a:srgbClr val="003BB8"/>
                </a:solidFill>
                <a:latin typeface="Helvetica Light"/>
                <a:cs typeface="Helvetica Light"/>
              </a:rPr>
              <a:t>significant anomaly seen so far</a:t>
            </a:r>
          </a:p>
        </p:txBody>
      </p:sp>
      <p:sp>
        <p:nvSpPr>
          <p:cNvPr id="25" name="TextBox 24"/>
          <p:cNvSpPr txBox="1"/>
          <p:nvPr/>
        </p:nvSpPr>
        <p:spPr>
          <a:xfrm>
            <a:off x="323528" y="1372308"/>
            <a:ext cx="3600400" cy="1287532"/>
          </a:xfrm>
          <a:prstGeom prst="rect">
            <a:avLst/>
          </a:prstGeom>
          <a:solidFill>
            <a:schemeClr val="bg1"/>
          </a:solidFill>
        </p:spPr>
        <p:txBody>
          <a:bodyPr wrap="square" rtlCol="0">
            <a:spAutoFit/>
          </a:bodyPr>
          <a:lstStyle/>
          <a:p>
            <a:pPr>
              <a:spcBef>
                <a:spcPts val="800"/>
              </a:spcBef>
            </a:pPr>
            <a:r>
              <a:rPr lang="en-US" sz="1400" dirty="0" smtClean="0">
                <a:solidFill>
                  <a:srgbClr val="003BB8"/>
                </a:solidFill>
                <a:latin typeface="Helvetica Light"/>
                <a:cs typeface="Helvetica Light"/>
              </a:rPr>
              <a:t>Theory-agnostic</a:t>
            </a:r>
            <a:r>
              <a:rPr lang="en-US" sz="1400" dirty="0">
                <a:solidFill>
                  <a:srgbClr val="003BB8"/>
                </a:solidFill>
                <a:latin typeface="Helvetica Light"/>
                <a:cs typeface="Helvetica Light"/>
              </a:rPr>
              <a:t>, signature based searches, as well as highly targeted model-dependent </a:t>
            </a:r>
            <a:r>
              <a:rPr lang="en-US" sz="1400" dirty="0" smtClean="0">
                <a:solidFill>
                  <a:srgbClr val="003BB8"/>
                </a:solidFill>
                <a:latin typeface="Helvetica Light"/>
                <a:cs typeface="Helvetica Light"/>
              </a:rPr>
              <a:t>ones</a:t>
            </a:r>
          </a:p>
          <a:p>
            <a:pPr>
              <a:spcBef>
                <a:spcPts val="1400"/>
              </a:spcBef>
            </a:pPr>
            <a:r>
              <a:rPr lang="en-US" sz="1200" dirty="0" smtClean="0">
                <a:solidFill>
                  <a:prstClr val="black"/>
                </a:solidFill>
                <a:latin typeface="Helvetica Light"/>
                <a:cs typeface="Helvetica Light"/>
              </a:rPr>
              <a:t>Most high-profile searches on 2015+2016 data released</a:t>
            </a:r>
            <a:endParaRPr lang="en-US" sz="1200" dirty="0">
              <a:solidFill>
                <a:prstClr val="black"/>
              </a:solidFill>
              <a:latin typeface="Helvetica Light"/>
              <a:cs typeface="Helvetica Light"/>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1580" y="1356284"/>
            <a:ext cx="5400600" cy="3864324"/>
          </a:xfrm>
          <a:prstGeom prst="rect">
            <a:avLst/>
          </a:prstGeom>
          <a:effectLst>
            <a:glow rad="482600">
              <a:schemeClr val="bg1"/>
            </a:glow>
          </a:effectLst>
        </p:spPr>
      </p:pic>
    </p:spTree>
    <p:extLst>
      <p:ext uri="{BB962C8B-B14F-4D97-AF65-F5344CB8AC3E}">
        <p14:creationId xmlns:p14="http://schemas.microsoft.com/office/powerpoint/2010/main" val="2132187002"/>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1"/>
            <a:ext cx="9144001" cy="6858000"/>
          </a:xfrm>
          <a:prstGeom prst="rect">
            <a:avLst/>
          </a:prstGeom>
          <a:solidFill>
            <a:schemeClr val="tx1"/>
          </a:solidFill>
          <a:ln w="3175" cmpd="sng">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pic>
        <p:nvPicPr>
          <p:cNvPr id="17" name="Picture 16"/>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Effect>
                      <a14:saturation sat="400000"/>
                    </a14:imgEffect>
                    <a14:imgEffect>
                      <a14:brightnessContrast bright="40000"/>
                    </a14:imgEffect>
                  </a14:imgLayer>
                </a14:imgProps>
              </a:ext>
              <a:ext uri="{28A0092B-C50C-407E-A947-70E740481C1C}">
                <a14:useLocalDpi xmlns:a14="http://schemas.microsoft.com/office/drawing/2010/main"/>
              </a:ext>
            </a:extLst>
          </a:blip>
          <a:stretch>
            <a:fillRect/>
          </a:stretch>
        </p:blipFill>
        <p:spPr>
          <a:xfrm>
            <a:off x="0" y="144264"/>
            <a:ext cx="9144000" cy="6381080"/>
          </a:xfrm>
          <a:prstGeom prst="rect">
            <a:avLst/>
          </a:prstGeom>
        </p:spPr>
      </p:pic>
      <p:sp>
        <p:nvSpPr>
          <p:cNvPr id="6" name="TextBox 5"/>
          <p:cNvSpPr txBox="1"/>
          <p:nvPr/>
        </p:nvSpPr>
        <p:spPr>
          <a:xfrm>
            <a:off x="148332" y="188640"/>
            <a:ext cx="8640960" cy="523220"/>
          </a:xfrm>
          <a:prstGeom prst="rect">
            <a:avLst/>
          </a:prstGeom>
          <a:noFill/>
        </p:spPr>
        <p:txBody>
          <a:bodyPr wrap="square" rtlCol="0">
            <a:spAutoFit/>
          </a:bodyPr>
          <a:lstStyle/>
          <a:p>
            <a:pPr algn="r"/>
            <a:r>
              <a:rPr lang="en-GB" sz="2800" dirty="0" smtClean="0">
                <a:solidFill>
                  <a:prstClr val="white"/>
                </a:solidFill>
                <a:latin typeface="Helvetica Light"/>
                <a:cs typeface="Helvetica Light"/>
              </a:rPr>
              <a:t>New physics in events with jets ?</a:t>
            </a:r>
          </a:p>
        </p:txBody>
      </p:sp>
    </p:spTree>
    <p:extLst>
      <p:ext uri="{BB962C8B-B14F-4D97-AF65-F5344CB8AC3E}">
        <p14:creationId xmlns:p14="http://schemas.microsoft.com/office/powerpoint/2010/main" val="1398202878"/>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1" cy="6858000"/>
          </a:xfrm>
          <a:prstGeom prst="rect">
            <a:avLst/>
          </a:prstGeom>
          <a:solidFill>
            <a:schemeClr val="tx1"/>
          </a:solidFill>
          <a:ln w="3175" cmpd="sng">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2"/>
          <p:cNvSpPr txBox="1">
            <a:spLocks noChangeArrowheads="1"/>
          </p:cNvSpPr>
          <p:nvPr/>
        </p:nvSpPr>
        <p:spPr bwMode="auto">
          <a:xfrm>
            <a:off x="681449" y="116632"/>
            <a:ext cx="7704855" cy="544062"/>
          </a:xfrm>
          <a:prstGeom prst="rect">
            <a:avLst/>
          </a:prstGeom>
          <a:noFill/>
          <a:ln w="9525">
            <a:noFill/>
            <a:miter lim="800000"/>
            <a:headEnd/>
            <a:tailEnd/>
          </a:ln>
        </p:spPr>
        <p:txBody>
          <a:bodyPr wrap="square" tIns="93600" bIns="140400">
            <a:prstTxWarp prst="textNoShape">
              <a:avLst/>
            </a:prstTxWarp>
            <a:spAutoFit/>
          </a:bodyPr>
          <a:lstStyle/>
          <a:p>
            <a:pPr indent="11113"/>
            <a:r>
              <a:rPr lang="en-US" sz="2000" dirty="0" smtClean="0">
                <a:solidFill>
                  <a:schemeClr val="bg1"/>
                </a:solidFill>
                <a:latin typeface="Helvetica Light" charset="0"/>
                <a:ea typeface="Helvetica Light" charset="0"/>
                <a:cs typeface="Helvetica Light" charset="0"/>
              </a:rPr>
              <a:t>Experimental particle physics has come a long way</a:t>
            </a:r>
            <a:r>
              <a:rPr lang="mr-IN" sz="2000" dirty="0" smtClean="0">
                <a:solidFill>
                  <a:schemeClr val="bg1"/>
                </a:solidFill>
                <a:latin typeface="Helvetica Light" charset="0"/>
                <a:ea typeface="Helvetica Light" charset="0"/>
                <a:cs typeface="Helvetica Light" charset="0"/>
              </a:rPr>
              <a:t>…</a:t>
            </a:r>
            <a:r>
              <a:rPr lang="en-US" sz="2000" dirty="0" smtClean="0">
                <a:solidFill>
                  <a:schemeClr val="bg1"/>
                </a:solidFill>
                <a:latin typeface="Helvetica Light" charset="0"/>
                <a:ea typeface="Helvetica Light" charset="0"/>
                <a:cs typeface="Helvetica Light" charset="0"/>
              </a:rPr>
              <a:t> </a:t>
            </a:r>
          </a:p>
        </p:txBody>
      </p:sp>
      <p:pic>
        <p:nvPicPr>
          <p:cNvPr id="7" name="Picture 6"/>
          <p:cNvPicPr>
            <a:picLocks noChangeAspect="1"/>
          </p:cNvPicPr>
          <p:nvPr/>
        </p:nvPicPr>
        <p:blipFill rotWithShape="1">
          <a:blip r:embed="rId2"/>
          <a:srcRect l="868"/>
          <a:stretch/>
        </p:blipFill>
        <p:spPr>
          <a:xfrm flipH="1">
            <a:off x="801875" y="655695"/>
            <a:ext cx="7566621" cy="5365593"/>
          </a:xfrm>
          <a:prstGeom prst="rect">
            <a:avLst/>
          </a:prstGeom>
        </p:spPr>
      </p:pic>
      <p:sp>
        <p:nvSpPr>
          <p:cNvPr id="2" name="Rectangle 1"/>
          <p:cNvSpPr/>
          <p:nvPr/>
        </p:nvSpPr>
        <p:spPr>
          <a:xfrm>
            <a:off x="683568" y="6200355"/>
            <a:ext cx="7704856" cy="461665"/>
          </a:xfrm>
          <a:prstGeom prst="rect">
            <a:avLst/>
          </a:prstGeom>
        </p:spPr>
        <p:txBody>
          <a:bodyPr wrap="square">
            <a:spAutoFit/>
          </a:bodyPr>
          <a:lstStyle/>
          <a:p>
            <a:r>
              <a:rPr lang="en-US" sz="1200" dirty="0" smtClean="0">
                <a:solidFill>
                  <a:schemeClr val="bg1"/>
                </a:solidFill>
                <a:latin typeface="Helvetica Light" charset="0"/>
                <a:ea typeface="Helvetica Light" charset="0"/>
                <a:cs typeface="Helvetica Light" charset="0"/>
              </a:rPr>
              <a:t>Event shows tracks </a:t>
            </a:r>
            <a:r>
              <a:rPr lang="en-US" sz="1200" dirty="0">
                <a:solidFill>
                  <a:schemeClr val="bg1"/>
                </a:solidFill>
                <a:latin typeface="Helvetica Light" charset="0"/>
                <a:ea typeface="Helvetica Light" charset="0"/>
                <a:cs typeface="Helvetica Light" charset="0"/>
              </a:rPr>
              <a:t>produced in the 1200 </a:t>
            </a:r>
            <a:r>
              <a:rPr lang="en-US" sz="1200" dirty="0" err="1">
                <a:solidFill>
                  <a:schemeClr val="bg1"/>
                </a:solidFill>
                <a:latin typeface="Helvetica Light" charset="0"/>
                <a:ea typeface="Helvetica Light" charset="0"/>
                <a:cs typeface="Helvetica Light" charset="0"/>
              </a:rPr>
              <a:t>litre</a:t>
            </a:r>
            <a:r>
              <a:rPr lang="en-US" sz="1200" dirty="0">
                <a:solidFill>
                  <a:schemeClr val="bg1"/>
                </a:solidFill>
                <a:latin typeface="Helvetica Light" charset="0"/>
                <a:ea typeface="Helvetica Light" charset="0"/>
                <a:cs typeface="Helvetica Light" charset="0"/>
              </a:rPr>
              <a:t> </a:t>
            </a:r>
            <a:r>
              <a:rPr lang="en-US" sz="1200" dirty="0" err="1">
                <a:solidFill>
                  <a:schemeClr val="bg1"/>
                </a:solidFill>
                <a:latin typeface="Helvetica Light" charset="0"/>
                <a:ea typeface="Helvetica Light" charset="0"/>
                <a:cs typeface="Helvetica Light" charset="0"/>
              </a:rPr>
              <a:t>Gargamelle</a:t>
            </a:r>
            <a:r>
              <a:rPr lang="en-US" sz="1200" dirty="0">
                <a:solidFill>
                  <a:schemeClr val="bg1"/>
                </a:solidFill>
                <a:latin typeface="Helvetica Light" charset="0"/>
                <a:ea typeface="Helvetica Light" charset="0"/>
                <a:cs typeface="Helvetica Light" charset="0"/>
              </a:rPr>
              <a:t> bubble chamber that provided the first confirmation of a neutral current </a:t>
            </a:r>
            <a:r>
              <a:rPr lang="en-US" sz="1200" dirty="0" smtClean="0">
                <a:solidFill>
                  <a:schemeClr val="bg1"/>
                </a:solidFill>
                <a:latin typeface="Helvetica Light" charset="0"/>
                <a:ea typeface="Helvetica Light" charset="0"/>
                <a:cs typeface="Helvetica Light" charset="0"/>
              </a:rPr>
              <a:t>interaction </a:t>
            </a:r>
            <a:r>
              <a:rPr lang="en-US" sz="1000" dirty="0" smtClean="0">
                <a:solidFill>
                  <a:schemeClr val="bg1"/>
                </a:solidFill>
                <a:latin typeface="Helvetica Light" charset="0"/>
                <a:ea typeface="Helvetica Light" charset="0"/>
                <a:cs typeface="Helvetica Light" charset="0"/>
              </a:rPr>
              <a:t>(image</a:t>
            </a:r>
            <a:r>
              <a:rPr lang="en-US" sz="1000" dirty="0">
                <a:solidFill>
                  <a:schemeClr val="bg1"/>
                </a:solidFill>
                <a:latin typeface="Helvetica Light" charset="0"/>
                <a:ea typeface="Helvetica Light" charset="0"/>
                <a:cs typeface="Helvetica Light" charset="0"/>
              </a:rPr>
              <a:t>: CERN</a:t>
            </a:r>
            <a:r>
              <a:rPr lang="en-US" sz="1000" dirty="0" smtClean="0">
                <a:solidFill>
                  <a:schemeClr val="bg1"/>
                </a:solidFill>
                <a:latin typeface="Helvetica Light" charset="0"/>
                <a:ea typeface="Helvetica Light" charset="0"/>
                <a:cs typeface="Helvetica Light" charset="0"/>
              </a:rPr>
              <a:t>)</a:t>
            </a:r>
            <a:endParaRPr lang="en-US" sz="1200" dirty="0">
              <a:solidFill>
                <a:schemeClr val="bg1"/>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92019572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44001" cy="6858000"/>
          </a:xfrm>
          <a:prstGeom prst="rect">
            <a:avLst/>
          </a:prstGeom>
          <a:solidFill>
            <a:schemeClr val="tx1"/>
          </a:solidFill>
          <a:ln w="3175" cmpd="sng">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pic>
        <p:nvPicPr>
          <p:cNvPr id="17" name="Picture 16"/>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Effect>
                      <a14:saturation sat="400000"/>
                    </a14:imgEffect>
                    <a14:imgEffect>
                      <a14:brightnessContrast bright="40000"/>
                    </a14:imgEffect>
                  </a14:imgLayer>
                </a14:imgProps>
              </a:ext>
              <a:ext uri="{28A0092B-C50C-407E-A947-70E740481C1C}">
                <a14:useLocalDpi xmlns:a14="http://schemas.microsoft.com/office/drawing/2010/main"/>
              </a:ext>
            </a:extLst>
          </a:blip>
          <a:stretch>
            <a:fillRect/>
          </a:stretch>
        </p:blipFill>
        <p:spPr>
          <a:xfrm>
            <a:off x="0" y="144264"/>
            <a:ext cx="9144000" cy="6381080"/>
          </a:xfrm>
          <a:prstGeom prst="rect">
            <a:avLst/>
          </a:prstGeom>
        </p:spPr>
      </p:pic>
      <p:sp>
        <p:nvSpPr>
          <p:cNvPr id="6" name="TextBox 5"/>
          <p:cNvSpPr txBox="1"/>
          <p:nvPr/>
        </p:nvSpPr>
        <p:spPr>
          <a:xfrm>
            <a:off x="148332" y="188640"/>
            <a:ext cx="8640960" cy="523220"/>
          </a:xfrm>
          <a:prstGeom prst="rect">
            <a:avLst/>
          </a:prstGeom>
          <a:noFill/>
        </p:spPr>
        <p:txBody>
          <a:bodyPr wrap="square" rtlCol="0">
            <a:spAutoFit/>
          </a:bodyPr>
          <a:lstStyle/>
          <a:p>
            <a:pPr algn="r"/>
            <a:r>
              <a:rPr lang="en-GB" sz="2800" dirty="0" smtClean="0">
                <a:solidFill>
                  <a:prstClr val="white"/>
                </a:solidFill>
                <a:latin typeface="Helvetica Light"/>
                <a:cs typeface="Helvetica Light"/>
              </a:rPr>
              <a:t>New physics in events with jets ?</a:t>
            </a:r>
          </a:p>
        </p:txBody>
      </p:sp>
      <p:grpSp>
        <p:nvGrpSpPr>
          <p:cNvPr id="5" name="Group 28"/>
          <p:cNvGrpSpPr/>
          <p:nvPr/>
        </p:nvGrpSpPr>
        <p:grpSpPr>
          <a:xfrm>
            <a:off x="0" y="3786542"/>
            <a:ext cx="8937625" cy="2882818"/>
            <a:chOff x="0" y="2755982"/>
            <a:chExt cx="8937625" cy="2882818"/>
          </a:xfrm>
        </p:grpSpPr>
        <p:pic>
          <p:nvPicPr>
            <p:cNvPr id="7" name="Picture 76"/>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0" y="3124200"/>
              <a:ext cx="8937625" cy="1901825"/>
            </a:xfrm>
            <a:prstGeom prst="rect">
              <a:avLst/>
            </a:prstGeom>
            <a:noFill/>
            <a:ln w="3175">
              <a:noFill/>
              <a:miter lim="800000"/>
              <a:headEnd/>
              <a:tailEnd/>
            </a:ln>
            <a:effectLst>
              <a:glow rad="1892300">
                <a:schemeClr val="bg1"/>
              </a:glow>
              <a:outerShdw blurRad="177800" dist="38100" dir="2700000">
                <a:srgbClr val="000000">
                  <a:alpha val="11000"/>
                </a:srgbClr>
              </a:outerShdw>
            </a:effectLst>
          </p:spPr>
        </p:pic>
        <p:pic>
          <p:nvPicPr>
            <p:cNvPr id="9" name="Picture 77"/>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588" y="4891088"/>
              <a:ext cx="1169987" cy="747712"/>
            </a:xfrm>
            <a:prstGeom prst="rect">
              <a:avLst/>
            </a:prstGeom>
            <a:noFill/>
            <a:ln w="3175">
              <a:noFill/>
              <a:miter lim="800000"/>
              <a:headEnd/>
              <a:tailEnd/>
            </a:ln>
            <a:effectLst/>
          </p:spPr>
        </p:pic>
        <p:sp>
          <p:nvSpPr>
            <p:cNvPr id="10" name="Text Box 80"/>
            <p:cNvSpPr txBox="1">
              <a:spLocks noChangeArrowheads="1"/>
            </p:cNvSpPr>
            <p:nvPr/>
          </p:nvSpPr>
          <p:spPr bwMode="auto">
            <a:xfrm>
              <a:off x="2551113" y="3624263"/>
              <a:ext cx="919139"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dirty="0" smtClean="0">
                  <a:solidFill>
                    <a:prstClr val="black"/>
                  </a:solidFill>
                </a:rPr>
                <a:t>O(10</a:t>
              </a:r>
              <a:r>
                <a:rPr lang="en-GB" sz="1200" baseline="30000" dirty="0" smtClean="0">
                  <a:solidFill>
                    <a:prstClr val="black"/>
                  </a:solidFill>
                  <a:ea typeface="Arial" charset="0"/>
                  <a:cs typeface="Arial" charset="0"/>
                </a:rPr>
                <a:t>–10</a:t>
              </a:r>
              <a:r>
                <a:rPr lang="en-GB" sz="1200" dirty="0" smtClean="0">
                  <a:solidFill>
                    <a:prstClr val="black"/>
                  </a:solidFill>
                  <a:ea typeface="Arial" charset="0"/>
                  <a:cs typeface="Arial" charset="0"/>
                </a:rPr>
                <a:t> m)</a:t>
              </a:r>
              <a:endParaRPr lang="en-GB" sz="1200" dirty="0">
                <a:solidFill>
                  <a:prstClr val="black"/>
                </a:solidFill>
                <a:ea typeface="Arial" charset="0"/>
                <a:cs typeface="Arial" charset="0"/>
              </a:endParaRPr>
            </a:p>
          </p:txBody>
        </p:sp>
        <p:sp>
          <p:nvSpPr>
            <p:cNvPr id="11" name="Text Box 81"/>
            <p:cNvSpPr txBox="1">
              <a:spLocks noChangeArrowheads="1"/>
            </p:cNvSpPr>
            <p:nvPr/>
          </p:nvSpPr>
          <p:spPr bwMode="auto">
            <a:xfrm>
              <a:off x="3745072" y="3403600"/>
              <a:ext cx="1258976"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smtClean="0">
                  <a:solidFill>
                    <a:prstClr val="black"/>
                  </a:solidFill>
                </a:rPr>
                <a:t>Several 10</a:t>
              </a:r>
              <a:r>
                <a:rPr lang="en-GB" sz="1200" baseline="30000" smtClean="0">
                  <a:solidFill>
                    <a:prstClr val="black"/>
                  </a:solidFill>
                  <a:ea typeface="Arial" charset="0"/>
                  <a:cs typeface="Arial" charset="0"/>
                </a:rPr>
                <a:t>–15</a:t>
              </a:r>
              <a:r>
                <a:rPr lang="en-GB" sz="1200" smtClean="0">
                  <a:solidFill>
                    <a:prstClr val="black"/>
                  </a:solidFill>
                  <a:ea typeface="Arial" charset="0"/>
                  <a:cs typeface="Arial" charset="0"/>
                </a:rPr>
                <a:t> m</a:t>
              </a:r>
              <a:endParaRPr lang="en-GB" sz="1200">
                <a:solidFill>
                  <a:prstClr val="black"/>
                </a:solidFill>
                <a:ea typeface="Arial" charset="0"/>
                <a:cs typeface="Arial" charset="0"/>
              </a:endParaRPr>
            </a:p>
          </p:txBody>
        </p:sp>
        <p:sp>
          <p:nvSpPr>
            <p:cNvPr id="12" name="Text Box 82"/>
            <p:cNvSpPr txBox="1">
              <a:spLocks noChangeArrowheads="1"/>
            </p:cNvSpPr>
            <p:nvPr/>
          </p:nvSpPr>
          <p:spPr bwMode="auto">
            <a:xfrm>
              <a:off x="5649913" y="3133725"/>
              <a:ext cx="696322"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dirty="0" smtClean="0">
                  <a:solidFill>
                    <a:prstClr val="black"/>
                  </a:solidFill>
                </a:rPr>
                <a:t>10</a:t>
              </a:r>
              <a:r>
                <a:rPr lang="en-GB" sz="1200" baseline="30000" dirty="0" smtClean="0">
                  <a:solidFill>
                    <a:prstClr val="black"/>
                  </a:solidFill>
                  <a:ea typeface="Arial" charset="0"/>
                  <a:cs typeface="Arial" charset="0"/>
                </a:rPr>
                <a:t>–15</a:t>
              </a:r>
              <a:r>
                <a:rPr lang="en-GB" sz="1200" dirty="0" smtClean="0">
                  <a:solidFill>
                    <a:prstClr val="black"/>
                  </a:solidFill>
                  <a:ea typeface="Arial" charset="0"/>
                  <a:cs typeface="Arial" charset="0"/>
                </a:rPr>
                <a:t> m</a:t>
              </a:r>
              <a:endParaRPr lang="en-GB" sz="1200" dirty="0">
                <a:solidFill>
                  <a:prstClr val="black"/>
                </a:solidFill>
                <a:ea typeface="Arial" charset="0"/>
                <a:cs typeface="Arial" charset="0"/>
              </a:endParaRPr>
            </a:p>
          </p:txBody>
        </p:sp>
        <p:sp>
          <p:nvSpPr>
            <p:cNvPr id="13" name="Text Box 83"/>
            <p:cNvSpPr txBox="1">
              <a:spLocks noChangeArrowheads="1"/>
            </p:cNvSpPr>
            <p:nvPr/>
          </p:nvSpPr>
          <p:spPr bwMode="auto">
            <a:xfrm>
              <a:off x="7339187" y="2755982"/>
              <a:ext cx="1092263"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b="1" i="1" dirty="0" smtClean="0">
                  <a:solidFill>
                    <a:srgbClr val="BC010C"/>
                  </a:solidFill>
                  <a:latin typeface="Trebuchet MS"/>
                  <a:cs typeface="Trebuchet MS"/>
                </a:rPr>
                <a:t>&lt; 10</a:t>
              </a:r>
              <a:r>
                <a:rPr lang="en-GB" sz="700" b="1" i="1" dirty="0" smtClean="0">
                  <a:solidFill>
                    <a:srgbClr val="BC010C"/>
                  </a:solidFill>
                  <a:latin typeface="Trebuchet MS"/>
                  <a:cs typeface="Trebuchet MS"/>
                </a:rPr>
                <a:t> </a:t>
              </a:r>
              <a:r>
                <a:rPr lang="en-GB" sz="1600" b="1" i="1" baseline="30000" dirty="0" smtClean="0">
                  <a:solidFill>
                    <a:srgbClr val="BC010C"/>
                  </a:solidFill>
                  <a:latin typeface="Symbol" charset="2"/>
                  <a:ea typeface="Arial" charset="0"/>
                  <a:cs typeface="Symbol" charset="2"/>
                </a:rPr>
                <a:t>–</a:t>
              </a:r>
              <a:r>
                <a:rPr lang="en-GB" sz="1600" b="1" i="1" baseline="30000" dirty="0" smtClean="0">
                  <a:solidFill>
                    <a:srgbClr val="BC010C"/>
                  </a:solidFill>
                  <a:latin typeface="Trebuchet MS"/>
                  <a:ea typeface="Arial" charset="0"/>
                  <a:cs typeface="Trebuchet MS"/>
                </a:rPr>
                <a:t>19</a:t>
              </a:r>
              <a:r>
                <a:rPr lang="en-GB" sz="1600" b="1" i="1" dirty="0" smtClean="0">
                  <a:solidFill>
                    <a:srgbClr val="BC010C"/>
                  </a:solidFill>
                  <a:latin typeface="Trebuchet MS"/>
                  <a:ea typeface="Arial" charset="0"/>
                  <a:cs typeface="Trebuchet MS"/>
                </a:rPr>
                <a:t> m</a:t>
              </a:r>
              <a:endParaRPr lang="en-GB" sz="1600" b="1" dirty="0">
                <a:solidFill>
                  <a:srgbClr val="BC010C"/>
                </a:solidFill>
                <a:ea typeface="Arial" charset="0"/>
                <a:cs typeface="Arial" charset="0"/>
              </a:endParaRPr>
            </a:p>
          </p:txBody>
        </p:sp>
        <p:sp>
          <p:nvSpPr>
            <p:cNvPr id="14" name="Text Box 84"/>
            <p:cNvSpPr txBox="1">
              <a:spLocks noChangeArrowheads="1"/>
            </p:cNvSpPr>
            <p:nvPr/>
          </p:nvSpPr>
          <p:spPr bwMode="auto">
            <a:xfrm>
              <a:off x="1406313" y="3830638"/>
              <a:ext cx="861431"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smtClean="0">
                  <a:solidFill>
                    <a:prstClr val="black"/>
                  </a:solidFill>
                </a:rPr>
                <a:t>O(10</a:t>
              </a:r>
              <a:r>
                <a:rPr lang="en-GB" sz="1200" baseline="30000" smtClean="0">
                  <a:solidFill>
                    <a:prstClr val="black"/>
                  </a:solidFill>
                  <a:ea typeface="Arial" charset="0"/>
                  <a:cs typeface="Arial" charset="0"/>
                </a:rPr>
                <a:t>–9</a:t>
              </a:r>
              <a:r>
                <a:rPr lang="en-GB" sz="1200" smtClean="0">
                  <a:solidFill>
                    <a:prstClr val="black"/>
                  </a:solidFill>
                  <a:ea typeface="Arial" charset="0"/>
                  <a:cs typeface="Arial" charset="0"/>
                </a:rPr>
                <a:t> m)</a:t>
              </a:r>
              <a:endParaRPr lang="en-GB" sz="1200" dirty="0">
                <a:solidFill>
                  <a:prstClr val="black"/>
                </a:solidFill>
                <a:ea typeface="Arial" charset="0"/>
                <a:cs typeface="Arial" charset="0"/>
              </a:endParaRPr>
            </a:p>
          </p:txBody>
        </p:sp>
      </p:grpSp>
      <p:sp>
        <p:nvSpPr>
          <p:cNvPr id="15" name="Text Box 83"/>
          <p:cNvSpPr txBox="1">
            <a:spLocks noChangeArrowheads="1"/>
          </p:cNvSpPr>
          <p:nvPr/>
        </p:nvSpPr>
        <p:spPr bwMode="auto">
          <a:xfrm>
            <a:off x="7598834" y="4813959"/>
            <a:ext cx="751978"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b="1" i="1" dirty="0" smtClean="0">
                <a:solidFill>
                  <a:srgbClr val="BC010C"/>
                </a:solidFill>
                <a:effectLst>
                  <a:glow rad="177800">
                    <a:prstClr val="white"/>
                  </a:glow>
                </a:effectLst>
                <a:latin typeface="Trebuchet MS"/>
                <a:cs typeface="Trebuchet MS"/>
              </a:rPr>
              <a:t>quark</a:t>
            </a:r>
            <a:endParaRPr lang="en-GB" sz="1600" b="1" dirty="0">
              <a:solidFill>
                <a:srgbClr val="BC010C"/>
              </a:solidFill>
              <a:effectLst>
                <a:glow rad="177800">
                  <a:prstClr val="white"/>
                </a:glow>
              </a:effectLst>
              <a:ea typeface="Arial" charset="0"/>
              <a:cs typeface="Arial" charset="0"/>
            </a:endParaRPr>
          </a:p>
        </p:txBody>
      </p:sp>
      <p:sp>
        <p:nvSpPr>
          <p:cNvPr id="16" name="TextBox 15"/>
          <p:cNvSpPr txBox="1"/>
          <p:nvPr/>
        </p:nvSpPr>
        <p:spPr>
          <a:xfrm>
            <a:off x="6543079" y="5928198"/>
            <a:ext cx="2637433" cy="523220"/>
          </a:xfrm>
          <a:prstGeom prst="rect">
            <a:avLst/>
          </a:prstGeom>
          <a:noFill/>
        </p:spPr>
        <p:txBody>
          <a:bodyPr wrap="square" rtlCol="0">
            <a:spAutoFit/>
          </a:bodyPr>
          <a:lstStyle/>
          <a:p>
            <a:pPr algn="ctr"/>
            <a:r>
              <a:rPr lang="en-US" sz="1400" dirty="0" smtClean="0">
                <a:solidFill>
                  <a:srgbClr val="C00000"/>
                </a:solidFill>
                <a:latin typeface="Helvetica Light"/>
                <a:cs typeface="Helvetica Light"/>
              </a:rPr>
              <a:t>Do </a:t>
            </a:r>
            <a:r>
              <a:rPr lang="en-US" sz="1400" dirty="0">
                <a:solidFill>
                  <a:srgbClr val="C00000"/>
                </a:solidFill>
                <a:latin typeface="Helvetica Light"/>
                <a:cs typeface="Helvetica Light"/>
              </a:rPr>
              <a:t>quarks have substructure</a:t>
            </a:r>
            <a:r>
              <a:rPr lang="en-US" sz="1400" dirty="0" smtClean="0">
                <a:solidFill>
                  <a:srgbClr val="C00000"/>
                </a:solidFill>
                <a:latin typeface="Helvetica Light"/>
                <a:cs typeface="Helvetica Light"/>
              </a:rPr>
              <a:t>? Can they be excited?</a:t>
            </a:r>
          </a:p>
        </p:txBody>
      </p:sp>
    </p:spTree>
    <p:extLst>
      <p:ext uri="{BB962C8B-B14F-4D97-AF65-F5344CB8AC3E}">
        <p14:creationId xmlns:p14="http://schemas.microsoft.com/office/powerpoint/2010/main" val="147844650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59466" y="1931696"/>
            <a:ext cx="4718374" cy="4526977"/>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Searches in high-</a:t>
            </a:r>
            <a:r>
              <a:rPr lang="en-GB" sz="2400" i="1" dirty="0" err="1" smtClean="0">
                <a:solidFill>
                  <a:srgbClr val="000000"/>
                </a:solidFill>
                <a:latin typeface="Helvetica Light"/>
                <a:cs typeface="Helvetica Light"/>
              </a:rPr>
              <a:t>p</a:t>
            </a:r>
            <a:r>
              <a:rPr lang="en-GB" sz="2400" i="1" baseline="-25000" dirty="0" err="1" smtClean="0">
                <a:solidFill>
                  <a:srgbClr val="000000"/>
                </a:solidFill>
                <a:latin typeface="Helvetica Light"/>
                <a:cs typeface="Helvetica Light"/>
              </a:rPr>
              <a:t>T</a:t>
            </a:r>
            <a:r>
              <a:rPr lang="en-GB" sz="2400" dirty="0" smtClean="0">
                <a:solidFill>
                  <a:srgbClr val="000000"/>
                </a:solidFill>
                <a:latin typeface="Helvetica Light"/>
                <a:cs typeface="Helvetica Light"/>
              </a:rPr>
              <a:t> multijet final states at 13 TeV</a:t>
            </a:r>
          </a:p>
          <a:p>
            <a:pPr>
              <a:spcBef>
                <a:spcPts val="600"/>
              </a:spcBef>
            </a:pPr>
            <a:r>
              <a:rPr lang="en-GB" sz="1600" dirty="0">
                <a:solidFill>
                  <a:prstClr val="black"/>
                </a:solidFill>
                <a:latin typeface="Helvetica Light"/>
                <a:cs typeface="Helvetica Light"/>
              </a:rPr>
              <a:t>P</a:t>
            </a:r>
            <a:r>
              <a:rPr lang="en-GB" sz="1600" dirty="0" smtClean="0">
                <a:solidFill>
                  <a:prstClr val="black"/>
                </a:solidFill>
                <a:latin typeface="Helvetica Light"/>
                <a:cs typeface="Helvetica Light"/>
              </a:rPr>
              <a:t>rocesses with large cross-sections, sensitivity to highest new physics scales</a:t>
            </a:r>
            <a:endParaRPr lang="en-GB" sz="1600" dirty="0">
              <a:solidFill>
                <a:prstClr val="black"/>
              </a:solidFill>
              <a:latin typeface="Helvetica Light"/>
              <a:cs typeface="Helvetica Light"/>
            </a:endParaRPr>
          </a:p>
        </p:txBody>
      </p:sp>
      <p:sp>
        <p:nvSpPr>
          <p:cNvPr id="4" name="TextBox 3"/>
          <p:cNvSpPr txBox="1"/>
          <p:nvPr/>
        </p:nvSpPr>
        <p:spPr>
          <a:xfrm>
            <a:off x="323529" y="1412776"/>
            <a:ext cx="8820471" cy="338554"/>
          </a:xfrm>
          <a:prstGeom prst="rect">
            <a:avLst/>
          </a:prstGeom>
          <a:noFill/>
        </p:spPr>
        <p:txBody>
          <a:bodyPr wrap="square" rtlCol="0">
            <a:spAutoFit/>
          </a:bodyPr>
          <a:lstStyle/>
          <a:p>
            <a:pPr>
              <a:spcBef>
                <a:spcPts val="3000"/>
              </a:spcBef>
            </a:pPr>
            <a:r>
              <a:rPr lang="en-GB" sz="1600" dirty="0" smtClean="0">
                <a:solidFill>
                  <a:srgbClr val="C00000"/>
                </a:solidFill>
                <a:latin typeface="Arial"/>
                <a:cs typeface="Arial"/>
              </a:rPr>
              <a:t>Basic but very powerful searches</a:t>
            </a:r>
            <a:endParaRPr lang="en-GB" sz="1400" baseline="30000" dirty="0">
              <a:solidFill>
                <a:srgbClr val="C00000"/>
              </a:solidFill>
              <a:latin typeface="Helvetica Light"/>
              <a:cs typeface="Helvetica Light"/>
            </a:endParaRPr>
          </a:p>
        </p:txBody>
      </p:sp>
      <p:sp>
        <p:nvSpPr>
          <p:cNvPr id="6" name="Rectangle 5"/>
          <p:cNvSpPr/>
          <p:nvPr/>
        </p:nvSpPr>
        <p:spPr>
          <a:xfrm>
            <a:off x="323527" y="1916832"/>
            <a:ext cx="3516619" cy="1210588"/>
          </a:xfrm>
          <a:prstGeom prst="rect">
            <a:avLst/>
          </a:prstGeom>
        </p:spPr>
        <p:txBody>
          <a:bodyPr wrap="square">
            <a:spAutoFit/>
          </a:bodyPr>
          <a:lstStyle/>
          <a:p>
            <a:pPr marL="285750" indent="-285750">
              <a:spcBef>
                <a:spcPts val="2000"/>
              </a:spcBef>
              <a:buFont typeface="Arial" charset="0"/>
              <a:buChar char="•"/>
            </a:pPr>
            <a:r>
              <a:rPr lang="en-GB" sz="1400" dirty="0" smtClean="0">
                <a:solidFill>
                  <a:srgbClr val="003BB8"/>
                </a:solidFill>
                <a:latin typeface="Helvetica Light"/>
                <a:cs typeface="Helvetica Light"/>
              </a:rPr>
              <a:t>Dijet resonance and angular distribution (incl. lower mass via ISR)</a:t>
            </a:r>
          </a:p>
          <a:p>
            <a:pPr marL="285750" indent="-285750">
              <a:spcBef>
                <a:spcPts val="2000"/>
              </a:spcBef>
              <a:buFont typeface="Arial" charset="0"/>
              <a:buChar char="•"/>
            </a:pPr>
            <a:r>
              <a:rPr lang="en-GB" sz="1400" dirty="0" smtClean="0">
                <a:solidFill>
                  <a:srgbClr val="003BB8"/>
                </a:solidFill>
                <a:latin typeface="Helvetica Light"/>
                <a:cs typeface="Helvetica Light"/>
              </a:rPr>
              <a:t>High-</a:t>
            </a:r>
            <a:r>
              <a:rPr lang="en-GB" sz="1400" dirty="0" err="1" smtClean="0">
                <a:solidFill>
                  <a:srgbClr val="003BB8"/>
                </a:solidFill>
                <a:latin typeface="Helvetica Light"/>
                <a:cs typeface="Helvetica Light"/>
              </a:rPr>
              <a:t>p</a:t>
            </a:r>
            <a:r>
              <a:rPr lang="en-GB" sz="1400" baseline="-25000" dirty="0" err="1" smtClean="0">
                <a:solidFill>
                  <a:srgbClr val="003BB8"/>
                </a:solidFill>
                <a:latin typeface="Helvetica Light"/>
                <a:cs typeface="Helvetica Light"/>
              </a:rPr>
              <a:t>T</a:t>
            </a:r>
            <a:r>
              <a:rPr lang="en-GB" sz="1400" dirty="0" smtClean="0">
                <a:solidFill>
                  <a:srgbClr val="003BB8"/>
                </a:solidFill>
                <a:latin typeface="Helvetica Light"/>
                <a:cs typeface="Helvetica Light"/>
              </a:rPr>
              <a:t> </a:t>
            </a:r>
            <a:r>
              <a:rPr lang="en-GB" sz="1400" dirty="0" err="1" smtClean="0">
                <a:solidFill>
                  <a:srgbClr val="003BB8"/>
                </a:solidFill>
                <a:latin typeface="Helvetica Light"/>
                <a:cs typeface="Helvetica Light"/>
              </a:rPr>
              <a:t>multijets</a:t>
            </a:r>
            <a:r>
              <a:rPr lang="en-GB" sz="1400" dirty="0" smtClean="0">
                <a:solidFill>
                  <a:srgbClr val="003BB8"/>
                </a:solidFill>
                <a:latin typeface="Helvetica Light"/>
                <a:cs typeface="Helvetica Light"/>
              </a:rPr>
              <a:t> produced, </a:t>
            </a:r>
            <a:r>
              <a:rPr lang="en-GB" sz="1400" dirty="0" err="1" smtClean="0">
                <a:solidFill>
                  <a:srgbClr val="003BB8"/>
                </a:solidFill>
                <a:latin typeface="Helvetica Light"/>
                <a:cs typeface="Helvetica Light"/>
              </a:rPr>
              <a:t>eg</a:t>
            </a:r>
            <a:r>
              <a:rPr lang="en-GB" sz="1400" dirty="0" smtClean="0">
                <a:solidFill>
                  <a:srgbClr val="003BB8"/>
                </a:solidFill>
                <a:latin typeface="Helvetica Light"/>
                <a:cs typeface="Helvetica Light"/>
              </a:rPr>
              <a:t>, by strong gravity</a:t>
            </a:r>
            <a:endParaRPr lang="en-GB" sz="1400" dirty="0">
              <a:solidFill>
                <a:srgbClr val="003BB8"/>
              </a:solidFill>
              <a:latin typeface="Helvetica Light"/>
              <a:cs typeface="Helvetica Light"/>
            </a:endParaRPr>
          </a:p>
        </p:txBody>
      </p:sp>
      <p:sp>
        <p:nvSpPr>
          <p:cNvPr id="7" name="Rectangle 6"/>
          <p:cNvSpPr/>
          <p:nvPr/>
        </p:nvSpPr>
        <p:spPr>
          <a:xfrm>
            <a:off x="310948" y="3429000"/>
            <a:ext cx="2590500" cy="1107996"/>
          </a:xfrm>
          <a:prstGeom prst="rect">
            <a:avLst/>
          </a:prstGeom>
        </p:spPr>
        <p:txBody>
          <a:bodyPr wrap="square">
            <a:spAutoFit/>
          </a:bodyPr>
          <a:lstStyle/>
          <a:p>
            <a:pPr>
              <a:spcBef>
                <a:spcPts val="1200"/>
              </a:spcBef>
            </a:pPr>
            <a:r>
              <a:rPr lang="en-GB" sz="1400" i="1" dirty="0" smtClean="0">
                <a:solidFill>
                  <a:prstClr val="black">
                    <a:lumMod val="50000"/>
                    <a:lumOff val="50000"/>
                  </a:prstClr>
                </a:solidFill>
                <a:latin typeface="Helvetica Light"/>
                <a:cs typeface="Helvetica Light"/>
              </a:rPr>
              <a:t>No anomaly seen in these or similar searches </a:t>
            </a:r>
          </a:p>
          <a:p>
            <a:pPr>
              <a:spcBef>
                <a:spcPts val="1200"/>
              </a:spcBef>
            </a:pPr>
            <a:r>
              <a:rPr lang="en-GB" sz="1400" b="1" i="1" dirty="0" smtClean="0">
                <a:solidFill>
                  <a:prstClr val="black">
                    <a:lumMod val="50000"/>
                    <a:lumOff val="50000"/>
                  </a:prstClr>
                </a:solidFill>
                <a:latin typeface="Helvetica Light"/>
                <a:cs typeface="Helvetica Light"/>
              </a:rPr>
              <a:t>Limits on excited quarks (for example) at 6.0 TeV</a:t>
            </a:r>
            <a:endParaRPr lang="en-GB" sz="1400" b="1" i="1" dirty="0">
              <a:solidFill>
                <a:prstClr val="black">
                  <a:lumMod val="50000"/>
                  <a:lumOff val="50000"/>
                </a:prstClr>
              </a:solidFill>
              <a:latin typeface="Helvetica Light"/>
              <a:cs typeface="Helvetica Light"/>
            </a:endParaRPr>
          </a:p>
        </p:txBody>
      </p:sp>
      <p:sp>
        <p:nvSpPr>
          <p:cNvPr id="9" name="Slide Number Placeholder 8"/>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31</a:t>
            </a:fld>
            <a:endParaRPr lang="en-GB" dirty="0">
              <a:solidFill>
                <a:prstClr val="black">
                  <a:lumMod val="50000"/>
                  <a:lumOff val="50000"/>
                </a:prstClr>
              </a:solidFill>
            </a:endParaRPr>
          </a:p>
        </p:txBody>
      </p:sp>
      <p:sp>
        <p:nvSpPr>
          <p:cNvPr id="10" name="TextBox 9"/>
          <p:cNvSpPr txBox="1"/>
          <p:nvPr/>
        </p:nvSpPr>
        <p:spPr>
          <a:xfrm>
            <a:off x="7757755" y="1771589"/>
            <a:ext cx="989373" cy="215444"/>
          </a:xfrm>
          <a:prstGeom prst="rect">
            <a:avLst/>
          </a:prstGeom>
          <a:noFill/>
        </p:spPr>
        <p:txBody>
          <a:bodyPr wrap="none" rtlCol="0">
            <a:spAutoFit/>
          </a:bodyPr>
          <a:lstStyle/>
          <a:p>
            <a:pPr algn="r"/>
            <a:r>
              <a:rPr lang="en-US" sz="800" dirty="0" err="1" smtClean="0">
                <a:solidFill>
                  <a:prstClr val="black">
                    <a:lumMod val="50000"/>
                    <a:lumOff val="50000"/>
                  </a:prstClr>
                </a:solidFill>
                <a:latin typeface="Helvetica Light" charset="0"/>
                <a:ea typeface="Helvetica Light" charset="0"/>
                <a:cs typeface="Helvetica Light" charset="0"/>
              </a:rPr>
              <a:t>arXiv</a:t>
            </a:r>
            <a:r>
              <a:rPr lang="en-US" sz="800" dirty="0" smtClean="0">
                <a:solidFill>
                  <a:prstClr val="black">
                    <a:lumMod val="50000"/>
                    <a:lumOff val="50000"/>
                  </a:prstClr>
                </a:solidFill>
                <a:latin typeface="Helvetica Light" charset="0"/>
                <a:ea typeface="Helvetica Light" charset="0"/>
                <a:cs typeface="Helvetica Light" charset="0"/>
              </a:rPr>
              <a:t>:</a:t>
            </a:r>
            <a:r>
              <a:rPr lang="hr-HR" sz="800" dirty="0">
                <a:solidFill>
                  <a:prstClr val="black">
                    <a:lumMod val="50000"/>
                    <a:lumOff val="50000"/>
                  </a:prstClr>
                </a:solidFill>
                <a:latin typeface="Helvetica Light" charset="0"/>
                <a:ea typeface="Helvetica Light" charset="0"/>
                <a:cs typeface="Helvetica Light" charset="0"/>
              </a:rPr>
              <a:t>1703.09127</a:t>
            </a:r>
            <a:endParaRPr lang="fi-FI" sz="800" dirty="0">
              <a:solidFill>
                <a:prstClr val="black">
                  <a:lumMod val="50000"/>
                  <a:lumOff val="50000"/>
                </a:prstClr>
              </a:solidFill>
              <a:latin typeface="Helvetica Light" charset="0"/>
              <a:ea typeface="Helvetica Light" charset="0"/>
              <a:cs typeface="Helvetica Light" charset="0"/>
            </a:endParaRPr>
          </a:p>
        </p:txBody>
      </p:sp>
      <p:sp>
        <p:nvSpPr>
          <p:cNvPr id="3" name="TextBox 2"/>
          <p:cNvSpPr txBox="1"/>
          <p:nvPr/>
        </p:nvSpPr>
        <p:spPr>
          <a:xfrm>
            <a:off x="5004048" y="3284984"/>
            <a:ext cx="1299016" cy="472395"/>
          </a:xfrm>
          <a:prstGeom prst="rect">
            <a:avLst/>
          </a:prstGeom>
          <a:noFill/>
        </p:spPr>
        <p:txBody>
          <a:bodyPr wrap="square" rtlCol="0">
            <a:spAutoFit/>
          </a:bodyPr>
          <a:lstStyle/>
          <a:p>
            <a:r>
              <a:rPr lang="en-US" sz="1200" dirty="0" smtClean="0">
                <a:solidFill>
                  <a:srgbClr val="D80017"/>
                </a:solidFill>
                <a:latin typeface="Helvetica Light" charset="0"/>
                <a:ea typeface="Helvetica Light" charset="0"/>
                <a:cs typeface="Helvetica Light" charset="0"/>
              </a:rPr>
              <a:t>Fit </a:t>
            </a:r>
            <a:r>
              <a:rPr lang="en-US" sz="1200" smtClean="0">
                <a:solidFill>
                  <a:srgbClr val="D80017"/>
                </a:solidFill>
                <a:latin typeface="Helvetica Light" charset="0"/>
                <a:ea typeface="Helvetica Light" charset="0"/>
                <a:cs typeface="Helvetica Light" charset="0"/>
              </a:rPr>
              <a:t>of empirical function to data</a:t>
            </a:r>
            <a:endParaRPr lang="en-US" sz="1200" dirty="0" smtClean="0">
              <a:solidFill>
                <a:srgbClr val="D80017"/>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829705072"/>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712968"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Supersymmetry  </a:t>
            </a:r>
          </a:p>
          <a:p>
            <a:pPr>
              <a:spcBef>
                <a:spcPts val="600"/>
              </a:spcBef>
            </a:pPr>
            <a:r>
              <a:rPr lang="en-GB" sz="1600" dirty="0" smtClean="0">
                <a:solidFill>
                  <a:prstClr val="black"/>
                </a:solidFill>
                <a:latin typeface="Helvetica Light"/>
                <a:cs typeface="Helvetica Light"/>
              </a:rPr>
              <a:t>Offers elegant solution to: </a:t>
            </a:r>
            <a:r>
              <a:rPr lang="en-GB" sz="1600" b="1" dirty="0" smtClean="0">
                <a:solidFill>
                  <a:prstClr val="black"/>
                </a:solidFill>
                <a:latin typeface="Helvetica Light"/>
                <a:cs typeface="Helvetica Light"/>
              </a:rPr>
              <a:t>naturalness problem</a:t>
            </a:r>
            <a:r>
              <a:rPr lang="en-GB" sz="1600" dirty="0" smtClean="0">
                <a:solidFill>
                  <a:prstClr val="black"/>
                </a:solidFill>
                <a:latin typeface="Helvetica Light"/>
                <a:cs typeface="Helvetica Light"/>
              </a:rPr>
              <a:t>, </a:t>
            </a:r>
            <a:r>
              <a:rPr lang="en-GB" sz="1600" b="1" dirty="0" smtClean="0">
                <a:solidFill>
                  <a:prstClr val="black"/>
                </a:solidFill>
                <a:latin typeface="Helvetica Light"/>
                <a:cs typeface="Helvetica Light"/>
              </a:rPr>
              <a:t>unification</a:t>
            </a:r>
            <a:r>
              <a:rPr lang="en-GB" sz="1600" dirty="0" smtClean="0">
                <a:solidFill>
                  <a:prstClr val="black"/>
                </a:solidFill>
                <a:latin typeface="Helvetica Light"/>
                <a:cs typeface="Helvetica Light"/>
              </a:rPr>
              <a:t>, </a:t>
            </a:r>
            <a:r>
              <a:rPr lang="en-GB" sz="1600" b="1" dirty="0" smtClean="0">
                <a:solidFill>
                  <a:prstClr val="black"/>
                </a:solidFill>
                <a:latin typeface="Helvetica Light"/>
                <a:cs typeface="Helvetica Light"/>
              </a:rPr>
              <a:t>dark matter</a:t>
            </a:r>
            <a:endParaRPr lang="en-GB" sz="1600" b="1" dirty="0">
              <a:solidFill>
                <a:prstClr val="black"/>
              </a:solidFill>
              <a:latin typeface="Helvetica Light"/>
              <a:cs typeface="Helvetica Light"/>
            </a:endParaRPr>
          </a:p>
        </p:txBody>
      </p:sp>
      <p:sp>
        <p:nvSpPr>
          <p:cNvPr id="15" name="TextBox 14"/>
          <p:cNvSpPr txBox="1"/>
          <p:nvPr/>
        </p:nvSpPr>
        <p:spPr>
          <a:xfrm>
            <a:off x="323530" y="1435423"/>
            <a:ext cx="4729834" cy="769441"/>
          </a:xfrm>
          <a:prstGeom prst="rect">
            <a:avLst/>
          </a:prstGeom>
          <a:noFill/>
        </p:spPr>
        <p:txBody>
          <a:bodyPr wrap="square" rtlCol="0">
            <a:spAutoFit/>
          </a:bodyPr>
          <a:lstStyle/>
          <a:p>
            <a:pPr>
              <a:spcBef>
                <a:spcPts val="3000"/>
              </a:spcBef>
            </a:pPr>
            <a:r>
              <a:rPr lang="en-GB" sz="1600" dirty="0" smtClean="0">
                <a:solidFill>
                  <a:srgbClr val="C00000"/>
                </a:solidFill>
                <a:latin typeface="Helvetica" charset="0"/>
                <a:ea typeface="Helvetica" charset="0"/>
                <a:cs typeface="Helvetica" charset="0"/>
              </a:rPr>
              <a:t>Very diverse signatures</a:t>
            </a:r>
            <a:r>
              <a:rPr lang="en-GB" sz="1600" dirty="0" smtClean="0">
                <a:solidFill>
                  <a:prstClr val="black"/>
                </a:solidFill>
                <a:latin typeface="Helvetica Light" charset="0"/>
                <a:ea typeface="Helvetica Light" charset="0"/>
                <a:cs typeface="Helvetica Light" charset="0"/>
              </a:rPr>
              <a:t>.</a:t>
            </a:r>
            <a:r>
              <a:rPr lang="en-GB" sz="1600" dirty="0" smtClean="0">
                <a:solidFill>
                  <a:srgbClr val="C00000"/>
                </a:solidFill>
                <a:latin typeface="Helvetica Light" charset="0"/>
                <a:ea typeface="Helvetica Light" charset="0"/>
                <a:cs typeface="Helvetica Light" charset="0"/>
              </a:rPr>
              <a:t> </a:t>
            </a:r>
            <a:r>
              <a:rPr lang="en-GB" sz="1400" dirty="0" smtClean="0">
                <a:solidFill>
                  <a:prstClr val="black"/>
                </a:solidFill>
                <a:latin typeface="Helvetica Light" charset="0"/>
                <a:ea typeface="Helvetica Light" charset="0"/>
                <a:cs typeface="Helvetica Light" charset="0"/>
              </a:rPr>
              <a:t>Highest cross-section events produce gluino / squark pairs with decays to jets and missing transverse momentum</a:t>
            </a:r>
            <a:endParaRPr lang="en-GB" sz="1400" baseline="30000" dirty="0">
              <a:solidFill>
                <a:prstClr val="black"/>
              </a:solidFill>
              <a:latin typeface="Helvetica Light" charset="0"/>
              <a:ea typeface="Helvetica Light" charset="0"/>
              <a:cs typeface="Helvetica Light" charset="0"/>
            </a:endParaRPr>
          </a:p>
        </p:txBody>
      </p:sp>
      <p:pic>
        <p:nvPicPr>
          <p:cNvPr id="17" name="Picture 1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338380" y="1313599"/>
            <a:ext cx="1612900" cy="1295400"/>
          </a:xfrm>
          <a:prstGeom prst="rect">
            <a:avLst/>
          </a:prstGeom>
        </p:spPr>
      </p:pic>
      <p:pic>
        <p:nvPicPr>
          <p:cNvPr id="18" name="Picture 1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236296" y="1313599"/>
            <a:ext cx="1625600" cy="1295400"/>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r="6202"/>
          <a:stretch/>
        </p:blipFill>
        <p:spPr>
          <a:xfrm>
            <a:off x="3993266" y="2884021"/>
            <a:ext cx="5043230" cy="3641323"/>
          </a:xfrm>
          <a:prstGeom prst="rect">
            <a:avLst/>
          </a:prstGeom>
        </p:spPr>
      </p:pic>
      <p:pic>
        <p:nvPicPr>
          <p:cNvPr id="10" name="Picture 9"/>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323528" y="3081565"/>
            <a:ext cx="3558716" cy="3307660"/>
          </a:xfrm>
          <a:prstGeom prst="rect">
            <a:avLst/>
          </a:prstGeom>
        </p:spPr>
      </p:pic>
      <p:sp>
        <p:nvSpPr>
          <p:cNvPr id="11" name="TextBox 10"/>
          <p:cNvSpPr txBox="1"/>
          <p:nvPr/>
        </p:nvSpPr>
        <p:spPr>
          <a:xfrm>
            <a:off x="7902521" y="2905908"/>
            <a:ext cx="1018227" cy="215444"/>
          </a:xfrm>
          <a:prstGeom prst="rect">
            <a:avLst/>
          </a:prstGeom>
          <a:noFill/>
        </p:spPr>
        <p:txBody>
          <a:bodyPr wrap="none" rtlCol="0">
            <a:spAutoFit/>
          </a:bodyPr>
          <a:lstStyle/>
          <a:p>
            <a:pPr algn="r"/>
            <a:r>
              <a:rPr lang="en-US" sz="800" dirty="0" err="1" smtClean="0">
                <a:solidFill>
                  <a:prstClr val="black">
                    <a:lumMod val="50000"/>
                    <a:lumOff val="50000"/>
                  </a:prstClr>
                </a:solidFill>
                <a:latin typeface="Helvetica Light" charset="0"/>
                <a:ea typeface="Helvetica Light" charset="0"/>
                <a:cs typeface="Helvetica Light" charset="0"/>
              </a:rPr>
              <a:t>arXiv</a:t>
            </a:r>
            <a:r>
              <a:rPr lang="en-US" sz="800" dirty="0" smtClean="0">
                <a:solidFill>
                  <a:prstClr val="black">
                    <a:lumMod val="50000"/>
                    <a:lumOff val="50000"/>
                  </a:prstClr>
                </a:solidFill>
                <a:latin typeface="Helvetica Light" charset="0"/>
                <a:ea typeface="Helvetica Light" charset="0"/>
                <a:cs typeface="Helvetica Light" charset="0"/>
              </a:rPr>
              <a:t>:</a:t>
            </a:r>
            <a:r>
              <a:rPr lang="is-IS" sz="800" dirty="0">
                <a:solidFill>
                  <a:prstClr val="black">
                    <a:lumMod val="50000"/>
                    <a:lumOff val="50000"/>
                  </a:prstClr>
                </a:solidFill>
                <a:latin typeface="Helvetica Light" charset="0"/>
                <a:ea typeface="Helvetica Light" charset="0"/>
                <a:cs typeface="Helvetica Light" charset="0"/>
              </a:rPr>
              <a:t>1712.02332 </a:t>
            </a:r>
            <a:endParaRPr lang="fi-FI" sz="800" dirty="0">
              <a:solidFill>
                <a:prstClr val="black">
                  <a:lumMod val="50000"/>
                  <a:lumOff val="50000"/>
                </a:prst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99887300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4499992" y="2708920"/>
            <a:ext cx="4370430" cy="3769207"/>
          </a:xfrm>
          <a:prstGeom prst="rect">
            <a:avLst/>
          </a:prstGeom>
        </p:spPr>
      </p:pic>
      <p:pic>
        <p:nvPicPr>
          <p:cNvPr id="17" name="Picture 16"/>
          <p:cNvPicPr>
            <a:picLocks noChangeAspect="1"/>
          </p:cNvPicPr>
          <p:nvPr/>
        </p:nvPicPr>
        <p:blipFill rotWithShape="1">
          <a:blip r:embed="rId3">
            <a:extLst>
              <a:ext uri="{28A0092B-C50C-407E-A947-70E740481C1C}">
                <a14:useLocalDpi xmlns:a14="http://schemas.microsoft.com/office/drawing/2010/main" val="0"/>
              </a:ext>
            </a:extLst>
          </a:blip>
          <a:srcRect r="4326"/>
          <a:stretch/>
        </p:blipFill>
        <p:spPr>
          <a:xfrm>
            <a:off x="249235" y="2744318"/>
            <a:ext cx="4005207" cy="3787614"/>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Naturalness driven SUSY searches</a:t>
            </a:r>
          </a:p>
          <a:p>
            <a:pPr>
              <a:spcBef>
                <a:spcPts val="600"/>
              </a:spcBef>
            </a:pPr>
            <a:r>
              <a:rPr lang="en-GB" sz="1600" dirty="0" smtClean="0">
                <a:solidFill>
                  <a:prstClr val="black"/>
                </a:solidFill>
                <a:latin typeface="Helvetica Light"/>
                <a:cs typeface="Helvetica Light"/>
              </a:rPr>
              <a:t>Searches for direct production of stop/sbottom &amp; charginos/</a:t>
            </a:r>
            <a:r>
              <a:rPr lang="en-GB" sz="1600" dirty="0" err="1" smtClean="0">
                <a:solidFill>
                  <a:prstClr val="black"/>
                </a:solidFill>
                <a:latin typeface="Helvetica Light"/>
                <a:cs typeface="Helvetica Light"/>
              </a:rPr>
              <a:t>neutralinos</a:t>
            </a:r>
            <a:endParaRPr lang="en-GB" sz="1600" dirty="0">
              <a:solidFill>
                <a:prstClr val="black"/>
              </a:solidFill>
              <a:latin typeface="Helvetica Light"/>
              <a:cs typeface="Helvetica Light"/>
            </a:endParaRPr>
          </a:p>
        </p:txBody>
      </p:sp>
      <p:sp>
        <p:nvSpPr>
          <p:cNvPr id="4" name="TextBox 3"/>
          <p:cNvSpPr txBox="1"/>
          <p:nvPr/>
        </p:nvSpPr>
        <p:spPr>
          <a:xfrm>
            <a:off x="323529" y="1412776"/>
            <a:ext cx="4827699" cy="1585049"/>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SUSY stop and </a:t>
            </a:r>
            <a:r>
              <a:rPr lang="en-GB" sz="1600" dirty="0">
                <a:solidFill>
                  <a:srgbClr val="D80017"/>
                </a:solidFill>
                <a:latin typeface="Arial"/>
                <a:cs typeface="Arial"/>
              </a:rPr>
              <a:t>sbottom, or </a:t>
            </a:r>
            <a:r>
              <a:rPr lang="en-GB" sz="1600" dirty="0" smtClean="0">
                <a:solidFill>
                  <a:srgbClr val="D80017"/>
                </a:solidFill>
                <a:latin typeface="Arial"/>
                <a:cs typeface="Arial"/>
              </a:rPr>
              <a:t>“</a:t>
            </a:r>
            <a:r>
              <a:rPr lang="en-GB" sz="1600" dirty="0">
                <a:solidFill>
                  <a:srgbClr val="D80017"/>
                </a:solidFill>
                <a:latin typeface="Arial"/>
                <a:cs typeface="Arial"/>
              </a:rPr>
              <a:t>Electroweak-</a:t>
            </a:r>
            <a:r>
              <a:rPr lang="en-GB" sz="1600" dirty="0" err="1">
                <a:solidFill>
                  <a:srgbClr val="D80017"/>
                </a:solidFill>
                <a:latin typeface="Arial"/>
                <a:cs typeface="Arial"/>
              </a:rPr>
              <a:t>inos</a:t>
            </a:r>
            <a:r>
              <a:rPr lang="en-GB" sz="1600" dirty="0" smtClean="0">
                <a:solidFill>
                  <a:srgbClr val="D80017"/>
                </a:solidFill>
                <a:latin typeface="Arial"/>
                <a:cs typeface="Arial"/>
              </a:rPr>
              <a:t>”         </a:t>
            </a:r>
            <a:r>
              <a:rPr lang="en-GB" sz="1400" dirty="0" smtClean="0">
                <a:solidFill>
                  <a:prstClr val="black"/>
                </a:solidFill>
                <a:latin typeface="Helvetica Light"/>
                <a:cs typeface="Helvetica Light"/>
              </a:rPr>
              <a:t>may be the lightest SUSY particles. Low-cross section searches requiring dedicated optimisation. Long-term search effort</a:t>
            </a:r>
          </a:p>
          <a:p>
            <a:pPr>
              <a:spcBef>
                <a:spcPts val="3000"/>
              </a:spcBef>
            </a:pPr>
            <a:endParaRPr lang="en-GB" sz="1400" dirty="0">
              <a:solidFill>
                <a:prstClr val="black"/>
              </a:solidFill>
              <a:latin typeface="Helvetica Light"/>
              <a:cs typeface="Helvetica Light"/>
            </a:endParaRPr>
          </a:p>
        </p:txBody>
      </p:sp>
      <p:pic>
        <p:nvPicPr>
          <p:cNvPr id="16" name="Picture 1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26294" y="1268760"/>
            <a:ext cx="1691137" cy="1387261"/>
          </a:xfrm>
          <a:prstGeom prst="rect">
            <a:avLst/>
          </a:prstGeom>
        </p:spPr>
      </p:pic>
      <p:sp>
        <p:nvSpPr>
          <p:cNvPr id="3" name="Slide Number Placeholder 2"/>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33</a:t>
            </a:fld>
            <a:endParaRPr lang="en-GB" dirty="0">
              <a:solidFill>
                <a:prstClr val="black">
                  <a:lumMod val="50000"/>
                  <a:lumOff val="50000"/>
                </a:prstClr>
              </a:solidFill>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2497" y="1281460"/>
            <a:ext cx="1677925" cy="1374049"/>
          </a:xfrm>
          <a:prstGeom prst="rect">
            <a:avLst/>
          </a:prstGeom>
        </p:spPr>
      </p:pic>
      <p:sp>
        <p:nvSpPr>
          <p:cNvPr id="15" name="TextBox 14"/>
          <p:cNvSpPr txBox="1"/>
          <p:nvPr/>
        </p:nvSpPr>
        <p:spPr>
          <a:xfrm>
            <a:off x="3530107" y="6501873"/>
            <a:ext cx="3487324" cy="307777"/>
          </a:xfrm>
          <a:prstGeom prst="rect">
            <a:avLst/>
          </a:prstGeom>
          <a:noFill/>
        </p:spPr>
        <p:txBody>
          <a:bodyPr wrap="square" rtlCol="0">
            <a:spAutoFit/>
          </a:bodyPr>
          <a:lstStyle/>
          <a:p>
            <a:r>
              <a:rPr lang="en-US" sz="1400" smtClean="0">
                <a:solidFill>
                  <a:prstClr val="black"/>
                </a:solidFill>
                <a:latin typeface="Helvetica Light" charset="0"/>
                <a:ea typeface="Helvetica Light" charset="0"/>
                <a:cs typeface="Helvetica Light" charset="0"/>
              </a:rPr>
              <a:t>“Compressed” regions</a:t>
            </a:r>
            <a:endParaRPr lang="en-US" sz="1400" dirty="0" smtClean="0">
              <a:solidFill>
                <a:prstClr val="black"/>
              </a:solidFill>
              <a:latin typeface="Helvetica Light" charset="0"/>
              <a:ea typeface="Helvetica Light" charset="0"/>
              <a:cs typeface="Helvetica Light" charset="0"/>
            </a:endParaRPr>
          </a:p>
        </p:txBody>
      </p:sp>
      <p:cxnSp>
        <p:nvCxnSpPr>
          <p:cNvPr id="20" name="Straight Arrow Connector 19"/>
          <p:cNvCxnSpPr/>
          <p:nvPr/>
        </p:nvCxnSpPr>
        <p:spPr>
          <a:xfrm flipH="1" flipV="1">
            <a:off x="2771800" y="4293096"/>
            <a:ext cx="1872209" cy="2160242"/>
          </a:xfrm>
          <a:prstGeom prst="straightConnector1">
            <a:avLst/>
          </a:prstGeom>
          <a:ln w="31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flipV="1">
            <a:off x="4644008" y="4838218"/>
            <a:ext cx="1941987" cy="1615120"/>
          </a:xfrm>
          <a:prstGeom prst="straightConnector1">
            <a:avLst/>
          </a:prstGeom>
          <a:ln w="31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8926436"/>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983" y="2951688"/>
            <a:ext cx="5103945" cy="3501648"/>
          </a:xfrm>
          <a:prstGeom prst="rect">
            <a:avLst/>
          </a:prstGeom>
        </p:spPr>
      </p:pic>
      <p:pic>
        <p:nvPicPr>
          <p:cNvPr id="25" name="Picture 24" descr="Picture 48.png"/>
          <p:cNvPicPr>
            <a:picLocks noChangeAspect="1"/>
          </p:cNvPicPr>
          <p:nvPr/>
        </p:nvPicPr>
        <p:blipFill>
          <a:blip r:embed="rId3"/>
          <a:stretch>
            <a:fillRect/>
          </a:stretch>
        </p:blipFill>
        <p:spPr>
          <a:xfrm>
            <a:off x="5148063" y="3997116"/>
            <a:ext cx="1992677" cy="1790144"/>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Searches for dark matter production at the LHC</a:t>
            </a:r>
          </a:p>
          <a:p>
            <a:pPr>
              <a:spcBef>
                <a:spcPts val="600"/>
              </a:spcBef>
            </a:pPr>
            <a:r>
              <a:rPr lang="en-GB" sz="1600" dirty="0" smtClean="0">
                <a:solidFill>
                  <a:prstClr val="black"/>
                </a:solidFill>
                <a:latin typeface="Helvetica Light"/>
                <a:cs typeface="Helvetica Light"/>
              </a:rPr>
              <a:t>Canonical signature is ‘X+MET’ with large variety of ‘X’</a:t>
            </a:r>
            <a:endParaRPr lang="en-GB" sz="1600" dirty="0">
              <a:solidFill>
                <a:prstClr val="black"/>
              </a:solidFill>
              <a:latin typeface="Helvetica Light"/>
              <a:cs typeface="Helvetica Light"/>
            </a:endParaRPr>
          </a:p>
        </p:txBody>
      </p:sp>
      <p:sp>
        <p:nvSpPr>
          <p:cNvPr id="4" name="TextBox 3"/>
          <p:cNvSpPr txBox="1"/>
          <p:nvPr/>
        </p:nvSpPr>
        <p:spPr>
          <a:xfrm>
            <a:off x="323529" y="1412776"/>
            <a:ext cx="5904655" cy="553998"/>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Direct dark matter production at the LHC </a:t>
            </a:r>
            <a:r>
              <a:rPr lang="en-GB" sz="1400" dirty="0" smtClean="0">
                <a:solidFill>
                  <a:prstClr val="black"/>
                </a:solidFill>
                <a:latin typeface="Helvetica Light"/>
                <a:cs typeface="Helvetica Light"/>
              </a:rPr>
              <a:t>requires boost for triggering. Depending on coupling it can be made by different objects.</a:t>
            </a:r>
            <a:endParaRPr lang="en-GB" sz="1400" baseline="30000" dirty="0">
              <a:solidFill>
                <a:prstClr val="black"/>
              </a:solidFill>
              <a:latin typeface="Helvetica Light"/>
              <a:cs typeface="Helvetica Light"/>
            </a:endParaRPr>
          </a:p>
        </p:txBody>
      </p:sp>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508104" y="1484784"/>
            <a:ext cx="3299141" cy="1851634"/>
          </a:xfrm>
          <a:prstGeom prst="rect">
            <a:avLst/>
          </a:prstGeom>
        </p:spPr>
      </p:pic>
      <p:sp>
        <p:nvSpPr>
          <p:cNvPr id="26" name="TextBox 25"/>
          <p:cNvSpPr txBox="1"/>
          <p:nvPr/>
        </p:nvSpPr>
        <p:spPr>
          <a:xfrm>
            <a:off x="5352907" y="3502750"/>
            <a:ext cx="1917576" cy="400110"/>
          </a:xfrm>
          <a:prstGeom prst="rect">
            <a:avLst/>
          </a:prstGeom>
          <a:noFill/>
        </p:spPr>
        <p:txBody>
          <a:bodyPr wrap="square" rtlCol="0">
            <a:spAutoFit/>
          </a:bodyPr>
          <a:lstStyle/>
          <a:p>
            <a:r>
              <a:rPr lang="en-GB" sz="1000" dirty="0" smtClean="0">
                <a:solidFill>
                  <a:prstClr val="black">
                    <a:lumMod val="50000"/>
                    <a:lumOff val="50000"/>
                  </a:prstClr>
                </a:solidFill>
                <a:latin typeface="Helvetica Light" charset="0"/>
                <a:ea typeface="Helvetica Light" charset="0"/>
                <a:cs typeface="Helvetica Light" charset="0"/>
              </a:rPr>
              <a:t>Energetic gluon/photon radiation in the initial sate</a:t>
            </a:r>
            <a:endParaRPr lang="en-GB" sz="1000" dirty="0">
              <a:solidFill>
                <a:prstClr val="black">
                  <a:lumMod val="50000"/>
                  <a:lumOff val="50000"/>
                </a:prstClr>
              </a:solidFill>
              <a:latin typeface="Helvetica Light" charset="0"/>
              <a:ea typeface="Helvetica Light" charset="0"/>
              <a:cs typeface="Helvetica Light" charset="0"/>
            </a:endParaRPr>
          </a:p>
        </p:txBody>
      </p:sp>
      <p:sp>
        <p:nvSpPr>
          <p:cNvPr id="7" name="TextBox 6"/>
          <p:cNvSpPr txBox="1"/>
          <p:nvPr/>
        </p:nvSpPr>
        <p:spPr>
          <a:xfrm>
            <a:off x="323529" y="2113692"/>
            <a:ext cx="4104456" cy="523220"/>
          </a:xfrm>
          <a:prstGeom prst="rect">
            <a:avLst/>
          </a:prstGeom>
          <a:noFill/>
        </p:spPr>
        <p:txBody>
          <a:bodyPr wrap="square" rtlCol="0">
            <a:spAutoFit/>
          </a:bodyPr>
          <a:lstStyle/>
          <a:p>
            <a:r>
              <a:rPr lang="en-US" sz="1400" dirty="0" smtClean="0">
                <a:solidFill>
                  <a:srgbClr val="003BB8"/>
                </a:solidFill>
                <a:latin typeface="Helvetica Light" charset="0"/>
                <a:ea typeface="Helvetica Light" charset="0"/>
                <a:cs typeface="Helvetica Light" charset="0"/>
              </a:rPr>
              <a:t>Experimentally challenging to control Z/</a:t>
            </a:r>
            <a:r>
              <a:rPr lang="en-US" sz="1400" dirty="0" err="1" smtClean="0">
                <a:solidFill>
                  <a:srgbClr val="003BB8"/>
                </a:solidFill>
                <a:latin typeface="Helvetica Light" charset="0"/>
                <a:ea typeface="Helvetica Light" charset="0"/>
                <a:cs typeface="Helvetica Light" charset="0"/>
              </a:rPr>
              <a:t>W+jets</a:t>
            </a:r>
            <a:r>
              <a:rPr lang="en-US" sz="1400" dirty="0" smtClean="0">
                <a:solidFill>
                  <a:srgbClr val="003BB8"/>
                </a:solidFill>
                <a:latin typeface="Helvetica Light" charset="0"/>
                <a:ea typeface="Helvetica Light" charset="0"/>
                <a:cs typeface="Helvetica Light" charset="0"/>
              </a:rPr>
              <a:t> background. Theory input needed. </a:t>
            </a:r>
          </a:p>
        </p:txBody>
      </p:sp>
      <p:sp>
        <p:nvSpPr>
          <p:cNvPr id="11" name="TextBox 10"/>
          <p:cNvSpPr txBox="1"/>
          <p:nvPr/>
        </p:nvSpPr>
        <p:spPr>
          <a:xfrm>
            <a:off x="7440769" y="3861048"/>
            <a:ext cx="1246405" cy="2031325"/>
          </a:xfrm>
          <a:prstGeom prst="rect">
            <a:avLst/>
          </a:prstGeom>
          <a:noFill/>
        </p:spPr>
        <p:txBody>
          <a:bodyPr wrap="square" rtlCol="0">
            <a:spAutoFit/>
          </a:bodyPr>
          <a:lstStyle/>
          <a:p>
            <a:pPr>
              <a:spcBef>
                <a:spcPts val="1200"/>
              </a:spcBef>
            </a:pPr>
            <a:r>
              <a:rPr lang="en-US" sz="1200" dirty="0" smtClean="0">
                <a:solidFill>
                  <a:prstClr val="black"/>
                </a:solidFill>
                <a:latin typeface="Helvetica Light" charset="0"/>
                <a:ea typeface="Helvetica Light" charset="0"/>
                <a:cs typeface="Helvetica Light" charset="0"/>
              </a:rPr>
              <a:t>Many other        13 TeV results available:</a:t>
            </a:r>
          </a:p>
          <a:p>
            <a:pPr marL="184150" indent="-184150">
              <a:spcBef>
                <a:spcPts val="1200"/>
              </a:spcBef>
              <a:buFont typeface="Arial" charset="0"/>
              <a:buChar char="•"/>
            </a:pPr>
            <a:r>
              <a:rPr lang="en-US" sz="1200" dirty="0" smtClean="0">
                <a:solidFill>
                  <a:prstClr val="black"/>
                </a:solidFill>
                <a:latin typeface="Helvetica Light" charset="0"/>
                <a:ea typeface="Helvetica Light" charset="0"/>
                <a:cs typeface="Helvetica Light" charset="0"/>
              </a:rPr>
              <a:t>jets + MET</a:t>
            </a:r>
          </a:p>
          <a:p>
            <a:pPr marL="184150" indent="-184150">
              <a:spcBef>
                <a:spcPts val="600"/>
              </a:spcBef>
              <a:buFont typeface="Arial" charset="0"/>
              <a:buChar char="•"/>
            </a:pPr>
            <a:r>
              <a:rPr lang="en-US" sz="1200" dirty="0" err="1" smtClean="0">
                <a:solidFill>
                  <a:prstClr val="black"/>
                </a:solidFill>
                <a:latin typeface="Helvetica Light" charset="0"/>
                <a:ea typeface="Helvetica Light" charset="0"/>
                <a:cs typeface="Helvetica Light" charset="0"/>
              </a:rPr>
              <a:t>γ</a:t>
            </a:r>
            <a:r>
              <a:rPr lang="en-US" sz="1200" dirty="0" smtClean="0">
                <a:solidFill>
                  <a:prstClr val="black"/>
                </a:solidFill>
                <a:latin typeface="Helvetica Light" charset="0"/>
                <a:ea typeface="Helvetica Light" charset="0"/>
                <a:cs typeface="Helvetica Light" charset="0"/>
              </a:rPr>
              <a:t> +</a:t>
            </a:r>
            <a:r>
              <a:rPr lang="en-US" sz="1200" dirty="0">
                <a:solidFill>
                  <a:prstClr val="black"/>
                </a:solidFill>
                <a:latin typeface="Helvetica Light" charset="0"/>
                <a:ea typeface="Helvetica Light" charset="0"/>
                <a:cs typeface="Helvetica Light" charset="0"/>
              </a:rPr>
              <a:t> </a:t>
            </a:r>
            <a:r>
              <a:rPr lang="en-US" sz="1200" dirty="0" smtClean="0">
                <a:solidFill>
                  <a:prstClr val="black"/>
                </a:solidFill>
                <a:latin typeface="Helvetica Light" charset="0"/>
                <a:ea typeface="Helvetica Light" charset="0"/>
                <a:cs typeface="Helvetica Light" charset="0"/>
              </a:rPr>
              <a:t>MET</a:t>
            </a:r>
          </a:p>
          <a:p>
            <a:pPr marL="184150" indent="-184150">
              <a:spcBef>
                <a:spcPts val="600"/>
              </a:spcBef>
              <a:buFont typeface="Arial" charset="0"/>
              <a:buChar char="•"/>
            </a:pPr>
            <a:r>
              <a:rPr lang="en-US" sz="1200" dirty="0" smtClean="0">
                <a:solidFill>
                  <a:prstClr val="black"/>
                </a:solidFill>
                <a:latin typeface="Helvetica Light" charset="0"/>
                <a:ea typeface="Helvetica Light" charset="0"/>
                <a:cs typeface="Helvetica Light" charset="0"/>
              </a:rPr>
              <a:t>V + MET</a:t>
            </a:r>
          </a:p>
          <a:p>
            <a:pPr marL="184150" indent="-184150">
              <a:spcBef>
                <a:spcPts val="600"/>
              </a:spcBef>
              <a:buFont typeface="Arial" charset="0"/>
              <a:buChar char="•"/>
            </a:pPr>
            <a:r>
              <a:rPr lang="en-US" sz="1200" dirty="0" smtClean="0">
                <a:solidFill>
                  <a:prstClr val="black"/>
                </a:solidFill>
                <a:latin typeface="Helvetica Light" charset="0"/>
                <a:ea typeface="Helvetica Light" charset="0"/>
                <a:cs typeface="Helvetica Light" charset="0"/>
              </a:rPr>
              <a:t>H </a:t>
            </a:r>
            <a:r>
              <a:rPr lang="en-US" sz="1200" dirty="0">
                <a:solidFill>
                  <a:prstClr val="black"/>
                </a:solidFill>
                <a:latin typeface="Helvetica Light" charset="0"/>
                <a:ea typeface="Helvetica Light" charset="0"/>
                <a:cs typeface="Helvetica Light" charset="0"/>
              </a:rPr>
              <a:t>+ MET</a:t>
            </a:r>
          </a:p>
          <a:p>
            <a:pPr marL="184150" indent="-184150">
              <a:spcBef>
                <a:spcPts val="600"/>
              </a:spcBef>
              <a:buFont typeface="Arial" charset="0"/>
              <a:buChar char="•"/>
            </a:pPr>
            <a:r>
              <a:rPr lang="en-US" sz="1200" dirty="0" err="1" smtClean="0">
                <a:solidFill>
                  <a:prstClr val="black"/>
                </a:solidFill>
                <a:latin typeface="Helvetica Light" charset="0"/>
                <a:ea typeface="Helvetica Light" charset="0"/>
                <a:cs typeface="Helvetica Light" charset="0"/>
              </a:rPr>
              <a:t>tt</a:t>
            </a:r>
            <a:r>
              <a:rPr lang="en-US" sz="1200" dirty="0" smtClean="0">
                <a:solidFill>
                  <a:prstClr val="black"/>
                </a:solidFill>
                <a:latin typeface="Helvetica Light" charset="0"/>
                <a:ea typeface="Helvetica Light" charset="0"/>
                <a:cs typeface="Helvetica Light" charset="0"/>
              </a:rPr>
              <a:t> + MET</a:t>
            </a:r>
          </a:p>
        </p:txBody>
      </p:sp>
      <p:sp>
        <p:nvSpPr>
          <p:cNvPr id="8" name="Rectangle 7"/>
          <p:cNvSpPr/>
          <p:nvPr/>
        </p:nvSpPr>
        <p:spPr>
          <a:xfrm>
            <a:off x="7440769" y="5991671"/>
            <a:ext cx="1350055" cy="461665"/>
          </a:xfrm>
          <a:prstGeom prst="rect">
            <a:avLst/>
          </a:prstGeom>
        </p:spPr>
        <p:txBody>
          <a:bodyPr wrap="square">
            <a:spAutoFit/>
          </a:bodyPr>
          <a:lstStyle/>
          <a:p>
            <a:pPr>
              <a:spcBef>
                <a:spcPts val="1200"/>
              </a:spcBef>
            </a:pPr>
            <a:r>
              <a:rPr lang="en-US" sz="1200" i="1" dirty="0">
                <a:solidFill>
                  <a:prstClr val="black">
                    <a:lumMod val="50000"/>
                    <a:lumOff val="50000"/>
                  </a:prstClr>
                </a:solidFill>
                <a:latin typeface="Helvetica Light" charset="0"/>
                <a:ea typeface="Helvetica Light" charset="0"/>
                <a:cs typeface="Helvetica Light" charset="0"/>
              </a:rPr>
              <a:t>No anomaly </a:t>
            </a:r>
            <a:r>
              <a:rPr lang="en-US" sz="1200" i="1" dirty="0" smtClean="0">
                <a:solidFill>
                  <a:prstClr val="black">
                    <a:lumMod val="50000"/>
                    <a:lumOff val="50000"/>
                  </a:prstClr>
                </a:solidFill>
                <a:latin typeface="Helvetica Light" charset="0"/>
                <a:ea typeface="Helvetica Light" charset="0"/>
                <a:cs typeface="Helvetica Light" charset="0"/>
              </a:rPr>
              <a:t>seen so far</a:t>
            </a:r>
            <a:endParaRPr lang="en-US" sz="1200" i="1" dirty="0">
              <a:solidFill>
                <a:prstClr val="black">
                  <a:lumMod val="50000"/>
                  <a:lumOff val="50000"/>
                </a:prstClr>
              </a:solidFill>
              <a:latin typeface="Helvetica Light" charset="0"/>
              <a:ea typeface="Helvetica Light" charset="0"/>
              <a:cs typeface="Helvetica Light" charset="0"/>
            </a:endParaRPr>
          </a:p>
        </p:txBody>
      </p:sp>
      <p:sp>
        <p:nvSpPr>
          <p:cNvPr id="9" name="Slide Number Placeholder 8"/>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34</a:t>
            </a:fld>
            <a:endParaRPr lang="en-GB" dirty="0">
              <a:solidFill>
                <a:prstClr val="black">
                  <a:lumMod val="50000"/>
                  <a:lumOff val="50000"/>
                </a:prstClr>
              </a:solidFill>
            </a:endParaRPr>
          </a:p>
        </p:txBody>
      </p:sp>
      <p:sp>
        <p:nvSpPr>
          <p:cNvPr id="13" name="TextBox 12"/>
          <p:cNvSpPr txBox="1"/>
          <p:nvPr/>
        </p:nvSpPr>
        <p:spPr>
          <a:xfrm>
            <a:off x="936876" y="2833681"/>
            <a:ext cx="989373" cy="215444"/>
          </a:xfrm>
          <a:prstGeom prst="rect">
            <a:avLst/>
          </a:prstGeom>
          <a:noFill/>
        </p:spPr>
        <p:txBody>
          <a:bodyPr wrap="none" rtlCol="0">
            <a:spAutoFit/>
          </a:bodyPr>
          <a:lstStyle/>
          <a:p>
            <a:r>
              <a:rPr lang="en-US" sz="800" dirty="0" err="1" smtClean="0">
                <a:solidFill>
                  <a:prstClr val="black">
                    <a:lumMod val="50000"/>
                    <a:lumOff val="50000"/>
                  </a:prstClr>
                </a:solidFill>
                <a:latin typeface="Helvetica Light" charset="0"/>
                <a:ea typeface="Helvetica Light" charset="0"/>
                <a:cs typeface="Helvetica Light" charset="0"/>
              </a:rPr>
              <a:t>arXiv</a:t>
            </a:r>
            <a:r>
              <a:rPr lang="en-US" sz="800" dirty="0" smtClean="0">
                <a:solidFill>
                  <a:prstClr val="black">
                    <a:lumMod val="50000"/>
                    <a:lumOff val="50000"/>
                  </a:prstClr>
                </a:solidFill>
                <a:latin typeface="Helvetica Light" charset="0"/>
                <a:ea typeface="Helvetica Light" charset="0"/>
                <a:cs typeface="Helvetica Light" charset="0"/>
              </a:rPr>
              <a:t>:</a:t>
            </a:r>
            <a:r>
              <a:rPr lang="is-IS" sz="800" dirty="0">
                <a:solidFill>
                  <a:prstClr val="black">
                    <a:lumMod val="50000"/>
                    <a:lumOff val="50000"/>
                  </a:prstClr>
                </a:solidFill>
                <a:latin typeface="Helvetica Light" charset="0"/>
                <a:ea typeface="Helvetica Light" charset="0"/>
                <a:cs typeface="Helvetica Light" charset="0"/>
              </a:rPr>
              <a:t>1711.03301</a:t>
            </a:r>
          </a:p>
        </p:txBody>
      </p:sp>
      <p:sp>
        <p:nvSpPr>
          <p:cNvPr id="16" name="TextBox 15"/>
          <p:cNvSpPr txBox="1"/>
          <p:nvPr/>
        </p:nvSpPr>
        <p:spPr>
          <a:xfrm rot="20348024">
            <a:off x="7253748" y="166023"/>
            <a:ext cx="1873079" cy="646331"/>
          </a:xfrm>
          <a:prstGeom prst="rect">
            <a:avLst/>
          </a:prstGeom>
          <a:noFill/>
        </p:spPr>
        <p:txBody>
          <a:bodyPr wrap="square" rtlCol="0">
            <a:spAutoFit/>
          </a:bodyPr>
          <a:lstStyle/>
          <a:p>
            <a:r>
              <a:rPr lang="en-US" sz="1200" dirty="0" smtClean="0">
                <a:solidFill>
                  <a:prstClr val="black">
                    <a:lumMod val="50000"/>
                    <a:lumOff val="50000"/>
                  </a:prstClr>
                </a:solidFill>
                <a:latin typeface="Casual" charset="0"/>
                <a:ea typeface="Casual" charset="0"/>
                <a:cs typeface="Casual" charset="0"/>
              </a:rPr>
              <a:t>May not be able to prove </a:t>
            </a:r>
            <a:r>
              <a:rPr lang="en-US" sz="1200" dirty="0">
                <a:solidFill>
                  <a:prstClr val="black">
                    <a:lumMod val="50000"/>
                    <a:lumOff val="50000"/>
                  </a:prstClr>
                </a:solidFill>
                <a:latin typeface="Casual" charset="0"/>
                <a:ea typeface="Casual" charset="0"/>
                <a:cs typeface="Casual" charset="0"/>
              </a:rPr>
              <a:t>at LHC that </a:t>
            </a:r>
            <a:r>
              <a:rPr lang="en-US" sz="1200" smtClean="0">
                <a:solidFill>
                  <a:prstClr val="black">
                    <a:lumMod val="50000"/>
                    <a:lumOff val="50000"/>
                  </a:prstClr>
                </a:solidFill>
                <a:latin typeface="Casual" charset="0"/>
                <a:ea typeface="Casual" charset="0"/>
                <a:cs typeface="Casual" charset="0"/>
              </a:rPr>
              <a:t>a signal is </a:t>
            </a:r>
            <a:r>
              <a:rPr lang="en-US" sz="1200" dirty="0" smtClean="0">
                <a:solidFill>
                  <a:prstClr val="black">
                    <a:lumMod val="50000"/>
                    <a:lumOff val="50000"/>
                  </a:prstClr>
                </a:solidFill>
                <a:latin typeface="Casual" charset="0"/>
                <a:ea typeface="Casual" charset="0"/>
                <a:cs typeface="Casual" charset="0"/>
              </a:rPr>
              <a:t>dark matter</a:t>
            </a:r>
          </a:p>
        </p:txBody>
      </p:sp>
      <p:sp>
        <p:nvSpPr>
          <p:cNvPr id="14" name="TextBox 13"/>
          <p:cNvSpPr txBox="1"/>
          <p:nvPr/>
        </p:nvSpPr>
        <p:spPr>
          <a:xfrm>
            <a:off x="5364088" y="5909210"/>
            <a:ext cx="1917576" cy="400110"/>
          </a:xfrm>
          <a:prstGeom prst="rect">
            <a:avLst/>
          </a:prstGeom>
          <a:noFill/>
        </p:spPr>
        <p:txBody>
          <a:bodyPr wrap="square" rtlCol="0">
            <a:spAutoFit/>
          </a:bodyPr>
          <a:lstStyle/>
          <a:p>
            <a:r>
              <a:rPr lang="en-GB" sz="1000" dirty="0" smtClean="0">
                <a:solidFill>
                  <a:srgbClr val="D80017"/>
                </a:solidFill>
                <a:latin typeface="Helvetica Light" charset="0"/>
                <a:ea typeface="Helvetica Light" charset="0"/>
                <a:cs typeface="Helvetica Light" charset="0"/>
              </a:rPr>
              <a:t>Can also directly search for mediator in, </a:t>
            </a:r>
            <a:r>
              <a:rPr lang="en-GB" sz="1000" dirty="0" err="1" smtClean="0">
                <a:solidFill>
                  <a:srgbClr val="D80017"/>
                </a:solidFill>
                <a:latin typeface="Helvetica Light" charset="0"/>
                <a:ea typeface="Helvetica Light" charset="0"/>
                <a:cs typeface="Helvetica Light" charset="0"/>
              </a:rPr>
              <a:t>eg</a:t>
            </a:r>
            <a:r>
              <a:rPr lang="en-GB" sz="1000" dirty="0" smtClean="0">
                <a:solidFill>
                  <a:srgbClr val="D80017"/>
                </a:solidFill>
                <a:latin typeface="Helvetica Light" charset="0"/>
                <a:ea typeface="Helvetica Light" charset="0"/>
                <a:cs typeface="Helvetica Light" charset="0"/>
              </a:rPr>
              <a:t>, dijet events</a:t>
            </a:r>
            <a:endParaRPr lang="en-GB" sz="1000" dirty="0">
              <a:solidFill>
                <a:srgbClr val="D80017"/>
              </a:solidFill>
              <a:latin typeface="Helvetica Light" charset="0"/>
              <a:ea typeface="Helvetica Light" charset="0"/>
              <a:cs typeface="Helvetica Light" charset="0"/>
            </a:endParaRPr>
          </a:p>
        </p:txBody>
      </p:sp>
      <p:sp>
        <p:nvSpPr>
          <p:cNvPr id="5" name="TextBox 4"/>
          <p:cNvSpPr txBox="1"/>
          <p:nvPr/>
        </p:nvSpPr>
        <p:spPr>
          <a:xfrm>
            <a:off x="7559151" y="2810422"/>
            <a:ext cx="731290" cy="246221"/>
          </a:xfrm>
          <a:prstGeom prst="rect">
            <a:avLst/>
          </a:prstGeom>
          <a:noFill/>
        </p:spPr>
        <p:txBody>
          <a:bodyPr wrap="none" rtlCol="0">
            <a:spAutoFit/>
          </a:bodyPr>
          <a:lstStyle/>
          <a:p>
            <a:r>
              <a:rPr lang="en-US" sz="1000" dirty="0" smtClean="0">
                <a:latin typeface="Helvetica Light" charset="0"/>
                <a:ea typeface="Helvetica Light" charset="0"/>
                <a:cs typeface="Helvetica Light" charset="0"/>
              </a:rPr>
              <a:t>“</a:t>
            </a:r>
            <a:r>
              <a:rPr lang="en-US" sz="1000" i="1" dirty="0" smtClean="0">
                <a:latin typeface="Helvetica Light" charset="0"/>
                <a:ea typeface="Helvetica Light" charset="0"/>
                <a:cs typeface="Helvetica Light" charset="0"/>
              </a:rPr>
              <a:t>make it </a:t>
            </a:r>
            <a:r>
              <a:rPr lang="en-US" sz="1000" dirty="0" smtClean="0">
                <a:latin typeface="Helvetica Light" charset="0"/>
                <a:ea typeface="Helvetica Light" charset="0"/>
                <a:cs typeface="Helvetica Light" charset="0"/>
              </a:rPr>
              <a:t>”</a:t>
            </a:r>
          </a:p>
        </p:txBody>
      </p:sp>
      <p:sp>
        <p:nvSpPr>
          <p:cNvPr id="17" name="TextBox 16"/>
          <p:cNvSpPr txBox="1"/>
          <p:nvPr/>
        </p:nvSpPr>
        <p:spPr>
          <a:xfrm>
            <a:off x="7561080" y="1724330"/>
            <a:ext cx="745717" cy="246221"/>
          </a:xfrm>
          <a:prstGeom prst="rect">
            <a:avLst/>
          </a:prstGeom>
          <a:noFill/>
        </p:spPr>
        <p:txBody>
          <a:bodyPr wrap="none" rtlCol="0">
            <a:spAutoFit/>
          </a:bodyPr>
          <a:lstStyle/>
          <a:p>
            <a:r>
              <a:rPr lang="en-US" sz="1000" dirty="0" smtClean="0">
                <a:latin typeface="Helvetica Light" charset="0"/>
                <a:ea typeface="Helvetica Light" charset="0"/>
                <a:cs typeface="Helvetica Light" charset="0"/>
              </a:rPr>
              <a:t>“</a:t>
            </a:r>
            <a:r>
              <a:rPr lang="en-US" sz="1000" i="1" dirty="0" smtClean="0">
                <a:latin typeface="Helvetica Light" charset="0"/>
                <a:ea typeface="Helvetica Light" charset="0"/>
                <a:cs typeface="Helvetica Light" charset="0"/>
              </a:rPr>
              <a:t>break it </a:t>
            </a:r>
            <a:r>
              <a:rPr lang="en-US" sz="1000" dirty="0" smtClean="0">
                <a:latin typeface="Helvetica Light" charset="0"/>
                <a:ea typeface="Helvetica Light" charset="0"/>
                <a:cs typeface="Helvetica Light" charset="0"/>
              </a:rPr>
              <a:t>”</a:t>
            </a:r>
          </a:p>
        </p:txBody>
      </p:sp>
      <p:sp>
        <p:nvSpPr>
          <p:cNvPr id="18" name="TextBox 17"/>
          <p:cNvSpPr txBox="1"/>
          <p:nvPr/>
        </p:nvSpPr>
        <p:spPr>
          <a:xfrm>
            <a:off x="6837795" y="2223970"/>
            <a:ext cx="758541" cy="246221"/>
          </a:xfrm>
          <a:prstGeom prst="rect">
            <a:avLst/>
          </a:prstGeom>
          <a:noFill/>
        </p:spPr>
        <p:txBody>
          <a:bodyPr wrap="none" rtlCol="0">
            <a:spAutoFit/>
          </a:bodyPr>
          <a:lstStyle/>
          <a:p>
            <a:r>
              <a:rPr lang="en-US" sz="1000" dirty="0" smtClean="0">
                <a:latin typeface="Helvetica Light" charset="0"/>
                <a:ea typeface="Helvetica Light" charset="0"/>
                <a:cs typeface="Helvetica Light" charset="0"/>
              </a:rPr>
              <a:t>“</a:t>
            </a:r>
            <a:r>
              <a:rPr lang="en-US" sz="1000" i="1" dirty="0" smtClean="0">
                <a:latin typeface="Helvetica Light" charset="0"/>
                <a:ea typeface="Helvetica Light" charset="0"/>
                <a:cs typeface="Helvetica Light" charset="0"/>
              </a:rPr>
              <a:t>shake it </a:t>
            </a:r>
            <a:r>
              <a:rPr lang="en-US" sz="1000" dirty="0" smtClean="0">
                <a:latin typeface="Helvetica Light" charset="0"/>
                <a:ea typeface="Helvetica Light" charset="0"/>
                <a:cs typeface="Helvetica Light" charset="0"/>
              </a:rPr>
              <a:t>”</a:t>
            </a:r>
          </a:p>
        </p:txBody>
      </p:sp>
    </p:spTree>
    <p:extLst>
      <p:ext uri="{BB962C8B-B14F-4D97-AF65-F5344CB8AC3E}">
        <p14:creationId xmlns:p14="http://schemas.microsoft.com/office/powerpoint/2010/main" val="1532482630"/>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35</a:t>
            </a:fld>
            <a:endParaRPr lang="en-GB" dirty="0">
              <a:solidFill>
                <a:prstClr val="black">
                  <a:lumMod val="50000"/>
                  <a:lumOff val="50000"/>
                </a:prstClr>
              </a:solidFill>
            </a:endParaRPr>
          </a:p>
        </p:txBody>
      </p:sp>
      <p:sp>
        <p:nvSpPr>
          <p:cNvPr id="13" name="TextBox 12"/>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Anomalies in charged lepton transitions?</a:t>
            </a:r>
            <a:endParaRPr lang="en-US" dirty="0">
              <a:latin typeface="Helvetica Light" charset="0"/>
              <a:ea typeface="Helvetica Light" charset="0"/>
              <a:cs typeface="Helvetica Light" charset="0"/>
            </a:endParaRPr>
          </a:p>
        </p:txBody>
      </p:sp>
      <mc:AlternateContent xmlns:mc="http://schemas.openxmlformats.org/markup-compatibility/2006">
        <mc:Choice xmlns:a14="http://schemas.microsoft.com/office/drawing/2010/main" Requires="a14">
          <p:sp>
            <p:nvSpPr>
              <p:cNvPr id="15" name="TextBox 14"/>
              <p:cNvSpPr txBox="1"/>
              <p:nvPr/>
            </p:nvSpPr>
            <p:spPr>
              <a:xfrm>
                <a:off x="1387968" y="1772816"/>
                <a:ext cx="2091342" cy="57233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500" i="1" smtClean="0">
                              <a:solidFill>
                                <a:srgbClr val="003BB8"/>
                              </a:solidFill>
                              <a:latin typeface="Cambria Math" charset="0"/>
                              <a:ea typeface="Helvetica Light" charset="0"/>
                              <a:cs typeface="Helvetica Light" charset="0"/>
                            </a:rPr>
                          </m:ctrlPr>
                        </m:sSubPr>
                        <m:e>
                          <m:r>
                            <a:rPr lang="en-GB" sz="1500" b="0" i="1" smtClean="0">
                              <a:solidFill>
                                <a:srgbClr val="003BB8"/>
                              </a:solidFill>
                              <a:latin typeface="Cambria Math" charset="0"/>
                              <a:ea typeface="Helvetica Light" charset="0"/>
                              <a:cs typeface="Helvetica Light" charset="0"/>
                            </a:rPr>
                            <m:t>𝑅</m:t>
                          </m:r>
                        </m:e>
                        <m:sub>
                          <m:sSup>
                            <m:sSupPr>
                              <m:ctrlPr>
                                <a:rPr lang="en-US" sz="1500" i="1" smtClean="0">
                                  <a:solidFill>
                                    <a:srgbClr val="003BB8"/>
                                  </a:solidFill>
                                  <a:latin typeface="Cambria Math" charset="0"/>
                                  <a:ea typeface="Helvetica Light" charset="0"/>
                                  <a:cs typeface="Helvetica Light" charset="0"/>
                                </a:rPr>
                              </m:ctrlPr>
                            </m:sSupPr>
                            <m:e>
                              <m:r>
                                <a:rPr lang="en-GB" sz="1500" b="0" i="1" smtClean="0">
                                  <a:solidFill>
                                    <a:srgbClr val="003BB8"/>
                                  </a:solidFill>
                                  <a:latin typeface="Cambria Math" charset="0"/>
                                  <a:ea typeface="Helvetica Light" charset="0"/>
                                  <a:cs typeface="Helvetica Light" charset="0"/>
                                </a:rPr>
                                <m:t>𝐷</m:t>
                              </m:r>
                            </m:e>
                            <m:sup>
                              <m:r>
                                <a:rPr lang="en-GB" sz="1500" b="0" i="1" smtClean="0">
                                  <a:solidFill>
                                    <a:srgbClr val="003BB8"/>
                                  </a:solidFill>
                                  <a:latin typeface="Cambria Math" charset="0"/>
                                  <a:ea typeface="Helvetica Light" charset="0"/>
                                  <a:cs typeface="Helvetica Light" charset="0"/>
                                </a:rPr>
                                <m:t>(∗)</m:t>
                              </m:r>
                            </m:sup>
                          </m:sSup>
                        </m:sub>
                      </m:sSub>
                      <m:r>
                        <a:rPr lang="is-IS" sz="1500" b="0" i="1" smtClean="0">
                          <a:solidFill>
                            <a:srgbClr val="003BB8"/>
                          </a:solidFill>
                          <a:latin typeface="Cambria Math" charset="0"/>
                          <a:ea typeface="Helvetica Light" charset="0"/>
                          <a:cs typeface="Helvetica Light" charset="0"/>
                        </a:rPr>
                        <m:t>=</m:t>
                      </m:r>
                      <m:f>
                        <m:fPr>
                          <m:ctrlPr>
                            <a:rPr lang="is-IS" sz="1500" i="1" smtClean="0">
                              <a:solidFill>
                                <a:srgbClr val="003BB8"/>
                              </a:solidFill>
                              <a:latin typeface="Cambria Math" charset="0"/>
                              <a:ea typeface="Helvetica Light" charset="0"/>
                              <a:cs typeface="Helvetica Light" charset="0"/>
                            </a:rPr>
                          </m:ctrlPr>
                        </m:fPr>
                        <m:num>
                          <m:r>
                            <m:rPr>
                              <m:sty m:val="p"/>
                            </m:rPr>
                            <a:rPr lang="en-GB" sz="1500" b="0" i="0" smtClean="0">
                              <a:solidFill>
                                <a:srgbClr val="003BB8"/>
                              </a:solidFill>
                              <a:latin typeface="Cambria Math" charset="0"/>
                              <a:ea typeface="Helvetica Light" charset="0"/>
                              <a:cs typeface="Helvetica Light" charset="0"/>
                            </a:rPr>
                            <m:t>BR</m:t>
                          </m:r>
                          <m:r>
                            <a:rPr lang="en-GB" sz="1500" b="0" i="1" smtClean="0">
                              <a:solidFill>
                                <a:srgbClr val="003BB8"/>
                              </a:solidFill>
                              <a:latin typeface="Cambria Math" charset="0"/>
                              <a:ea typeface="Helvetica Light" charset="0"/>
                              <a:cs typeface="Helvetica Light" charset="0"/>
                            </a:rPr>
                            <m:t>(</m:t>
                          </m:r>
                          <m:sSup>
                            <m:sSupPr>
                              <m:ctrlPr>
                                <a:rPr lang="en-GB" sz="1500" i="1" smtClean="0">
                                  <a:solidFill>
                                    <a:srgbClr val="003BB8"/>
                                  </a:solidFill>
                                  <a:latin typeface="Cambria Math" charset="0"/>
                                  <a:ea typeface="Helvetica Light" charset="0"/>
                                  <a:cs typeface="Helvetica Light" charset="0"/>
                                </a:rPr>
                              </m:ctrlPr>
                            </m:sSupPr>
                            <m:e>
                              <m:r>
                                <a:rPr lang="en-GB" sz="1500" b="0" i="1" smtClean="0">
                                  <a:solidFill>
                                    <a:srgbClr val="003BB8"/>
                                  </a:solidFill>
                                  <a:latin typeface="Cambria Math" charset="0"/>
                                  <a:ea typeface="Helvetica Light" charset="0"/>
                                  <a:cs typeface="Helvetica Light" charset="0"/>
                                </a:rPr>
                                <m:t>𝐵</m:t>
                              </m:r>
                            </m:e>
                            <m:sup>
                              <m:r>
                                <a:rPr lang="en-GB" sz="1500" b="0" i="1" smtClean="0">
                                  <a:solidFill>
                                    <a:srgbClr val="003BB8"/>
                                  </a:solidFill>
                                  <a:latin typeface="Cambria Math" charset="0"/>
                                  <a:ea typeface="Helvetica Light" charset="0"/>
                                  <a:cs typeface="Helvetica Light" charset="0"/>
                                </a:rPr>
                                <m:t>0</m:t>
                              </m:r>
                            </m:sup>
                          </m:sSup>
                          <m:r>
                            <a:rPr lang="is-IS" sz="1500" b="0" i="1" smtClean="0">
                              <a:solidFill>
                                <a:srgbClr val="003BB8"/>
                              </a:solidFill>
                              <a:latin typeface="Cambria Math" charset="0"/>
                              <a:ea typeface="Helvetica Light" charset="0"/>
                              <a:cs typeface="Helvetica Light" charset="0"/>
                            </a:rPr>
                            <m:t>→</m:t>
                          </m:r>
                          <m:sSup>
                            <m:sSupPr>
                              <m:ctrlPr>
                                <a:rPr lang="en-US" sz="1500" i="1">
                                  <a:solidFill>
                                    <a:srgbClr val="003BB8"/>
                                  </a:solidFill>
                                  <a:latin typeface="Cambria Math" charset="0"/>
                                  <a:ea typeface="Helvetica Light" charset="0"/>
                                  <a:cs typeface="Helvetica Light" charset="0"/>
                                </a:rPr>
                              </m:ctrlPr>
                            </m:sSupPr>
                            <m:e>
                              <m:r>
                                <a:rPr lang="en-GB" sz="1500" b="0" i="1">
                                  <a:solidFill>
                                    <a:srgbClr val="003BB8"/>
                                  </a:solidFill>
                                  <a:latin typeface="Cambria Math" charset="0"/>
                                  <a:ea typeface="Helvetica Light" charset="0"/>
                                  <a:cs typeface="Helvetica Light" charset="0"/>
                                </a:rPr>
                                <m:t>𝐷</m:t>
                              </m:r>
                            </m:e>
                            <m:sup>
                              <m:d>
                                <m:dPr>
                                  <m:ctrlPr>
                                    <a:rPr lang="en-GB" sz="1500" i="1">
                                      <a:solidFill>
                                        <a:srgbClr val="003BB8"/>
                                      </a:solidFill>
                                      <a:latin typeface="Cambria Math" charset="0"/>
                                      <a:ea typeface="Helvetica Light" charset="0"/>
                                      <a:cs typeface="Helvetica Light" charset="0"/>
                                    </a:rPr>
                                  </m:ctrlPr>
                                </m:dPr>
                                <m:e>
                                  <m:r>
                                    <a:rPr lang="en-GB" sz="1500" b="0" i="1">
                                      <a:solidFill>
                                        <a:srgbClr val="003BB8"/>
                                      </a:solidFill>
                                      <a:latin typeface="Cambria Math" charset="0"/>
                                      <a:ea typeface="Helvetica Light" charset="0"/>
                                      <a:cs typeface="Helvetica Light" charset="0"/>
                                    </a:rPr>
                                    <m:t>∗</m:t>
                                  </m:r>
                                </m:e>
                              </m:d>
                            </m:sup>
                          </m:sSup>
                          <m:r>
                            <a:rPr lang="en-US" sz="1500" b="0" i="1">
                              <a:solidFill>
                                <a:srgbClr val="003BB8"/>
                              </a:solidFill>
                              <a:latin typeface="Cambria Math" charset="0"/>
                              <a:ea typeface="Helvetica Light" charset="0"/>
                              <a:cs typeface="Helvetica Light" charset="0"/>
                            </a:rPr>
                            <m:t>𝜏</m:t>
                          </m:r>
                          <m:r>
                            <a:rPr lang="en-US" sz="1500" b="0" i="1" smtClean="0">
                              <a:solidFill>
                                <a:srgbClr val="003BB8"/>
                              </a:solidFill>
                              <a:latin typeface="Cambria Math" charset="0"/>
                              <a:ea typeface="Helvetica Light" charset="0"/>
                              <a:cs typeface="Helvetica Light" charset="0"/>
                            </a:rPr>
                            <m:t>𝜈</m:t>
                          </m:r>
                          <m:r>
                            <a:rPr lang="en-GB" sz="1500" b="0" i="1" smtClean="0">
                              <a:solidFill>
                                <a:srgbClr val="003BB8"/>
                              </a:solidFill>
                              <a:latin typeface="Cambria Math" charset="0"/>
                              <a:ea typeface="Helvetica Light" charset="0"/>
                              <a:cs typeface="Helvetica Light" charset="0"/>
                            </a:rPr>
                            <m:t>)</m:t>
                          </m:r>
                        </m:num>
                        <m:den>
                          <m:r>
                            <m:rPr>
                              <m:sty m:val="p"/>
                            </m:rPr>
                            <a:rPr lang="en-GB" sz="1500" b="0" i="0">
                              <a:solidFill>
                                <a:srgbClr val="003BB8"/>
                              </a:solidFill>
                              <a:latin typeface="Cambria Math" charset="0"/>
                              <a:ea typeface="Helvetica Light" charset="0"/>
                              <a:cs typeface="Helvetica Light" charset="0"/>
                            </a:rPr>
                            <m:t>BR</m:t>
                          </m:r>
                          <m:r>
                            <a:rPr lang="en-GB" sz="1500" b="0" i="1">
                              <a:solidFill>
                                <a:srgbClr val="003BB8"/>
                              </a:solidFill>
                              <a:latin typeface="Cambria Math" charset="0"/>
                              <a:ea typeface="Helvetica Light" charset="0"/>
                              <a:cs typeface="Helvetica Light" charset="0"/>
                            </a:rPr>
                            <m:t>(</m:t>
                          </m:r>
                          <m:sSup>
                            <m:sSupPr>
                              <m:ctrlPr>
                                <a:rPr lang="en-GB" sz="1500" i="1">
                                  <a:solidFill>
                                    <a:srgbClr val="003BB8"/>
                                  </a:solidFill>
                                  <a:latin typeface="Cambria Math" charset="0"/>
                                  <a:ea typeface="Helvetica Light" charset="0"/>
                                  <a:cs typeface="Helvetica Light" charset="0"/>
                                </a:rPr>
                              </m:ctrlPr>
                            </m:sSupPr>
                            <m:e>
                              <m:r>
                                <a:rPr lang="en-GB" sz="1500" b="0" i="1">
                                  <a:solidFill>
                                    <a:srgbClr val="003BB8"/>
                                  </a:solidFill>
                                  <a:latin typeface="Cambria Math" charset="0"/>
                                  <a:ea typeface="Helvetica Light" charset="0"/>
                                  <a:cs typeface="Helvetica Light" charset="0"/>
                                </a:rPr>
                                <m:t>𝐵</m:t>
                              </m:r>
                            </m:e>
                            <m:sup>
                              <m:r>
                                <a:rPr lang="en-GB" sz="1500" b="0" i="1">
                                  <a:solidFill>
                                    <a:srgbClr val="003BB8"/>
                                  </a:solidFill>
                                  <a:latin typeface="Cambria Math" charset="0"/>
                                  <a:ea typeface="Helvetica Light" charset="0"/>
                                  <a:cs typeface="Helvetica Light" charset="0"/>
                                </a:rPr>
                                <m:t>0</m:t>
                              </m:r>
                            </m:sup>
                          </m:sSup>
                          <m:r>
                            <a:rPr lang="is-IS" sz="1500" b="0" i="1">
                              <a:solidFill>
                                <a:srgbClr val="003BB8"/>
                              </a:solidFill>
                              <a:latin typeface="Cambria Math" charset="0"/>
                              <a:ea typeface="Helvetica Light" charset="0"/>
                              <a:cs typeface="Helvetica Light" charset="0"/>
                            </a:rPr>
                            <m:t>→</m:t>
                          </m:r>
                          <m:sSup>
                            <m:sSupPr>
                              <m:ctrlPr>
                                <a:rPr lang="en-US" sz="1500" i="1">
                                  <a:solidFill>
                                    <a:srgbClr val="003BB8"/>
                                  </a:solidFill>
                                  <a:latin typeface="Cambria Math" charset="0"/>
                                  <a:ea typeface="Helvetica Light" charset="0"/>
                                  <a:cs typeface="Helvetica Light" charset="0"/>
                                </a:rPr>
                              </m:ctrlPr>
                            </m:sSupPr>
                            <m:e>
                              <m:r>
                                <a:rPr lang="en-GB" sz="1500" b="0" i="1">
                                  <a:solidFill>
                                    <a:srgbClr val="003BB8"/>
                                  </a:solidFill>
                                  <a:latin typeface="Cambria Math" charset="0"/>
                                  <a:ea typeface="Helvetica Light" charset="0"/>
                                  <a:cs typeface="Helvetica Light" charset="0"/>
                                </a:rPr>
                                <m:t>𝐷</m:t>
                              </m:r>
                            </m:e>
                            <m:sup>
                              <m:d>
                                <m:dPr>
                                  <m:ctrlPr>
                                    <a:rPr lang="en-GB" sz="1500" i="1">
                                      <a:solidFill>
                                        <a:srgbClr val="003BB8"/>
                                      </a:solidFill>
                                      <a:latin typeface="Cambria Math" charset="0"/>
                                      <a:ea typeface="Helvetica Light" charset="0"/>
                                      <a:cs typeface="Helvetica Light" charset="0"/>
                                    </a:rPr>
                                  </m:ctrlPr>
                                </m:dPr>
                                <m:e>
                                  <m:r>
                                    <a:rPr lang="en-GB" sz="1500" b="0" i="1">
                                      <a:solidFill>
                                        <a:srgbClr val="003BB8"/>
                                      </a:solidFill>
                                      <a:latin typeface="Cambria Math" charset="0"/>
                                      <a:ea typeface="Helvetica Light" charset="0"/>
                                      <a:cs typeface="Helvetica Light" charset="0"/>
                                    </a:rPr>
                                    <m:t>∗</m:t>
                                  </m:r>
                                </m:e>
                              </m:d>
                            </m:sup>
                          </m:sSup>
                          <m:r>
                            <a:rPr lang="en-GB" sz="1500" b="0" i="1" smtClean="0">
                              <a:solidFill>
                                <a:srgbClr val="003BB8"/>
                              </a:solidFill>
                              <a:latin typeface="Cambria Math" charset="0"/>
                              <a:ea typeface="Helvetica Light" charset="0"/>
                              <a:cs typeface="Helvetica Light" charset="0"/>
                            </a:rPr>
                            <m:t>ℓ</m:t>
                          </m:r>
                          <m:r>
                            <a:rPr lang="en-US" sz="1500" b="0" i="1">
                              <a:solidFill>
                                <a:srgbClr val="003BB8"/>
                              </a:solidFill>
                              <a:latin typeface="Cambria Math" charset="0"/>
                              <a:ea typeface="Helvetica Light" charset="0"/>
                              <a:cs typeface="Helvetica Light" charset="0"/>
                            </a:rPr>
                            <m:t>𝜈</m:t>
                          </m:r>
                          <m:r>
                            <a:rPr lang="en-GB" sz="1500" b="0" i="1">
                              <a:solidFill>
                                <a:srgbClr val="003BB8"/>
                              </a:solidFill>
                              <a:latin typeface="Cambria Math" charset="0"/>
                              <a:ea typeface="Helvetica Light" charset="0"/>
                              <a:cs typeface="Helvetica Light" charset="0"/>
                            </a:rPr>
                            <m:t>)</m:t>
                          </m:r>
                        </m:den>
                      </m:f>
                    </m:oMath>
                  </m:oMathPara>
                </a14:m>
                <a:endParaRPr lang="en-US" sz="1500" i="1" dirty="0" smtClean="0">
                  <a:solidFill>
                    <a:srgbClr val="003BB8"/>
                  </a:solidFill>
                  <a:latin typeface="Helvetica Light" charset="0"/>
                  <a:ea typeface="Helvetica Light" charset="0"/>
                  <a:cs typeface="Helvetica Light" charset="0"/>
                </a:endParaRPr>
              </a:p>
            </p:txBody>
          </p:sp>
        </mc:Choice>
        <mc:Fallback>
          <p:sp>
            <p:nvSpPr>
              <p:cNvPr id="15" name="TextBox 14"/>
              <p:cNvSpPr txBox="1">
                <a:spLocks noRot="1" noChangeAspect="1" noMove="1" noResize="1" noEditPoints="1" noAdjustHandles="1" noChangeArrowheads="1" noChangeShapeType="1" noTextEdit="1"/>
              </p:cNvSpPr>
              <p:nvPr/>
            </p:nvSpPr>
            <p:spPr>
              <a:xfrm>
                <a:off x="1387968" y="1772816"/>
                <a:ext cx="2091342" cy="572336"/>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TextBox 15"/>
              <p:cNvSpPr txBox="1"/>
              <p:nvPr/>
            </p:nvSpPr>
            <p:spPr>
              <a:xfrm>
                <a:off x="6047839" y="1787058"/>
                <a:ext cx="1914691" cy="524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500" i="1" smtClean="0">
                              <a:solidFill>
                                <a:srgbClr val="003BB8"/>
                              </a:solidFill>
                              <a:latin typeface="Cambria Math" charset="0"/>
                              <a:ea typeface="Helvetica Light" charset="0"/>
                              <a:cs typeface="Helvetica Light" charset="0"/>
                            </a:rPr>
                          </m:ctrlPr>
                        </m:sSubPr>
                        <m:e>
                          <m:r>
                            <a:rPr lang="en-GB" sz="1500" b="0" i="1" smtClean="0">
                              <a:solidFill>
                                <a:srgbClr val="003BB8"/>
                              </a:solidFill>
                              <a:latin typeface="Cambria Math" charset="0"/>
                              <a:ea typeface="Helvetica Light" charset="0"/>
                              <a:cs typeface="Helvetica Light" charset="0"/>
                            </a:rPr>
                            <m:t>𝑅</m:t>
                          </m:r>
                        </m:e>
                        <m:sub>
                          <m:r>
                            <a:rPr lang="en-GB" sz="1500" b="0" i="1" smtClean="0">
                              <a:solidFill>
                                <a:srgbClr val="003BB8"/>
                              </a:solidFill>
                              <a:latin typeface="Cambria Math" charset="0"/>
                              <a:ea typeface="Helvetica Light" charset="0"/>
                              <a:cs typeface="Helvetica Light" charset="0"/>
                            </a:rPr>
                            <m:t>𝐾</m:t>
                          </m:r>
                        </m:sub>
                      </m:sSub>
                      <m:r>
                        <a:rPr lang="is-IS" sz="1500" b="0" i="1" smtClean="0">
                          <a:solidFill>
                            <a:srgbClr val="003BB8"/>
                          </a:solidFill>
                          <a:latin typeface="Cambria Math" charset="0"/>
                          <a:ea typeface="Helvetica Light" charset="0"/>
                          <a:cs typeface="Helvetica Light" charset="0"/>
                        </a:rPr>
                        <m:t>=</m:t>
                      </m:r>
                      <m:f>
                        <m:fPr>
                          <m:ctrlPr>
                            <a:rPr lang="is-IS" sz="1500" i="1" smtClean="0">
                              <a:solidFill>
                                <a:srgbClr val="003BB8"/>
                              </a:solidFill>
                              <a:latin typeface="Cambria Math" charset="0"/>
                              <a:ea typeface="Helvetica Light" charset="0"/>
                              <a:cs typeface="Helvetica Light" charset="0"/>
                            </a:rPr>
                          </m:ctrlPr>
                        </m:fPr>
                        <m:num>
                          <m:r>
                            <m:rPr>
                              <m:sty m:val="p"/>
                            </m:rPr>
                            <a:rPr lang="en-GB" sz="1500" b="0" i="0" smtClean="0">
                              <a:solidFill>
                                <a:srgbClr val="003BB8"/>
                              </a:solidFill>
                              <a:latin typeface="Cambria Math" charset="0"/>
                              <a:ea typeface="Helvetica Light" charset="0"/>
                              <a:cs typeface="Helvetica Light" charset="0"/>
                            </a:rPr>
                            <m:t>BR</m:t>
                          </m:r>
                          <m:r>
                            <a:rPr lang="en-GB" sz="1500" b="0" i="1" smtClean="0">
                              <a:solidFill>
                                <a:srgbClr val="003BB8"/>
                              </a:solidFill>
                              <a:latin typeface="Cambria Math" charset="0"/>
                              <a:ea typeface="Helvetica Light" charset="0"/>
                              <a:cs typeface="Helvetica Light" charset="0"/>
                            </a:rPr>
                            <m:t>(</m:t>
                          </m:r>
                          <m:sSup>
                            <m:sSupPr>
                              <m:ctrlPr>
                                <a:rPr lang="en-GB" sz="1500" i="1" smtClean="0">
                                  <a:solidFill>
                                    <a:srgbClr val="003BB8"/>
                                  </a:solidFill>
                                  <a:latin typeface="Cambria Math" charset="0"/>
                                  <a:ea typeface="Helvetica Light" charset="0"/>
                                  <a:cs typeface="Helvetica Light" charset="0"/>
                                </a:rPr>
                              </m:ctrlPr>
                            </m:sSupPr>
                            <m:e>
                              <m:r>
                                <a:rPr lang="en-GB" sz="1500" b="0" i="1" smtClean="0">
                                  <a:solidFill>
                                    <a:srgbClr val="003BB8"/>
                                  </a:solidFill>
                                  <a:latin typeface="Cambria Math" charset="0"/>
                                  <a:ea typeface="Helvetica Light" charset="0"/>
                                  <a:cs typeface="Helvetica Light" charset="0"/>
                                </a:rPr>
                                <m:t>𝐵</m:t>
                              </m:r>
                            </m:e>
                            <m:sup>
                              <m:r>
                                <a:rPr lang="en-GB" sz="1500" b="0" i="1" smtClean="0">
                                  <a:solidFill>
                                    <a:srgbClr val="003BB8"/>
                                  </a:solidFill>
                                  <a:latin typeface="Cambria Math" charset="0"/>
                                  <a:ea typeface="Helvetica Light" charset="0"/>
                                  <a:cs typeface="Helvetica Light" charset="0"/>
                                </a:rPr>
                                <m:t>+</m:t>
                              </m:r>
                            </m:sup>
                          </m:sSup>
                          <m:r>
                            <a:rPr lang="is-IS" sz="1500" b="0" i="1" smtClean="0">
                              <a:solidFill>
                                <a:srgbClr val="003BB8"/>
                              </a:solidFill>
                              <a:latin typeface="Cambria Math" charset="0"/>
                              <a:ea typeface="Helvetica Light" charset="0"/>
                              <a:cs typeface="Helvetica Light" charset="0"/>
                            </a:rPr>
                            <m:t>→</m:t>
                          </m:r>
                          <m:sSup>
                            <m:sSupPr>
                              <m:ctrlPr>
                                <a:rPr lang="en-US" sz="1500" i="1">
                                  <a:solidFill>
                                    <a:srgbClr val="003BB8"/>
                                  </a:solidFill>
                                  <a:latin typeface="Cambria Math" charset="0"/>
                                  <a:ea typeface="Helvetica Light" charset="0"/>
                                  <a:cs typeface="Helvetica Light" charset="0"/>
                                </a:rPr>
                              </m:ctrlPr>
                            </m:sSupPr>
                            <m:e>
                              <m:r>
                                <a:rPr lang="en-GB" sz="1500" b="0" i="1" smtClean="0">
                                  <a:solidFill>
                                    <a:srgbClr val="003BB8"/>
                                  </a:solidFill>
                                  <a:latin typeface="Cambria Math" charset="0"/>
                                  <a:ea typeface="Helvetica Light" charset="0"/>
                                  <a:cs typeface="Helvetica Light" charset="0"/>
                                </a:rPr>
                                <m:t>𝐾</m:t>
                              </m:r>
                            </m:e>
                            <m:sup>
                              <m:r>
                                <a:rPr lang="en-GB" sz="1500" b="0" i="1" smtClean="0">
                                  <a:solidFill>
                                    <a:srgbClr val="003BB8"/>
                                  </a:solidFill>
                                  <a:latin typeface="Cambria Math" charset="0"/>
                                  <a:ea typeface="Helvetica Light" charset="0"/>
                                  <a:cs typeface="Helvetica Light" charset="0"/>
                                </a:rPr>
                                <m:t>+</m:t>
                              </m:r>
                            </m:sup>
                          </m:sSup>
                          <m:r>
                            <a:rPr lang="en-GB" sz="1500" i="1" smtClean="0">
                              <a:solidFill>
                                <a:srgbClr val="003BB8"/>
                              </a:solidFill>
                              <a:latin typeface="Cambria Math" charset="0"/>
                              <a:ea typeface="Cambria Math" charset="0"/>
                              <a:cs typeface="Cambria Math" charset="0"/>
                            </a:rPr>
                            <m:t>𝜇𝜇</m:t>
                          </m:r>
                          <m:r>
                            <a:rPr lang="en-GB" sz="1500" b="0" i="1" smtClean="0">
                              <a:solidFill>
                                <a:srgbClr val="003BB8"/>
                              </a:solidFill>
                              <a:latin typeface="Cambria Math" charset="0"/>
                              <a:ea typeface="Helvetica Light" charset="0"/>
                              <a:cs typeface="Helvetica Light" charset="0"/>
                            </a:rPr>
                            <m:t>)</m:t>
                          </m:r>
                        </m:num>
                        <m:den>
                          <m:r>
                            <m:rPr>
                              <m:sty m:val="p"/>
                            </m:rPr>
                            <a:rPr lang="en-GB" sz="1500" b="0" i="0">
                              <a:solidFill>
                                <a:srgbClr val="003BB8"/>
                              </a:solidFill>
                              <a:latin typeface="Cambria Math" charset="0"/>
                              <a:ea typeface="Helvetica Light" charset="0"/>
                              <a:cs typeface="Helvetica Light" charset="0"/>
                            </a:rPr>
                            <m:t>BR</m:t>
                          </m:r>
                          <m:r>
                            <a:rPr lang="en-GB" sz="1500" b="0" i="1">
                              <a:solidFill>
                                <a:srgbClr val="003BB8"/>
                              </a:solidFill>
                              <a:latin typeface="Cambria Math" charset="0"/>
                              <a:ea typeface="Helvetica Light" charset="0"/>
                              <a:cs typeface="Helvetica Light" charset="0"/>
                            </a:rPr>
                            <m:t>(</m:t>
                          </m:r>
                          <m:sSup>
                            <m:sSupPr>
                              <m:ctrlPr>
                                <a:rPr lang="en-GB" sz="1500" i="1">
                                  <a:solidFill>
                                    <a:srgbClr val="003BB8"/>
                                  </a:solidFill>
                                  <a:latin typeface="Cambria Math" charset="0"/>
                                  <a:ea typeface="Helvetica Light" charset="0"/>
                                  <a:cs typeface="Helvetica Light" charset="0"/>
                                </a:rPr>
                              </m:ctrlPr>
                            </m:sSupPr>
                            <m:e>
                              <m:r>
                                <a:rPr lang="en-GB" sz="1500" b="0" i="1">
                                  <a:solidFill>
                                    <a:srgbClr val="003BB8"/>
                                  </a:solidFill>
                                  <a:latin typeface="Cambria Math" charset="0"/>
                                  <a:ea typeface="Helvetica Light" charset="0"/>
                                  <a:cs typeface="Helvetica Light" charset="0"/>
                                </a:rPr>
                                <m:t>𝐵</m:t>
                              </m:r>
                            </m:e>
                            <m:sup>
                              <m:r>
                                <a:rPr lang="en-GB" sz="1500" b="0" i="1" smtClean="0">
                                  <a:solidFill>
                                    <a:srgbClr val="003BB8"/>
                                  </a:solidFill>
                                  <a:latin typeface="Cambria Math" charset="0"/>
                                  <a:ea typeface="Helvetica Light" charset="0"/>
                                  <a:cs typeface="Helvetica Light" charset="0"/>
                                </a:rPr>
                                <m:t>+</m:t>
                              </m:r>
                            </m:sup>
                          </m:sSup>
                          <m:r>
                            <a:rPr lang="is-IS" sz="1500" b="0" i="1">
                              <a:solidFill>
                                <a:srgbClr val="003BB8"/>
                              </a:solidFill>
                              <a:latin typeface="Cambria Math" charset="0"/>
                              <a:ea typeface="Helvetica Light" charset="0"/>
                              <a:cs typeface="Helvetica Light" charset="0"/>
                            </a:rPr>
                            <m:t>→</m:t>
                          </m:r>
                          <m:sSup>
                            <m:sSupPr>
                              <m:ctrlPr>
                                <a:rPr lang="en-US" sz="1500" i="1" smtClean="0">
                                  <a:solidFill>
                                    <a:srgbClr val="003BB8"/>
                                  </a:solidFill>
                                  <a:latin typeface="Cambria Math" charset="0"/>
                                  <a:ea typeface="Helvetica Light" charset="0"/>
                                  <a:cs typeface="Helvetica Light" charset="0"/>
                                </a:rPr>
                              </m:ctrlPr>
                            </m:sSupPr>
                            <m:e>
                              <m:r>
                                <a:rPr lang="en-GB" sz="1500" b="0" i="1" smtClean="0">
                                  <a:solidFill>
                                    <a:srgbClr val="003BB8"/>
                                  </a:solidFill>
                                  <a:latin typeface="Cambria Math" charset="0"/>
                                  <a:ea typeface="Helvetica Light" charset="0"/>
                                  <a:cs typeface="Helvetica Light" charset="0"/>
                                </a:rPr>
                                <m:t>𝐾</m:t>
                              </m:r>
                            </m:e>
                            <m:sup>
                              <m:r>
                                <a:rPr lang="en-GB" sz="1500" b="0" i="1" smtClean="0">
                                  <a:solidFill>
                                    <a:srgbClr val="003BB8"/>
                                  </a:solidFill>
                                  <a:latin typeface="Cambria Math" charset="0"/>
                                  <a:ea typeface="Helvetica Light" charset="0"/>
                                  <a:cs typeface="Helvetica Light" charset="0"/>
                                </a:rPr>
                                <m:t>+</m:t>
                              </m:r>
                            </m:sup>
                          </m:sSup>
                          <m:r>
                            <a:rPr lang="en-GB" sz="1500" b="0" i="1" smtClean="0">
                              <a:solidFill>
                                <a:srgbClr val="003BB8"/>
                              </a:solidFill>
                              <a:latin typeface="Cambria Math" charset="0"/>
                              <a:ea typeface="Helvetica Light" charset="0"/>
                              <a:cs typeface="Helvetica Light" charset="0"/>
                            </a:rPr>
                            <m:t>𝑒𝑒</m:t>
                          </m:r>
                          <m:r>
                            <a:rPr lang="en-GB" sz="1500" b="0" i="1">
                              <a:solidFill>
                                <a:srgbClr val="003BB8"/>
                              </a:solidFill>
                              <a:latin typeface="Cambria Math" charset="0"/>
                              <a:ea typeface="Helvetica Light" charset="0"/>
                              <a:cs typeface="Helvetica Light" charset="0"/>
                            </a:rPr>
                            <m:t>)</m:t>
                          </m:r>
                        </m:den>
                      </m:f>
                    </m:oMath>
                  </m:oMathPara>
                </a14:m>
                <a:endParaRPr lang="en-US" sz="1500" i="1" dirty="0" smtClean="0">
                  <a:solidFill>
                    <a:srgbClr val="003BB8"/>
                  </a:solidFill>
                  <a:latin typeface="Helvetica Light" charset="0"/>
                  <a:ea typeface="Helvetica Light" charset="0"/>
                  <a:cs typeface="Helvetica Light" charset="0"/>
                </a:endParaRPr>
              </a:p>
            </p:txBody>
          </p:sp>
        </mc:Choice>
        <mc:Fallback>
          <p:sp>
            <p:nvSpPr>
              <p:cNvPr id="16" name="TextBox 15"/>
              <p:cNvSpPr txBox="1">
                <a:spLocks noRot="1" noChangeAspect="1" noMove="1" noResize="1" noEditPoints="1" noAdjustHandles="1" noChangeArrowheads="1" noChangeShapeType="1" noTextEdit="1"/>
              </p:cNvSpPr>
              <p:nvPr/>
            </p:nvSpPr>
            <p:spPr>
              <a:xfrm>
                <a:off x="6047839" y="1787058"/>
                <a:ext cx="1914691" cy="524887"/>
              </a:xfrm>
              <a:prstGeom prst="rect">
                <a:avLst/>
              </a:prstGeom>
              <a:blipFill rotWithShape="0">
                <a:blip r:embed="rId4"/>
                <a:stretch>
                  <a:fillRect/>
                </a:stretch>
              </a:blipFill>
            </p:spPr>
            <p:txBody>
              <a:bodyPr/>
              <a:lstStyle/>
              <a:p>
                <a:r>
                  <a:rPr lang="en-US">
                    <a:noFill/>
                  </a:rPr>
                  <a:t> </a:t>
                </a:r>
              </a:p>
            </p:txBody>
          </p:sp>
        </mc:Fallback>
      </mc:AlternateContent>
      <p:sp>
        <p:nvSpPr>
          <p:cNvPr id="20" name="TextBox 19"/>
          <p:cNvSpPr txBox="1"/>
          <p:nvPr/>
        </p:nvSpPr>
        <p:spPr>
          <a:xfrm>
            <a:off x="323528" y="5929535"/>
            <a:ext cx="8496944" cy="523220"/>
          </a:xfrm>
          <a:prstGeom prst="rect">
            <a:avLst/>
          </a:prstGeom>
          <a:noFill/>
        </p:spPr>
        <p:txBody>
          <a:bodyPr wrap="square" rtlCol="0">
            <a:spAutoFit/>
          </a:bodyPr>
          <a:lstStyle/>
          <a:p>
            <a:pPr>
              <a:spcBef>
                <a:spcPts val="1200"/>
              </a:spcBef>
            </a:pPr>
            <a:r>
              <a:rPr lang="en-US" sz="1400" dirty="0" smtClean="0">
                <a:latin typeface="Helvetica Light"/>
                <a:cs typeface="Helvetica Light"/>
              </a:rPr>
              <a:t>Some deviation seen in both tree (left) </a:t>
            </a:r>
            <a:r>
              <a:rPr lang="en-US" sz="1400" dirty="0">
                <a:latin typeface="Helvetica Light"/>
                <a:cs typeface="Helvetica Light"/>
              </a:rPr>
              <a:t>and loop(right) </a:t>
            </a:r>
            <a:r>
              <a:rPr lang="en-US" sz="1400" dirty="0" smtClean="0">
                <a:latin typeface="Helvetica Light"/>
                <a:cs typeface="Helvetica Light"/>
              </a:rPr>
              <a:t>decays, </a:t>
            </a:r>
            <a:r>
              <a:rPr lang="en-US" sz="1400" dirty="0" smtClean="0">
                <a:latin typeface="Helvetica Light"/>
                <a:cs typeface="Helvetica Light"/>
              </a:rPr>
              <a:t>but </a:t>
            </a:r>
            <a:r>
              <a:rPr lang="en-US" sz="1400" b="1" dirty="0" smtClean="0">
                <a:latin typeface="Helvetica Light"/>
                <a:cs typeface="Helvetica Light"/>
              </a:rPr>
              <a:t>more data needed before any conclusions can be drawn</a:t>
            </a:r>
            <a:endParaRPr lang="en-GB" sz="800" b="1" dirty="0" smtClean="0">
              <a:latin typeface="Helvetica Light"/>
              <a:cs typeface="Helvetica Light"/>
            </a:endParaRPr>
          </a:p>
        </p:txBody>
      </p:sp>
      <p:sp>
        <p:nvSpPr>
          <p:cNvPr id="12" name="TextBox 11"/>
          <p:cNvSpPr txBox="1"/>
          <p:nvPr/>
        </p:nvSpPr>
        <p:spPr>
          <a:xfrm>
            <a:off x="323530" y="1002214"/>
            <a:ext cx="8136902" cy="553998"/>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LHCb and the B-factories </a:t>
            </a:r>
            <a:r>
              <a:rPr lang="en-GB" sz="1400" dirty="0" smtClean="0">
                <a:solidFill>
                  <a:prstClr val="black"/>
                </a:solidFill>
                <a:latin typeface="Helvetica Light"/>
                <a:cs typeface="Helvetica Light"/>
              </a:rPr>
              <a:t>measure </a:t>
            </a:r>
            <a:r>
              <a:rPr lang="en-GB" sz="1400" dirty="0" smtClean="0">
                <a:solidFill>
                  <a:prstClr val="black"/>
                </a:solidFill>
                <a:latin typeface="Helvetica Light"/>
                <a:cs typeface="Helvetica Light"/>
              </a:rPr>
              <a:t>ratios of </a:t>
            </a:r>
            <a:r>
              <a:rPr lang="en-GB" sz="1400" dirty="0" err="1" smtClean="0">
                <a:solidFill>
                  <a:prstClr val="black"/>
                </a:solidFill>
                <a:latin typeface="Helvetica Light"/>
                <a:cs typeface="Helvetica Light"/>
              </a:rPr>
              <a:t>semileptonic</a:t>
            </a:r>
            <a:r>
              <a:rPr lang="en-GB" sz="1400" dirty="0" smtClean="0">
                <a:solidFill>
                  <a:prstClr val="black"/>
                </a:solidFill>
                <a:latin typeface="Helvetica Light"/>
                <a:cs typeface="Helvetica Light"/>
              </a:rPr>
              <a:t> B decays. Robust SM </a:t>
            </a:r>
            <a:r>
              <a:rPr lang="en-GB" sz="1400" dirty="0" smtClean="0">
                <a:solidFill>
                  <a:prstClr val="black"/>
                </a:solidFill>
                <a:latin typeface="Helvetica Light"/>
                <a:cs typeface="Helvetica Light"/>
              </a:rPr>
              <a:t>predictions due to lepton flavour universality </a:t>
            </a:r>
            <a:endParaRPr lang="en-GB" sz="1400" baseline="30000" dirty="0" smtClean="0">
              <a:latin typeface="Helvetica Light"/>
              <a:cs typeface="Helvetica Light"/>
            </a:endParaRPr>
          </a:p>
        </p:txBody>
      </p:sp>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074" y="2737610"/>
            <a:ext cx="4316934" cy="2923638"/>
          </a:xfrm>
          <a:prstGeom prst="rect">
            <a:avLst/>
          </a:prstGeom>
        </p:spPr>
      </p:pic>
      <p:pic>
        <p:nvPicPr>
          <p:cNvPr id="6" name="Picture 5"/>
          <p:cNvPicPr>
            <a:picLocks noChangeAspect="1"/>
          </p:cNvPicPr>
          <p:nvPr/>
        </p:nvPicPr>
        <p:blipFill rotWithShape="1">
          <a:blip r:embed="rId6"/>
          <a:srcRect r="17745"/>
          <a:stretch/>
        </p:blipFill>
        <p:spPr>
          <a:xfrm>
            <a:off x="5117427" y="2582741"/>
            <a:ext cx="3703045" cy="3001274"/>
          </a:xfrm>
          <a:prstGeom prst="rect">
            <a:avLst/>
          </a:prstGeom>
        </p:spPr>
      </p:pic>
      <p:sp>
        <p:nvSpPr>
          <p:cNvPr id="7" name="TextBox 6"/>
          <p:cNvSpPr txBox="1"/>
          <p:nvPr/>
        </p:nvSpPr>
        <p:spPr>
          <a:xfrm>
            <a:off x="4768108" y="3094795"/>
            <a:ext cx="1991251" cy="307777"/>
          </a:xfrm>
          <a:prstGeom prst="rect">
            <a:avLst/>
          </a:prstGeom>
          <a:solidFill>
            <a:schemeClr val="bg1"/>
          </a:solidFill>
        </p:spPr>
        <p:txBody>
          <a:bodyPr wrap="none" rtlCol="0">
            <a:spAutoFit/>
          </a:bodyPr>
          <a:lstStyle/>
          <a:p>
            <a:r>
              <a:rPr lang="en-US" sz="1400" i="1" dirty="0" smtClean="0">
                <a:latin typeface="Times New Roman" charset="0"/>
                <a:ea typeface="Times New Roman" charset="0"/>
                <a:cs typeface="Times New Roman" charset="0"/>
              </a:rPr>
              <a:t>R</a:t>
            </a:r>
            <a:r>
              <a:rPr lang="en-US" sz="1400" i="1" baseline="-25000" dirty="0" smtClean="0">
                <a:latin typeface="Times New Roman" charset="0"/>
                <a:ea typeface="Times New Roman" charset="0"/>
                <a:cs typeface="Times New Roman" charset="0"/>
              </a:rPr>
              <a:t>K</a:t>
            </a:r>
            <a:r>
              <a:rPr lang="en-US" sz="1400" dirty="0" smtClean="0">
                <a:latin typeface="Times New Roman" charset="0"/>
                <a:ea typeface="Times New Roman" charset="0"/>
                <a:cs typeface="Times New Roman" charset="0"/>
              </a:rPr>
              <a:t> (1.0 &lt; </a:t>
            </a:r>
            <a:r>
              <a:rPr lang="en-US" sz="1400" i="1" dirty="0" smtClean="0">
                <a:latin typeface="Times New Roman" charset="0"/>
                <a:ea typeface="Times New Roman" charset="0"/>
                <a:cs typeface="Times New Roman" charset="0"/>
              </a:rPr>
              <a:t>q</a:t>
            </a:r>
            <a:r>
              <a:rPr lang="en-US" sz="1400" baseline="30000" dirty="0" smtClean="0">
                <a:latin typeface="Times New Roman" charset="0"/>
                <a:ea typeface="Times New Roman" charset="0"/>
                <a:cs typeface="Times New Roman" charset="0"/>
              </a:rPr>
              <a:t>2</a:t>
            </a:r>
            <a:r>
              <a:rPr lang="en-US" sz="1400" dirty="0" smtClean="0">
                <a:latin typeface="Times New Roman" charset="0"/>
                <a:ea typeface="Times New Roman" charset="0"/>
                <a:cs typeface="Times New Roman" charset="0"/>
              </a:rPr>
              <a:t> &lt; 6.0 GeV</a:t>
            </a:r>
            <a:r>
              <a:rPr lang="en-US" sz="1400" baseline="30000" dirty="0" smtClean="0">
                <a:latin typeface="Times New Roman" charset="0"/>
                <a:ea typeface="Times New Roman" charset="0"/>
                <a:cs typeface="Times New Roman" charset="0"/>
              </a:rPr>
              <a:t>2</a:t>
            </a:r>
            <a:r>
              <a:rPr lang="en-US" sz="1400" dirty="0" smtClean="0">
                <a:latin typeface="Times New Roman" charset="0"/>
                <a:ea typeface="Times New Roman" charset="0"/>
                <a:cs typeface="Times New Roman" charset="0"/>
              </a:rPr>
              <a:t>)</a:t>
            </a:r>
            <a:endParaRPr lang="en-US" sz="1400" dirty="0" smtClean="0">
              <a:latin typeface="Times New Roman" charset="0"/>
              <a:ea typeface="Times New Roman" charset="0"/>
              <a:cs typeface="Times New Roman" charset="0"/>
            </a:endParaRPr>
          </a:p>
        </p:txBody>
      </p:sp>
      <p:sp>
        <p:nvSpPr>
          <p:cNvPr id="21" name="TextBox 20"/>
          <p:cNvSpPr txBox="1"/>
          <p:nvPr/>
        </p:nvSpPr>
        <p:spPr>
          <a:xfrm>
            <a:off x="4768108" y="3720437"/>
            <a:ext cx="2199641" cy="307777"/>
          </a:xfrm>
          <a:prstGeom prst="rect">
            <a:avLst/>
          </a:prstGeom>
          <a:solidFill>
            <a:schemeClr val="bg1"/>
          </a:solidFill>
        </p:spPr>
        <p:txBody>
          <a:bodyPr wrap="none" rtlCol="0">
            <a:spAutoFit/>
          </a:bodyPr>
          <a:lstStyle/>
          <a:p>
            <a:r>
              <a:rPr lang="en-US" sz="1400" i="1" smtClean="0">
                <a:latin typeface="Times New Roman" charset="0"/>
                <a:ea typeface="Times New Roman" charset="0"/>
                <a:cs typeface="Times New Roman" charset="0"/>
              </a:rPr>
              <a:t>R</a:t>
            </a:r>
            <a:r>
              <a:rPr lang="en-US" sz="1400" i="1" baseline="-25000" smtClean="0">
                <a:latin typeface="Times New Roman" charset="0"/>
                <a:ea typeface="Times New Roman" charset="0"/>
                <a:cs typeface="Times New Roman" charset="0"/>
              </a:rPr>
              <a:t>K*</a:t>
            </a:r>
            <a:r>
              <a:rPr lang="en-US" sz="1400" smtClean="0">
                <a:latin typeface="Times New Roman" charset="0"/>
                <a:ea typeface="Times New Roman" charset="0"/>
                <a:cs typeface="Times New Roman" charset="0"/>
              </a:rPr>
              <a:t> (0.045 </a:t>
            </a:r>
            <a:r>
              <a:rPr lang="en-US" sz="1400" dirty="0" smtClean="0">
                <a:latin typeface="Times New Roman" charset="0"/>
                <a:ea typeface="Times New Roman" charset="0"/>
                <a:cs typeface="Times New Roman" charset="0"/>
              </a:rPr>
              <a:t>&lt; </a:t>
            </a:r>
            <a:r>
              <a:rPr lang="en-US" sz="1400" i="1" dirty="0" smtClean="0">
                <a:latin typeface="Times New Roman" charset="0"/>
                <a:ea typeface="Times New Roman" charset="0"/>
                <a:cs typeface="Times New Roman" charset="0"/>
              </a:rPr>
              <a:t>q</a:t>
            </a:r>
            <a:r>
              <a:rPr lang="en-US" sz="1400" baseline="30000" dirty="0" smtClean="0">
                <a:latin typeface="Times New Roman" charset="0"/>
                <a:ea typeface="Times New Roman" charset="0"/>
                <a:cs typeface="Times New Roman" charset="0"/>
              </a:rPr>
              <a:t>2</a:t>
            </a:r>
            <a:r>
              <a:rPr lang="en-US" sz="1400" dirty="0" smtClean="0">
                <a:latin typeface="Times New Roman" charset="0"/>
                <a:ea typeface="Times New Roman" charset="0"/>
                <a:cs typeface="Times New Roman" charset="0"/>
              </a:rPr>
              <a:t> </a:t>
            </a:r>
            <a:r>
              <a:rPr lang="en-US" sz="1400" smtClean="0">
                <a:latin typeface="Times New Roman" charset="0"/>
                <a:ea typeface="Times New Roman" charset="0"/>
                <a:cs typeface="Times New Roman" charset="0"/>
              </a:rPr>
              <a:t>&lt; 1.1 </a:t>
            </a:r>
            <a:r>
              <a:rPr lang="en-US" sz="1400" dirty="0" smtClean="0">
                <a:latin typeface="Times New Roman" charset="0"/>
                <a:ea typeface="Times New Roman" charset="0"/>
                <a:cs typeface="Times New Roman" charset="0"/>
              </a:rPr>
              <a:t>GeV</a:t>
            </a:r>
            <a:r>
              <a:rPr lang="en-US" sz="1400" baseline="30000" dirty="0" smtClean="0">
                <a:latin typeface="Times New Roman" charset="0"/>
                <a:ea typeface="Times New Roman" charset="0"/>
                <a:cs typeface="Times New Roman" charset="0"/>
              </a:rPr>
              <a:t>2</a:t>
            </a:r>
            <a:r>
              <a:rPr lang="en-US" sz="1400" dirty="0" smtClean="0">
                <a:latin typeface="Times New Roman" charset="0"/>
                <a:ea typeface="Times New Roman" charset="0"/>
                <a:cs typeface="Times New Roman" charset="0"/>
              </a:rPr>
              <a:t>)</a:t>
            </a:r>
            <a:endParaRPr lang="en-US" sz="1400" dirty="0" smtClean="0">
              <a:latin typeface="Times New Roman" charset="0"/>
              <a:ea typeface="Times New Roman" charset="0"/>
              <a:cs typeface="Times New Roman" charset="0"/>
            </a:endParaRPr>
          </a:p>
        </p:txBody>
      </p:sp>
      <p:sp>
        <p:nvSpPr>
          <p:cNvPr id="22" name="TextBox 21"/>
          <p:cNvSpPr txBox="1"/>
          <p:nvPr/>
        </p:nvSpPr>
        <p:spPr>
          <a:xfrm>
            <a:off x="4768108" y="4316246"/>
            <a:ext cx="2020105" cy="307777"/>
          </a:xfrm>
          <a:prstGeom prst="rect">
            <a:avLst/>
          </a:prstGeom>
          <a:solidFill>
            <a:schemeClr val="bg1"/>
          </a:solidFill>
        </p:spPr>
        <p:txBody>
          <a:bodyPr wrap="none" rtlCol="0">
            <a:spAutoFit/>
          </a:bodyPr>
          <a:lstStyle/>
          <a:p>
            <a:r>
              <a:rPr lang="en-US" sz="1400" i="1" dirty="0" smtClean="0">
                <a:latin typeface="Times New Roman" charset="0"/>
                <a:ea typeface="Times New Roman" charset="0"/>
                <a:cs typeface="Times New Roman" charset="0"/>
              </a:rPr>
              <a:t>R</a:t>
            </a:r>
            <a:r>
              <a:rPr lang="en-US" sz="1400" i="1" baseline="-25000" dirty="0" smtClean="0">
                <a:latin typeface="Times New Roman" charset="0"/>
                <a:ea typeface="Times New Roman" charset="0"/>
                <a:cs typeface="Times New Roman" charset="0"/>
              </a:rPr>
              <a:t>K*</a:t>
            </a:r>
            <a:r>
              <a:rPr lang="en-US" sz="1400" dirty="0" smtClean="0">
                <a:latin typeface="Times New Roman" charset="0"/>
                <a:ea typeface="Times New Roman" charset="0"/>
                <a:cs typeface="Times New Roman" charset="0"/>
              </a:rPr>
              <a:t> (1.1 &lt; </a:t>
            </a:r>
            <a:r>
              <a:rPr lang="en-US" sz="1400" i="1" dirty="0" smtClean="0">
                <a:latin typeface="Times New Roman" charset="0"/>
                <a:ea typeface="Times New Roman" charset="0"/>
                <a:cs typeface="Times New Roman" charset="0"/>
              </a:rPr>
              <a:t>q</a:t>
            </a:r>
            <a:r>
              <a:rPr lang="en-US" sz="1400" baseline="30000" dirty="0" smtClean="0">
                <a:latin typeface="Times New Roman" charset="0"/>
                <a:ea typeface="Times New Roman" charset="0"/>
                <a:cs typeface="Times New Roman" charset="0"/>
              </a:rPr>
              <a:t>2</a:t>
            </a:r>
            <a:r>
              <a:rPr lang="en-US" sz="1400" dirty="0" smtClean="0">
                <a:latin typeface="Times New Roman" charset="0"/>
                <a:ea typeface="Times New Roman" charset="0"/>
                <a:cs typeface="Times New Roman" charset="0"/>
              </a:rPr>
              <a:t> &lt; 6.0 GeV</a:t>
            </a:r>
            <a:r>
              <a:rPr lang="en-US" sz="1400" baseline="30000" dirty="0" smtClean="0">
                <a:latin typeface="Times New Roman" charset="0"/>
                <a:ea typeface="Times New Roman" charset="0"/>
                <a:cs typeface="Times New Roman" charset="0"/>
              </a:rPr>
              <a:t>2</a:t>
            </a:r>
            <a:r>
              <a:rPr lang="en-US" sz="1400" dirty="0" smtClean="0">
                <a:latin typeface="Times New Roman" charset="0"/>
                <a:ea typeface="Times New Roman" charset="0"/>
                <a:cs typeface="Times New Roman" charset="0"/>
              </a:rPr>
              <a:t>)</a:t>
            </a:r>
            <a:endParaRPr lang="en-US" sz="1400" dirty="0" smtClean="0">
              <a:latin typeface="Times New Roman" charset="0"/>
              <a:ea typeface="Times New Roman" charset="0"/>
              <a:cs typeface="Times New Roman" charset="0"/>
            </a:endParaRPr>
          </a:p>
        </p:txBody>
      </p:sp>
    </p:spTree>
    <p:extLst>
      <p:ext uri="{BB962C8B-B14F-4D97-AF65-F5344CB8AC3E}">
        <p14:creationId xmlns:p14="http://schemas.microsoft.com/office/powerpoint/2010/main" val="172852007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grayscl/>
            <a:lum bright="52000" contrast="20000"/>
          </a:blip>
          <a:srcRect/>
          <a:stretch>
            <a:fillRect/>
          </a:stretch>
        </p:blipFill>
        <p:spPr bwMode="auto">
          <a:xfrm>
            <a:off x="0" y="0"/>
            <a:ext cx="9144000" cy="1714499"/>
          </a:xfrm>
          <a:prstGeom prst="rect">
            <a:avLst/>
          </a:prstGeom>
          <a:noFill/>
          <a:ln w="9525">
            <a:noFill/>
            <a:miter lim="800000"/>
            <a:headEnd/>
            <a:tailEnd/>
          </a:ln>
        </p:spPr>
      </p:pic>
      <p:pic>
        <p:nvPicPr>
          <p:cNvPr id="24" name="Picture 23"/>
          <p:cNvPicPr>
            <a:picLocks noChangeAspect="1"/>
          </p:cNvPicPr>
          <p:nvPr/>
        </p:nvPicPr>
        <p:blipFill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400000"/>
                    </a14:imgEffect>
                    <a14:imgEffect>
                      <a14:brightnessContrast contrast="20000"/>
                    </a14:imgEffect>
                  </a14:imgLayer>
                </a14:imgProps>
              </a:ext>
              <a:ext uri="{28A0092B-C50C-407E-A947-70E740481C1C}">
                <a14:useLocalDpi xmlns:a14="http://schemas.microsoft.com/office/drawing/2010/main"/>
              </a:ext>
            </a:extLst>
          </a:blip>
          <a:srcRect b="-2"/>
          <a:stretch/>
        </p:blipFill>
        <p:spPr>
          <a:xfrm>
            <a:off x="-2" y="0"/>
            <a:ext cx="9144002" cy="3573016"/>
          </a:xfrm>
          <a:prstGeom prst="rect">
            <a:avLst/>
          </a:prstGeom>
        </p:spPr>
      </p:pic>
      <p:sp>
        <p:nvSpPr>
          <p:cNvPr id="25" name="TextBox 24"/>
          <p:cNvSpPr txBox="1"/>
          <p:nvPr/>
        </p:nvSpPr>
        <p:spPr>
          <a:xfrm>
            <a:off x="-3" y="4777988"/>
            <a:ext cx="9144000" cy="523220"/>
          </a:xfrm>
          <a:prstGeom prst="rect">
            <a:avLst/>
          </a:prstGeom>
          <a:solidFill>
            <a:schemeClr val="bg1">
              <a:alpha val="92000"/>
            </a:schemeClr>
          </a:solidFill>
        </p:spPr>
        <p:txBody>
          <a:bodyPr wrap="square" rtlCol="0" anchor="ctr">
            <a:spAutoFit/>
          </a:bodyPr>
          <a:lstStyle/>
          <a:p>
            <a:pPr algn="ctr"/>
            <a:r>
              <a:rPr lang="en-US" sz="2800" dirty="0" smtClean="0">
                <a:solidFill>
                  <a:prstClr val="black"/>
                </a:solidFill>
                <a:latin typeface="Helvetica Light"/>
                <a:cs typeface="Helvetica Light"/>
              </a:rPr>
              <a:t>The next steps</a:t>
            </a:r>
            <a:endParaRPr lang="en-GB" sz="2800" dirty="0" smtClean="0">
              <a:solidFill>
                <a:prstClr val="black"/>
              </a:solidFill>
              <a:latin typeface="Helvetica Light"/>
              <a:cs typeface="Helvetica Light"/>
            </a:endParaRPr>
          </a:p>
        </p:txBody>
      </p:sp>
    </p:spTree>
    <p:extLst>
      <p:ext uri="{BB962C8B-B14F-4D97-AF65-F5344CB8AC3E}">
        <p14:creationId xmlns:p14="http://schemas.microsoft.com/office/powerpoint/2010/main" val="1524325968"/>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p:cNvPicPr>
            <a:picLocks noChangeAspect="1"/>
          </p:cNvPicPr>
          <p:nvPr/>
        </p:nvPicPr>
        <p:blipFill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contrast="20000"/>
                    </a14:imgEffect>
                  </a14:imgLayer>
                </a14:imgProps>
              </a:ext>
              <a:ext uri="{28A0092B-C50C-407E-A947-70E740481C1C}">
                <a14:useLocalDpi xmlns:a14="http://schemas.microsoft.com/office/drawing/2010/main"/>
              </a:ext>
            </a:extLst>
          </a:blip>
          <a:srcRect b="-2"/>
          <a:stretch/>
        </p:blipFill>
        <p:spPr>
          <a:xfrm>
            <a:off x="-2" y="0"/>
            <a:ext cx="9144002" cy="3573016"/>
          </a:xfrm>
          <a:prstGeom prst="rect">
            <a:avLst/>
          </a:prstGeom>
        </p:spPr>
      </p:pic>
      <p:grpSp>
        <p:nvGrpSpPr>
          <p:cNvPr id="14" name="Group 13"/>
          <p:cNvGrpSpPr/>
          <p:nvPr/>
        </p:nvGrpSpPr>
        <p:grpSpPr>
          <a:xfrm>
            <a:off x="-3132" y="921860"/>
            <a:ext cx="5007180" cy="850957"/>
            <a:chOff x="0" y="2722059"/>
            <a:chExt cx="5007180" cy="850957"/>
          </a:xfrm>
        </p:grpSpPr>
        <p:sp>
          <p:nvSpPr>
            <p:cNvPr id="4" name="Rectangle 3"/>
            <p:cNvSpPr/>
            <p:nvPr/>
          </p:nvSpPr>
          <p:spPr>
            <a:xfrm>
              <a:off x="0" y="2722059"/>
              <a:ext cx="5007180" cy="850957"/>
            </a:xfrm>
            <a:prstGeom prst="rect">
              <a:avLst/>
            </a:prstGeom>
            <a:solidFill>
              <a:schemeClr val="bg1">
                <a:alpha val="81000"/>
              </a:schemeClr>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3" name="Rectangle 12"/>
            <p:cNvSpPr/>
            <p:nvPr/>
          </p:nvSpPr>
          <p:spPr>
            <a:xfrm>
              <a:off x="182644" y="2781304"/>
              <a:ext cx="3712840" cy="746358"/>
            </a:xfrm>
            <a:prstGeom prst="rect">
              <a:avLst/>
            </a:prstGeom>
          </p:spPr>
          <p:txBody>
            <a:bodyPr wrap="square">
              <a:spAutoFit/>
            </a:bodyPr>
            <a:lstStyle/>
            <a:p>
              <a:pPr defTabSz="914400" fontAlgn="auto">
                <a:spcBef>
                  <a:spcPct val="50000"/>
                </a:spcBef>
                <a:spcAft>
                  <a:spcPts val="0"/>
                </a:spcAft>
                <a:defRPr/>
              </a:pPr>
              <a:r>
                <a:rPr lang="en-GB" sz="2000" b="1" kern="0" dirty="0" smtClean="0">
                  <a:solidFill>
                    <a:schemeClr val="tx2">
                      <a:lumMod val="75000"/>
                    </a:schemeClr>
                  </a:solidFill>
                  <a:latin typeface="Helvetica Light" charset="0"/>
                  <a:ea typeface="Helvetica Light" charset="0"/>
                  <a:cs typeface="Helvetica Light" charset="0"/>
                </a:rPr>
                <a:t>Phase-2:</a:t>
              </a:r>
            </a:p>
            <a:p>
              <a:pPr defTabSz="914400" fontAlgn="auto">
                <a:spcBef>
                  <a:spcPts val="300"/>
                </a:spcBef>
                <a:spcAft>
                  <a:spcPts val="0"/>
                </a:spcAft>
                <a:defRPr/>
              </a:pPr>
              <a:r>
                <a:rPr lang="en-GB" sz="2000" b="1" kern="0" dirty="0" smtClean="0">
                  <a:solidFill>
                    <a:schemeClr val="tx2">
                      <a:lumMod val="75000"/>
                    </a:schemeClr>
                  </a:solidFill>
                  <a:latin typeface="Helvetica Light" charset="0"/>
                  <a:ea typeface="Helvetica Light" charset="0"/>
                  <a:cs typeface="Helvetica Light" charset="0"/>
                </a:rPr>
                <a:t>The High-Luminosity LHC</a:t>
              </a:r>
              <a:endParaRPr lang="en-GB" sz="2000" b="1" kern="0" dirty="0">
                <a:solidFill>
                  <a:schemeClr val="tx2">
                    <a:lumMod val="75000"/>
                  </a:schemeClr>
                </a:solidFill>
                <a:latin typeface="Helvetica Light" charset="0"/>
                <a:ea typeface="Helvetica Light" charset="0"/>
                <a:cs typeface="Helvetica Light" charset="0"/>
              </a:endParaRPr>
            </a:p>
          </p:txBody>
        </p:sp>
      </p:grpSp>
      <p:pic>
        <p:nvPicPr>
          <p:cNvPr id="8" name="Picture 7"/>
          <p:cNvPicPr>
            <a:picLocks noChangeAspect="1"/>
          </p:cNvPicPr>
          <p:nvPr/>
        </p:nvPicPr>
        <p:blipFill>
          <a:blip r:embed="rId5">
            <a:clrChange>
              <a:clrFrom>
                <a:srgbClr val="E8FFFF"/>
              </a:clrFrom>
              <a:clrTo>
                <a:srgbClr val="E8FFFF">
                  <a:alpha val="0"/>
                </a:srgbClr>
              </a:clrTo>
            </a:clrChange>
          </a:blip>
          <a:stretch>
            <a:fillRect/>
          </a:stretch>
        </p:blipFill>
        <p:spPr>
          <a:xfrm>
            <a:off x="3923928" y="545303"/>
            <a:ext cx="5223202" cy="3027713"/>
          </a:xfrm>
          <a:prstGeom prst="rect">
            <a:avLst/>
          </a:prstGeom>
        </p:spPr>
      </p:pic>
      <p:pic>
        <p:nvPicPr>
          <p:cNvPr id="9" name="Picture 8"/>
          <p:cNvPicPr>
            <a:picLocks noChangeAspect="1"/>
          </p:cNvPicPr>
          <p:nvPr/>
        </p:nvPicPr>
        <p:blipFill>
          <a:blip r:embed="rId6"/>
          <a:stretch>
            <a:fillRect/>
          </a:stretch>
        </p:blipFill>
        <p:spPr>
          <a:xfrm>
            <a:off x="-1" y="3865990"/>
            <a:ext cx="9059621" cy="2728801"/>
          </a:xfrm>
          <a:prstGeom prst="rect">
            <a:avLst/>
          </a:prstGeom>
        </p:spPr>
      </p:pic>
      <p:cxnSp>
        <p:nvCxnSpPr>
          <p:cNvPr id="10" name="Straight Connector 9"/>
          <p:cNvCxnSpPr/>
          <p:nvPr/>
        </p:nvCxnSpPr>
        <p:spPr>
          <a:xfrm>
            <a:off x="4132162" y="680458"/>
            <a:ext cx="5008391" cy="219136"/>
          </a:xfrm>
          <a:prstGeom prst="line">
            <a:avLst/>
          </a:prstGeom>
          <a:ln w="285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3987254" y="843013"/>
            <a:ext cx="173619" cy="23149"/>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 name="Rounded Rectangle 11"/>
          <p:cNvSpPr/>
          <p:nvPr/>
        </p:nvSpPr>
        <p:spPr>
          <a:xfrm>
            <a:off x="6504972" y="3916462"/>
            <a:ext cx="2603532" cy="2678329"/>
          </a:xfrm>
          <a:prstGeom prst="roundRect">
            <a:avLst>
              <a:gd name="adj" fmla="val 2460"/>
            </a:avLst>
          </a:prstGeom>
          <a:ln w="38100">
            <a:solidFill>
              <a:srgbClr val="D80017"/>
            </a:solidFill>
            <a:prstDash val="sysDot"/>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2" name="Rectangle 1"/>
          <p:cNvSpPr/>
          <p:nvPr/>
        </p:nvSpPr>
        <p:spPr>
          <a:xfrm>
            <a:off x="7321134" y="3811065"/>
            <a:ext cx="613458" cy="205561"/>
          </a:xfrm>
          <a:prstGeom prst="rect">
            <a:avLst/>
          </a:prstGeom>
          <a:solidFill>
            <a:schemeClr val="bg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6" name="TextBox 15"/>
          <p:cNvSpPr txBox="1"/>
          <p:nvPr/>
        </p:nvSpPr>
        <p:spPr>
          <a:xfrm>
            <a:off x="7292412" y="3789040"/>
            <a:ext cx="663964" cy="246221"/>
          </a:xfrm>
          <a:prstGeom prst="rect">
            <a:avLst/>
          </a:prstGeom>
          <a:noFill/>
        </p:spPr>
        <p:txBody>
          <a:bodyPr wrap="none" rtlCol="0">
            <a:spAutoFit/>
          </a:bodyPr>
          <a:lstStyle/>
          <a:p>
            <a:r>
              <a:rPr lang="en-US" sz="1000" b="1" dirty="0" smtClean="0">
                <a:solidFill>
                  <a:schemeClr val="tx2">
                    <a:lumMod val="75000"/>
                  </a:schemeClr>
                </a:solidFill>
                <a:latin typeface="Helvetica Light" charset="0"/>
                <a:ea typeface="Helvetica Light" charset="0"/>
                <a:cs typeface="Helvetica Light" charset="0"/>
              </a:rPr>
              <a:t>HL-LHC</a:t>
            </a:r>
          </a:p>
        </p:txBody>
      </p:sp>
      <p:sp>
        <p:nvSpPr>
          <p:cNvPr id="19" name="Sun 18"/>
          <p:cNvSpPr/>
          <p:nvPr/>
        </p:nvSpPr>
        <p:spPr>
          <a:xfrm>
            <a:off x="3353809" y="5010667"/>
            <a:ext cx="216024" cy="216024"/>
          </a:xfrm>
          <a:prstGeom prst="sun">
            <a:avLst/>
          </a:prstGeom>
          <a:solidFill>
            <a:srgbClr val="FFFF00"/>
          </a:solidFill>
          <a:ln>
            <a:solidFill>
              <a:srgbClr val="FF0000"/>
            </a:solidFill>
          </a:ln>
        </p:spPr>
        <p:txBody>
          <a:bodyPr wrap="none" rtlCol="0" anchor="ctr">
            <a:spAutoFit/>
          </a:bodyPr>
          <a:lstStyle/>
          <a:p>
            <a:pPr algn="r"/>
            <a:endParaRPr lang="en-US" sz="1600">
              <a:solidFill>
                <a:prstClr val="black"/>
              </a:solidFill>
              <a:latin typeface="Helvetica Light" charset="0"/>
              <a:ea typeface="Helvetica Light" charset="0"/>
              <a:cs typeface="Helvetica Light" charset="0"/>
            </a:endParaRPr>
          </a:p>
        </p:txBody>
      </p:sp>
      <p:sp>
        <p:nvSpPr>
          <p:cNvPr id="20" name="TextBox 19"/>
          <p:cNvSpPr txBox="1"/>
          <p:nvPr/>
        </p:nvSpPr>
        <p:spPr>
          <a:xfrm>
            <a:off x="3145973" y="4831877"/>
            <a:ext cx="675185" cy="200055"/>
          </a:xfrm>
          <a:prstGeom prst="rect">
            <a:avLst/>
          </a:prstGeom>
          <a:noFill/>
        </p:spPr>
        <p:txBody>
          <a:bodyPr wrap="none" rtlCol="0">
            <a:spAutoFit/>
          </a:bodyPr>
          <a:lstStyle/>
          <a:p>
            <a:r>
              <a:rPr lang="en-US" sz="700" dirty="0" smtClean="0">
                <a:solidFill>
                  <a:srgbClr val="D80017"/>
                </a:solidFill>
                <a:latin typeface="Helvetica Light" charset="0"/>
                <a:ea typeface="Helvetica Light" charset="0"/>
                <a:cs typeface="Helvetica Light" charset="0"/>
              </a:rPr>
              <a:t>We are here</a:t>
            </a:r>
          </a:p>
        </p:txBody>
      </p:sp>
      <p:sp>
        <p:nvSpPr>
          <p:cNvPr id="17" name="TextBox 16"/>
          <p:cNvSpPr txBox="1"/>
          <p:nvPr/>
        </p:nvSpPr>
        <p:spPr>
          <a:xfrm>
            <a:off x="6854766" y="421215"/>
            <a:ext cx="2253738" cy="415498"/>
          </a:xfrm>
          <a:prstGeom prst="rect">
            <a:avLst/>
          </a:prstGeom>
          <a:noFill/>
        </p:spPr>
        <p:txBody>
          <a:bodyPr wrap="square" rtlCol="0">
            <a:spAutoFit/>
          </a:bodyPr>
          <a:lstStyle/>
          <a:p>
            <a:pPr algn="r"/>
            <a:r>
              <a:rPr lang="en-US" sz="1050" dirty="0" smtClean="0">
                <a:solidFill>
                  <a:schemeClr val="bg1"/>
                </a:solidFill>
                <a:latin typeface="Helvetica Light" charset="0"/>
                <a:ea typeface="Helvetica Light" charset="0"/>
                <a:cs typeface="Helvetica Light" charset="0"/>
              </a:rPr>
              <a:t>Design image of the ATLAS Phase-2 tracker (</a:t>
            </a:r>
            <a:r>
              <a:rPr lang="en-US" sz="1050" dirty="0" err="1" smtClean="0">
                <a:solidFill>
                  <a:schemeClr val="bg1"/>
                </a:solidFill>
                <a:latin typeface="Helvetica Light" charset="0"/>
                <a:ea typeface="Helvetica Light" charset="0"/>
                <a:cs typeface="Helvetica Light" charset="0"/>
              </a:rPr>
              <a:t>ITk</a:t>
            </a:r>
            <a:r>
              <a:rPr lang="en-US" sz="1050" dirty="0" smtClean="0">
                <a:solidFill>
                  <a:schemeClr val="bg1"/>
                </a:solidFill>
                <a:latin typeface="Helvetica Light" charset="0"/>
                <a:ea typeface="Helvetica Light" charset="0"/>
                <a:cs typeface="Helvetica Light" charset="0"/>
              </a:rPr>
              <a:t>)</a:t>
            </a:r>
          </a:p>
        </p:txBody>
      </p:sp>
    </p:spTree>
    <p:extLst>
      <p:ext uri="{BB962C8B-B14F-4D97-AF65-F5344CB8AC3E}">
        <p14:creationId xmlns:p14="http://schemas.microsoft.com/office/powerpoint/2010/main" val="175691007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Rectangle 91"/>
          <p:cNvSpPr/>
          <p:nvPr/>
        </p:nvSpPr>
        <p:spPr>
          <a:xfrm>
            <a:off x="-1" y="1"/>
            <a:ext cx="9144001"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93" name="TextBox 92"/>
          <p:cNvSpPr txBox="1"/>
          <p:nvPr/>
        </p:nvSpPr>
        <p:spPr>
          <a:xfrm>
            <a:off x="0" y="260648"/>
            <a:ext cx="9144000" cy="400110"/>
          </a:xfrm>
          <a:prstGeom prst="rect">
            <a:avLst/>
          </a:prstGeom>
          <a:solidFill>
            <a:schemeClr val="bg1">
              <a:lumMod val="95000"/>
            </a:schemeClr>
          </a:solidFill>
        </p:spPr>
        <p:txBody>
          <a:bodyPr wrap="square" rtlCol="0">
            <a:spAutoFit/>
          </a:bodyPr>
          <a:lstStyle/>
          <a:p>
            <a:pPr algn="ctr"/>
            <a:r>
              <a:rPr lang="en-US" sz="2000" dirty="0" smtClean="0">
                <a:solidFill>
                  <a:prstClr val="black"/>
                </a:solidFill>
                <a:latin typeface="Helvetica Light" charset="0"/>
                <a:ea typeface="Helvetica Light" charset="0"/>
                <a:cs typeface="Helvetica Light" charset="0"/>
              </a:rPr>
              <a:t>Expected integrated luminosity of LHC &amp; HL-LHC</a:t>
            </a:r>
          </a:p>
        </p:txBody>
      </p:sp>
      <p:pic>
        <p:nvPicPr>
          <p:cNvPr id="94" name="Picture 93"/>
          <p:cNvPicPr>
            <a:picLocks noChangeAspect="1"/>
          </p:cNvPicPr>
          <p:nvPr/>
        </p:nvPicPr>
        <p:blipFill rotWithShape="1">
          <a:blip r:embed="rId2">
            <a:alphaModFix/>
            <a:extLst>
              <a:ext uri="{28A0092B-C50C-407E-A947-70E740481C1C}">
                <a14:useLocalDpi xmlns:a14="http://schemas.microsoft.com/office/drawing/2010/main"/>
              </a:ext>
            </a:extLst>
          </a:blip>
          <a:srcRect l="3991" t="40550" r="11314" b="11151"/>
          <a:stretch/>
        </p:blipFill>
        <p:spPr>
          <a:xfrm>
            <a:off x="907081" y="1121488"/>
            <a:ext cx="6397486" cy="5162882"/>
          </a:xfrm>
          <a:prstGeom prst="rect">
            <a:avLst/>
          </a:prstGeom>
        </p:spPr>
      </p:pic>
      <p:sp>
        <p:nvSpPr>
          <p:cNvPr id="95" name="TextBox 94"/>
          <p:cNvSpPr txBox="1"/>
          <p:nvPr/>
        </p:nvSpPr>
        <p:spPr>
          <a:xfrm>
            <a:off x="2483768" y="5445224"/>
            <a:ext cx="697627" cy="369332"/>
          </a:xfrm>
          <a:prstGeom prst="rect">
            <a:avLst/>
          </a:prstGeom>
          <a:noFill/>
        </p:spPr>
        <p:txBody>
          <a:bodyPr wrap="none" rtlCol="0">
            <a:spAutoFit/>
          </a:bodyPr>
          <a:lstStyle/>
          <a:p>
            <a:r>
              <a:rPr lang="en-US" smtClean="0">
                <a:solidFill>
                  <a:prstClr val="black"/>
                </a:solidFill>
                <a:latin typeface="Helvetica" charset="0"/>
                <a:ea typeface="Helvetica" charset="0"/>
                <a:cs typeface="Helvetica" charset="0"/>
              </a:rPr>
              <a:t>2015</a:t>
            </a:r>
            <a:endParaRPr lang="en-US" dirty="0" smtClean="0">
              <a:solidFill>
                <a:prstClr val="black"/>
              </a:solidFill>
              <a:latin typeface="Helvetica" charset="0"/>
              <a:ea typeface="Helvetica" charset="0"/>
              <a:cs typeface="Helvetica" charset="0"/>
            </a:endParaRPr>
          </a:p>
        </p:txBody>
      </p:sp>
      <p:sp>
        <p:nvSpPr>
          <p:cNvPr id="96" name="TextBox 95"/>
          <p:cNvSpPr txBox="1"/>
          <p:nvPr/>
        </p:nvSpPr>
        <p:spPr>
          <a:xfrm>
            <a:off x="3347864" y="5445224"/>
            <a:ext cx="697627" cy="369332"/>
          </a:xfrm>
          <a:prstGeom prst="rect">
            <a:avLst/>
          </a:prstGeom>
          <a:noFill/>
        </p:spPr>
        <p:txBody>
          <a:bodyPr wrap="none" rtlCol="0">
            <a:spAutoFit/>
          </a:bodyPr>
          <a:lstStyle/>
          <a:p>
            <a:r>
              <a:rPr lang="en-US" dirty="0" smtClean="0">
                <a:solidFill>
                  <a:prstClr val="black"/>
                </a:solidFill>
                <a:latin typeface="Helvetica" charset="0"/>
                <a:ea typeface="Helvetica" charset="0"/>
                <a:cs typeface="Helvetica" charset="0"/>
              </a:rPr>
              <a:t>2019</a:t>
            </a:r>
          </a:p>
        </p:txBody>
      </p:sp>
      <p:sp>
        <p:nvSpPr>
          <p:cNvPr id="97" name="TextBox 96"/>
          <p:cNvSpPr txBox="1"/>
          <p:nvPr/>
        </p:nvSpPr>
        <p:spPr>
          <a:xfrm>
            <a:off x="4211960" y="5445224"/>
            <a:ext cx="697627" cy="369332"/>
          </a:xfrm>
          <a:prstGeom prst="rect">
            <a:avLst/>
          </a:prstGeom>
          <a:noFill/>
        </p:spPr>
        <p:txBody>
          <a:bodyPr wrap="none" rtlCol="0">
            <a:spAutoFit/>
          </a:bodyPr>
          <a:lstStyle/>
          <a:p>
            <a:r>
              <a:rPr lang="en-US" dirty="0" smtClean="0">
                <a:solidFill>
                  <a:prstClr val="black"/>
                </a:solidFill>
                <a:latin typeface="Helvetica" charset="0"/>
                <a:ea typeface="Helvetica" charset="0"/>
                <a:cs typeface="Helvetica" charset="0"/>
              </a:rPr>
              <a:t>2023</a:t>
            </a:r>
          </a:p>
        </p:txBody>
      </p:sp>
      <p:sp>
        <p:nvSpPr>
          <p:cNvPr id="98" name="TextBox 97"/>
          <p:cNvSpPr txBox="1"/>
          <p:nvPr/>
        </p:nvSpPr>
        <p:spPr>
          <a:xfrm>
            <a:off x="6804248" y="5445224"/>
            <a:ext cx="697627" cy="369332"/>
          </a:xfrm>
          <a:prstGeom prst="rect">
            <a:avLst/>
          </a:prstGeom>
          <a:noFill/>
        </p:spPr>
        <p:txBody>
          <a:bodyPr wrap="none" rtlCol="0">
            <a:spAutoFit/>
          </a:bodyPr>
          <a:lstStyle/>
          <a:p>
            <a:r>
              <a:rPr lang="en-US" dirty="0" smtClean="0">
                <a:solidFill>
                  <a:prstClr val="black"/>
                </a:solidFill>
                <a:latin typeface="Helvetica" charset="0"/>
                <a:ea typeface="Helvetica" charset="0"/>
                <a:cs typeface="Helvetica" charset="0"/>
              </a:rPr>
              <a:t>2035</a:t>
            </a:r>
          </a:p>
        </p:txBody>
      </p:sp>
      <p:pic>
        <p:nvPicPr>
          <p:cNvPr id="99" name="Picture 98"/>
          <p:cNvPicPr>
            <a:picLocks/>
          </p:cNvPicPr>
          <p:nvPr/>
        </p:nvPicPr>
        <p:blipFill rotWithShape="1">
          <a:blip r:embed="rId3">
            <a:extLst>
              <a:ext uri="{28A0092B-C50C-407E-A947-70E740481C1C}">
                <a14:useLocalDpi xmlns:a14="http://schemas.microsoft.com/office/drawing/2010/main"/>
              </a:ext>
            </a:extLst>
          </a:blip>
          <a:srcRect l="46695" t="31203" r="24412" b="15306"/>
          <a:stretch/>
        </p:blipFill>
        <p:spPr>
          <a:xfrm rot="16200000">
            <a:off x="2533713" y="4925724"/>
            <a:ext cx="18000" cy="1044000"/>
          </a:xfrm>
          <a:prstGeom prst="rect">
            <a:avLst/>
          </a:prstGeom>
        </p:spPr>
      </p:pic>
      <p:sp>
        <p:nvSpPr>
          <p:cNvPr id="100" name="Rectangle 99"/>
          <p:cNvSpPr/>
          <p:nvPr/>
        </p:nvSpPr>
        <p:spPr>
          <a:xfrm>
            <a:off x="1691680" y="1174888"/>
            <a:ext cx="248800" cy="4486359"/>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1" name="TextBox 100"/>
          <p:cNvSpPr txBox="1"/>
          <p:nvPr/>
        </p:nvSpPr>
        <p:spPr>
          <a:xfrm>
            <a:off x="1666806" y="5266238"/>
            <a:ext cx="312906" cy="369332"/>
          </a:xfrm>
          <a:prstGeom prst="rect">
            <a:avLst/>
          </a:prstGeom>
          <a:noFill/>
        </p:spPr>
        <p:txBody>
          <a:bodyPr wrap="none" rtlCol="0">
            <a:spAutoFit/>
          </a:bodyPr>
          <a:lstStyle/>
          <a:p>
            <a:pPr algn="r"/>
            <a:r>
              <a:rPr lang="en-US" smtClean="0">
                <a:solidFill>
                  <a:prstClr val="black"/>
                </a:solidFill>
                <a:latin typeface="Helvetica" charset="0"/>
                <a:ea typeface="Helvetica" charset="0"/>
                <a:cs typeface="Helvetica" charset="0"/>
              </a:rPr>
              <a:t>0</a:t>
            </a:r>
            <a:endParaRPr lang="en-US" dirty="0" smtClean="0">
              <a:solidFill>
                <a:prstClr val="black"/>
              </a:solidFill>
              <a:latin typeface="Helvetica" charset="0"/>
              <a:ea typeface="Helvetica" charset="0"/>
              <a:cs typeface="Helvetica" charset="0"/>
            </a:endParaRPr>
          </a:p>
        </p:txBody>
      </p:sp>
      <p:sp>
        <p:nvSpPr>
          <p:cNvPr id="102" name="TextBox 101"/>
          <p:cNvSpPr txBox="1"/>
          <p:nvPr/>
        </p:nvSpPr>
        <p:spPr>
          <a:xfrm>
            <a:off x="1419424" y="4581128"/>
            <a:ext cx="569387" cy="369332"/>
          </a:xfrm>
          <a:prstGeom prst="rect">
            <a:avLst/>
          </a:prstGeom>
          <a:noFill/>
        </p:spPr>
        <p:txBody>
          <a:bodyPr wrap="none" rtlCol="0">
            <a:spAutoFit/>
          </a:bodyPr>
          <a:lstStyle/>
          <a:p>
            <a:pPr algn="r"/>
            <a:r>
              <a:rPr lang="en-US" dirty="0" smtClean="0">
                <a:solidFill>
                  <a:prstClr val="black"/>
                </a:solidFill>
                <a:latin typeface="Helvetica" charset="0"/>
                <a:ea typeface="Helvetica" charset="0"/>
                <a:cs typeface="Helvetica" charset="0"/>
              </a:rPr>
              <a:t>500</a:t>
            </a:r>
          </a:p>
        </p:txBody>
      </p:sp>
      <p:sp>
        <p:nvSpPr>
          <p:cNvPr id="103" name="TextBox 102"/>
          <p:cNvSpPr txBox="1"/>
          <p:nvPr/>
        </p:nvSpPr>
        <p:spPr>
          <a:xfrm>
            <a:off x="1291183" y="3851756"/>
            <a:ext cx="697628" cy="369332"/>
          </a:xfrm>
          <a:prstGeom prst="rect">
            <a:avLst/>
          </a:prstGeom>
          <a:noFill/>
        </p:spPr>
        <p:txBody>
          <a:bodyPr wrap="none" rtlCol="0">
            <a:spAutoFit/>
          </a:bodyPr>
          <a:lstStyle/>
          <a:p>
            <a:pPr algn="r"/>
            <a:r>
              <a:rPr lang="en-US" dirty="0" smtClean="0">
                <a:solidFill>
                  <a:prstClr val="black"/>
                </a:solidFill>
                <a:latin typeface="Helvetica" charset="0"/>
                <a:ea typeface="Helvetica" charset="0"/>
                <a:cs typeface="Helvetica" charset="0"/>
              </a:rPr>
              <a:t>1000</a:t>
            </a:r>
          </a:p>
        </p:txBody>
      </p:sp>
      <p:sp>
        <p:nvSpPr>
          <p:cNvPr id="104" name="TextBox 103"/>
          <p:cNvSpPr txBox="1"/>
          <p:nvPr/>
        </p:nvSpPr>
        <p:spPr>
          <a:xfrm>
            <a:off x="1291183" y="3140968"/>
            <a:ext cx="697628" cy="369332"/>
          </a:xfrm>
          <a:prstGeom prst="rect">
            <a:avLst/>
          </a:prstGeom>
          <a:noFill/>
        </p:spPr>
        <p:txBody>
          <a:bodyPr wrap="none" rtlCol="0">
            <a:spAutoFit/>
          </a:bodyPr>
          <a:lstStyle/>
          <a:p>
            <a:pPr algn="r"/>
            <a:r>
              <a:rPr lang="en-US" dirty="0" smtClean="0">
                <a:solidFill>
                  <a:prstClr val="black"/>
                </a:solidFill>
                <a:latin typeface="Helvetica" charset="0"/>
                <a:ea typeface="Helvetica" charset="0"/>
                <a:cs typeface="Helvetica" charset="0"/>
              </a:rPr>
              <a:t>1500</a:t>
            </a:r>
          </a:p>
        </p:txBody>
      </p:sp>
      <p:sp>
        <p:nvSpPr>
          <p:cNvPr id="105" name="TextBox 104"/>
          <p:cNvSpPr txBox="1"/>
          <p:nvPr/>
        </p:nvSpPr>
        <p:spPr>
          <a:xfrm>
            <a:off x="1291183" y="2442154"/>
            <a:ext cx="697628" cy="369332"/>
          </a:xfrm>
          <a:prstGeom prst="rect">
            <a:avLst/>
          </a:prstGeom>
          <a:noFill/>
        </p:spPr>
        <p:txBody>
          <a:bodyPr wrap="none" rtlCol="0">
            <a:spAutoFit/>
          </a:bodyPr>
          <a:lstStyle/>
          <a:p>
            <a:pPr algn="r"/>
            <a:r>
              <a:rPr lang="en-US" dirty="0" smtClean="0">
                <a:solidFill>
                  <a:prstClr val="black"/>
                </a:solidFill>
                <a:latin typeface="Helvetica" charset="0"/>
                <a:ea typeface="Helvetica" charset="0"/>
                <a:cs typeface="Helvetica" charset="0"/>
              </a:rPr>
              <a:t>2000</a:t>
            </a:r>
          </a:p>
        </p:txBody>
      </p:sp>
      <p:sp>
        <p:nvSpPr>
          <p:cNvPr id="106" name="TextBox 105"/>
          <p:cNvSpPr txBox="1"/>
          <p:nvPr/>
        </p:nvSpPr>
        <p:spPr>
          <a:xfrm>
            <a:off x="1291183" y="1732707"/>
            <a:ext cx="697628" cy="369332"/>
          </a:xfrm>
          <a:prstGeom prst="rect">
            <a:avLst/>
          </a:prstGeom>
          <a:noFill/>
        </p:spPr>
        <p:txBody>
          <a:bodyPr wrap="none" rtlCol="0">
            <a:spAutoFit/>
          </a:bodyPr>
          <a:lstStyle/>
          <a:p>
            <a:pPr algn="r"/>
            <a:r>
              <a:rPr lang="en-US" dirty="0" smtClean="0">
                <a:solidFill>
                  <a:prstClr val="black"/>
                </a:solidFill>
                <a:latin typeface="Helvetica" charset="0"/>
                <a:ea typeface="Helvetica" charset="0"/>
                <a:cs typeface="Helvetica" charset="0"/>
              </a:rPr>
              <a:t>2500</a:t>
            </a:r>
          </a:p>
        </p:txBody>
      </p:sp>
      <p:sp>
        <p:nvSpPr>
          <p:cNvPr id="107" name="Rectangle 106"/>
          <p:cNvSpPr/>
          <p:nvPr/>
        </p:nvSpPr>
        <p:spPr>
          <a:xfrm>
            <a:off x="155405" y="6479758"/>
            <a:ext cx="2917786" cy="261610"/>
          </a:xfrm>
          <a:prstGeom prst="rect">
            <a:avLst/>
          </a:prstGeom>
        </p:spPr>
        <p:txBody>
          <a:bodyPr wrap="none">
            <a:spAutoFit/>
          </a:bodyPr>
          <a:lstStyle/>
          <a:p>
            <a:r>
              <a:rPr lang="de-DE" sz="1100" dirty="0" smtClean="0">
                <a:solidFill>
                  <a:prstClr val="black">
                    <a:lumMod val="50000"/>
                    <a:lumOff val="50000"/>
                  </a:prstClr>
                </a:solidFill>
                <a:latin typeface="Helvetica Light" charset="0"/>
                <a:ea typeface="Helvetica Light" charset="0"/>
                <a:cs typeface="Helvetica Light" charset="0"/>
              </a:rPr>
              <a:t>© </a:t>
            </a:r>
            <a:r>
              <a:rPr lang="en-US" sz="1100" dirty="0" smtClean="0">
                <a:solidFill>
                  <a:prstClr val="black">
                    <a:lumMod val="50000"/>
                    <a:lumOff val="50000"/>
                  </a:prstClr>
                </a:solidFill>
                <a:latin typeface="Helvetica Light" charset="0"/>
                <a:ea typeface="Helvetica Light" charset="0"/>
                <a:cs typeface="Helvetica Light" charset="0"/>
              </a:rPr>
              <a:t>P</a:t>
            </a:r>
            <a:r>
              <a:rPr lang="en-US" sz="1100" dirty="0">
                <a:solidFill>
                  <a:prstClr val="black">
                    <a:lumMod val="50000"/>
                    <a:lumOff val="50000"/>
                  </a:prstClr>
                </a:solidFill>
                <a:latin typeface="Helvetica Light" charset="0"/>
                <a:ea typeface="Helvetica Light" charset="0"/>
                <a:cs typeface="Helvetica Light" charset="0"/>
              </a:rPr>
              <a:t>. Ferreira da </a:t>
            </a:r>
            <a:r>
              <a:rPr lang="en-US" sz="1100" dirty="0" smtClean="0">
                <a:solidFill>
                  <a:prstClr val="black">
                    <a:lumMod val="50000"/>
                    <a:lumOff val="50000"/>
                  </a:prstClr>
                </a:solidFill>
                <a:latin typeface="Helvetica Light" charset="0"/>
                <a:ea typeface="Helvetica Light" charset="0"/>
                <a:cs typeface="Helvetica Light" charset="0"/>
              </a:rPr>
              <a:t>Silva at Moriond EW, 2016 </a:t>
            </a:r>
            <a:endParaRPr lang="en-US" sz="1100" dirty="0">
              <a:solidFill>
                <a:prstClr val="black">
                  <a:lumMod val="50000"/>
                  <a:lumOff val="50000"/>
                </a:prstClr>
              </a:solidFill>
              <a:latin typeface="Helvetica Light" charset="0"/>
              <a:ea typeface="Helvetica Light" charset="0"/>
              <a:cs typeface="Helvetica Light" charset="0"/>
            </a:endParaRPr>
          </a:p>
        </p:txBody>
      </p:sp>
      <p:sp>
        <p:nvSpPr>
          <p:cNvPr id="108" name="Freeform 107"/>
          <p:cNvSpPr/>
          <p:nvPr/>
        </p:nvSpPr>
        <p:spPr>
          <a:xfrm>
            <a:off x="3177540" y="5315344"/>
            <a:ext cx="525905" cy="79616"/>
          </a:xfrm>
          <a:custGeom>
            <a:avLst/>
            <a:gdLst>
              <a:gd name="connsiteX0" fmla="*/ 0 w 3891517"/>
              <a:gd name="connsiteY0" fmla="*/ 3646967 h 3646967"/>
              <a:gd name="connsiteX1" fmla="*/ 669852 w 3891517"/>
              <a:gd name="connsiteY1" fmla="*/ 3370521 h 3646967"/>
              <a:gd name="connsiteX2" fmla="*/ 1446028 w 3891517"/>
              <a:gd name="connsiteY2" fmla="*/ 2860158 h 3646967"/>
              <a:gd name="connsiteX3" fmla="*/ 2232838 w 3891517"/>
              <a:gd name="connsiteY3" fmla="*/ 2115879 h 3646967"/>
              <a:gd name="connsiteX4" fmla="*/ 2817628 w 3891517"/>
              <a:gd name="connsiteY4" fmla="*/ 1456660 h 3646967"/>
              <a:gd name="connsiteX5" fmla="*/ 3519377 w 3891517"/>
              <a:gd name="connsiteY5" fmla="*/ 510363 h 3646967"/>
              <a:gd name="connsiteX6" fmla="*/ 3891517 w 3891517"/>
              <a:gd name="connsiteY6" fmla="*/ 0 h 364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1517" h="3646967">
                <a:moveTo>
                  <a:pt x="0" y="3646967"/>
                </a:moveTo>
                <a:cubicBezTo>
                  <a:pt x="214423" y="3574311"/>
                  <a:pt x="428847" y="3501656"/>
                  <a:pt x="669852" y="3370521"/>
                </a:cubicBezTo>
                <a:cubicBezTo>
                  <a:pt x="910857" y="3239386"/>
                  <a:pt x="1185530" y="3069265"/>
                  <a:pt x="1446028" y="2860158"/>
                </a:cubicBezTo>
                <a:cubicBezTo>
                  <a:pt x="1706526" y="2651051"/>
                  <a:pt x="2004238" y="2349795"/>
                  <a:pt x="2232838" y="2115879"/>
                </a:cubicBezTo>
                <a:cubicBezTo>
                  <a:pt x="2461438" y="1881963"/>
                  <a:pt x="2603205" y="1724246"/>
                  <a:pt x="2817628" y="1456660"/>
                </a:cubicBezTo>
                <a:cubicBezTo>
                  <a:pt x="3032051" y="1189074"/>
                  <a:pt x="3340396" y="753140"/>
                  <a:pt x="3519377" y="510363"/>
                </a:cubicBezTo>
                <a:cubicBezTo>
                  <a:pt x="3698358" y="267586"/>
                  <a:pt x="3891517" y="0"/>
                  <a:pt x="3891517" y="0"/>
                </a:cubicBezTo>
              </a:path>
            </a:pathLst>
          </a:custGeom>
          <a:noFill/>
          <a:ln w="57150">
            <a:solidFill>
              <a:srgbClr val="00B050"/>
            </a:solidFill>
          </a:ln>
        </p:spPr>
        <p:txBody>
          <a:bodyPr rtlCol="0" anchor="ctr"/>
          <a:lstStyle/>
          <a:p>
            <a:pPr algn="ctr"/>
            <a:endParaRPr lang="en-US">
              <a:solidFill>
                <a:prstClr val="black"/>
              </a:solidFill>
            </a:endParaRPr>
          </a:p>
        </p:txBody>
      </p:sp>
      <p:pic>
        <p:nvPicPr>
          <p:cNvPr id="109" name="Picture 9" descr="E:\fppt\template\arrows\arrow7.png"/>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rot="6991036">
            <a:off x="3098850" y="4746997"/>
            <a:ext cx="340193" cy="565445"/>
          </a:xfrm>
          <a:prstGeom prst="rect">
            <a:avLst/>
          </a:prstGeom>
          <a:noFill/>
          <a:extLst>
            <a:ext uri="{909E8E84-426E-40DD-AFC4-6F175D3DCCD1}">
              <a14:hiddenFill xmlns:a14="http://schemas.microsoft.com/office/drawing/2010/main">
                <a:solidFill>
                  <a:srgbClr val="FFFFFF"/>
                </a:solidFill>
              </a14:hiddenFill>
            </a:ext>
          </a:extLst>
        </p:spPr>
      </p:pic>
      <p:sp>
        <p:nvSpPr>
          <p:cNvPr id="110" name="Rectangle 109"/>
          <p:cNvSpPr/>
          <p:nvPr/>
        </p:nvSpPr>
        <p:spPr>
          <a:xfrm>
            <a:off x="2296426" y="4509120"/>
            <a:ext cx="1771518" cy="307777"/>
          </a:xfrm>
          <a:prstGeom prst="rect">
            <a:avLst/>
          </a:prstGeom>
        </p:spPr>
        <p:txBody>
          <a:bodyPr wrap="square">
            <a:spAutoFit/>
          </a:bodyPr>
          <a:lstStyle/>
          <a:p>
            <a:r>
              <a:rPr lang="en-GB" sz="1400" dirty="0" smtClean="0">
                <a:solidFill>
                  <a:srgbClr val="BC010C"/>
                </a:solidFill>
                <a:latin typeface="Chalkduster" charset="0"/>
                <a:ea typeface="Chalkduster" charset="0"/>
                <a:cs typeface="Chalkduster" charset="0"/>
              </a:rPr>
              <a:t>We are here</a:t>
            </a:r>
            <a:endParaRPr lang="en-GB" sz="1050" dirty="0">
              <a:solidFill>
                <a:srgbClr val="BC010C"/>
              </a:solidFill>
              <a:latin typeface="Chalkduster" charset="0"/>
              <a:ea typeface="Chalkduster" charset="0"/>
              <a:cs typeface="Chalkduster" charset="0"/>
            </a:endParaRPr>
          </a:p>
        </p:txBody>
      </p:sp>
      <p:pic>
        <p:nvPicPr>
          <p:cNvPr id="111" name="Picture 9" descr="E:\fppt\template\arrows\arrow7.png"/>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rot="20872672" flipH="1">
            <a:off x="7285488" y="1234926"/>
            <a:ext cx="418027" cy="512885"/>
          </a:xfrm>
          <a:prstGeom prst="rect">
            <a:avLst/>
          </a:prstGeom>
          <a:noFill/>
          <a:extLst>
            <a:ext uri="{909E8E84-426E-40DD-AFC4-6F175D3DCCD1}">
              <a14:hiddenFill xmlns:a14="http://schemas.microsoft.com/office/drawing/2010/main">
                <a:solidFill>
                  <a:srgbClr val="FFFFFF"/>
                </a:solidFill>
              </a14:hiddenFill>
            </a:ext>
          </a:extLst>
        </p:spPr>
      </p:pic>
      <p:sp>
        <p:nvSpPr>
          <p:cNvPr id="112" name="Rectangle 111"/>
          <p:cNvSpPr/>
          <p:nvPr/>
        </p:nvSpPr>
        <p:spPr>
          <a:xfrm>
            <a:off x="2298736" y="1916832"/>
            <a:ext cx="1265151" cy="211563"/>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3" name="Rectangle 112"/>
          <p:cNvSpPr/>
          <p:nvPr/>
        </p:nvSpPr>
        <p:spPr>
          <a:xfrm>
            <a:off x="7641954" y="1700808"/>
            <a:ext cx="1106510" cy="738664"/>
          </a:xfrm>
          <a:prstGeom prst="rect">
            <a:avLst/>
          </a:prstGeom>
        </p:spPr>
        <p:txBody>
          <a:bodyPr wrap="square">
            <a:spAutoFit/>
          </a:bodyPr>
          <a:lstStyle/>
          <a:p>
            <a:r>
              <a:rPr lang="en-GB" sz="1400" smtClean="0">
                <a:solidFill>
                  <a:srgbClr val="BC010C"/>
                </a:solidFill>
                <a:latin typeface="Chalkduster" charset="0"/>
                <a:ea typeface="Chalkduster" charset="0"/>
                <a:cs typeface="Chalkduster" charset="0"/>
              </a:rPr>
              <a:t>We will be going </a:t>
            </a:r>
            <a:r>
              <a:rPr lang="en-GB" sz="1400" dirty="0" smtClean="0">
                <a:solidFill>
                  <a:srgbClr val="BC010C"/>
                </a:solidFill>
                <a:latin typeface="Chalkduster" charset="0"/>
                <a:ea typeface="Chalkduster" charset="0"/>
                <a:cs typeface="Chalkduster" charset="0"/>
              </a:rPr>
              <a:t>here</a:t>
            </a:r>
            <a:endParaRPr lang="en-GB" sz="1050" dirty="0">
              <a:solidFill>
                <a:srgbClr val="BC010C"/>
              </a:solidFill>
              <a:latin typeface="Chalkduster" charset="0"/>
              <a:ea typeface="Chalkduster" charset="0"/>
              <a:cs typeface="Chalkduster" charset="0"/>
            </a:endParaRPr>
          </a:p>
        </p:txBody>
      </p:sp>
      <p:sp>
        <p:nvSpPr>
          <p:cNvPr id="114" name="Rectangle 113"/>
          <p:cNvSpPr/>
          <p:nvPr/>
        </p:nvSpPr>
        <p:spPr>
          <a:xfrm>
            <a:off x="2339752" y="2558385"/>
            <a:ext cx="2181082" cy="510575"/>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6" name="TextBox 115"/>
          <p:cNvSpPr txBox="1"/>
          <p:nvPr/>
        </p:nvSpPr>
        <p:spPr>
          <a:xfrm>
            <a:off x="5076056" y="5445224"/>
            <a:ext cx="697627" cy="369332"/>
          </a:xfrm>
          <a:prstGeom prst="rect">
            <a:avLst/>
          </a:prstGeom>
          <a:noFill/>
        </p:spPr>
        <p:txBody>
          <a:bodyPr wrap="none" rtlCol="0">
            <a:spAutoFit/>
          </a:bodyPr>
          <a:lstStyle/>
          <a:p>
            <a:r>
              <a:rPr lang="en-US" dirty="0" smtClean="0">
                <a:solidFill>
                  <a:prstClr val="black"/>
                </a:solidFill>
                <a:latin typeface="Helvetica" charset="0"/>
                <a:ea typeface="Helvetica" charset="0"/>
                <a:cs typeface="Helvetica" charset="0"/>
              </a:rPr>
              <a:t>2027</a:t>
            </a:r>
          </a:p>
        </p:txBody>
      </p:sp>
      <p:sp>
        <p:nvSpPr>
          <p:cNvPr id="117" name="TextBox 116"/>
          <p:cNvSpPr txBox="1"/>
          <p:nvPr/>
        </p:nvSpPr>
        <p:spPr>
          <a:xfrm>
            <a:off x="5940152" y="5445224"/>
            <a:ext cx="697627" cy="369332"/>
          </a:xfrm>
          <a:prstGeom prst="rect">
            <a:avLst/>
          </a:prstGeom>
          <a:noFill/>
        </p:spPr>
        <p:txBody>
          <a:bodyPr wrap="none" rtlCol="0">
            <a:spAutoFit/>
          </a:bodyPr>
          <a:lstStyle/>
          <a:p>
            <a:r>
              <a:rPr lang="en-US" dirty="0" smtClean="0">
                <a:solidFill>
                  <a:prstClr val="black"/>
                </a:solidFill>
                <a:latin typeface="Helvetica" charset="0"/>
                <a:ea typeface="Helvetica" charset="0"/>
                <a:cs typeface="Helvetica" charset="0"/>
              </a:rPr>
              <a:t>2031</a:t>
            </a:r>
          </a:p>
        </p:txBody>
      </p:sp>
      <p:sp>
        <p:nvSpPr>
          <p:cNvPr id="118" name="Freeform 117"/>
          <p:cNvSpPr/>
          <p:nvPr/>
        </p:nvSpPr>
        <p:spPr>
          <a:xfrm>
            <a:off x="4157283" y="5025364"/>
            <a:ext cx="618069" cy="275843"/>
          </a:xfrm>
          <a:custGeom>
            <a:avLst/>
            <a:gdLst>
              <a:gd name="connsiteX0" fmla="*/ 0 w 3891517"/>
              <a:gd name="connsiteY0" fmla="*/ 3646967 h 3646967"/>
              <a:gd name="connsiteX1" fmla="*/ 669852 w 3891517"/>
              <a:gd name="connsiteY1" fmla="*/ 3370521 h 3646967"/>
              <a:gd name="connsiteX2" fmla="*/ 1446028 w 3891517"/>
              <a:gd name="connsiteY2" fmla="*/ 2860158 h 3646967"/>
              <a:gd name="connsiteX3" fmla="*/ 2232838 w 3891517"/>
              <a:gd name="connsiteY3" fmla="*/ 2115879 h 3646967"/>
              <a:gd name="connsiteX4" fmla="*/ 2817628 w 3891517"/>
              <a:gd name="connsiteY4" fmla="*/ 1456660 h 3646967"/>
              <a:gd name="connsiteX5" fmla="*/ 3519377 w 3891517"/>
              <a:gd name="connsiteY5" fmla="*/ 510363 h 3646967"/>
              <a:gd name="connsiteX6" fmla="*/ 3891517 w 3891517"/>
              <a:gd name="connsiteY6" fmla="*/ 0 h 364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1517" h="3646967">
                <a:moveTo>
                  <a:pt x="0" y="3646967"/>
                </a:moveTo>
                <a:cubicBezTo>
                  <a:pt x="214423" y="3574311"/>
                  <a:pt x="428847" y="3501656"/>
                  <a:pt x="669852" y="3370521"/>
                </a:cubicBezTo>
                <a:cubicBezTo>
                  <a:pt x="910857" y="3239386"/>
                  <a:pt x="1185530" y="3069265"/>
                  <a:pt x="1446028" y="2860158"/>
                </a:cubicBezTo>
                <a:cubicBezTo>
                  <a:pt x="1706526" y="2651051"/>
                  <a:pt x="2004238" y="2349795"/>
                  <a:pt x="2232838" y="2115879"/>
                </a:cubicBezTo>
                <a:cubicBezTo>
                  <a:pt x="2461438" y="1881963"/>
                  <a:pt x="2603205" y="1724246"/>
                  <a:pt x="2817628" y="1456660"/>
                </a:cubicBezTo>
                <a:cubicBezTo>
                  <a:pt x="3032051" y="1189074"/>
                  <a:pt x="3340396" y="753140"/>
                  <a:pt x="3519377" y="510363"/>
                </a:cubicBezTo>
                <a:cubicBezTo>
                  <a:pt x="3698358" y="267586"/>
                  <a:pt x="3891517" y="0"/>
                  <a:pt x="3891517" y="0"/>
                </a:cubicBezTo>
              </a:path>
            </a:pathLst>
          </a:custGeom>
          <a:noFill/>
          <a:ln w="57150">
            <a:solidFill>
              <a:srgbClr val="00B050"/>
            </a:solidFill>
          </a:ln>
        </p:spPr>
        <p:txBody>
          <a:bodyPr rtlCol="0" anchor="ctr"/>
          <a:lstStyle/>
          <a:p>
            <a:pPr algn="ctr"/>
            <a:endParaRPr lang="en-US" dirty="0">
              <a:solidFill>
                <a:prstClr val="black"/>
              </a:solidFill>
            </a:endParaRPr>
          </a:p>
        </p:txBody>
      </p:sp>
      <p:cxnSp>
        <p:nvCxnSpPr>
          <p:cNvPr id="119" name="Straight Connector 118"/>
          <p:cNvCxnSpPr>
            <a:stCxn id="116" idx="6"/>
          </p:cNvCxnSpPr>
          <p:nvPr/>
        </p:nvCxnSpPr>
        <p:spPr>
          <a:xfrm>
            <a:off x="3703445" y="5315344"/>
            <a:ext cx="453838" cy="0"/>
          </a:xfrm>
          <a:prstGeom prst="line">
            <a:avLst/>
          </a:prstGeom>
          <a:ln>
            <a:solidFill>
              <a:srgbClr val="00B050"/>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4788024" y="5030605"/>
            <a:ext cx="516728" cy="0"/>
          </a:xfrm>
          <a:prstGeom prst="line">
            <a:avLst/>
          </a:prstGeom>
          <a:ln>
            <a:solidFill>
              <a:srgbClr val="00B050"/>
            </a:solidFill>
          </a:ln>
          <a:effectLst/>
        </p:spPr>
        <p:style>
          <a:lnRef idx="2">
            <a:schemeClr val="accent1"/>
          </a:lnRef>
          <a:fillRef idx="0">
            <a:schemeClr val="accent1"/>
          </a:fillRef>
          <a:effectRef idx="1">
            <a:schemeClr val="accent1"/>
          </a:effectRef>
          <a:fontRef idx="minor">
            <a:schemeClr val="tx1"/>
          </a:fontRef>
        </p:style>
      </p:cxnSp>
      <p:sp>
        <p:nvSpPr>
          <p:cNvPr id="121" name="Freeform 120"/>
          <p:cNvSpPr/>
          <p:nvPr/>
        </p:nvSpPr>
        <p:spPr>
          <a:xfrm>
            <a:off x="5292081" y="4070395"/>
            <a:ext cx="720080" cy="947773"/>
          </a:xfrm>
          <a:custGeom>
            <a:avLst/>
            <a:gdLst>
              <a:gd name="connsiteX0" fmla="*/ 0 w 3891517"/>
              <a:gd name="connsiteY0" fmla="*/ 3646967 h 3646967"/>
              <a:gd name="connsiteX1" fmla="*/ 669852 w 3891517"/>
              <a:gd name="connsiteY1" fmla="*/ 3370521 h 3646967"/>
              <a:gd name="connsiteX2" fmla="*/ 1446028 w 3891517"/>
              <a:gd name="connsiteY2" fmla="*/ 2860158 h 3646967"/>
              <a:gd name="connsiteX3" fmla="*/ 2232838 w 3891517"/>
              <a:gd name="connsiteY3" fmla="*/ 2115879 h 3646967"/>
              <a:gd name="connsiteX4" fmla="*/ 2817628 w 3891517"/>
              <a:gd name="connsiteY4" fmla="*/ 1456660 h 3646967"/>
              <a:gd name="connsiteX5" fmla="*/ 3519377 w 3891517"/>
              <a:gd name="connsiteY5" fmla="*/ 510363 h 3646967"/>
              <a:gd name="connsiteX6" fmla="*/ 3891517 w 3891517"/>
              <a:gd name="connsiteY6" fmla="*/ 0 h 364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1517" h="3646967">
                <a:moveTo>
                  <a:pt x="0" y="3646967"/>
                </a:moveTo>
                <a:cubicBezTo>
                  <a:pt x="214423" y="3574311"/>
                  <a:pt x="428847" y="3501656"/>
                  <a:pt x="669852" y="3370521"/>
                </a:cubicBezTo>
                <a:cubicBezTo>
                  <a:pt x="910857" y="3239386"/>
                  <a:pt x="1185530" y="3069265"/>
                  <a:pt x="1446028" y="2860158"/>
                </a:cubicBezTo>
                <a:cubicBezTo>
                  <a:pt x="1706526" y="2651051"/>
                  <a:pt x="2004238" y="2349795"/>
                  <a:pt x="2232838" y="2115879"/>
                </a:cubicBezTo>
                <a:cubicBezTo>
                  <a:pt x="2461438" y="1881963"/>
                  <a:pt x="2603205" y="1724246"/>
                  <a:pt x="2817628" y="1456660"/>
                </a:cubicBezTo>
                <a:cubicBezTo>
                  <a:pt x="3032051" y="1189074"/>
                  <a:pt x="3340396" y="753140"/>
                  <a:pt x="3519377" y="510363"/>
                </a:cubicBezTo>
                <a:cubicBezTo>
                  <a:pt x="3698358" y="267586"/>
                  <a:pt x="3891517" y="0"/>
                  <a:pt x="3891517" y="0"/>
                </a:cubicBezTo>
              </a:path>
            </a:pathLst>
          </a:custGeom>
          <a:noFill/>
          <a:ln w="57150">
            <a:solidFill>
              <a:srgbClr val="00B050"/>
            </a:solidFill>
          </a:ln>
        </p:spPr>
        <p:txBody>
          <a:bodyPr rtlCol="0" anchor="ctr"/>
          <a:lstStyle/>
          <a:p>
            <a:pPr algn="ctr"/>
            <a:endParaRPr lang="en-US" dirty="0">
              <a:solidFill>
                <a:prstClr val="black"/>
              </a:solidFill>
            </a:endParaRPr>
          </a:p>
        </p:txBody>
      </p:sp>
      <p:cxnSp>
        <p:nvCxnSpPr>
          <p:cNvPr id="122" name="Straight Connector 121"/>
          <p:cNvCxnSpPr/>
          <p:nvPr/>
        </p:nvCxnSpPr>
        <p:spPr>
          <a:xfrm>
            <a:off x="6012161" y="4077072"/>
            <a:ext cx="360039" cy="0"/>
          </a:xfrm>
          <a:prstGeom prst="line">
            <a:avLst/>
          </a:prstGeom>
          <a:ln>
            <a:solidFill>
              <a:srgbClr val="00B050"/>
            </a:solidFill>
            <a:prstDash val="sysDot"/>
          </a:ln>
          <a:effectLst/>
        </p:spPr>
        <p:style>
          <a:lnRef idx="2">
            <a:schemeClr val="accent1"/>
          </a:lnRef>
          <a:fillRef idx="0">
            <a:schemeClr val="accent1"/>
          </a:fillRef>
          <a:effectRef idx="1">
            <a:schemeClr val="accent1"/>
          </a:effectRef>
          <a:fontRef idx="minor">
            <a:schemeClr val="tx1"/>
          </a:fontRef>
        </p:style>
      </p:cxnSp>
      <p:sp>
        <p:nvSpPr>
          <p:cNvPr id="123" name="Freeform 122"/>
          <p:cNvSpPr/>
          <p:nvPr/>
        </p:nvSpPr>
        <p:spPr>
          <a:xfrm>
            <a:off x="6347787" y="1268761"/>
            <a:ext cx="797292" cy="2801634"/>
          </a:xfrm>
          <a:custGeom>
            <a:avLst/>
            <a:gdLst>
              <a:gd name="connsiteX0" fmla="*/ 0 w 3891517"/>
              <a:gd name="connsiteY0" fmla="*/ 3646967 h 3646967"/>
              <a:gd name="connsiteX1" fmla="*/ 669852 w 3891517"/>
              <a:gd name="connsiteY1" fmla="*/ 3370521 h 3646967"/>
              <a:gd name="connsiteX2" fmla="*/ 1446028 w 3891517"/>
              <a:gd name="connsiteY2" fmla="*/ 2860158 h 3646967"/>
              <a:gd name="connsiteX3" fmla="*/ 2232838 w 3891517"/>
              <a:gd name="connsiteY3" fmla="*/ 2115879 h 3646967"/>
              <a:gd name="connsiteX4" fmla="*/ 2817628 w 3891517"/>
              <a:gd name="connsiteY4" fmla="*/ 1456660 h 3646967"/>
              <a:gd name="connsiteX5" fmla="*/ 3519377 w 3891517"/>
              <a:gd name="connsiteY5" fmla="*/ 510363 h 3646967"/>
              <a:gd name="connsiteX6" fmla="*/ 3891517 w 3891517"/>
              <a:gd name="connsiteY6" fmla="*/ 0 h 364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1517" h="3646967">
                <a:moveTo>
                  <a:pt x="0" y="3646967"/>
                </a:moveTo>
                <a:cubicBezTo>
                  <a:pt x="214423" y="3574311"/>
                  <a:pt x="428847" y="3501656"/>
                  <a:pt x="669852" y="3370521"/>
                </a:cubicBezTo>
                <a:cubicBezTo>
                  <a:pt x="910857" y="3239386"/>
                  <a:pt x="1185530" y="3069265"/>
                  <a:pt x="1446028" y="2860158"/>
                </a:cubicBezTo>
                <a:cubicBezTo>
                  <a:pt x="1706526" y="2651051"/>
                  <a:pt x="2004238" y="2349795"/>
                  <a:pt x="2232838" y="2115879"/>
                </a:cubicBezTo>
                <a:cubicBezTo>
                  <a:pt x="2461438" y="1881963"/>
                  <a:pt x="2603205" y="1724246"/>
                  <a:pt x="2817628" y="1456660"/>
                </a:cubicBezTo>
                <a:cubicBezTo>
                  <a:pt x="3032051" y="1189074"/>
                  <a:pt x="3340396" y="753140"/>
                  <a:pt x="3519377" y="510363"/>
                </a:cubicBezTo>
                <a:cubicBezTo>
                  <a:pt x="3698358" y="267586"/>
                  <a:pt x="3891517" y="0"/>
                  <a:pt x="3891517" y="0"/>
                </a:cubicBezTo>
              </a:path>
            </a:pathLst>
          </a:custGeom>
          <a:noFill/>
          <a:ln w="57150">
            <a:solidFill>
              <a:srgbClr val="00B050"/>
            </a:solidFill>
          </a:ln>
        </p:spPr>
        <p:txBody>
          <a:bodyPr rtlCol="0" anchor="ctr"/>
          <a:lstStyle/>
          <a:p>
            <a:pPr algn="ctr"/>
            <a:endParaRPr lang="en-US" dirty="0">
              <a:solidFill>
                <a:prstClr val="black"/>
              </a:solidFill>
            </a:endParaRPr>
          </a:p>
        </p:txBody>
      </p:sp>
      <p:sp>
        <p:nvSpPr>
          <p:cNvPr id="125" name="TextBox 124"/>
          <p:cNvSpPr txBox="1"/>
          <p:nvPr/>
        </p:nvSpPr>
        <p:spPr>
          <a:xfrm>
            <a:off x="3995936" y="4967590"/>
            <a:ext cx="561372" cy="261610"/>
          </a:xfrm>
          <a:prstGeom prst="rect">
            <a:avLst/>
          </a:prstGeom>
          <a:noFill/>
        </p:spPr>
        <p:txBody>
          <a:bodyPr wrap="none" rtlCol="0">
            <a:spAutoFit/>
          </a:bodyPr>
          <a:lstStyle/>
          <a:p>
            <a:r>
              <a:rPr lang="en-US" sz="1100" dirty="0" smtClean="0">
                <a:solidFill>
                  <a:srgbClr val="019645"/>
                </a:solidFill>
                <a:latin typeface="Helvetica Light" charset="0"/>
                <a:ea typeface="Helvetica Light" charset="0"/>
                <a:cs typeface="Helvetica Light" charset="0"/>
              </a:rPr>
              <a:t>Run-3</a:t>
            </a:r>
          </a:p>
        </p:txBody>
      </p:sp>
      <p:sp>
        <p:nvSpPr>
          <p:cNvPr id="126" name="TextBox 125"/>
          <p:cNvSpPr txBox="1"/>
          <p:nvPr/>
        </p:nvSpPr>
        <p:spPr>
          <a:xfrm>
            <a:off x="5234764" y="4319518"/>
            <a:ext cx="561372" cy="261610"/>
          </a:xfrm>
          <a:prstGeom prst="rect">
            <a:avLst/>
          </a:prstGeom>
          <a:noFill/>
        </p:spPr>
        <p:txBody>
          <a:bodyPr wrap="none" rtlCol="0">
            <a:spAutoFit/>
          </a:bodyPr>
          <a:lstStyle/>
          <a:p>
            <a:r>
              <a:rPr lang="en-US" sz="1100" dirty="0" smtClean="0">
                <a:solidFill>
                  <a:srgbClr val="019645"/>
                </a:solidFill>
                <a:latin typeface="Helvetica Light" charset="0"/>
                <a:ea typeface="Helvetica Light" charset="0"/>
                <a:cs typeface="Helvetica Light" charset="0"/>
              </a:rPr>
              <a:t>Run-4</a:t>
            </a:r>
          </a:p>
        </p:txBody>
      </p:sp>
      <p:sp>
        <p:nvSpPr>
          <p:cNvPr id="127" name="TextBox 126"/>
          <p:cNvSpPr txBox="1"/>
          <p:nvPr/>
        </p:nvSpPr>
        <p:spPr>
          <a:xfrm>
            <a:off x="6242876" y="2564904"/>
            <a:ext cx="561372" cy="261610"/>
          </a:xfrm>
          <a:prstGeom prst="rect">
            <a:avLst/>
          </a:prstGeom>
          <a:noFill/>
        </p:spPr>
        <p:txBody>
          <a:bodyPr wrap="none" rtlCol="0">
            <a:spAutoFit/>
          </a:bodyPr>
          <a:lstStyle/>
          <a:p>
            <a:r>
              <a:rPr lang="en-US" sz="1100" dirty="0" smtClean="0">
                <a:solidFill>
                  <a:srgbClr val="019645"/>
                </a:solidFill>
                <a:latin typeface="Helvetica Light" charset="0"/>
                <a:ea typeface="Helvetica Light" charset="0"/>
                <a:cs typeface="Helvetica Light" charset="0"/>
              </a:rPr>
              <a:t>Run-5</a:t>
            </a:r>
          </a:p>
        </p:txBody>
      </p:sp>
      <p:sp>
        <p:nvSpPr>
          <p:cNvPr id="128" name="TextBox 127"/>
          <p:cNvSpPr txBox="1"/>
          <p:nvPr/>
        </p:nvSpPr>
        <p:spPr>
          <a:xfrm>
            <a:off x="4764091" y="3553271"/>
            <a:ext cx="832279" cy="307777"/>
          </a:xfrm>
          <a:prstGeom prst="rect">
            <a:avLst/>
          </a:prstGeom>
          <a:noFill/>
        </p:spPr>
        <p:txBody>
          <a:bodyPr wrap="none" rtlCol="0">
            <a:spAutoFit/>
          </a:bodyPr>
          <a:lstStyle/>
          <a:p>
            <a:r>
              <a:rPr lang="en-US" sz="1400" dirty="0" smtClean="0">
                <a:solidFill>
                  <a:srgbClr val="003BB8"/>
                </a:solidFill>
                <a:latin typeface="Helvetica Light" charset="0"/>
                <a:ea typeface="Helvetica Light" charset="0"/>
                <a:cs typeface="Helvetica Light" charset="0"/>
              </a:rPr>
              <a:t>HL-LHC</a:t>
            </a:r>
          </a:p>
        </p:txBody>
      </p:sp>
      <p:cxnSp>
        <p:nvCxnSpPr>
          <p:cNvPr id="129" name="Straight Connector 128"/>
          <p:cNvCxnSpPr/>
          <p:nvPr/>
        </p:nvCxnSpPr>
        <p:spPr>
          <a:xfrm flipH="1">
            <a:off x="4788024" y="3495244"/>
            <a:ext cx="124" cy="1949980"/>
          </a:xfrm>
          <a:prstGeom prst="line">
            <a:avLst/>
          </a:prstGeom>
          <a:ln>
            <a:solidFill>
              <a:srgbClr val="003BB8"/>
            </a:solidFill>
            <a:prstDash val="sysDot"/>
          </a:ln>
          <a:effectLst/>
        </p:spPr>
        <p:style>
          <a:lnRef idx="2">
            <a:schemeClr val="accent1"/>
          </a:lnRef>
          <a:fillRef idx="0">
            <a:schemeClr val="accent1"/>
          </a:fillRef>
          <a:effectRef idx="1">
            <a:schemeClr val="accent1"/>
          </a:effectRef>
          <a:fontRef idx="minor">
            <a:schemeClr val="tx1"/>
          </a:fontRef>
        </p:style>
      </p:cxnSp>
      <p:sp>
        <p:nvSpPr>
          <p:cNvPr id="130" name="TextBox 129"/>
          <p:cNvSpPr txBox="1"/>
          <p:nvPr/>
        </p:nvSpPr>
        <p:spPr>
          <a:xfrm>
            <a:off x="1282084" y="1052736"/>
            <a:ext cx="697628" cy="369332"/>
          </a:xfrm>
          <a:prstGeom prst="rect">
            <a:avLst/>
          </a:prstGeom>
          <a:noFill/>
        </p:spPr>
        <p:txBody>
          <a:bodyPr wrap="none" rtlCol="0">
            <a:spAutoFit/>
          </a:bodyPr>
          <a:lstStyle/>
          <a:p>
            <a:pPr algn="r"/>
            <a:r>
              <a:rPr lang="en-US" dirty="0" smtClean="0">
                <a:solidFill>
                  <a:srgbClr val="D80017"/>
                </a:solidFill>
                <a:latin typeface="Helvetica" charset="0"/>
                <a:ea typeface="Helvetica" charset="0"/>
                <a:cs typeface="Helvetica" charset="0"/>
              </a:rPr>
              <a:t>3000</a:t>
            </a:r>
          </a:p>
        </p:txBody>
      </p:sp>
      <p:pic>
        <p:nvPicPr>
          <p:cNvPr id="131" name="Picture 130"/>
          <p:cNvPicPr>
            <a:picLocks noChangeAspect="1"/>
          </p:cNvPicPr>
          <p:nvPr/>
        </p:nvPicPr>
        <p:blipFill rotWithShape="1">
          <a:blip r:embed="rId6">
            <a:extLst>
              <a:ext uri="{28A0092B-C50C-407E-A947-70E740481C1C}">
                <a14:useLocalDpi xmlns:a14="http://schemas.microsoft.com/office/drawing/2010/main" val="0"/>
              </a:ext>
            </a:extLst>
          </a:blip>
          <a:srcRect l="33094" t="27493" r="17526" b="17246"/>
          <a:stretch/>
        </p:blipFill>
        <p:spPr>
          <a:xfrm>
            <a:off x="2912822" y="5335928"/>
            <a:ext cx="559583" cy="115748"/>
          </a:xfrm>
          <a:prstGeom prst="rect">
            <a:avLst/>
          </a:prstGeom>
        </p:spPr>
      </p:pic>
      <p:sp>
        <p:nvSpPr>
          <p:cNvPr id="132" name="Rectangle 131"/>
          <p:cNvSpPr/>
          <p:nvPr/>
        </p:nvSpPr>
        <p:spPr>
          <a:xfrm>
            <a:off x="2881526" y="5252060"/>
            <a:ext cx="90274" cy="165760"/>
          </a:xfrm>
          <a:prstGeom prst="rect">
            <a:avLst/>
          </a:prstGeom>
          <a:solidFill>
            <a:schemeClr val="bg1"/>
          </a:solidFill>
          <a:ln>
            <a:noFill/>
          </a:ln>
        </p:spPr>
        <p:txBody>
          <a:bodyPr wrap="square" rtlCol="0" anchor="ctr">
            <a:spAutoFit/>
          </a:bodyPr>
          <a:lstStyle/>
          <a:p>
            <a:pPr algn="r"/>
            <a:endParaRPr lang="en-US" sz="1600">
              <a:solidFill>
                <a:prstClr val="black"/>
              </a:solidFill>
              <a:latin typeface="Helvetica Light" charset="0"/>
              <a:ea typeface="Helvetica Light" charset="0"/>
              <a:cs typeface="Helvetica Light" charset="0"/>
            </a:endParaRPr>
          </a:p>
        </p:txBody>
      </p:sp>
      <p:sp>
        <p:nvSpPr>
          <p:cNvPr id="124" name="TextBox 123"/>
          <p:cNvSpPr txBox="1"/>
          <p:nvPr/>
        </p:nvSpPr>
        <p:spPr>
          <a:xfrm>
            <a:off x="2786492" y="5157192"/>
            <a:ext cx="561372" cy="261610"/>
          </a:xfrm>
          <a:prstGeom prst="rect">
            <a:avLst/>
          </a:prstGeom>
          <a:noFill/>
        </p:spPr>
        <p:txBody>
          <a:bodyPr wrap="none" rtlCol="0">
            <a:spAutoFit/>
          </a:bodyPr>
          <a:lstStyle/>
          <a:p>
            <a:r>
              <a:rPr lang="en-US" sz="1100" dirty="0" smtClean="0">
                <a:solidFill>
                  <a:srgbClr val="019645"/>
                </a:solidFill>
                <a:latin typeface="Helvetica Light" charset="0"/>
                <a:ea typeface="Helvetica Light" charset="0"/>
                <a:cs typeface="Helvetica Light" charset="0"/>
              </a:rPr>
              <a:t>Run-2</a:t>
            </a:r>
          </a:p>
        </p:txBody>
      </p:sp>
    </p:spTree>
    <p:extLst>
      <p:ext uri="{BB962C8B-B14F-4D97-AF65-F5344CB8AC3E}">
        <p14:creationId xmlns:p14="http://schemas.microsoft.com/office/powerpoint/2010/main" val="901716620"/>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8" name="TextBox 7"/>
          <p:cNvSpPr txBox="1"/>
          <p:nvPr/>
        </p:nvSpPr>
        <p:spPr>
          <a:xfrm>
            <a:off x="4943354" y="437763"/>
            <a:ext cx="3805110" cy="830997"/>
          </a:xfrm>
          <a:prstGeom prst="rect">
            <a:avLst/>
          </a:prstGeom>
          <a:noFill/>
        </p:spPr>
        <p:txBody>
          <a:bodyPr wrap="square" rtlCol="0">
            <a:spAutoFit/>
          </a:bodyPr>
          <a:lstStyle/>
          <a:p>
            <a:pPr algn="r"/>
            <a:r>
              <a:rPr lang="en-US" sz="2400" dirty="0" smtClean="0">
                <a:solidFill>
                  <a:prstClr val="white"/>
                </a:solidFill>
                <a:latin typeface="Helvetica Light" charset="0"/>
                <a:ea typeface="Helvetica Light" charset="0"/>
                <a:cs typeface="Helvetica Light" charset="0"/>
              </a:rPr>
              <a:t>Challenges and opportunities</a:t>
            </a:r>
          </a:p>
        </p:txBody>
      </p:sp>
      <p:sp>
        <p:nvSpPr>
          <p:cNvPr id="10" name="Text Box 25"/>
          <p:cNvSpPr txBox="1">
            <a:spLocks noChangeArrowheads="1"/>
          </p:cNvSpPr>
          <p:nvPr/>
        </p:nvSpPr>
        <p:spPr bwMode="auto">
          <a:xfrm>
            <a:off x="242638" y="2048362"/>
            <a:ext cx="8888134" cy="1318502"/>
          </a:xfrm>
          <a:prstGeom prst="rect">
            <a:avLst/>
          </a:prstGeom>
          <a:noFill/>
          <a:ln w="12700">
            <a:noFill/>
            <a:miter lim="800000"/>
            <a:headEnd/>
            <a:tailEnd/>
          </a:ln>
          <a:effectLst/>
        </p:spPr>
        <p:txBody>
          <a:bodyPr wrap="square">
            <a:prstTxWarp prst="textNoShape">
              <a:avLst/>
            </a:prstTxWarp>
            <a:spAutoFit/>
          </a:bodyPr>
          <a:lstStyle/>
          <a:p>
            <a:pPr>
              <a:lnSpc>
                <a:spcPct val="110000"/>
              </a:lnSpc>
              <a:spcBef>
                <a:spcPct val="50000"/>
              </a:spcBef>
            </a:pPr>
            <a:r>
              <a:rPr lang="en-GB" sz="1600" dirty="0">
                <a:solidFill>
                  <a:srgbClr val="003BB8"/>
                </a:solidFill>
                <a:latin typeface="Helvetica Light" charset="0"/>
                <a:ea typeface="Helvetica Light" charset="0"/>
                <a:cs typeface="Helvetica Light" charset="0"/>
              </a:rPr>
              <a:t>Particle physics has entered an era of uncertainty: we have a beautiful theory, and many indications that it is </a:t>
            </a:r>
            <a:r>
              <a:rPr lang="en-GB" sz="1600" dirty="0" smtClean="0">
                <a:solidFill>
                  <a:srgbClr val="003BB8"/>
                </a:solidFill>
                <a:latin typeface="Helvetica Light" charset="0"/>
                <a:ea typeface="Helvetica Light" charset="0"/>
                <a:cs typeface="Helvetica Light" charset="0"/>
              </a:rPr>
              <a:t>incomplete. </a:t>
            </a:r>
            <a:endParaRPr lang="en-GB" sz="1600" dirty="0">
              <a:solidFill>
                <a:srgbClr val="003BB8"/>
              </a:solidFill>
              <a:latin typeface="Helvetica Light" charset="0"/>
              <a:ea typeface="Helvetica Light" charset="0"/>
              <a:cs typeface="Helvetica Light" charset="0"/>
            </a:endParaRPr>
          </a:p>
          <a:p>
            <a:pPr>
              <a:lnSpc>
                <a:spcPct val="110000"/>
              </a:lnSpc>
              <a:spcBef>
                <a:spcPts val="1200"/>
              </a:spcBef>
            </a:pPr>
            <a:r>
              <a:rPr lang="en-GB" sz="1600" dirty="0">
                <a:solidFill>
                  <a:srgbClr val="003BB8"/>
                </a:solidFill>
                <a:latin typeface="Helvetica Light" charset="0"/>
                <a:ea typeface="Helvetica Light" charset="0"/>
                <a:cs typeface="Helvetica Light" charset="0"/>
              </a:rPr>
              <a:t>Contrary to Fermi, who knew the TeV scale, we do not know the next new physics scale. Naturalness suggests O(TeV), but we do not know how much Nature cares about naturalness.</a:t>
            </a:r>
          </a:p>
        </p:txBody>
      </p:sp>
    </p:spTree>
    <p:extLst>
      <p:ext uri="{BB962C8B-B14F-4D97-AF65-F5344CB8AC3E}">
        <p14:creationId xmlns:p14="http://schemas.microsoft.com/office/powerpoint/2010/main" val="35913546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44001" cy="6857999"/>
          </a:xfrm>
          <a:prstGeom prst="rect">
            <a:avLst/>
          </a:prstGeom>
          <a:solidFill>
            <a:schemeClr val="tx1"/>
          </a:solidFill>
          <a:ln w="3175" cmpd="sng">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0" y="55970"/>
            <a:ext cx="9144000" cy="6037326"/>
          </a:xfrm>
          <a:prstGeom prst="rect">
            <a:avLst/>
          </a:prstGeom>
        </p:spPr>
      </p:pic>
      <p:sp>
        <p:nvSpPr>
          <p:cNvPr id="16" name="TextBox 15"/>
          <p:cNvSpPr txBox="1"/>
          <p:nvPr/>
        </p:nvSpPr>
        <p:spPr>
          <a:xfrm>
            <a:off x="72628" y="6186512"/>
            <a:ext cx="9001968" cy="553998"/>
          </a:xfrm>
          <a:prstGeom prst="rect">
            <a:avLst/>
          </a:prstGeom>
          <a:noFill/>
        </p:spPr>
        <p:txBody>
          <a:bodyPr wrap="square" rtlCol="0">
            <a:spAutoFit/>
          </a:bodyPr>
          <a:lstStyle/>
          <a:p>
            <a:r>
              <a:rPr lang="en-GB" sz="1000" dirty="0">
                <a:solidFill>
                  <a:schemeClr val="bg1"/>
                </a:solidFill>
                <a:latin typeface="Helvetica Light"/>
                <a:cs typeface="Helvetica Light"/>
              </a:rPr>
              <a:t>Display of </a:t>
            </a:r>
            <a:r>
              <a:rPr lang="en-GB" sz="1000" dirty="0" smtClean="0">
                <a:solidFill>
                  <a:schemeClr val="bg1"/>
                </a:solidFill>
                <a:latin typeface="Helvetica Light"/>
                <a:cs typeface="Helvetica Light"/>
              </a:rPr>
              <a:t>VBF H </a:t>
            </a:r>
            <a:r>
              <a:rPr lang="en-GB" sz="1000" dirty="0">
                <a:solidFill>
                  <a:schemeClr val="bg1"/>
                </a:solidFill>
                <a:latin typeface="Symbol" charset="2"/>
                <a:ea typeface="Symbol" charset="2"/>
                <a:cs typeface="Symbol" charset="2"/>
              </a:rPr>
              <a:t>®</a:t>
            </a:r>
            <a:r>
              <a:rPr lang="en-GB" sz="1000" dirty="0">
                <a:solidFill>
                  <a:schemeClr val="bg1"/>
                </a:solidFill>
                <a:latin typeface="Helvetica Light"/>
                <a:cs typeface="Helvetica Light"/>
              </a:rPr>
              <a:t> </a:t>
            </a:r>
            <a:r>
              <a:rPr lang="en-GB" sz="1000" dirty="0" err="1">
                <a:solidFill>
                  <a:schemeClr val="bg1"/>
                </a:solidFill>
                <a:latin typeface="Helvetica Light"/>
                <a:cs typeface="Helvetica Light"/>
              </a:rPr>
              <a:t>ee</a:t>
            </a:r>
            <a:r>
              <a:rPr lang="en-GB" sz="1000" dirty="0">
                <a:solidFill>
                  <a:schemeClr val="bg1"/>
                </a:solidFill>
                <a:latin typeface="Helvetica Light"/>
                <a:cs typeface="Helvetica Light"/>
              </a:rPr>
              <a:t>µµ </a:t>
            </a:r>
            <a:r>
              <a:rPr lang="en-GB" sz="1000" dirty="0" smtClean="0">
                <a:solidFill>
                  <a:schemeClr val="bg1"/>
                </a:solidFill>
                <a:latin typeface="Helvetica Light"/>
                <a:cs typeface="Helvetica Light"/>
              </a:rPr>
              <a:t>+ 2jets candidate </a:t>
            </a:r>
            <a:r>
              <a:rPr lang="en-GB" sz="1000" dirty="0">
                <a:solidFill>
                  <a:schemeClr val="bg1"/>
                </a:solidFill>
                <a:latin typeface="Helvetica Light"/>
                <a:cs typeface="Helvetica Light"/>
              </a:rPr>
              <a:t>from 13 TeV pp collisions. The electrons have a transverse momentum of 111 and 16 GeV, the muons 18 and 17 </a:t>
            </a:r>
            <a:r>
              <a:rPr lang="en-GB" sz="1000" dirty="0" smtClean="0">
                <a:solidFill>
                  <a:schemeClr val="bg1"/>
                </a:solidFill>
                <a:latin typeface="Helvetica Light"/>
                <a:cs typeface="Helvetica Light"/>
              </a:rPr>
              <a:t>GeV, </a:t>
            </a:r>
            <a:r>
              <a:rPr lang="en-GB" sz="1000" dirty="0">
                <a:solidFill>
                  <a:schemeClr val="bg1"/>
                </a:solidFill>
                <a:latin typeface="Helvetica Light"/>
                <a:cs typeface="Helvetica Light"/>
              </a:rPr>
              <a:t>and the jets 118 and 54 </a:t>
            </a:r>
            <a:r>
              <a:rPr lang="en-GB" sz="1000" dirty="0" smtClean="0">
                <a:solidFill>
                  <a:schemeClr val="bg1"/>
                </a:solidFill>
                <a:latin typeface="Helvetica Light"/>
                <a:cs typeface="Helvetica Light"/>
              </a:rPr>
              <a:t>GeV. </a:t>
            </a:r>
            <a:r>
              <a:rPr lang="en-GB" sz="1000" dirty="0">
                <a:solidFill>
                  <a:schemeClr val="bg1"/>
                </a:solidFill>
                <a:latin typeface="Helvetica Light"/>
                <a:cs typeface="Helvetica Light"/>
              </a:rPr>
              <a:t>The invariant mass of the four lepton system is 129 GeV, the </a:t>
            </a:r>
            <a:r>
              <a:rPr lang="en-GB" sz="1000" dirty="0" err="1" smtClean="0">
                <a:solidFill>
                  <a:schemeClr val="bg1"/>
                </a:solidFill>
                <a:latin typeface="Helvetica Light"/>
                <a:cs typeface="Helvetica Light"/>
              </a:rPr>
              <a:t>dielectron</a:t>
            </a:r>
            <a:r>
              <a:rPr lang="en-GB" sz="1000" dirty="0" smtClean="0">
                <a:solidFill>
                  <a:schemeClr val="bg1"/>
                </a:solidFill>
                <a:latin typeface="Helvetica Light"/>
                <a:cs typeface="Helvetica Light"/>
              </a:rPr>
              <a:t> (</a:t>
            </a:r>
            <a:r>
              <a:rPr lang="en-GB" sz="1000" dirty="0" err="1" smtClean="0">
                <a:solidFill>
                  <a:schemeClr val="bg1"/>
                </a:solidFill>
                <a:latin typeface="Helvetica Light"/>
                <a:cs typeface="Helvetica Light"/>
              </a:rPr>
              <a:t>dimuon</a:t>
            </a:r>
            <a:r>
              <a:rPr lang="en-GB" sz="1000" dirty="0" smtClean="0">
                <a:solidFill>
                  <a:schemeClr val="bg1"/>
                </a:solidFill>
                <a:latin typeface="Helvetica Light"/>
                <a:cs typeface="Helvetica Light"/>
              </a:rPr>
              <a:t>)  </a:t>
            </a:r>
            <a:r>
              <a:rPr lang="en-GB" sz="1000" dirty="0">
                <a:solidFill>
                  <a:schemeClr val="bg1"/>
                </a:solidFill>
                <a:latin typeface="Helvetica Light"/>
                <a:cs typeface="Helvetica Light"/>
              </a:rPr>
              <a:t>invariant mass is 91 </a:t>
            </a:r>
            <a:r>
              <a:rPr lang="en-GB" sz="1000" dirty="0" smtClean="0">
                <a:solidFill>
                  <a:schemeClr val="bg1"/>
                </a:solidFill>
                <a:latin typeface="Helvetica Light"/>
                <a:cs typeface="Helvetica Light"/>
              </a:rPr>
              <a:t>(29) GeV, </a:t>
            </a:r>
            <a:r>
              <a:rPr lang="en-GB" sz="1000" dirty="0">
                <a:solidFill>
                  <a:schemeClr val="bg1"/>
                </a:solidFill>
                <a:latin typeface="Helvetica Light"/>
                <a:cs typeface="Helvetica Light"/>
              </a:rPr>
              <a:t>the pseudorapidity difference between the two jets is 6.4 </a:t>
            </a:r>
            <a:r>
              <a:rPr lang="en-GB" sz="1000" dirty="0" smtClean="0">
                <a:solidFill>
                  <a:schemeClr val="bg1"/>
                </a:solidFill>
                <a:latin typeface="Helvetica Light"/>
                <a:cs typeface="Helvetica Light"/>
              </a:rPr>
              <a:t>and the dijet </a:t>
            </a:r>
            <a:r>
              <a:rPr lang="en-GB" sz="1000" dirty="0">
                <a:solidFill>
                  <a:schemeClr val="bg1"/>
                </a:solidFill>
                <a:latin typeface="Helvetica Light"/>
                <a:cs typeface="Helvetica Light"/>
              </a:rPr>
              <a:t>invariant mass is 2 TeV. </a:t>
            </a:r>
            <a:endParaRPr lang="en-GB" sz="1000" b="1" dirty="0">
              <a:solidFill>
                <a:schemeClr val="bg1"/>
              </a:solidFill>
              <a:latin typeface="Helvetica Light"/>
              <a:cs typeface="Helvetica Light"/>
            </a:endParaRPr>
          </a:p>
        </p:txBody>
      </p:sp>
      <p:sp>
        <p:nvSpPr>
          <p:cNvPr id="8" name="TextBox 32"/>
          <p:cNvSpPr txBox="1">
            <a:spLocks noChangeArrowheads="1"/>
          </p:cNvSpPr>
          <p:nvPr/>
        </p:nvSpPr>
        <p:spPr bwMode="auto">
          <a:xfrm>
            <a:off x="681449" y="116632"/>
            <a:ext cx="7704855" cy="544062"/>
          </a:xfrm>
          <a:prstGeom prst="rect">
            <a:avLst/>
          </a:prstGeom>
          <a:noFill/>
          <a:ln w="9525">
            <a:noFill/>
            <a:miter lim="800000"/>
            <a:headEnd/>
            <a:tailEnd/>
          </a:ln>
        </p:spPr>
        <p:txBody>
          <a:bodyPr wrap="square" tIns="93600" bIns="140400">
            <a:prstTxWarp prst="textNoShape">
              <a:avLst/>
            </a:prstTxWarp>
            <a:spAutoFit/>
          </a:bodyPr>
          <a:lstStyle/>
          <a:p>
            <a:pPr indent="11113"/>
            <a:r>
              <a:rPr lang="mr-IN" sz="2000" dirty="0" smtClean="0">
                <a:solidFill>
                  <a:schemeClr val="bg1"/>
                </a:solidFill>
                <a:latin typeface="Helvetica Light" charset="0"/>
                <a:ea typeface="Helvetica Light" charset="0"/>
                <a:cs typeface="Helvetica Light" charset="0"/>
              </a:rPr>
              <a:t>…</a:t>
            </a:r>
            <a:r>
              <a:rPr lang="en-US" sz="2000" dirty="0" smtClean="0">
                <a:solidFill>
                  <a:schemeClr val="bg1"/>
                </a:solidFill>
                <a:latin typeface="Helvetica Light" charset="0"/>
                <a:ea typeface="Helvetica Light" charset="0"/>
                <a:cs typeface="Helvetica Light" charset="0"/>
              </a:rPr>
              <a:t> to produce and observe this:</a:t>
            </a:r>
          </a:p>
        </p:txBody>
      </p:sp>
    </p:spTree>
    <p:extLst>
      <p:ext uri="{BB962C8B-B14F-4D97-AF65-F5344CB8AC3E}">
        <p14:creationId xmlns:p14="http://schemas.microsoft.com/office/powerpoint/2010/main" val="55978253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12" name="TextBox 11"/>
          <p:cNvSpPr txBox="1"/>
          <p:nvPr/>
        </p:nvSpPr>
        <p:spPr>
          <a:xfrm>
            <a:off x="4943354" y="437763"/>
            <a:ext cx="3805110" cy="830997"/>
          </a:xfrm>
          <a:prstGeom prst="rect">
            <a:avLst/>
          </a:prstGeom>
          <a:noFill/>
        </p:spPr>
        <p:txBody>
          <a:bodyPr wrap="square" rtlCol="0">
            <a:spAutoFit/>
          </a:bodyPr>
          <a:lstStyle/>
          <a:p>
            <a:pPr algn="r"/>
            <a:r>
              <a:rPr lang="en-US" sz="2400" dirty="0" smtClean="0">
                <a:solidFill>
                  <a:prstClr val="white"/>
                </a:solidFill>
                <a:latin typeface="Helvetica Light" charset="0"/>
                <a:ea typeface="Helvetica Light" charset="0"/>
                <a:cs typeface="Helvetica Light" charset="0"/>
              </a:rPr>
              <a:t>Challenges and opportunities</a:t>
            </a:r>
          </a:p>
        </p:txBody>
      </p:sp>
      <p:sp>
        <p:nvSpPr>
          <p:cNvPr id="9" name="Text Box 25"/>
          <p:cNvSpPr txBox="1">
            <a:spLocks noChangeArrowheads="1"/>
          </p:cNvSpPr>
          <p:nvPr/>
        </p:nvSpPr>
        <p:spPr bwMode="auto">
          <a:xfrm>
            <a:off x="242638" y="2048362"/>
            <a:ext cx="8888134" cy="4652043"/>
          </a:xfrm>
          <a:prstGeom prst="rect">
            <a:avLst/>
          </a:prstGeom>
          <a:noFill/>
          <a:ln w="12700">
            <a:noFill/>
            <a:miter lim="800000"/>
            <a:headEnd/>
            <a:tailEnd/>
          </a:ln>
          <a:effectLst/>
        </p:spPr>
        <p:txBody>
          <a:bodyPr wrap="square">
            <a:prstTxWarp prst="textNoShape">
              <a:avLst/>
            </a:prstTxWarp>
            <a:spAutoFit/>
          </a:bodyPr>
          <a:lstStyle/>
          <a:p>
            <a:pPr>
              <a:lnSpc>
                <a:spcPct val="110000"/>
              </a:lnSpc>
              <a:spcBef>
                <a:spcPct val="50000"/>
              </a:spcBef>
            </a:pPr>
            <a:r>
              <a:rPr lang="en-GB" sz="1600" dirty="0" smtClean="0">
                <a:solidFill>
                  <a:srgbClr val="003BB8"/>
                </a:solidFill>
                <a:latin typeface="Helvetica Light" charset="0"/>
                <a:ea typeface="Helvetica Light" charset="0"/>
                <a:cs typeface="Helvetica Light" charset="0"/>
              </a:rPr>
              <a:t>Particle physics has entered an era of uncertainty: we have a beautiful theory, and many indications that it is </a:t>
            </a:r>
            <a:r>
              <a:rPr lang="en-GB" sz="1600" dirty="0" smtClean="0">
                <a:solidFill>
                  <a:srgbClr val="003BB8"/>
                </a:solidFill>
                <a:latin typeface="Helvetica Light" charset="0"/>
                <a:ea typeface="Helvetica Light" charset="0"/>
                <a:cs typeface="Helvetica Light" charset="0"/>
              </a:rPr>
              <a:t>incomplete. </a:t>
            </a:r>
            <a:endParaRPr lang="en-GB" sz="1600" dirty="0" smtClean="0">
              <a:solidFill>
                <a:srgbClr val="003BB8"/>
              </a:solidFill>
              <a:latin typeface="Helvetica Light" charset="0"/>
              <a:ea typeface="Helvetica Light" charset="0"/>
              <a:cs typeface="Helvetica Light" charset="0"/>
            </a:endParaRPr>
          </a:p>
          <a:p>
            <a:pPr>
              <a:lnSpc>
                <a:spcPct val="110000"/>
              </a:lnSpc>
              <a:spcBef>
                <a:spcPts val="1200"/>
              </a:spcBef>
            </a:pPr>
            <a:r>
              <a:rPr lang="en-GB" sz="1600" dirty="0" smtClean="0">
                <a:solidFill>
                  <a:srgbClr val="003BB8"/>
                </a:solidFill>
                <a:latin typeface="Helvetica Light" charset="0"/>
                <a:ea typeface="Helvetica Light" charset="0"/>
                <a:cs typeface="Helvetica Light" charset="0"/>
              </a:rPr>
              <a:t>Contrary to Fermi, who knew the TeV scale, we do not know the next new physics scale. Naturalness suggests O(TeV), but we do not know how much Nature cares about naturalness.</a:t>
            </a:r>
          </a:p>
          <a:p>
            <a:pPr>
              <a:lnSpc>
                <a:spcPct val="110000"/>
              </a:lnSpc>
              <a:spcBef>
                <a:spcPts val="1200"/>
              </a:spcBef>
            </a:pPr>
            <a:r>
              <a:rPr lang="en-GB" sz="1600" dirty="0">
                <a:solidFill>
                  <a:srgbClr val="003BB8"/>
                </a:solidFill>
                <a:latin typeface="Helvetica Light" charset="0"/>
                <a:ea typeface="Helvetica Light" charset="0"/>
                <a:cs typeface="Helvetica Light" charset="0"/>
              </a:rPr>
              <a:t>We live in </a:t>
            </a:r>
            <a:r>
              <a:rPr lang="en-GB" sz="1600" b="1" dirty="0">
                <a:solidFill>
                  <a:srgbClr val="003BB8"/>
                </a:solidFill>
                <a:latin typeface="Helvetica Light" charset="0"/>
                <a:ea typeface="Helvetica Light" charset="0"/>
                <a:cs typeface="Helvetica Light" charset="0"/>
              </a:rPr>
              <a:t>data-driven times</a:t>
            </a:r>
            <a:r>
              <a:rPr lang="en-GB" sz="1600" dirty="0">
                <a:solidFill>
                  <a:srgbClr val="003BB8"/>
                </a:solidFill>
                <a:latin typeface="Helvetica Light" charset="0"/>
                <a:ea typeface="Helvetica Light" charset="0"/>
                <a:cs typeface="Helvetica Light" charset="0"/>
              </a:rPr>
              <a:t>, experiment must guide us to the next stage. </a:t>
            </a:r>
            <a:r>
              <a:rPr lang="en-GB" sz="1600" dirty="0" smtClean="0">
                <a:solidFill>
                  <a:srgbClr val="003BB8"/>
                </a:solidFill>
                <a:latin typeface="Helvetica Light" charset="0"/>
                <a:ea typeface="Helvetica Light" charset="0"/>
                <a:cs typeface="Helvetica Light" charset="0"/>
              </a:rPr>
              <a:t>That </a:t>
            </a:r>
            <a:r>
              <a:rPr lang="en-GB" sz="1600" dirty="0">
                <a:solidFill>
                  <a:srgbClr val="003BB8"/>
                </a:solidFill>
                <a:latin typeface="Helvetica Light" charset="0"/>
                <a:ea typeface="Helvetica Light" charset="0"/>
                <a:cs typeface="Helvetica Light" charset="0"/>
              </a:rPr>
              <a:t>means we need a very </a:t>
            </a:r>
            <a:r>
              <a:rPr lang="en-GB" sz="1600" b="1" dirty="0">
                <a:solidFill>
                  <a:srgbClr val="003BB8"/>
                </a:solidFill>
                <a:latin typeface="Helvetica Light" charset="0"/>
                <a:ea typeface="Helvetica Light" charset="0"/>
                <a:cs typeface="Helvetica Light" charset="0"/>
              </a:rPr>
              <a:t>broad </a:t>
            </a:r>
            <a:r>
              <a:rPr lang="en-GB" sz="1600" b="1" dirty="0" smtClean="0">
                <a:solidFill>
                  <a:srgbClr val="003BB8"/>
                </a:solidFill>
                <a:latin typeface="Helvetica Light" charset="0"/>
                <a:ea typeface="Helvetica Light" charset="0"/>
                <a:cs typeface="Helvetica Light" charset="0"/>
              </a:rPr>
              <a:t>and diverse research </a:t>
            </a:r>
            <a:r>
              <a:rPr lang="en-GB" sz="1600" b="1" dirty="0" smtClean="0">
                <a:solidFill>
                  <a:srgbClr val="003BB8"/>
                </a:solidFill>
                <a:latin typeface="Helvetica Light" charset="0"/>
                <a:ea typeface="Helvetica Light" charset="0"/>
                <a:cs typeface="Helvetica Light" charset="0"/>
              </a:rPr>
              <a:t>programme</a:t>
            </a:r>
            <a:r>
              <a:rPr lang="en-GB" sz="1600" dirty="0" smtClean="0">
                <a:solidFill>
                  <a:srgbClr val="003BB8"/>
                </a:solidFill>
                <a:latin typeface="Helvetica Light" charset="0"/>
                <a:ea typeface="Helvetica Light" charset="0"/>
                <a:cs typeface="Helvetica Light" charset="0"/>
              </a:rPr>
              <a:t>.</a:t>
            </a:r>
            <a:endParaRPr lang="en-GB" sz="1600" dirty="0">
              <a:solidFill>
                <a:srgbClr val="003BB8"/>
              </a:solidFill>
              <a:latin typeface="Helvetica Light" charset="0"/>
              <a:ea typeface="Helvetica Light" charset="0"/>
              <a:cs typeface="Helvetica Light" charset="0"/>
            </a:endParaRPr>
          </a:p>
          <a:p>
            <a:pPr marL="342900" indent="-342900">
              <a:lnSpc>
                <a:spcPct val="110000"/>
              </a:lnSpc>
              <a:spcBef>
                <a:spcPts val="1800"/>
              </a:spcBef>
              <a:buFont typeface="Arial"/>
              <a:buChar char="•"/>
            </a:pPr>
            <a:r>
              <a:rPr lang="en-GB" sz="1400" dirty="0">
                <a:solidFill>
                  <a:prstClr val="black"/>
                </a:solidFill>
                <a:latin typeface="Helvetica Light" charset="0"/>
                <a:ea typeface="Helvetica Light" charset="0"/>
                <a:cs typeface="Helvetica Light" charset="0"/>
              </a:rPr>
              <a:t>We need</a:t>
            </a:r>
            <a:r>
              <a:rPr lang="en-GB" sz="1400" b="1" dirty="0">
                <a:solidFill>
                  <a:prstClr val="black"/>
                </a:solidFill>
                <a:latin typeface="Helvetica Light" charset="0"/>
                <a:ea typeface="Helvetica Light" charset="0"/>
                <a:cs typeface="Helvetica Light" charset="0"/>
              </a:rPr>
              <a:t> </a:t>
            </a:r>
            <a:r>
              <a:rPr lang="en-GB" sz="1400" b="1" dirty="0" smtClean="0">
                <a:solidFill>
                  <a:prstClr val="black"/>
                </a:solidFill>
                <a:latin typeface="Helvetica Light" charset="0"/>
                <a:ea typeface="Helvetica Light" charset="0"/>
                <a:cs typeface="Helvetica Light" charset="0"/>
              </a:rPr>
              <a:t>flagship </a:t>
            </a:r>
            <a:r>
              <a:rPr lang="en-GB" sz="1400" b="1" dirty="0">
                <a:solidFill>
                  <a:prstClr val="black"/>
                </a:solidFill>
                <a:latin typeface="Helvetica Light" charset="0"/>
                <a:ea typeface="Helvetica Light" charset="0"/>
                <a:cs typeface="Helvetica Light" charset="0"/>
              </a:rPr>
              <a:t>collider </a:t>
            </a:r>
            <a:r>
              <a:rPr lang="en-GB" sz="1400" b="1" dirty="0" smtClean="0">
                <a:solidFill>
                  <a:prstClr val="black"/>
                </a:solidFill>
                <a:latin typeface="Helvetica Light" charset="0"/>
                <a:ea typeface="Helvetica Light" charset="0"/>
                <a:cs typeface="Helvetica Light" charset="0"/>
              </a:rPr>
              <a:t>programmes </a:t>
            </a:r>
            <a:r>
              <a:rPr lang="en-GB" sz="1400" b="1" dirty="0">
                <a:solidFill>
                  <a:prstClr val="black"/>
                </a:solidFill>
                <a:latin typeface="Helvetica Light" charset="0"/>
                <a:ea typeface="Helvetica Light" charset="0"/>
                <a:cs typeface="Helvetica Light" charset="0"/>
              </a:rPr>
              <a:t>at the energy </a:t>
            </a:r>
            <a:r>
              <a:rPr lang="en-GB" sz="1400" b="1" dirty="0" smtClean="0">
                <a:solidFill>
                  <a:prstClr val="black"/>
                </a:solidFill>
                <a:latin typeface="Helvetica Light" charset="0"/>
                <a:ea typeface="Helvetica Light" charset="0"/>
                <a:cs typeface="Helvetica Light" charset="0"/>
              </a:rPr>
              <a:t>frontier: </a:t>
            </a:r>
            <a:r>
              <a:rPr lang="en-GB" sz="1400" dirty="0" smtClean="0">
                <a:solidFill>
                  <a:prstClr val="black"/>
                </a:solidFill>
                <a:latin typeface="Helvetica Light" charset="0"/>
                <a:ea typeface="Helvetica Light" charset="0"/>
                <a:cs typeface="Helvetica Light" charset="0"/>
              </a:rPr>
              <a:t>the </a:t>
            </a:r>
            <a:r>
              <a:rPr lang="en-GB" sz="1400" b="1" dirty="0" smtClean="0">
                <a:solidFill>
                  <a:prstClr val="black"/>
                </a:solidFill>
                <a:latin typeface="Helvetica Light" charset="0"/>
                <a:ea typeface="Helvetica Light" charset="0"/>
                <a:cs typeface="Helvetica Light" charset="0"/>
              </a:rPr>
              <a:t>strength and diversity of the    LHC and HL-LHC </a:t>
            </a:r>
            <a:r>
              <a:rPr lang="en-GB" sz="1400" dirty="0" smtClean="0">
                <a:solidFill>
                  <a:prstClr val="black"/>
                </a:solidFill>
                <a:latin typeface="Helvetica Light" charset="0"/>
                <a:ea typeface="Helvetica Light" charset="0"/>
                <a:cs typeface="Helvetica Light" charset="0"/>
              </a:rPr>
              <a:t>are unequalled today: ATLAS alone released &gt; 700 papers on </a:t>
            </a:r>
            <a:r>
              <a:rPr lang="en-GB" sz="1400" dirty="0">
                <a:solidFill>
                  <a:prstClr val="black"/>
                </a:solidFill>
                <a:latin typeface="Helvetica Light" charset="0"/>
                <a:ea typeface="Helvetica Light" charset="0"/>
                <a:cs typeface="Helvetica Light" charset="0"/>
              </a:rPr>
              <a:t>collision data </a:t>
            </a:r>
          </a:p>
          <a:p>
            <a:pPr marL="342900" indent="-342900">
              <a:lnSpc>
                <a:spcPct val="110000"/>
              </a:lnSpc>
              <a:spcBef>
                <a:spcPts val="900"/>
              </a:spcBef>
              <a:buFont typeface="Arial"/>
              <a:buChar char="•"/>
            </a:pPr>
            <a:r>
              <a:rPr lang="en-GB" sz="1400" dirty="0">
                <a:solidFill>
                  <a:prstClr val="black"/>
                </a:solidFill>
                <a:latin typeface="Helvetica Light" charset="0"/>
                <a:ea typeface="Helvetica Light" charset="0"/>
                <a:cs typeface="Helvetica Light" charset="0"/>
              </a:rPr>
              <a:t>We need to develop high-field magnets and compact high-gradient accelerators for the </a:t>
            </a:r>
            <a:r>
              <a:rPr lang="en-GB" sz="1400" b="1" dirty="0">
                <a:solidFill>
                  <a:prstClr val="black"/>
                </a:solidFill>
                <a:latin typeface="Helvetica Light" charset="0"/>
                <a:ea typeface="Helvetica Light" charset="0"/>
                <a:cs typeface="Helvetica Light" charset="0"/>
              </a:rPr>
              <a:t>long-term future</a:t>
            </a:r>
          </a:p>
          <a:p>
            <a:pPr marL="342900" indent="-342900">
              <a:lnSpc>
                <a:spcPct val="110000"/>
              </a:lnSpc>
              <a:spcBef>
                <a:spcPts val="900"/>
              </a:spcBef>
              <a:buFont typeface="Arial"/>
              <a:buChar char="•"/>
            </a:pPr>
            <a:r>
              <a:rPr lang="en-GB" sz="1400" dirty="0">
                <a:solidFill>
                  <a:prstClr val="black"/>
                </a:solidFill>
                <a:latin typeface="Helvetica Light" charset="0"/>
                <a:ea typeface="Helvetica Light" charset="0"/>
                <a:cs typeface="Helvetica Light" charset="0"/>
              </a:rPr>
              <a:t>We need to continue and further extend the </a:t>
            </a:r>
            <a:r>
              <a:rPr lang="en-GB" sz="1400" b="1" dirty="0">
                <a:solidFill>
                  <a:prstClr val="black"/>
                </a:solidFill>
                <a:latin typeface="Helvetica Light" charset="0"/>
                <a:ea typeface="Helvetica Light" charset="0"/>
                <a:cs typeface="Helvetica Light" charset="0"/>
              </a:rPr>
              <a:t>intensity and precision programme</a:t>
            </a:r>
            <a:r>
              <a:rPr lang="en-GB" sz="1400" dirty="0">
                <a:solidFill>
                  <a:prstClr val="black"/>
                </a:solidFill>
                <a:latin typeface="Helvetica Light" charset="0"/>
                <a:ea typeface="Helvetica Light" charset="0"/>
                <a:cs typeface="Helvetica Light" charset="0"/>
              </a:rPr>
              <a:t>: rare </a:t>
            </a:r>
            <a:r>
              <a:rPr lang="en-GB" sz="1400" i="1" dirty="0">
                <a:solidFill>
                  <a:prstClr val="black"/>
                </a:solidFill>
                <a:latin typeface="Helvetica Light" charset="0"/>
                <a:ea typeface="Helvetica Light" charset="0"/>
                <a:cs typeface="Helvetica Light" charset="0"/>
              </a:rPr>
              <a:t>B</a:t>
            </a:r>
            <a:r>
              <a:rPr lang="en-GB" sz="1400" dirty="0">
                <a:solidFill>
                  <a:prstClr val="black"/>
                </a:solidFill>
                <a:latin typeface="Helvetica Light" charset="0"/>
                <a:ea typeface="Helvetica Light" charset="0"/>
                <a:cs typeface="Helvetica Light" charset="0"/>
              </a:rPr>
              <a:t> </a:t>
            </a:r>
            <a:r>
              <a:rPr lang="en-GB" sz="1400" dirty="0" smtClean="0">
                <a:solidFill>
                  <a:prstClr val="black"/>
                </a:solidFill>
                <a:latin typeface="Helvetica Light" charset="0"/>
                <a:ea typeface="Helvetica Light" charset="0"/>
                <a:cs typeface="Helvetica Light" charset="0"/>
              </a:rPr>
              <a:t>&amp; kaon </a:t>
            </a:r>
            <a:r>
              <a:rPr lang="en-GB" sz="1400" dirty="0">
                <a:solidFill>
                  <a:prstClr val="black"/>
                </a:solidFill>
                <a:latin typeface="Helvetica Light" charset="0"/>
                <a:ea typeface="Helvetica Light" charset="0"/>
                <a:cs typeface="Helvetica Light" charset="0"/>
              </a:rPr>
              <a:t>physics, g–2, lepton flavour violation, n/p/e/µEDM, neutrino physics with all that belongs to it, proton decay</a:t>
            </a:r>
          </a:p>
          <a:p>
            <a:pPr marL="342900" indent="-342900">
              <a:lnSpc>
                <a:spcPct val="110000"/>
              </a:lnSpc>
              <a:spcBef>
                <a:spcPts val="900"/>
              </a:spcBef>
              <a:buFont typeface="Arial"/>
              <a:buChar char="•"/>
            </a:pPr>
            <a:r>
              <a:rPr lang="en-GB" sz="1400" dirty="0">
                <a:solidFill>
                  <a:prstClr val="black"/>
                </a:solidFill>
                <a:latin typeface="Helvetica Light" charset="0"/>
                <a:ea typeface="Helvetica Light" charset="0"/>
                <a:cs typeface="Helvetica Light" charset="0"/>
              </a:rPr>
              <a:t>We need to search for dark matter </a:t>
            </a:r>
            <a:r>
              <a:rPr lang="en-GB" sz="1400" dirty="0" smtClean="0">
                <a:solidFill>
                  <a:prstClr val="black"/>
                </a:solidFill>
                <a:latin typeface="Helvetica Light" charset="0"/>
                <a:ea typeface="Helvetica Light" charset="0"/>
                <a:cs typeface="Helvetica Light" charset="0"/>
              </a:rPr>
              <a:t>particles/WIMPs using direct </a:t>
            </a:r>
            <a:r>
              <a:rPr lang="en-GB" sz="1400" dirty="0">
                <a:solidFill>
                  <a:prstClr val="black"/>
                </a:solidFill>
                <a:latin typeface="Helvetica Light" charset="0"/>
                <a:ea typeface="Helvetica Light" charset="0"/>
                <a:cs typeface="Helvetica Light" charset="0"/>
              </a:rPr>
              <a:t>DM experiments, indirect searches </a:t>
            </a:r>
            <a:r>
              <a:rPr lang="en-GB" sz="1400" dirty="0" smtClean="0">
                <a:solidFill>
                  <a:prstClr val="black"/>
                </a:solidFill>
                <a:latin typeface="Helvetica Light" charset="0"/>
                <a:ea typeface="Helvetica Light" charset="0"/>
                <a:cs typeface="Helvetica Light" charset="0"/>
              </a:rPr>
              <a:t>in </a:t>
            </a:r>
            <a:r>
              <a:rPr lang="en-GB" sz="1400" dirty="0">
                <a:solidFill>
                  <a:prstClr val="black"/>
                </a:solidFill>
                <a:latin typeface="Helvetica Light" charset="0"/>
                <a:ea typeface="Helvetica Light" charset="0"/>
                <a:cs typeface="Helvetica Light" charset="0"/>
              </a:rPr>
              <a:t>space, fixed target searches, </a:t>
            </a:r>
            <a:r>
              <a:rPr lang="en-GB" sz="1400" dirty="0" err="1">
                <a:solidFill>
                  <a:prstClr val="black"/>
                </a:solidFill>
                <a:latin typeface="Helvetica Light" charset="0"/>
                <a:ea typeface="Helvetica Light" charset="0"/>
                <a:cs typeface="Helvetica Light" charset="0"/>
              </a:rPr>
              <a:t>axion</a:t>
            </a:r>
            <a:r>
              <a:rPr lang="en-GB" sz="1400" dirty="0">
                <a:solidFill>
                  <a:prstClr val="black"/>
                </a:solidFill>
                <a:latin typeface="Helvetica Light" charset="0"/>
                <a:ea typeface="Helvetica Light" charset="0"/>
                <a:cs typeface="Helvetica Light" charset="0"/>
              </a:rPr>
              <a:t> </a:t>
            </a:r>
            <a:r>
              <a:rPr lang="en-GB" sz="1400" dirty="0" smtClean="0">
                <a:solidFill>
                  <a:prstClr val="black"/>
                </a:solidFill>
                <a:latin typeface="Helvetica Light" charset="0"/>
                <a:ea typeface="Helvetica Light" charset="0"/>
                <a:cs typeface="Helvetica Light" charset="0"/>
              </a:rPr>
              <a:t>searches</a:t>
            </a:r>
          </a:p>
          <a:p>
            <a:pPr marL="342900" indent="-342900">
              <a:lnSpc>
                <a:spcPct val="110000"/>
              </a:lnSpc>
              <a:spcBef>
                <a:spcPts val="900"/>
              </a:spcBef>
              <a:buFont typeface="Arial"/>
              <a:buChar char="•"/>
            </a:pPr>
            <a:r>
              <a:rPr lang="en-GB" sz="1400" b="1" dirty="0" smtClean="0">
                <a:solidFill>
                  <a:srgbClr val="C00000"/>
                </a:solidFill>
                <a:latin typeface="Helvetica Light" charset="0"/>
                <a:ea typeface="Helvetica Light" charset="0"/>
                <a:cs typeface="Helvetica Light" charset="0"/>
              </a:rPr>
              <a:t>Altogether, this is a fantastic toolset to find answers to the many open questions in our field</a:t>
            </a:r>
            <a:endParaRPr lang="en-GB" sz="1400" b="1" dirty="0">
              <a:solidFill>
                <a:srgbClr val="C00000"/>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39452784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grayscl/>
            <a:lum bright="52000" contrast="20000"/>
          </a:blip>
          <a:srcRect/>
          <a:stretch>
            <a:fillRect/>
          </a:stretch>
        </p:blipFill>
        <p:spPr bwMode="auto">
          <a:xfrm>
            <a:off x="0" y="0"/>
            <a:ext cx="9144000" cy="1714499"/>
          </a:xfrm>
          <a:prstGeom prst="rect">
            <a:avLst/>
          </a:prstGeom>
          <a:noFill/>
          <a:ln w="9525">
            <a:noFill/>
            <a:miter lim="800000"/>
            <a:headEnd/>
            <a:tailEnd/>
          </a:ln>
        </p:spPr>
      </p:pic>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41</a:t>
            </a:fld>
            <a:endParaRPr lang="en-GB" dirty="0"/>
          </a:p>
        </p:txBody>
      </p:sp>
      <p:sp>
        <p:nvSpPr>
          <p:cNvPr id="25" name="TextBox 24"/>
          <p:cNvSpPr txBox="1"/>
          <p:nvPr/>
        </p:nvSpPr>
        <p:spPr>
          <a:xfrm>
            <a:off x="-3" y="4839542"/>
            <a:ext cx="9144000" cy="400110"/>
          </a:xfrm>
          <a:prstGeom prst="rect">
            <a:avLst/>
          </a:prstGeom>
          <a:solidFill>
            <a:schemeClr val="bg1">
              <a:alpha val="92000"/>
            </a:schemeClr>
          </a:solidFill>
        </p:spPr>
        <p:txBody>
          <a:bodyPr wrap="square" rtlCol="0" anchor="ctr">
            <a:spAutoFit/>
          </a:bodyPr>
          <a:lstStyle/>
          <a:p>
            <a:pPr algn="ctr"/>
            <a:r>
              <a:rPr lang="en-US" sz="2000" i="1" dirty="0" smtClean="0">
                <a:solidFill>
                  <a:schemeClr val="tx1">
                    <a:lumMod val="50000"/>
                    <a:lumOff val="50000"/>
                  </a:schemeClr>
                </a:solidFill>
                <a:latin typeface="Helvetica Light"/>
                <a:cs typeface="Helvetica Light"/>
              </a:rPr>
              <a:t>Extra slides</a:t>
            </a:r>
            <a:endParaRPr lang="en-GB" sz="2000" i="1" dirty="0" smtClean="0">
              <a:solidFill>
                <a:schemeClr val="tx1">
                  <a:lumMod val="50000"/>
                  <a:lumOff val="50000"/>
                </a:schemeClr>
              </a:solidFill>
              <a:latin typeface="Helvetica Light"/>
              <a:cs typeface="Helvetica Light"/>
            </a:endParaRPr>
          </a:p>
        </p:txBody>
      </p:sp>
      <p:pic>
        <p:nvPicPr>
          <p:cNvPr id="7" name="Picture 6"/>
          <p:cNvPicPr>
            <a:picLocks noChangeAspect="1"/>
          </p:cNvPicPr>
          <p:nvPr/>
        </p:nvPicPr>
        <p:blipFill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400000"/>
                    </a14:imgEffect>
                    <a14:imgEffect>
                      <a14:brightnessContrast contrast="20000"/>
                    </a14:imgEffect>
                  </a14:imgLayer>
                </a14:imgProps>
              </a:ext>
              <a:ext uri="{28A0092B-C50C-407E-A947-70E740481C1C}">
                <a14:useLocalDpi xmlns:a14="http://schemas.microsoft.com/office/drawing/2010/main"/>
              </a:ext>
            </a:extLst>
          </a:blip>
          <a:srcRect b="-2"/>
          <a:stretch/>
        </p:blipFill>
        <p:spPr>
          <a:xfrm>
            <a:off x="-2" y="0"/>
            <a:ext cx="9144002" cy="3573016"/>
          </a:xfrm>
          <a:prstGeom prst="rect">
            <a:avLst/>
          </a:prstGeom>
        </p:spPr>
      </p:pic>
    </p:spTree>
    <p:extLst>
      <p:ext uri="{BB962C8B-B14F-4D97-AF65-F5344CB8AC3E}">
        <p14:creationId xmlns:p14="http://schemas.microsoft.com/office/powerpoint/2010/main" val="1448545580"/>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4" name="Slide Number Placeholder 3"/>
          <p:cNvSpPr>
            <a:spLocks noGrp="1"/>
          </p:cNvSpPr>
          <p:nvPr>
            <p:ph type="sldNum" sz="quarter" idx="4"/>
          </p:nvPr>
        </p:nvSpPr>
        <p:spPr/>
        <p:txBody>
          <a:bodyPr/>
          <a:lstStyle/>
          <a:p>
            <a:pPr>
              <a:defRPr/>
            </a:pPr>
            <a:fld id="{611C2F03-9E95-40C9-A99F-3C4F7EE8CF2A}" type="slidenum">
              <a:rPr lang="en-GB" smtClean="0"/>
              <a:pPr>
                <a:defRPr/>
              </a:pPr>
              <a:t>42</a:t>
            </a:fld>
            <a:endParaRPr lang="en-GB" dirty="0"/>
          </a:p>
        </p:txBody>
      </p:sp>
      <p:pic>
        <p:nvPicPr>
          <p:cNvPr id="9" name="Picture 8"/>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78726" y="2369187"/>
            <a:ext cx="3909718" cy="3822539"/>
          </a:xfrm>
          <a:prstGeom prst="rect">
            <a:avLst/>
          </a:prstGeom>
        </p:spPr>
      </p:pic>
      <p:sp>
        <p:nvSpPr>
          <p:cNvPr id="12" name="TextBox 11"/>
          <p:cNvSpPr txBox="1"/>
          <p:nvPr/>
        </p:nvSpPr>
        <p:spPr>
          <a:xfrm>
            <a:off x="5015362" y="260648"/>
            <a:ext cx="3805110" cy="1200329"/>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High luminosity comes at </a:t>
            </a:r>
            <a:r>
              <a:rPr lang="en-US" sz="2400" dirty="0" smtClean="0">
                <a:solidFill>
                  <a:schemeClr val="bg1"/>
                </a:solidFill>
                <a:latin typeface="Helvetica Light" charset="0"/>
                <a:ea typeface="Helvetica Light" charset="0"/>
                <a:cs typeface="Helvetica Light" charset="0"/>
              </a:rPr>
              <a:t>price </a:t>
            </a:r>
            <a:r>
              <a:rPr lang="en-US" sz="2400" dirty="0">
                <a:solidFill>
                  <a:schemeClr val="bg1"/>
                </a:solidFill>
                <a:latin typeface="Helvetica Light" charset="0"/>
                <a:ea typeface="Helvetica Light" charset="0"/>
                <a:cs typeface="Helvetica Light" charset="0"/>
              </a:rPr>
              <a:t>of pileup interactions</a:t>
            </a:r>
          </a:p>
        </p:txBody>
      </p:sp>
      <p:sp>
        <p:nvSpPr>
          <p:cNvPr id="11" name="Rectangle 10"/>
          <p:cNvSpPr/>
          <p:nvPr/>
        </p:nvSpPr>
        <p:spPr>
          <a:xfrm>
            <a:off x="5004048" y="2708920"/>
            <a:ext cx="1869423" cy="338554"/>
          </a:xfrm>
          <a:prstGeom prst="rect">
            <a:avLst/>
          </a:prstGeom>
        </p:spPr>
        <p:txBody>
          <a:bodyPr wrap="none">
            <a:spAutoFit/>
          </a:bodyPr>
          <a:lstStyle/>
          <a:p>
            <a:r>
              <a:rPr lang="en-GB" sz="1600" dirty="0" smtClean="0">
                <a:latin typeface="Helvetica Light" charset="0"/>
                <a:ea typeface="Helvetica Light" charset="0"/>
                <a:cs typeface="Helvetica Light" charset="0"/>
              </a:rPr>
              <a:t>Pileup interactions</a:t>
            </a:r>
            <a:endParaRPr lang="en-GB" sz="700" dirty="0">
              <a:latin typeface="Helvetica Light" charset="0"/>
              <a:ea typeface="Helvetica Light" charset="0"/>
              <a:cs typeface="Helvetica Light" charset="0"/>
            </a:endParaRPr>
          </a:p>
        </p:txBody>
      </p:sp>
      <p:sp>
        <p:nvSpPr>
          <p:cNvPr id="13" name="TextBox 12"/>
          <p:cNvSpPr txBox="1"/>
          <p:nvPr/>
        </p:nvSpPr>
        <p:spPr>
          <a:xfrm>
            <a:off x="5067265" y="3200916"/>
            <a:ext cx="3825215" cy="2646878"/>
          </a:xfrm>
          <a:prstGeom prst="rect">
            <a:avLst/>
          </a:prstGeom>
          <a:noFill/>
        </p:spPr>
        <p:txBody>
          <a:bodyPr wrap="square" rtlCol="0">
            <a:spAutoFit/>
          </a:bodyPr>
          <a:lstStyle/>
          <a:p>
            <a:pPr marL="177800" lvl="1" indent="-177800">
              <a:spcBef>
                <a:spcPts val="1200"/>
              </a:spcBef>
              <a:buFont typeface="Arial"/>
              <a:buChar char="•"/>
            </a:pPr>
            <a:r>
              <a:rPr lang="en-GB" sz="1400" dirty="0" smtClean="0">
                <a:latin typeface="Helvetica Light" charset="0"/>
                <a:ea typeface="Helvetica Light" charset="0"/>
                <a:cs typeface="Helvetica Light" charset="0"/>
              </a:rPr>
              <a:t>Average of 21 (peak: 40) interactions per </a:t>
            </a:r>
            <a:r>
              <a:rPr lang="en-GB" sz="1400" dirty="0">
                <a:latin typeface="Helvetica Light" charset="0"/>
                <a:ea typeface="Helvetica Light" charset="0"/>
                <a:cs typeface="Helvetica Light" charset="0"/>
              </a:rPr>
              <a:t>crossing in </a:t>
            </a:r>
            <a:r>
              <a:rPr lang="en-GB" sz="1400" dirty="0" smtClean="0">
                <a:latin typeface="Helvetica Light" charset="0"/>
                <a:ea typeface="Helvetica Light" charset="0"/>
                <a:cs typeface="Helvetica Light" charset="0"/>
              </a:rPr>
              <a:t>2012. Similar in 2016.                  LHC design value:</a:t>
            </a:r>
          </a:p>
          <a:p>
            <a:pPr marL="0" lvl="1">
              <a:spcBef>
                <a:spcPts val="1200"/>
              </a:spcBef>
            </a:pPr>
            <a:r>
              <a:rPr lang="en-GB" sz="1400" dirty="0" smtClean="0">
                <a:latin typeface="Helvetica Light" charset="0"/>
                <a:ea typeface="Helvetica Light" charset="0"/>
                <a:cs typeface="Helvetica Light" charset="0"/>
              </a:rPr>
              <a:t>	</a:t>
            </a:r>
            <a:endParaRPr lang="en-GB" sz="1400" dirty="0">
              <a:latin typeface="Helvetica Light" charset="0"/>
              <a:ea typeface="Helvetica Light" charset="0"/>
              <a:cs typeface="Helvetica Light" charset="0"/>
            </a:endParaRPr>
          </a:p>
          <a:p>
            <a:pPr marL="177800" lvl="1" indent="-177800">
              <a:spcBef>
                <a:spcPts val="1200"/>
              </a:spcBef>
              <a:buFont typeface="Arial"/>
              <a:buChar char="•"/>
            </a:pPr>
            <a:endParaRPr lang="en-GB" sz="1400" dirty="0">
              <a:latin typeface="Helvetica Light" charset="0"/>
              <a:ea typeface="Helvetica Light" charset="0"/>
              <a:cs typeface="Helvetica Light" charset="0"/>
            </a:endParaRPr>
          </a:p>
          <a:p>
            <a:pPr marL="177800" lvl="1" indent="-177800">
              <a:spcBef>
                <a:spcPts val="1200"/>
              </a:spcBef>
              <a:buFont typeface="Arial"/>
              <a:buChar char="•"/>
            </a:pPr>
            <a:r>
              <a:rPr lang="en-GB" sz="1400" dirty="0" smtClean="0">
                <a:latin typeface="Helvetica Light" charset="0"/>
                <a:ea typeface="Helvetica Light" charset="0"/>
                <a:cs typeface="Helvetica Light" charset="0"/>
              </a:rPr>
              <a:t>Most analyses quite insensitive to pileup at this rate, several mitigation methods used</a:t>
            </a:r>
          </a:p>
          <a:p>
            <a:pPr marL="177800" lvl="1" indent="-177800">
              <a:spcBef>
                <a:spcPts val="1200"/>
              </a:spcBef>
              <a:buFont typeface="Arial"/>
              <a:buChar char="•"/>
            </a:pPr>
            <a:r>
              <a:rPr lang="en-GB" sz="1400" dirty="0" smtClean="0">
                <a:latin typeface="Helvetica Light" charset="0"/>
                <a:ea typeface="Helvetica Light" charset="0"/>
                <a:cs typeface="Helvetica Light" charset="0"/>
              </a:rPr>
              <a:t>However: higher trigger thresholds             </a:t>
            </a:r>
            <a:r>
              <a:rPr lang="en-GB" sz="1400" dirty="0" smtClean="0">
                <a:latin typeface="Symbol" charset="2"/>
                <a:ea typeface="Symbol" charset="2"/>
                <a:cs typeface="Symbol" charset="2"/>
              </a:rPr>
              <a:t>®</a:t>
            </a:r>
            <a:r>
              <a:rPr lang="en-GB" sz="1400" dirty="0" smtClean="0">
                <a:latin typeface="Helvetica Light" charset="0"/>
                <a:ea typeface="Helvetica Light" charset="0"/>
                <a:cs typeface="Helvetica Light" charset="0"/>
              </a:rPr>
              <a:t> low-</a:t>
            </a:r>
            <a:r>
              <a:rPr lang="en-GB" sz="1400" i="1" dirty="0" err="1" smtClean="0">
                <a:latin typeface="Helvetica Light" charset="0"/>
                <a:ea typeface="Helvetica Light" charset="0"/>
                <a:cs typeface="Helvetica Light" charset="0"/>
              </a:rPr>
              <a:t>p</a:t>
            </a:r>
            <a:r>
              <a:rPr lang="en-GB" sz="1400" i="1" baseline="-25000" dirty="0" err="1" smtClean="0">
                <a:latin typeface="Helvetica Light" charset="0"/>
                <a:ea typeface="Helvetica Light" charset="0"/>
                <a:cs typeface="Helvetica Light" charset="0"/>
              </a:rPr>
              <a:t>T</a:t>
            </a:r>
            <a:r>
              <a:rPr lang="en-GB" sz="1400" dirty="0" smtClean="0">
                <a:latin typeface="Helvetica Light" charset="0"/>
                <a:ea typeface="Helvetica Light" charset="0"/>
                <a:cs typeface="Helvetica Light" charset="0"/>
              </a:rPr>
              <a:t> physics suffers</a:t>
            </a:r>
            <a:endParaRPr lang="en-GB" sz="1400" dirty="0">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10" name="TextBox 9"/>
              <p:cNvSpPr txBox="1"/>
              <p:nvPr/>
            </p:nvSpPr>
            <p:spPr>
              <a:xfrm>
                <a:off x="5364088" y="4005064"/>
                <a:ext cx="3521584" cy="469552"/>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r>
                        <a:rPr lang="en-US" sz="1400" b="1" i="1" smtClean="0">
                          <a:solidFill>
                            <a:srgbClr val="D80017"/>
                          </a:solidFill>
                          <a:latin typeface="Cambria Math" charset="0"/>
                          <a:ea typeface="Cambria Math" charset="0"/>
                          <a:cs typeface="Cambria Math" charset="0"/>
                        </a:rPr>
                        <m:t>𝝁</m:t>
                      </m:r>
                      <m:r>
                        <a:rPr lang="en-US" sz="1400" b="0" i="1" smtClean="0">
                          <a:latin typeface="Cambria Math" charset="0"/>
                          <a:ea typeface="Arial" charset="0"/>
                          <a:cs typeface="Arial" charset="0"/>
                        </a:rPr>
                        <m:t>=</m:t>
                      </m:r>
                      <m:f>
                        <m:fPr>
                          <m:ctrlPr>
                            <a:rPr lang="is-IS" sz="1400" i="1">
                              <a:latin typeface="Cambria Math" charset="0"/>
                              <a:ea typeface="Arial" charset="0"/>
                              <a:cs typeface="Arial" charset="0"/>
                            </a:rPr>
                          </m:ctrlPr>
                        </m:fPr>
                        <m:num>
                          <m:sSub>
                            <m:sSubPr>
                              <m:ctrlPr>
                                <a:rPr lang="en-US" sz="1400" i="1" smtClean="0">
                                  <a:latin typeface="Cambria Math" charset="0"/>
                                  <a:ea typeface="Arial" charset="0"/>
                                  <a:cs typeface="Arial" charset="0"/>
                                </a:rPr>
                              </m:ctrlPr>
                            </m:sSubPr>
                            <m:e>
                              <m:r>
                                <a:rPr lang="en-US" sz="1400" i="1" smtClean="0">
                                  <a:latin typeface="Cambria Math" charset="0"/>
                                  <a:ea typeface="Cambria Math" charset="0"/>
                                  <a:cs typeface="Cambria Math" charset="0"/>
                                </a:rPr>
                                <m:t>𝜎</m:t>
                              </m:r>
                            </m:e>
                            <m:sub>
                              <m:r>
                                <m:rPr>
                                  <m:sty m:val="p"/>
                                </m:rPr>
                                <a:rPr lang="en-US" sz="1400" b="0" i="0" smtClean="0">
                                  <a:latin typeface="Cambria Math" charset="0"/>
                                  <a:ea typeface="Arial" charset="0"/>
                                  <a:cs typeface="Arial" charset="0"/>
                                </a:rPr>
                                <m:t>inel</m:t>
                              </m:r>
                            </m:sub>
                          </m:sSub>
                          <m:r>
                            <a:rPr lang="en-US" sz="1400" i="1" smtClean="0">
                              <a:latin typeface="Cambria Math" charset="0"/>
                              <a:ea typeface="Cambria Math" charset="0"/>
                              <a:cs typeface="Cambria Math" charset="0"/>
                            </a:rPr>
                            <m:t>∙</m:t>
                          </m:r>
                          <m:r>
                            <a:rPr lang="en-US" sz="1400" b="1" i="1" smtClean="0">
                              <a:solidFill>
                                <a:srgbClr val="D80017"/>
                              </a:solidFill>
                              <a:latin typeface="Cambria Math" charset="0"/>
                              <a:ea typeface="Cambria Math" charset="0"/>
                              <a:cs typeface="Cambria Math" charset="0"/>
                            </a:rPr>
                            <m:t>𝑳</m:t>
                          </m:r>
                        </m:num>
                        <m:den>
                          <m:sSub>
                            <m:sSubPr>
                              <m:ctrlPr>
                                <a:rPr lang="en-US" sz="1400" i="1">
                                  <a:latin typeface="Cambria Math" charset="0"/>
                                  <a:ea typeface="Arial" charset="0"/>
                                  <a:cs typeface="Arial" charset="0"/>
                                </a:rPr>
                              </m:ctrlPr>
                            </m:sSubPr>
                            <m:e>
                              <m:r>
                                <a:rPr lang="en-US" sz="1400" i="1">
                                  <a:latin typeface="Cambria Math" charset="0"/>
                                  <a:ea typeface="Arial" charset="0"/>
                                  <a:cs typeface="Arial" charset="0"/>
                                </a:rPr>
                                <m:t>𝑓</m:t>
                              </m:r>
                            </m:e>
                            <m:sub>
                              <m:r>
                                <m:rPr>
                                  <m:sty m:val="p"/>
                                </m:rPr>
                                <a:rPr lang="en-US" sz="1400">
                                  <a:latin typeface="Cambria Math" charset="0"/>
                                  <a:ea typeface="Arial" charset="0"/>
                                  <a:cs typeface="Arial" charset="0"/>
                                </a:rPr>
                                <m:t>rev</m:t>
                              </m:r>
                            </m:sub>
                          </m:sSub>
                          <m:r>
                            <a:rPr lang="en-US" sz="1400" i="1">
                              <a:latin typeface="Cambria Math" charset="0"/>
                              <a:ea typeface="Cambria Math" charset="0"/>
                              <a:cs typeface="Cambria Math" charset="0"/>
                            </a:rPr>
                            <m:t>∙</m:t>
                          </m:r>
                          <m:sSub>
                            <m:sSubPr>
                              <m:ctrlPr>
                                <a:rPr lang="en-US" sz="1400" i="1">
                                  <a:latin typeface="Cambria Math" charset="0"/>
                                  <a:ea typeface="Arial" charset="0"/>
                                  <a:cs typeface="Arial" charset="0"/>
                                </a:rPr>
                              </m:ctrlPr>
                            </m:sSubPr>
                            <m:e>
                              <m:r>
                                <a:rPr lang="en-US" sz="1400" i="1">
                                  <a:latin typeface="Cambria Math" charset="0"/>
                                  <a:ea typeface="Arial" charset="0"/>
                                  <a:cs typeface="Arial" charset="0"/>
                                </a:rPr>
                                <m:t>𝑛</m:t>
                              </m:r>
                            </m:e>
                            <m:sub>
                              <m:r>
                                <m:rPr>
                                  <m:sty m:val="p"/>
                                </m:rPr>
                                <a:rPr lang="en-US" sz="1400">
                                  <a:latin typeface="Cambria Math" charset="0"/>
                                  <a:ea typeface="Arial" charset="0"/>
                                  <a:cs typeface="Arial" charset="0"/>
                                </a:rPr>
                                <m:t>bunch</m:t>
                              </m:r>
                            </m:sub>
                          </m:sSub>
                        </m:den>
                      </m:f>
                      <m:r>
                        <a:rPr lang="en-US" sz="1400" b="0" i="1" smtClean="0">
                          <a:latin typeface="Cambria Math" charset="0"/>
                          <a:ea typeface="Cambria Math" charset="0"/>
                          <a:cs typeface="Cambria Math" charset="0"/>
                        </a:rPr>
                        <m:t>≈</m:t>
                      </m:r>
                      <m:f>
                        <m:fPr>
                          <m:ctrlPr>
                            <a:rPr lang="is-IS" sz="1400" i="1">
                              <a:latin typeface="Cambria Math" charset="0"/>
                              <a:ea typeface="Arial" charset="0"/>
                              <a:cs typeface="Arial" charset="0"/>
                            </a:rPr>
                          </m:ctrlPr>
                        </m:fPr>
                        <m:num>
                          <m:r>
                            <a:rPr lang="en-US" sz="1400" b="0" i="1" smtClean="0">
                              <a:latin typeface="Cambria Math" charset="0"/>
                              <a:ea typeface="Arial" charset="0"/>
                              <a:cs typeface="Arial" charset="0"/>
                            </a:rPr>
                            <m:t>80 </m:t>
                          </m:r>
                          <m:r>
                            <m:rPr>
                              <m:sty m:val="p"/>
                            </m:rPr>
                            <a:rPr lang="en-US" sz="1400" b="0" i="0" smtClean="0">
                              <a:latin typeface="Cambria Math" charset="0"/>
                              <a:ea typeface="Arial" charset="0"/>
                              <a:cs typeface="Arial" charset="0"/>
                            </a:rPr>
                            <m:t>mb</m:t>
                          </m:r>
                          <m:r>
                            <a:rPr lang="en-US" sz="1400" i="1">
                              <a:latin typeface="Cambria Math" charset="0"/>
                              <a:ea typeface="Cambria Math" charset="0"/>
                              <a:cs typeface="Cambria Math" charset="0"/>
                            </a:rPr>
                            <m:t>∙</m:t>
                          </m:r>
                          <m:r>
                            <a:rPr lang="en-US" sz="1400" b="0" i="1" smtClean="0">
                              <a:latin typeface="Cambria Math" charset="0"/>
                              <a:ea typeface="Cambria Math" charset="0"/>
                              <a:cs typeface="Cambria Math" charset="0"/>
                            </a:rPr>
                            <m:t>10 </m:t>
                          </m:r>
                          <m:sSup>
                            <m:sSupPr>
                              <m:ctrlPr>
                                <a:rPr lang="en-US" sz="1400" b="0" i="1" smtClean="0">
                                  <a:latin typeface="Cambria Math" charset="0"/>
                                  <a:ea typeface="Cambria Math" charset="0"/>
                                  <a:cs typeface="Cambria Math" charset="0"/>
                                </a:rPr>
                              </m:ctrlPr>
                            </m:sSupPr>
                            <m:e>
                              <m:r>
                                <m:rPr>
                                  <m:sty m:val="p"/>
                                </m:rPr>
                                <a:rPr lang="en-US" sz="1400">
                                  <a:latin typeface="Cambria Math" charset="0"/>
                                  <a:ea typeface="Cambria Math" charset="0"/>
                                  <a:cs typeface="Cambria Math" charset="0"/>
                                </a:rPr>
                                <m:t>nb</m:t>
                              </m:r>
                            </m:e>
                            <m:sup>
                              <m:r>
                                <a:rPr lang="en-US" sz="1400" b="0" i="1" smtClean="0">
                                  <a:latin typeface="Cambria Math" charset="0"/>
                                  <a:ea typeface="Cambria Math" charset="0"/>
                                  <a:cs typeface="Cambria Math" charset="0"/>
                                </a:rPr>
                                <m:t>−1</m:t>
                              </m:r>
                            </m:sup>
                          </m:sSup>
                          <m:sSup>
                            <m:sSupPr>
                              <m:ctrlPr>
                                <a:rPr lang="en-US" sz="1400" b="0" i="1" smtClean="0">
                                  <a:latin typeface="Cambria Math" charset="0"/>
                                  <a:ea typeface="Cambria Math" charset="0"/>
                                  <a:cs typeface="Cambria Math" charset="0"/>
                                </a:rPr>
                              </m:ctrlPr>
                            </m:sSupPr>
                            <m:e>
                              <m:r>
                                <m:rPr>
                                  <m:sty m:val="p"/>
                                </m:rPr>
                                <a:rPr lang="en-US" sz="1400" b="0" i="0" smtClean="0">
                                  <a:latin typeface="Cambria Math" charset="0"/>
                                  <a:ea typeface="Cambria Math" charset="0"/>
                                  <a:cs typeface="Cambria Math" charset="0"/>
                                </a:rPr>
                                <m:t>s</m:t>
                              </m:r>
                            </m:e>
                            <m:sup>
                              <m:r>
                                <a:rPr lang="en-US" sz="1400" b="0" i="1" smtClean="0">
                                  <a:latin typeface="Cambria Math" charset="0"/>
                                  <a:ea typeface="Cambria Math" charset="0"/>
                                  <a:cs typeface="Cambria Math" charset="0"/>
                                </a:rPr>
                                <m:t>−1</m:t>
                              </m:r>
                            </m:sup>
                          </m:sSup>
                        </m:num>
                        <m:den>
                          <m:r>
                            <a:rPr lang="en-US" sz="1400" b="0" i="1" smtClean="0">
                              <a:latin typeface="Cambria Math" charset="0"/>
                              <a:ea typeface="Cambria Math" charset="0"/>
                              <a:cs typeface="Cambria Math" charset="0"/>
                            </a:rPr>
                            <m:t>11245 </m:t>
                          </m:r>
                          <m:sSup>
                            <m:sSupPr>
                              <m:ctrlPr>
                                <a:rPr lang="en-US" sz="1400" i="1">
                                  <a:latin typeface="Cambria Math" charset="0"/>
                                  <a:ea typeface="Cambria Math" charset="0"/>
                                  <a:cs typeface="Cambria Math" charset="0"/>
                                </a:rPr>
                              </m:ctrlPr>
                            </m:sSupPr>
                            <m:e>
                              <m:r>
                                <m:rPr>
                                  <m:sty m:val="p"/>
                                </m:rPr>
                                <a:rPr lang="en-US" sz="1400">
                                  <a:latin typeface="Cambria Math" charset="0"/>
                                  <a:ea typeface="Cambria Math" charset="0"/>
                                  <a:cs typeface="Cambria Math" charset="0"/>
                                </a:rPr>
                                <m:t>s</m:t>
                              </m:r>
                            </m:e>
                            <m:sup>
                              <m:r>
                                <a:rPr lang="en-US" sz="1400" i="1">
                                  <a:latin typeface="Cambria Math" charset="0"/>
                                  <a:ea typeface="Cambria Math" charset="0"/>
                                  <a:cs typeface="Cambria Math" charset="0"/>
                                </a:rPr>
                                <m:t>−1</m:t>
                              </m:r>
                            </m:sup>
                          </m:sSup>
                          <m:r>
                            <a:rPr lang="en-US" sz="1400" i="1">
                              <a:latin typeface="Cambria Math" charset="0"/>
                              <a:ea typeface="Cambria Math" charset="0"/>
                              <a:cs typeface="Cambria Math" charset="0"/>
                            </a:rPr>
                            <m:t>∙</m:t>
                          </m:r>
                          <m:r>
                            <a:rPr lang="en-US" sz="1400" b="0" i="1" smtClean="0">
                              <a:latin typeface="Cambria Math" charset="0"/>
                              <a:ea typeface="Arial" charset="0"/>
                              <a:cs typeface="Arial" charset="0"/>
                            </a:rPr>
                            <m:t>2808</m:t>
                          </m:r>
                        </m:den>
                      </m:f>
                      <m:r>
                        <a:rPr lang="en-US" sz="1400" b="0" i="1" smtClean="0">
                          <a:latin typeface="Cambria Math" charset="0"/>
                          <a:ea typeface="Arial" charset="0"/>
                          <a:cs typeface="Arial" charset="0"/>
                        </a:rPr>
                        <m:t>=25</m:t>
                      </m:r>
                    </m:oMath>
                  </m:oMathPara>
                </a14:m>
                <a:endParaRPr lang="en-US" sz="1400" dirty="0" smtClean="0">
                  <a:ea typeface="Arial" charset="0"/>
                  <a:cs typeface="Arial"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5364088" y="4005064"/>
                <a:ext cx="3521584" cy="469552"/>
              </a:xfrm>
              <a:prstGeom prst="rect">
                <a:avLst/>
              </a:prstGeom>
              <a:blipFill rotWithShape="0">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079162392"/>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9" name="Text Box 25"/>
          <p:cNvSpPr txBox="1">
            <a:spLocks noChangeArrowheads="1"/>
          </p:cNvSpPr>
          <p:nvPr/>
        </p:nvSpPr>
        <p:spPr bwMode="auto">
          <a:xfrm>
            <a:off x="257174" y="1916832"/>
            <a:ext cx="8505826" cy="634020"/>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GB" sz="1600" dirty="0" smtClean="0">
                <a:solidFill>
                  <a:prstClr val="black"/>
                </a:solidFill>
                <a:latin typeface="Helvetica Light" charset="0"/>
                <a:ea typeface="Helvetica Light" charset="0"/>
                <a:cs typeface="Helvetica Light" charset="0"/>
              </a:rPr>
              <a:t>For proton–proton collisions, cross section is </a:t>
            </a:r>
            <a:r>
              <a:rPr lang="en-GB" sz="1600" b="1" dirty="0" smtClean="0">
                <a:solidFill>
                  <a:prstClr val="black"/>
                </a:solidFill>
                <a:latin typeface="Helvetica Light" charset="0"/>
                <a:ea typeface="Helvetica Light" charset="0"/>
                <a:cs typeface="Helvetica Light" charset="0"/>
              </a:rPr>
              <a:t>convolution of Parton Density Functions (PDF) with parton scattering Matrix Element</a:t>
            </a:r>
          </a:p>
        </p:txBody>
      </p:sp>
      <p:cxnSp>
        <p:nvCxnSpPr>
          <p:cNvPr id="66" name="Curved Connector 65"/>
          <p:cNvCxnSpPr/>
          <p:nvPr/>
        </p:nvCxnSpPr>
        <p:spPr>
          <a:xfrm>
            <a:off x="3221100" y="3042955"/>
            <a:ext cx="817498" cy="170021"/>
          </a:xfrm>
          <a:prstGeom prst="curvedConnector2">
            <a:avLst/>
          </a:prstGeom>
          <a:ln w="635" cap="flat" cmpd="sng" algn="ctr">
            <a:solidFill>
              <a:srgbClr val="D00209"/>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pic>
        <p:nvPicPr>
          <p:cNvPr id="67" name="Picture 6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33800" y="2937699"/>
            <a:ext cx="2003469" cy="2003469"/>
          </a:xfrm>
          <a:prstGeom prst="rect">
            <a:avLst/>
          </a:prstGeom>
        </p:spPr>
      </p:pic>
      <p:cxnSp>
        <p:nvCxnSpPr>
          <p:cNvPr id="69" name="Straight Connector 68"/>
          <p:cNvCxnSpPr/>
          <p:nvPr/>
        </p:nvCxnSpPr>
        <p:spPr>
          <a:xfrm rot="5400000" flipH="1" flipV="1">
            <a:off x="4062343" y="3369560"/>
            <a:ext cx="1292450" cy="1143001"/>
          </a:xfrm>
          <a:prstGeom prst="line">
            <a:avLst/>
          </a:prstGeom>
          <a:ln>
            <a:solidFill>
              <a:srgbClr val="D00209"/>
            </a:solidFill>
          </a:ln>
        </p:spPr>
        <p:style>
          <a:lnRef idx="2">
            <a:schemeClr val="accent1"/>
          </a:lnRef>
          <a:fillRef idx="0">
            <a:schemeClr val="accent1"/>
          </a:fillRef>
          <a:effectRef idx="1">
            <a:schemeClr val="accent1"/>
          </a:effectRef>
          <a:fontRef idx="minor">
            <a:schemeClr val="tx1"/>
          </a:fontRef>
        </p:style>
      </p:cxnSp>
      <p:grpSp>
        <p:nvGrpSpPr>
          <p:cNvPr id="4" name="Group 72"/>
          <p:cNvGrpSpPr/>
          <p:nvPr/>
        </p:nvGrpSpPr>
        <p:grpSpPr>
          <a:xfrm>
            <a:off x="5556699" y="3221585"/>
            <a:ext cx="2009370" cy="1510468"/>
            <a:chOff x="5556699" y="2395217"/>
            <a:chExt cx="2009370" cy="1510468"/>
          </a:xfrm>
        </p:grpSpPr>
        <p:pic>
          <p:nvPicPr>
            <p:cNvPr id="68" name="Picture 67"/>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995296" y="2395217"/>
              <a:ext cx="1570773" cy="1510468"/>
            </a:xfrm>
            <a:prstGeom prst="rect">
              <a:avLst/>
            </a:prstGeom>
          </p:spPr>
        </p:pic>
        <p:sp>
          <p:nvSpPr>
            <p:cNvPr id="70" name="Right Arrow 69"/>
            <p:cNvSpPr/>
            <p:nvPr/>
          </p:nvSpPr>
          <p:spPr>
            <a:xfrm>
              <a:off x="5556699" y="2980701"/>
              <a:ext cx="377421" cy="261150"/>
            </a:xfrm>
            <a:prstGeom prst="rightArrow">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solidFill>
                  <a:prstClr val="black"/>
                </a:solidFill>
              </a:endParaRPr>
            </a:p>
          </p:txBody>
        </p:sp>
      </p:grpSp>
      <p:cxnSp>
        <p:nvCxnSpPr>
          <p:cNvPr id="71" name="Straight Connector 70"/>
          <p:cNvCxnSpPr/>
          <p:nvPr/>
        </p:nvCxnSpPr>
        <p:spPr>
          <a:xfrm rot="16200000" flipV="1">
            <a:off x="4062343" y="3369560"/>
            <a:ext cx="1292450" cy="1143001"/>
          </a:xfrm>
          <a:prstGeom prst="line">
            <a:avLst/>
          </a:prstGeom>
          <a:ln>
            <a:solidFill>
              <a:srgbClr val="D00209"/>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838200" y="2780928"/>
            <a:ext cx="2286000" cy="900246"/>
          </a:xfrm>
          <a:prstGeom prst="rect">
            <a:avLst/>
          </a:prstGeom>
          <a:noFill/>
        </p:spPr>
        <p:txBody>
          <a:bodyPr wrap="square" lIns="0" rIns="0" rtlCol="0">
            <a:spAutoFit/>
          </a:bodyPr>
          <a:lstStyle/>
          <a:p>
            <a:r>
              <a:rPr lang="en-GB" sz="1400" dirty="0" smtClean="0">
                <a:solidFill>
                  <a:srgbClr val="BC010C"/>
                </a:solidFill>
                <a:latin typeface="Helvetica Light" charset="0"/>
                <a:ea typeface="Helvetica Light" charset="0"/>
                <a:cs typeface="Helvetica Light" charset="0"/>
              </a:rPr>
              <a:t>Parton distribution functions</a:t>
            </a:r>
          </a:p>
          <a:p>
            <a:pPr>
              <a:spcBef>
                <a:spcPts val="300"/>
              </a:spcBef>
            </a:pPr>
            <a:r>
              <a:rPr lang="en-GB" sz="1200" dirty="0" smtClean="0">
                <a:solidFill>
                  <a:srgbClr val="BC010C"/>
                </a:solidFill>
                <a:latin typeface="Helvetica Light" charset="0"/>
                <a:ea typeface="Helvetica Light" charset="0"/>
                <a:cs typeface="Helvetica Light" charset="0"/>
              </a:rPr>
              <a:t>Representing structure of proton, extracted using experimental data and QCD properties</a:t>
            </a:r>
            <a:endParaRPr lang="en-GB" sz="1100" dirty="0">
              <a:solidFill>
                <a:srgbClr val="BC010C"/>
              </a:solidFill>
              <a:latin typeface="Helvetica Light" charset="0"/>
              <a:ea typeface="Helvetica Light" charset="0"/>
              <a:cs typeface="Helvetica Light" charset="0"/>
            </a:endParaRPr>
          </a:p>
        </p:txBody>
      </p:sp>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43</a:t>
            </a:fld>
            <a:endParaRPr lang="en-GB" dirty="0"/>
          </a:p>
        </p:txBody>
      </p:sp>
      <p:sp>
        <p:nvSpPr>
          <p:cNvPr id="16" name="TextBox 15"/>
          <p:cNvSpPr txBox="1"/>
          <p:nvPr/>
        </p:nvSpPr>
        <p:spPr>
          <a:xfrm>
            <a:off x="5700715" y="437763"/>
            <a:ext cx="3119757" cy="830997"/>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Proton–Proton Collisions</a:t>
            </a:r>
          </a:p>
        </p:txBody>
      </p:sp>
    </p:spTree>
    <p:extLst>
      <p:ext uri="{BB962C8B-B14F-4D97-AF65-F5344CB8AC3E}">
        <p14:creationId xmlns:p14="http://schemas.microsoft.com/office/powerpoint/2010/main" val="1754128338"/>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4" cstate="print">
            <a:duotone>
              <a:schemeClr val="accent1">
                <a:shade val="45000"/>
                <a:satMod val="135000"/>
              </a:schemeClr>
              <a:prstClr val="white"/>
            </a:duotone>
            <a:alphaModFix/>
          </a:blip>
          <a:srcRect/>
          <a:stretch>
            <a:fillRect/>
          </a:stretch>
        </p:blipFill>
        <p:spPr bwMode="auto">
          <a:xfrm>
            <a:off x="0" y="0"/>
            <a:ext cx="9144000" cy="1714499"/>
          </a:xfrm>
          <a:prstGeom prst="rect">
            <a:avLst/>
          </a:prstGeom>
          <a:noFill/>
          <a:ln w="9525">
            <a:noFill/>
            <a:miter lim="800000"/>
            <a:headEnd/>
            <a:tailEnd/>
          </a:ln>
        </p:spPr>
      </p:pic>
      <p:sp>
        <p:nvSpPr>
          <p:cNvPr id="9" name="Text Box 25"/>
          <p:cNvSpPr txBox="1">
            <a:spLocks noChangeArrowheads="1"/>
          </p:cNvSpPr>
          <p:nvPr/>
        </p:nvSpPr>
        <p:spPr bwMode="auto">
          <a:xfrm>
            <a:off x="257174" y="1916832"/>
            <a:ext cx="8505826" cy="634020"/>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GB" sz="1600" dirty="0" smtClean="0">
                <a:solidFill>
                  <a:prstClr val="black"/>
                </a:solidFill>
                <a:latin typeface="Helvetica Light" charset="0"/>
                <a:ea typeface="Helvetica Light" charset="0"/>
                <a:cs typeface="Helvetica Light" charset="0"/>
              </a:rPr>
              <a:t>For proton–proton collisions, cross section is </a:t>
            </a:r>
            <a:r>
              <a:rPr lang="en-GB" sz="1600" b="1" dirty="0" smtClean="0">
                <a:solidFill>
                  <a:prstClr val="black"/>
                </a:solidFill>
                <a:latin typeface="Helvetica Light" charset="0"/>
                <a:ea typeface="Helvetica Light" charset="0"/>
                <a:cs typeface="Helvetica Light" charset="0"/>
              </a:rPr>
              <a:t>convolution of Parton Density Functions (PDF) with parton scattering Matrix Element</a:t>
            </a:r>
          </a:p>
        </p:txBody>
      </p:sp>
      <p:cxnSp>
        <p:nvCxnSpPr>
          <p:cNvPr id="66" name="Curved Connector 65"/>
          <p:cNvCxnSpPr/>
          <p:nvPr/>
        </p:nvCxnSpPr>
        <p:spPr>
          <a:xfrm>
            <a:off x="3221100" y="3042955"/>
            <a:ext cx="817498" cy="170021"/>
          </a:xfrm>
          <a:prstGeom prst="curvedConnector2">
            <a:avLst/>
          </a:prstGeom>
          <a:ln w="635" cap="flat" cmpd="sng" algn="ctr">
            <a:solidFill>
              <a:srgbClr val="D00209"/>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838200" y="2780928"/>
            <a:ext cx="2286000" cy="900246"/>
          </a:xfrm>
          <a:prstGeom prst="rect">
            <a:avLst/>
          </a:prstGeom>
          <a:noFill/>
        </p:spPr>
        <p:txBody>
          <a:bodyPr wrap="square" lIns="0" rIns="0" rtlCol="0">
            <a:spAutoFit/>
          </a:bodyPr>
          <a:lstStyle/>
          <a:p>
            <a:r>
              <a:rPr lang="en-GB" sz="1400" dirty="0" smtClean="0">
                <a:solidFill>
                  <a:srgbClr val="BC010C"/>
                </a:solidFill>
                <a:latin typeface="Helvetica Light" charset="0"/>
                <a:ea typeface="Helvetica Light" charset="0"/>
                <a:cs typeface="Helvetica Light" charset="0"/>
              </a:rPr>
              <a:t>Parton distribution functions</a:t>
            </a:r>
          </a:p>
          <a:p>
            <a:pPr>
              <a:spcBef>
                <a:spcPts val="300"/>
              </a:spcBef>
            </a:pPr>
            <a:r>
              <a:rPr lang="en-GB" sz="1200" dirty="0" smtClean="0">
                <a:solidFill>
                  <a:srgbClr val="BC010C"/>
                </a:solidFill>
                <a:latin typeface="Helvetica Light" charset="0"/>
                <a:ea typeface="Helvetica Light" charset="0"/>
                <a:cs typeface="Helvetica Light" charset="0"/>
              </a:rPr>
              <a:t>Representing structure of proton, extracted using experimental data and QCD properties</a:t>
            </a:r>
            <a:endParaRPr lang="en-GB" sz="1100" dirty="0">
              <a:solidFill>
                <a:srgbClr val="BC010C"/>
              </a:solidFill>
              <a:latin typeface="Helvetica Light" charset="0"/>
              <a:ea typeface="Helvetica Light" charset="0"/>
              <a:cs typeface="Helvetica Light" charset="0"/>
            </a:endParaRPr>
          </a:p>
        </p:txBody>
      </p:sp>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44</a:t>
            </a:fld>
            <a:endParaRPr lang="en-GB" dirty="0"/>
          </a:p>
        </p:txBody>
      </p:sp>
      <p:grpSp>
        <p:nvGrpSpPr>
          <p:cNvPr id="16" name="Group 110"/>
          <p:cNvGrpSpPr/>
          <p:nvPr/>
        </p:nvGrpSpPr>
        <p:grpSpPr>
          <a:xfrm>
            <a:off x="4603564" y="2789093"/>
            <a:ext cx="4235636" cy="1070479"/>
            <a:chOff x="4603564" y="3850957"/>
            <a:chExt cx="4235636" cy="1070479"/>
          </a:xfrm>
        </p:grpSpPr>
        <p:sp>
          <p:nvSpPr>
            <p:cNvPr id="17" name="TextBox 16"/>
            <p:cNvSpPr txBox="1"/>
            <p:nvPr/>
          </p:nvSpPr>
          <p:spPr>
            <a:xfrm>
              <a:off x="5943600" y="3850957"/>
              <a:ext cx="2895600" cy="715581"/>
            </a:xfrm>
            <a:prstGeom prst="rect">
              <a:avLst/>
            </a:prstGeom>
            <a:noFill/>
          </p:spPr>
          <p:txBody>
            <a:bodyPr wrap="square" rtlCol="0">
              <a:spAutoFit/>
            </a:bodyPr>
            <a:lstStyle/>
            <a:p>
              <a:r>
                <a:rPr lang="en-GB" sz="1400" dirty="0" smtClean="0">
                  <a:solidFill>
                    <a:srgbClr val="A47501"/>
                  </a:solidFill>
                  <a:latin typeface="Helvetica Light" charset="0"/>
                  <a:ea typeface="Helvetica Light" charset="0"/>
                  <a:cs typeface="Helvetica Light" charset="0"/>
                </a:rPr>
                <a:t>Hard scatter </a:t>
              </a:r>
              <a:r>
                <a:rPr lang="en-GB" sz="1400" dirty="0" err="1" smtClean="0">
                  <a:solidFill>
                    <a:srgbClr val="A47501"/>
                  </a:solidFill>
                  <a:latin typeface="Helvetica Light" charset="0"/>
                  <a:ea typeface="Helvetica Light" charset="0"/>
                  <a:cs typeface="Helvetica Light" charset="0"/>
                </a:rPr>
                <a:t>parton</a:t>
              </a:r>
              <a:r>
                <a:rPr lang="en-GB" sz="1400" dirty="0" smtClean="0">
                  <a:solidFill>
                    <a:srgbClr val="A47501"/>
                  </a:solidFill>
                  <a:latin typeface="Helvetica Light" charset="0"/>
                  <a:ea typeface="Helvetica Light" charset="0"/>
                  <a:cs typeface="Helvetica Light" charset="0"/>
                </a:rPr>
                <a:t> cross section </a:t>
              </a:r>
            </a:p>
            <a:p>
              <a:pPr>
                <a:spcBef>
                  <a:spcPts val="300"/>
                </a:spcBef>
              </a:pPr>
              <a:r>
                <a:rPr lang="en-GB" sz="1200" dirty="0" smtClean="0">
                  <a:solidFill>
                    <a:srgbClr val="A47501"/>
                  </a:solidFill>
                  <a:latin typeface="Helvetica Light" charset="0"/>
                  <a:ea typeface="Helvetica Light" charset="0"/>
                  <a:cs typeface="Helvetica Light" charset="0"/>
                </a:rPr>
                <a:t>Higher order </a:t>
              </a:r>
              <a:r>
                <a:rPr lang="en-GB" sz="1200" dirty="0" err="1" smtClean="0">
                  <a:solidFill>
                    <a:srgbClr val="A47501"/>
                  </a:solidFill>
                  <a:latin typeface="Helvetica Light" charset="0"/>
                  <a:ea typeface="Helvetica Light" charset="0"/>
                  <a:cs typeface="Helvetica Light" charset="0"/>
                </a:rPr>
                <a:t>pQCD</a:t>
              </a:r>
              <a:r>
                <a:rPr lang="en-GB" sz="1200" dirty="0" smtClean="0">
                  <a:solidFill>
                    <a:srgbClr val="A47501"/>
                  </a:solidFill>
                  <a:latin typeface="Helvetica Light" charset="0"/>
                  <a:ea typeface="Helvetica Light" charset="0"/>
                  <a:cs typeface="Helvetica Light" charset="0"/>
                </a:rPr>
                <a:t> correction; accompanying radiation, jets, …</a:t>
              </a:r>
              <a:endParaRPr lang="en-GB" sz="1200" dirty="0">
                <a:solidFill>
                  <a:srgbClr val="A47501"/>
                </a:solidFill>
                <a:latin typeface="Helvetica Light" charset="0"/>
                <a:ea typeface="Helvetica Light" charset="0"/>
                <a:cs typeface="Helvetica Light" charset="0"/>
              </a:endParaRPr>
            </a:p>
          </p:txBody>
        </p:sp>
        <p:cxnSp>
          <p:nvCxnSpPr>
            <p:cNvPr id="18" name="Curved Connector 65"/>
            <p:cNvCxnSpPr/>
            <p:nvPr/>
          </p:nvCxnSpPr>
          <p:spPr>
            <a:xfrm rot="10800000" flipV="1">
              <a:off x="4603564" y="4208747"/>
              <a:ext cx="1340037" cy="712689"/>
            </a:xfrm>
            <a:prstGeom prst="curvedConnector2">
              <a:avLst/>
            </a:prstGeom>
            <a:ln w="635" cap="flat" cmpd="sng" algn="ctr">
              <a:solidFill>
                <a:srgbClr val="A47501"/>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grpSp>
      <p:grpSp>
        <p:nvGrpSpPr>
          <p:cNvPr id="19" name="Group 59"/>
          <p:cNvGrpSpPr/>
          <p:nvPr/>
        </p:nvGrpSpPr>
        <p:grpSpPr>
          <a:xfrm>
            <a:off x="3135808" y="3205336"/>
            <a:ext cx="5805566" cy="1447800"/>
            <a:chOff x="3135808" y="2397443"/>
            <a:chExt cx="5805566" cy="1447800"/>
          </a:xfrm>
        </p:grpSpPr>
        <p:sp>
          <p:nvSpPr>
            <p:cNvPr id="20" name="TextBox 19"/>
            <p:cNvSpPr txBox="1"/>
            <p:nvPr/>
          </p:nvSpPr>
          <p:spPr>
            <a:xfrm>
              <a:off x="3135808" y="2397443"/>
              <a:ext cx="325730" cy="369332"/>
            </a:xfrm>
            <a:prstGeom prst="rect">
              <a:avLst/>
            </a:prstGeom>
            <a:noFill/>
          </p:spPr>
          <p:txBody>
            <a:bodyPr wrap="none" rtlCol="0">
              <a:spAutoFit/>
            </a:bodyPr>
            <a:lstStyle/>
            <a:p>
              <a:r>
                <a:rPr lang="en-GB" sz="1800" dirty="0" err="1" smtClean="0">
                  <a:solidFill>
                    <a:prstClr val="black"/>
                  </a:solidFill>
                  <a:latin typeface="Helvetica Light" charset="0"/>
                  <a:ea typeface="Helvetica Light" charset="0"/>
                  <a:cs typeface="Helvetica Light" charset="0"/>
                </a:rPr>
                <a:t>p</a:t>
              </a:r>
              <a:endParaRPr lang="en-GB" sz="1800" dirty="0">
                <a:solidFill>
                  <a:prstClr val="black"/>
                </a:solidFill>
                <a:latin typeface="Helvetica Light" charset="0"/>
                <a:ea typeface="Helvetica Light" charset="0"/>
                <a:cs typeface="Helvetica Light" charset="0"/>
              </a:endParaRPr>
            </a:p>
          </p:txBody>
        </p:sp>
        <p:grpSp>
          <p:nvGrpSpPr>
            <p:cNvPr id="21" name="Group 109"/>
            <p:cNvGrpSpPr/>
            <p:nvPr/>
          </p:nvGrpSpPr>
          <p:grpSpPr>
            <a:xfrm>
              <a:off x="3135808" y="2473643"/>
              <a:ext cx="5805566" cy="1371600"/>
              <a:chOff x="3135808" y="4343400"/>
              <a:chExt cx="5805566" cy="1371600"/>
            </a:xfrm>
          </p:grpSpPr>
          <p:cxnSp>
            <p:nvCxnSpPr>
              <p:cNvPr id="22" name="Straight Connector 21"/>
              <p:cNvCxnSpPr/>
              <p:nvPr/>
            </p:nvCxnSpPr>
            <p:spPr>
              <a:xfrm>
                <a:off x="3429000" y="4495800"/>
                <a:ext cx="457200" cy="1588"/>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3886200" y="4343400"/>
                <a:ext cx="304800" cy="304800"/>
              </a:xfrm>
              <a:prstGeom prst="ellipse">
                <a:avLst/>
              </a:prstGeom>
              <a:solidFill>
                <a:srgbClr val="D00209">
                  <a:alpha val="82000"/>
                </a:srgbClr>
              </a:solidFill>
              <a:ln>
                <a:noFill/>
              </a:ln>
              <a:effectLst>
                <a:outerShdw blurRad="50800" dist="38100" dir="270000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latin typeface="Helvetica Light" charset="0"/>
                  <a:ea typeface="Helvetica Light" charset="0"/>
                  <a:cs typeface="Helvetica Light" charset="0"/>
                </a:endParaRPr>
              </a:p>
            </p:txBody>
          </p:sp>
          <p:cxnSp>
            <p:nvCxnSpPr>
              <p:cNvPr id="24" name="Straight Connector 23"/>
              <p:cNvCxnSpPr/>
              <p:nvPr/>
            </p:nvCxnSpPr>
            <p:spPr>
              <a:xfrm>
                <a:off x="3429000" y="5562600"/>
                <a:ext cx="457200" cy="1588"/>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5" name="Oval 24"/>
              <p:cNvSpPr/>
              <p:nvPr/>
            </p:nvSpPr>
            <p:spPr>
              <a:xfrm>
                <a:off x="3886200" y="5410200"/>
                <a:ext cx="304800" cy="304800"/>
              </a:xfrm>
              <a:prstGeom prst="ellipse">
                <a:avLst/>
              </a:prstGeom>
              <a:solidFill>
                <a:srgbClr val="D00209">
                  <a:alpha val="82000"/>
                </a:srgbClr>
              </a:solidFill>
              <a:ln>
                <a:noFill/>
              </a:ln>
              <a:effectLst>
                <a:outerShdw blurRad="50800" dist="38100" dir="270000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latin typeface="Helvetica Light" charset="0"/>
                  <a:ea typeface="Helvetica Light" charset="0"/>
                  <a:cs typeface="Helvetica Light" charset="0"/>
                </a:endParaRPr>
              </a:p>
            </p:txBody>
          </p:sp>
          <p:cxnSp>
            <p:nvCxnSpPr>
              <p:cNvPr id="26" name="Straight Connector 25"/>
              <p:cNvCxnSpPr/>
              <p:nvPr/>
            </p:nvCxnSpPr>
            <p:spPr>
              <a:xfrm>
                <a:off x="4191000" y="5564188"/>
                <a:ext cx="457200" cy="1588"/>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flipV="1">
                <a:off x="4191000" y="5490633"/>
                <a:ext cx="455083" cy="71967"/>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191000" y="5566833"/>
                <a:ext cx="455083" cy="71967"/>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4191000" y="4493155"/>
                <a:ext cx="457200" cy="1588"/>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V="1">
                <a:off x="4191000" y="4419600"/>
                <a:ext cx="455083" cy="71967"/>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4191000" y="4495800"/>
                <a:ext cx="455083" cy="71967"/>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flipH="1" flipV="1">
                <a:off x="4152900" y="5219700"/>
                <a:ext cx="381000" cy="304800"/>
              </a:xfrm>
              <a:prstGeom prst="line">
                <a:avLst/>
              </a:prstGeom>
              <a:ln>
                <a:solidFill>
                  <a:srgbClr val="D00209"/>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16200000" flipV="1">
                <a:off x="4152900" y="4533900"/>
                <a:ext cx="381000" cy="304800"/>
              </a:xfrm>
              <a:prstGeom prst="line">
                <a:avLst/>
              </a:prstGeom>
              <a:ln>
                <a:solidFill>
                  <a:srgbClr val="D00209"/>
                </a:solidFill>
              </a:ln>
            </p:spPr>
            <p:style>
              <a:lnRef idx="2">
                <a:schemeClr val="accent1"/>
              </a:lnRef>
              <a:fillRef idx="0">
                <a:schemeClr val="accent1"/>
              </a:fillRef>
              <a:effectRef idx="1">
                <a:schemeClr val="accent1"/>
              </a:effectRef>
              <a:fontRef idx="minor">
                <a:schemeClr val="tx1"/>
              </a:fontRef>
            </p:style>
          </p:cxnSp>
          <p:sp>
            <p:nvSpPr>
              <p:cNvPr id="34" name="Oval 33"/>
              <p:cNvSpPr/>
              <p:nvPr/>
            </p:nvSpPr>
            <p:spPr>
              <a:xfrm>
                <a:off x="4343400" y="4876800"/>
                <a:ext cx="304800" cy="30480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a:solidFill>
                    <a:prstClr val="white"/>
                  </a:solidFill>
                  <a:latin typeface="Helvetica Light" charset="0"/>
                  <a:ea typeface="Helvetica Light" charset="0"/>
                  <a:cs typeface="Helvetica Light" charset="0"/>
                </a:endParaRPr>
              </a:p>
            </p:txBody>
          </p:sp>
          <p:sp>
            <p:nvSpPr>
              <p:cNvPr id="35" name="TextBox 34"/>
              <p:cNvSpPr txBox="1"/>
              <p:nvPr/>
            </p:nvSpPr>
            <p:spPr>
              <a:xfrm>
                <a:off x="3135808" y="5334000"/>
                <a:ext cx="325730" cy="369332"/>
              </a:xfrm>
              <a:prstGeom prst="rect">
                <a:avLst/>
              </a:prstGeom>
              <a:noFill/>
            </p:spPr>
            <p:txBody>
              <a:bodyPr wrap="none" rtlCol="0">
                <a:spAutoFit/>
              </a:bodyPr>
              <a:lstStyle/>
              <a:p>
                <a:r>
                  <a:rPr lang="en-GB" sz="1800" dirty="0" err="1" smtClean="0">
                    <a:solidFill>
                      <a:prstClr val="black"/>
                    </a:solidFill>
                    <a:latin typeface="Helvetica Light" charset="0"/>
                    <a:ea typeface="Helvetica Light" charset="0"/>
                    <a:cs typeface="Helvetica Light" charset="0"/>
                  </a:rPr>
                  <a:t>p</a:t>
                </a:r>
                <a:endParaRPr lang="en-GB" sz="1800" dirty="0">
                  <a:solidFill>
                    <a:prstClr val="black"/>
                  </a:solidFill>
                  <a:latin typeface="Helvetica Light" charset="0"/>
                  <a:ea typeface="Helvetica Light" charset="0"/>
                  <a:cs typeface="Helvetica Light" charset="0"/>
                </a:endParaRPr>
              </a:p>
            </p:txBody>
          </p:sp>
          <p:sp>
            <p:nvSpPr>
              <p:cNvPr id="36" name="TextBox 35"/>
              <p:cNvSpPr txBox="1"/>
              <p:nvPr/>
            </p:nvSpPr>
            <p:spPr>
              <a:xfrm>
                <a:off x="4724400" y="5407223"/>
                <a:ext cx="1556836" cy="307777"/>
              </a:xfrm>
              <a:prstGeom prst="rect">
                <a:avLst/>
              </a:prstGeom>
              <a:noFill/>
            </p:spPr>
            <p:txBody>
              <a:bodyPr wrap="none" rtlCol="0">
                <a:spAutoFit/>
              </a:bodyPr>
              <a:lstStyle/>
              <a:p>
                <a:r>
                  <a:rPr lang="en-GB" sz="1400" dirty="0" smtClean="0">
                    <a:solidFill>
                      <a:srgbClr val="008000"/>
                    </a:solidFill>
                    <a:latin typeface="Helvetica Light" charset="0"/>
                    <a:ea typeface="Helvetica Light" charset="0"/>
                    <a:cs typeface="Helvetica Light" charset="0"/>
                  </a:rPr>
                  <a:t>Underlying event</a:t>
                </a:r>
                <a:endParaRPr lang="en-GB" sz="1400" dirty="0">
                  <a:solidFill>
                    <a:srgbClr val="008000"/>
                  </a:solidFill>
                  <a:latin typeface="Helvetica Light" charset="0"/>
                  <a:ea typeface="Helvetica Light" charset="0"/>
                  <a:cs typeface="Helvetica Light" charset="0"/>
                </a:endParaRPr>
              </a:p>
            </p:txBody>
          </p:sp>
          <p:cxnSp>
            <p:nvCxnSpPr>
              <p:cNvPr id="37" name="Straight Connector 36"/>
              <p:cNvCxnSpPr/>
              <p:nvPr/>
            </p:nvCxnSpPr>
            <p:spPr>
              <a:xfrm flipV="1">
                <a:off x="4648200" y="4953000"/>
                <a:ext cx="455083" cy="71967"/>
              </a:xfrm>
              <a:prstGeom prst="line">
                <a:avLst/>
              </a:prstGeom>
              <a:ln>
                <a:solidFill>
                  <a:srgbClr val="3F8DE2"/>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4648200" y="5029200"/>
                <a:ext cx="455083" cy="71967"/>
              </a:xfrm>
              <a:prstGeom prst="line">
                <a:avLst/>
              </a:prstGeom>
              <a:ln>
                <a:solidFill>
                  <a:srgbClr val="3F8DE2"/>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4648200" y="5029200"/>
                <a:ext cx="1143000" cy="1588"/>
              </a:xfrm>
              <a:prstGeom prst="line">
                <a:avLst/>
              </a:prstGeom>
              <a:ln w="50800" cap="flat" cmpd="sng" algn="ctr">
                <a:solidFill>
                  <a:schemeClr val="tx2">
                    <a:lumMod val="75000"/>
                    <a:lumOff val="25000"/>
                  </a:schemeClr>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5801782" y="4842932"/>
                <a:ext cx="3139592" cy="369332"/>
              </a:xfrm>
              <a:prstGeom prst="rect">
                <a:avLst/>
              </a:prstGeom>
              <a:noFill/>
            </p:spPr>
            <p:txBody>
              <a:bodyPr wrap="square" rtlCol="0">
                <a:spAutoFit/>
              </a:bodyPr>
              <a:lstStyle/>
              <a:p>
                <a:pPr defTabSz="360363"/>
                <a:r>
                  <a:rPr lang="en-GB" sz="1800" i="1" dirty="0" smtClean="0">
                    <a:solidFill>
                      <a:srgbClr val="09213B">
                        <a:lumMod val="75000"/>
                        <a:lumOff val="25000"/>
                      </a:srgbClr>
                    </a:solidFill>
                    <a:latin typeface="Helvetica Light" charset="0"/>
                    <a:ea typeface="Helvetica Light" charset="0"/>
                    <a:cs typeface="Helvetica Light" charset="0"/>
                  </a:rPr>
                  <a:t>X</a:t>
                </a:r>
                <a:r>
                  <a:rPr lang="en-GB" sz="1400" dirty="0" smtClean="0">
                    <a:solidFill>
                      <a:srgbClr val="09213B">
                        <a:lumMod val="75000"/>
                        <a:lumOff val="25000"/>
                      </a:srgbClr>
                    </a:solidFill>
                    <a:latin typeface="Helvetica Light" charset="0"/>
                    <a:ea typeface="Helvetica Light" charset="0"/>
                    <a:cs typeface="Helvetica Light" charset="0"/>
                  </a:rPr>
                  <a:t> = 	jets, </a:t>
                </a:r>
                <a:r>
                  <a:rPr lang="en-GB" sz="1400" i="1" dirty="0" smtClean="0">
                    <a:solidFill>
                      <a:srgbClr val="09213B">
                        <a:lumMod val="75000"/>
                        <a:lumOff val="25000"/>
                      </a:srgbClr>
                    </a:solidFill>
                    <a:latin typeface="Helvetica Light" charset="0"/>
                    <a:ea typeface="Helvetica Light" charset="0"/>
                    <a:cs typeface="Helvetica Light" charset="0"/>
                  </a:rPr>
                  <a:t>W</a:t>
                </a:r>
                <a:r>
                  <a:rPr lang="en-GB" sz="1400" dirty="0" smtClean="0">
                    <a:solidFill>
                      <a:srgbClr val="09213B">
                        <a:lumMod val="75000"/>
                        <a:lumOff val="25000"/>
                      </a:srgbClr>
                    </a:solidFill>
                    <a:latin typeface="Helvetica Light" charset="0"/>
                    <a:ea typeface="Helvetica Light" charset="0"/>
                    <a:cs typeface="Helvetica Light" charset="0"/>
                  </a:rPr>
                  <a:t>, </a:t>
                </a:r>
                <a:r>
                  <a:rPr lang="en-GB" sz="1400" i="1" dirty="0" smtClean="0">
                    <a:solidFill>
                      <a:srgbClr val="09213B">
                        <a:lumMod val="75000"/>
                        <a:lumOff val="25000"/>
                      </a:srgbClr>
                    </a:solidFill>
                    <a:latin typeface="Helvetica Light" charset="0"/>
                    <a:ea typeface="Helvetica Light" charset="0"/>
                    <a:cs typeface="Helvetica Light" charset="0"/>
                  </a:rPr>
                  <a:t>Z</a:t>
                </a:r>
                <a:r>
                  <a:rPr lang="en-GB" sz="1400" dirty="0" smtClean="0">
                    <a:solidFill>
                      <a:srgbClr val="09213B">
                        <a:lumMod val="75000"/>
                        <a:lumOff val="25000"/>
                      </a:srgbClr>
                    </a:solidFill>
                    <a:latin typeface="Helvetica Light" charset="0"/>
                    <a:ea typeface="Helvetica Light" charset="0"/>
                    <a:cs typeface="Helvetica Light" charset="0"/>
                  </a:rPr>
                  <a:t>, top, Higgs, SUSY, … </a:t>
                </a:r>
                <a:endParaRPr lang="en-GB" sz="1400" dirty="0">
                  <a:solidFill>
                    <a:srgbClr val="09213B">
                      <a:lumMod val="75000"/>
                      <a:lumOff val="25000"/>
                    </a:srgbClr>
                  </a:solidFill>
                  <a:latin typeface="Helvetica Light" charset="0"/>
                  <a:ea typeface="Helvetica Light" charset="0"/>
                  <a:cs typeface="Helvetica Light" charset="0"/>
                </a:endParaRPr>
              </a:p>
            </p:txBody>
          </p:sp>
          <p:sp>
            <p:nvSpPr>
              <p:cNvPr id="41" name="TextBox 40"/>
              <p:cNvSpPr txBox="1"/>
              <p:nvPr/>
            </p:nvSpPr>
            <p:spPr>
              <a:xfrm>
                <a:off x="4648200" y="4604266"/>
                <a:ext cx="1101584" cy="369332"/>
              </a:xfrm>
              <a:prstGeom prst="rect">
                <a:avLst/>
              </a:prstGeom>
              <a:noFill/>
            </p:spPr>
            <p:txBody>
              <a:bodyPr wrap="none" rtlCol="0">
                <a:spAutoFit/>
              </a:bodyPr>
              <a:lstStyle/>
              <a:p>
                <a:r>
                  <a:rPr lang="en-GB" sz="1800" i="1" dirty="0" smtClean="0">
                    <a:solidFill>
                      <a:srgbClr val="09213B">
                        <a:lumMod val="75000"/>
                        <a:lumOff val="25000"/>
                      </a:srgbClr>
                    </a:solidFill>
                    <a:latin typeface="Helvetica Light" charset="0"/>
                    <a:ea typeface="Helvetica Light" charset="0"/>
                    <a:cs typeface="Helvetica Light" charset="0"/>
                  </a:rPr>
                  <a:t>Q</a:t>
                </a:r>
                <a:r>
                  <a:rPr lang="en-GB" sz="600" dirty="0" smtClean="0">
                    <a:solidFill>
                      <a:srgbClr val="09213B">
                        <a:lumMod val="75000"/>
                        <a:lumOff val="25000"/>
                      </a:srgbClr>
                    </a:solidFill>
                    <a:latin typeface="Helvetica Light" charset="0"/>
                    <a:ea typeface="Helvetica Light" charset="0"/>
                    <a:cs typeface="Helvetica Light" charset="0"/>
                  </a:rPr>
                  <a:t> </a:t>
                </a:r>
                <a:r>
                  <a:rPr lang="en-GB" sz="1800" baseline="30000" dirty="0" smtClean="0">
                    <a:solidFill>
                      <a:srgbClr val="09213B">
                        <a:lumMod val="75000"/>
                        <a:lumOff val="25000"/>
                      </a:srgbClr>
                    </a:solidFill>
                    <a:latin typeface="Helvetica Light" charset="0"/>
                    <a:ea typeface="Helvetica Light" charset="0"/>
                    <a:cs typeface="Helvetica Light" charset="0"/>
                  </a:rPr>
                  <a:t>2 </a:t>
                </a:r>
                <a:r>
                  <a:rPr lang="en-GB" sz="1800" dirty="0" smtClean="0">
                    <a:solidFill>
                      <a:srgbClr val="09213B">
                        <a:lumMod val="75000"/>
                        <a:lumOff val="25000"/>
                      </a:srgbClr>
                    </a:solidFill>
                    <a:latin typeface="Helvetica Light" charset="0"/>
                    <a:ea typeface="Helvetica Light" charset="0"/>
                    <a:cs typeface="Helvetica Light" charset="0"/>
                  </a:rPr>
                  <a:t>= </a:t>
                </a:r>
                <a:r>
                  <a:rPr lang="en-GB" sz="1800" i="1" dirty="0" smtClean="0">
                    <a:solidFill>
                      <a:srgbClr val="09213B">
                        <a:lumMod val="75000"/>
                        <a:lumOff val="25000"/>
                      </a:srgbClr>
                    </a:solidFill>
                    <a:latin typeface="Helvetica Light" charset="0"/>
                    <a:ea typeface="Helvetica Light" charset="0"/>
                    <a:cs typeface="Helvetica Light" charset="0"/>
                  </a:rPr>
                  <a:t>M</a:t>
                </a:r>
                <a:r>
                  <a:rPr lang="en-GB" sz="1800" i="1" baseline="-25000" dirty="0" smtClean="0">
                    <a:solidFill>
                      <a:srgbClr val="09213B">
                        <a:lumMod val="75000"/>
                        <a:lumOff val="25000"/>
                      </a:srgbClr>
                    </a:solidFill>
                    <a:latin typeface="Helvetica Light" charset="0"/>
                    <a:ea typeface="Helvetica Light" charset="0"/>
                    <a:cs typeface="Helvetica Light" charset="0"/>
                  </a:rPr>
                  <a:t>X</a:t>
                </a:r>
                <a:r>
                  <a:rPr lang="en-GB" sz="1800" baseline="30000" dirty="0" smtClean="0">
                    <a:solidFill>
                      <a:srgbClr val="09213B">
                        <a:lumMod val="75000"/>
                        <a:lumOff val="25000"/>
                      </a:srgbClr>
                    </a:solidFill>
                    <a:latin typeface="Helvetica Light" charset="0"/>
                    <a:ea typeface="Helvetica Light" charset="0"/>
                    <a:cs typeface="Helvetica Light" charset="0"/>
                  </a:rPr>
                  <a:t>2</a:t>
                </a:r>
                <a:endParaRPr lang="en-GB" sz="1800" baseline="30000" dirty="0">
                  <a:solidFill>
                    <a:srgbClr val="09213B">
                      <a:lumMod val="75000"/>
                      <a:lumOff val="25000"/>
                    </a:srgbClr>
                  </a:solidFill>
                  <a:latin typeface="Helvetica Light" charset="0"/>
                  <a:ea typeface="Helvetica Light" charset="0"/>
                  <a:cs typeface="Helvetica Light" charset="0"/>
                </a:endParaRPr>
              </a:p>
            </p:txBody>
          </p:sp>
          <p:graphicFrame>
            <p:nvGraphicFramePr>
              <p:cNvPr id="42" name="Object 3"/>
              <p:cNvGraphicFramePr>
                <a:graphicFrameLocks noChangeAspect="1"/>
              </p:cNvGraphicFramePr>
              <p:nvPr/>
            </p:nvGraphicFramePr>
            <p:xfrm>
              <a:off x="3877207" y="4635498"/>
              <a:ext cx="478895" cy="315666"/>
            </p:xfrm>
            <a:graphic>
              <a:graphicData uri="http://schemas.openxmlformats.org/presentationml/2006/ole">
                <mc:AlternateContent xmlns:mc="http://schemas.openxmlformats.org/markup-compatibility/2006">
                  <mc:Choice xmlns:v="urn:schemas-microsoft-com:vml" Requires="v">
                    <p:oleObj spid="_x0000_s68527" name="Equation" r:id="rId5" imgW="406400" imgH="266700" progId="Equation.DSMT4">
                      <p:embed/>
                    </p:oleObj>
                  </mc:Choice>
                  <mc:Fallback>
                    <p:oleObj name="Equation" r:id="rId5" imgW="406400" imgH="2667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7207" y="4635498"/>
                            <a:ext cx="478895" cy="315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3" name="Object 4"/>
              <p:cNvGraphicFramePr>
                <a:graphicFrameLocks noChangeAspect="1"/>
              </p:cNvGraphicFramePr>
              <p:nvPr/>
            </p:nvGraphicFramePr>
            <p:xfrm>
              <a:off x="3870326" y="5081057"/>
              <a:ext cx="493713" cy="315913"/>
            </p:xfrm>
            <a:graphic>
              <a:graphicData uri="http://schemas.openxmlformats.org/presentationml/2006/ole">
                <mc:AlternateContent xmlns:mc="http://schemas.openxmlformats.org/markup-compatibility/2006">
                  <mc:Choice xmlns:v="urn:schemas-microsoft-com:vml" Requires="v">
                    <p:oleObj spid="_x0000_s68528" name="Equation" r:id="rId7" imgW="419100" imgH="266700" progId="Equation.DSMT4">
                      <p:embed/>
                    </p:oleObj>
                  </mc:Choice>
                  <mc:Fallback>
                    <p:oleObj name="Equation" r:id="rId7" imgW="419100" imgH="2667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70326" y="5081057"/>
                            <a:ext cx="493713" cy="3159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46" name="Text Box 25"/>
          <p:cNvSpPr txBox="1">
            <a:spLocks noChangeArrowheads="1"/>
          </p:cNvSpPr>
          <p:nvPr/>
        </p:nvSpPr>
        <p:spPr bwMode="auto">
          <a:xfrm>
            <a:off x="257174" y="5405618"/>
            <a:ext cx="8582026" cy="1258806"/>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GB" sz="1600" dirty="0" smtClean="0">
                <a:solidFill>
                  <a:prstClr val="black"/>
                </a:solidFill>
                <a:latin typeface="Helvetica Light" charset="0"/>
                <a:ea typeface="Helvetica Light" charset="0"/>
                <a:cs typeface="Helvetica Light" charset="0"/>
              </a:rPr>
              <a:t>The PDFs rise dramatically towards low x:</a:t>
            </a:r>
          </a:p>
          <a:p>
            <a:pPr marL="800100" lvl="1" indent="-342900">
              <a:lnSpc>
                <a:spcPct val="110000"/>
              </a:lnSpc>
              <a:spcBef>
                <a:spcPct val="50000"/>
              </a:spcBef>
              <a:buFont typeface="LucidaGrande" charset="0"/>
              <a:buChar char="—"/>
            </a:pPr>
            <a:r>
              <a:rPr lang="en-US" sz="1400" dirty="0" smtClean="0">
                <a:solidFill>
                  <a:srgbClr val="0038AC"/>
                </a:solidFill>
                <a:latin typeface="Helvetica Light" charset="0"/>
                <a:ea typeface="Helvetica Light" charset="0"/>
                <a:cs typeface="Helvetica Light" charset="0"/>
                <a:sym typeface="Wingdings"/>
              </a:rPr>
              <a:t>Higher cross section at higher </a:t>
            </a:r>
            <a:r>
              <a:rPr lang="en-US" sz="1400" dirty="0" err="1" smtClean="0">
                <a:solidFill>
                  <a:srgbClr val="0038AC"/>
                </a:solidFill>
                <a:latin typeface="Helvetica Light" charset="0"/>
                <a:ea typeface="Helvetica Light" charset="0"/>
                <a:cs typeface="Helvetica Light" charset="0"/>
                <a:sym typeface="Wingdings"/>
              </a:rPr>
              <a:t>proton−proton</a:t>
            </a:r>
            <a:r>
              <a:rPr lang="en-US" sz="1400" dirty="0" smtClean="0">
                <a:solidFill>
                  <a:srgbClr val="0038AC"/>
                </a:solidFill>
                <a:latin typeface="Helvetica Light" charset="0"/>
                <a:ea typeface="Helvetica Light" charset="0"/>
                <a:cs typeface="Helvetica Light" charset="0"/>
                <a:sym typeface="Wingdings"/>
              </a:rPr>
              <a:t> collision energy</a:t>
            </a:r>
          </a:p>
          <a:p>
            <a:pPr marL="800100" lvl="1" indent="-342900">
              <a:lnSpc>
                <a:spcPct val="110000"/>
              </a:lnSpc>
              <a:spcBef>
                <a:spcPts val="300"/>
              </a:spcBef>
              <a:buFont typeface="LucidaGrande" charset="0"/>
              <a:buChar char="—"/>
            </a:pPr>
            <a:r>
              <a:rPr lang="en-US" sz="1400" dirty="0" smtClean="0">
                <a:solidFill>
                  <a:srgbClr val="0038AC"/>
                </a:solidFill>
                <a:latin typeface="Helvetica Light" charset="0"/>
                <a:ea typeface="Helvetica Light" charset="0"/>
                <a:cs typeface="Helvetica Light" charset="0"/>
                <a:sym typeface="Wingdings"/>
              </a:rPr>
              <a:t>More luminosity also achieves higher achievable energy </a:t>
            </a:r>
          </a:p>
          <a:p>
            <a:pPr marL="800100" lvl="1" indent="-342900">
              <a:lnSpc>
                <a:spcPct val="110000"/>
              </a:lnSpc>
              <a:spcBef>
                <a:spcPts val="200"/>
              </a:spcBef>
              <a:buFont typeface="LucidaGrande" charset="0"/>
              <a:buChar char="—"/>
            </a:pPr>
            <a:r>
              <a:rPr lang="en-US" sz="1400" dirty="0" smtClean="0">
                <a:solidFill>
                  <a:srgbClr val="0038AC"/>
                </a:solidFill>
                <a:latin typeface="Helvetica Light" charset="0"/>
                <a:ea typeface="Helvetica Light" charset="0"/>
                <a:cs typeface="Helvetica Light" charset="0"/>
                <a:sym typeface="Wingdings"/>
              </a:rPr>
              <a:t>Low-</a:t>
            </a:r>
            <a:r>
              <a:rPr lang="en-US" sz="1400" i="1" dirty="0" smtClean="0">
                <a:solidFill>
                  <a:srgbClr val="0038AC"/>
                </a:solidFill>
                <a:latin typeface="Helvetica Light" charset="0"/>
                <a:ea typeface="Helvetica Light" charset="0"/>
                <a:cs typeface="Helvetica Light" charset="0"/>
                <a:sym typeface="Wingdings"/>
              </a:rPr>
              <a:t>x</a:t>
            </a:r>
            <a:r>
              <a:rPr lang="en-US" sz="1400" dirty="0" smtClean="0">
                <a:solidFill>
                  <a:srgbClr val="0038AC"/>
                </a:solidFill>
                <a:latin typeface="Helvetica Light" charset="0"/>
                <a:ea typeface="Helvetica Light" charset="0"/>
                <a:cs typeface="Helvetica Light" charset="0"/>
                <a:sym typeface="Wingdings"/>
              </a:rPr>
              <a:t> regime (</a:t>
            </a:r>
            <a:r>
              <a:rPr lang="en-US" sz="1400" dirty="0" err="1" smtClean="0">
                <a:solidFill>
                  <a:srgbClr val="0038AC"/>
                </a:solidFill>
                <a:latin typeface="Helvetica Light" charset="0"/>
                <a:ea typeface="Helvetica Light" charset="0"/>
                <a:cs typeface="Helvetica Light" charset="0"/>
                <a:sym typeface="Wingdings"/>
              </a:rPr>
              <a:t>eg</a:t>
            </a:r>
            <a:r>
              <a:rPr lang="en-US" sz="1400" dirty="0" smtClean="0">
                <a:solidFill>
                  <a:srgbClr val="0038AC"/>
                </a:solidFill>
                <a:latin typeface="Helvetica Light" charset="0"/>
                <a:ea typeface="Helvetica Light" charset="0"/>
                <a:cs typeface="Helvetica Light" charset="0"/>
                <a:sym typeface="Wingdings"/>
              </a:rPr>
              <a:t>, Higgs production) dominated by gluon−gluon collisions: “gluon collider” </a:t>
            </a:r>
            <a:endParaRPr lang="en-GB" sz="1400" dirty="0" smtClean="0">
              <a:solidFill>
                <a:srgbClr val="0038AC"/>
              </a:solidFill>
              <a:latin typeface="Helvetica Light" charset="0"/>
              <a:ea typeface="Helvetica Light" charset="0"/>
              <a:cs typeface="Helvetica Light" charset="0"/>
            </a:endParaRPr>
          </a:p>
        </p:txBody>
      </p:sp>
      <p:grpSp>
        <p:nvGrpSpPr>
          <p:cNvPr id="47" name="Group 66"/>
          <p:cNvGrpSpPr/>
          <p:nvPr/>
        </p:nvGrpSpPr>
        <p:grpSpPr>
          <a:xfrm>
            <a:off x="257173" y="4948418"/>
            <a:ext cx="5898561" cy="374009"/>
            <a:chOff x="257173" y="4343400"/>
            <a:chExt cx="5898561" cy="374009"/>
          </a:xfrm>
        </p:grpSpPr>
        <p:sp>
          <p:nvSpPr>
            <p:cNvPr id="48" name="Text Box 25"/>
            <p:cNvSpPr txBox="1">
              <a:spLocks noChangeArrowheads="1"/>
            </p:cNvSpPr>
            <p:nvPr/>
          </p:nvSpPr>
          <p:spPr bwMode="auto">
            <a:xfrm>
              <a:off x="257173" y="4343400"/>
              <a:ext cx="4106865" cy="363176"/>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US" sz="1600" dirty="0" smtClean="0">
                  <a:solidFill>
                    <a:prstClr val="black"/>
                  </a:solidFill>
                  <a:latin typeface="Helvetica Light" charset="0"/>
                  <a:ea typeface="Helvetica Light" charset="0"/>
                  <a:cs typeface="Helvetica Light" charset="0"/>
                </a:rPr>
                <a:t>CM energy-squared of parton collision:</a:t>
              </a:r>
            </a:p>
          </p:txBody>
        </p:sp>
        <p:graphicFrame>
          <p:nvGraphicFramePr>
            <p:cNvPr id="49" name="Object 2"/>
            <p:cNvGraphicFramePr>
              <a:graphicFrameLocks noChangeAspect="1"/>
            </p:cNvGraphicFramePr>
            <p:nvPr>
              <p:extLst/>
            </p:nvPr>
          </p:nvGraphicFramePr>
          <p:xfrm>
            <a:off x="4294854" y="4344917"/>
            <a:ext cx="1860880" cy="372492"/>
          </p:xfrm>
          <a:graphic>
            <a:graphicData uri="http://schemas.openxmlformats.org/presentationml/2006/ole">
              <mc:AlternateContent xmlns:mc="http://schemas.openxmlformats.org/markup-compatibility/2006">
                <mc:Choice xmlns:v="urn:schemas-microsoft-com:vml" Requires="v">
                  <p:oleObj spid="_x0000_s68529" name="Equation" r:id="rId9" imgW="1346200" imgH="266700" progId="Equation.DSMT4">
                    <p:embed/>
                  </p:oleObj>
                </mc:Choice>
                <mc:Fallback>
                  <p:oleObj name="Equation" r:id="rId9" imgW="1346200" imgH="2667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94854" y="4344917"/>
                          <a:ext cx="1860880" cy="372492"/>
                        </a:xfrm>
                        <a:prstGeom prst="rect">
                          <a:avLst/>
                        </a:prstGeom>
                        <a:noFill/>
                        <a:extLst/>
                      </p:spPr>
                    </p:pic>
                  </p:oleObj>
                </mc:Fallback>
              </mc:AlternateContent>
            </a:graphicData>
          </a:graphic>
        </p:graphicFrame>
      </p:grpSp>
      <p:sp>
        <p:nvSpPr>
          <p:cNvPr id="45" name="TextBox 44"/>
          <p:cNvSpPr txBox="1"/>
          <p:nvPr/>
        </p:nvSpPr>
        <p:spPr>
          <a:xfrm>
            <a:off x="5700715" y="437763"/>
            <a:ext cx="3119757" cy="830997"/>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Proton–Proton Collisions</a:t>
            </a:r>
          </a:p>
        </p:txBody>
      </p:sp>
    </p:spTree>
    <p:extLst>
      <p:ext uri="{BB962C8B-B14F-4D97-AF65-F5344CB8AC3E}">
        <p14:creationId xmlns:p14="http://schemas.microsoft.com/office/powerpoint/2010/main" val="138425894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45</a:t>
            </a:fld>
            <a:endParaRPr lang="en-GB" dirty="0"/>
          </a:p>
        </p:txBody>
      </p:sp>
      <p:sp>
        <p:nvSpPr>
          <p:cNvPr id="2" name="Rectangle 1"/>
          <p:cNvSpPr/>
          <p:nvPr/>
        </p:nvSpPr>
        <p:spPr>
          <a:xfrm>
            <a:off x="1" y="980728"/>
            <a:ext cx="4499992" cy="733771"/>
          </a:xfrm>
          <a:prstGeom prst="rect">
            <a:avLst/>
          </a:prstGeom>
          <a:solidFill>
            <a:schemeClr val="bg1"/>
          </a:solidFill>
          <a:effectLst>
            <a:outerShdw blurRad="50800" dist="76200" dir="16200000" rotWithShape="0">
              <a:prstClr val="black">
                <a:alpha val="10000"/>
              </a:prstClr>
            </a:outerShdw>
          </a:effectLst>
        </p:spPr>
        <p:txBody>
          <a:bodyPr wrap="square" rtlCol="0" anchor="ctr">
            <a:spAutoFit/>
          </a:bodyPr>
          <a:lstStyle/>
          <a:p>
            <a:pPr algn="ctr"/>
            <a:endParaRPr lang="en-US" sz="1600">
              <a:latin typeface="Helvetica Light" charset="0"/>
              <a:ea typeface="Helvetica Light" charset="0"/>
              <a:cs typeface="Helvetica Light" charset="0"/>
            </a:endParaRPr>
          </a:p>
        </p:txBody>
      </p:sp>
      <p:pic>
        <p:nvPicPr>
          <p:cNvPr id="45" name="Picture 4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76393" y="836712"/>
            <a:ext cx="4323599" cy="6118438"/>
          </a:xfrm>
          <a:prstGeom prst="rect">
            <a:avLst/>
          </a:prstGeom>
        </p:spPr>
      </p:pic>
      <p:sp>
        <p:nvSpPr>
          <p:cNvPr id="3" name="TextBox 2"/>
          <p:cNvSpPr txBox="1"/>
          <p:nvPr/>
        </p:nvSpPr>
        <p:spPr>
          <a:xfrm>
            <a:off x="4981780" y="6552867"/>
            <a:ext cx="3666388" cy="253916"/>
          </a:xfrm>
          <a:prstGeom prst="rect">
            <a:avLst/>
          </a:prstGeom>
          <a:noFill/>
        </p:spPr>
        <p:txBody>
          <a:bodyPr wrap="none" rtlCol="0">
            <a:spAutoFit/>
          </a:bodyPr>
          <a:lstStyle/>
          <a:p>
            <a:r>
              <a:rPr lang="en-US" sz="1050" dirty="0" smtClean="0">
                <a:solidFill>
                  <a:schemeClr val="tx1">
                    <a:lumMod val="50000"/>
                    <a:lumOff val="50000"/>
                  </a:schemeClr>
                </a:solidFill>
                <a:latin typeface="Helvetica Light" charset="0"/>
                <a:ea typeface="Helvetica Light" charset="0"/>
                <a:cs typeface="Helvetica Light" charset="0"/>
              </a:rPr>
              <a:t>*The LHCb phase-1 upgrade is preparing for exactly that!</a:t>
            </a:r>
          </a:p>
        </p:txBody>
      </p:sp>
      <p:sp>
        <p:nvSpPr>
          <p:cNvPr id="9" name="Text Box 25"/>
          <p:cNvSpPr txBox="1">
            <a:spLocks noChangeArrowheads="1"/>
          </p:cNvSpPr>
          <p:nvPr/>
        </p:nvSpPr>
        <p:spPr bwMode="auto">
          <a:xfrm>
            <a:off x="4981780" y="2348880"/>
            <a:ext cx="3838692" cy="3619452"/>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GB" sz="1600" dirty="0" smtClean="0">
                <a:solidFill>
                  <a:prstClr val="black"/>
                </a:solidFill>
                <a:latin typeface="Helvetica Light" charset="0"/>
                <a:ea typeface="Helvetica Light" charset="0"/>
                <a:cs typeface="Helvetica Light" charset="0"/>
              </a:rPr>
              <a:t>Cross-section fully dominated by inelastic strong interaction “minimum bias” events</a:t>
            </a:r>
          </a:p>
          <a:p>
            <a:pPr marL="342900" indent="-342900">
              <a:lnSpc>
                <a:spcPct val="110000"/>
              </a:lnSpc>
              <a:spcBef>
                <a:spcPts val="2400"/>
              </a:spcBef>
              <a:buFont typeface="Arial"/>
              <a:buChar char="•"/>
            </a:pPr>
            <a:r>
              <a:rPr lang="en-GB" sz="1600" dirty="0" smtClean="0">
                <a:solidFill>
                  <a:prstClr val="black"/>
                </a:solidFill>
                <a:latin typeface="Helvetica Light" charset="0"/>
                <a:ea typeface="Helvetica Light" charset="0"/>
                <a:cs typeface="Helvetica Light" charset="0"/>
              </a:rPr>
              <a:t>Detectors cannot record 40 MHz event rate*</a:t>
            </a:r>
            <a:r>
              <a:rPr lang="en-GB" sz="1200" dirty="0" smtClean="0">
                <a:solidFill>
                  <a:prstClr val="black"/>
                </a:solidFill>
                <a:latin typeface="Helvetica Light" charset="0"/>
                <a:ea typeface="Helvetica Light" charset="0"/>
                <a:cs typeface="Helvetica Light" charset="0"/>
              </a:rPr>
              <a:t> (each event ~2 MB size </a:t>
            </a:r>
            <a:r>
              <a:rPr lang="en-GB" sz="1200" dirty="0" smtClean="0">
                <a:solidFill>
                  <a:prstClr val="black"/>
                </a:solidFill>
                <a:latin typeface="Symbol" charset="2"/>
                <a:ea typeface="Symbol" charset="2"/>
                <a:cs typeface="Symbol" charset="2"/>
              </a:rPr>
              <a:t>®</a:t>
            </a:r>
            <a:r>
              <a:rPr lang="en-GB" sz="1200" dirty="0" smtClean="0">
                <a:solidFill>
                  <a:prstClr val="black"/>
                </a:solidFill>
                <a:latin typeface="Helvetica Light" charset="0"/>
                <a:ea typeface="Helvetica Light" charset="0"/>
                <a:cs typeface="Helvetica Light" charset="0"/>
              </a:rPr>
              <a:t> 80 TB / second) </a:t>
            </a:r>
          </a:p>
          <a:p>
            <a:pPr marL="342900" indent="-342900">
              <a:lnSpc>
                <a:spcPct val="110000"/>
              </a:lnSpc>
              <a:spcBef>
                <a:spcPts val="2400"/>
              </a:spcBef>
              <a:buFont typeface="Arial"/>
              <a:buChar char="•"/>
            </a:pPr>
            <a:r>
              <a:rPr lang="en-GB" sz="1600" dirty="0" smtClean="0">
                <a:solidFill>
                  <a:prstClr val="black"/>
                </a:solidFill>
                <a:latin typeface="Helvetica Light" charset="0"/>
                <a:ea typeface="Helvetica Light" charset="0"/>
                <a:cs typeface="Helvetica Light" charset="0"/>
              </a:rPr>
              <a:t>Online custom hardware and software “triggers” reduce rate to filter out events with a million &amp; more times </a:t>
            </a:r>
            <a:r>
              <a:rPr lang="en-GB" sz="1600" dirty="0">
                <a:solidFill>
                  <a:prstClr val="black"/>
                </a:solidFill>
                <a:latin typeface="Helvetica Light" charset="0"/>
                <a:ea typeface="Helvetica Light" charset="0"/>
                <a:cs typeface="Helvetica Light" charset="0"/>
              </a:rPr>
              <a:t>smaller cross-sections than </a:t>
            </a:r>
            <a:r>
              <a:rPr lang="en-GB" sz="1600" dirty="0" smtClean="0">
                <a:solidFill>
                  <a:prstClr val="black"/>
                </a:solidFill>
                <a:latin typeface="Helvetica Light" charset="0"/>
                <a:ea typeface="Helvetica Light" charset="0"/>
                <a:cs typeface="Helvetica Light" charset="0"/>
              </a:rPr>
              <a:t>minimum bias events</a:t>
            </a:r>
          </a:p>
        </p:txBody>
      </p:sp>
      <p:sp>
        <p:nvSpPr>
          <p:cNvPr id="10" name="TextBox 9"/>
          <p:cNvSpPr txBox="1"/>
          <p:nvPr/>
        </p:nvSpPr>
        <p:spPr>
          <a:xfrm>
            <a:off x="5700715" y="437763"/>
            <a:ext cx="3119757" cy="830997"/>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Proton–Proton Collisions</a:t>
            </a:r>
          </a:p>
        </p:txBody>
      </p:sp>
    </p:spTree>
    <p:extLst>
      <p:ext uri="{BB962C8B-B14F-4D97-AF65-F5344CB8AC3E}">
        <p14:creationId xmlns:p14="http://schemas.microsoft.com/office/powerpoint/2010/main" val="3008957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11" name="TextBox 10"/>
          <p:cNvSpPr txBox="1"/>
          <p:nvPr/>
        </p:nvSpPr>
        <p:spPr>
          <a:xfrm>
            <a:off x="4496619" y="437763"/>
            <a:ext cx="4323853" cy="830997"/>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Theoretical predictions based on </a:t>
            </a:r>
            <a:r>
              <a:rPr lang="en-US" sz="2400" i="1" dirty="0" smtClean="0">
                <a:solidFill>
                  <a:schemeClr val="bg1"/>
                </a:solidFill>
                <a:latin typeface="Helvetica Light" charset="0"/>
                <a:ea typeface="Helvetica Light" charset="0"/>
                <a:cs typeface="Helvetica Light" charset="0"/>
              </a:rPr>
              <a:t>perturbation theory</a:t>
            </a:r>
          </a:p>
        </p:txBody>
      </p:sp>
      <p:sp>
        <p:nvSpPr>
          <p:cNvPr id="12" name="Text Box 25"/>
          <p:cNvSpPr txBox="1">
            <a:spLocks noChangeArrowheads="1"/>
          </p:cNvSpPr>
          <p:nvPr/>
        </p:nvSpPr>
        <p:spPr bwMode="auto">
          <a:xfrm>
            <a:off x="263712" y="1916832"/>
            <a:ext cx="8867060" cy="338554"/>
          </a:xfrm>
          <a:prstGeom prst="rect">
            <a:avLst/>
          </a:prstGeom>
          <a:noFill/>
          <a:ln w="12700">
            <a:noFill/>
            <a:miter lim="800000"/>
            <a:headEnd/>
            <a:tailEnd/>
          </a:ln>
          <a:effectLst/>
        </p:spPr>
        <p:txBody>
          <a:bodyPr wrap="square">
            <a:prstTxWarp prst="textNoShape">
              <a:avLst/>
            </a:prstTxWarp>
            <a:spAutoFit/>
          </a:bodyPr>
          <a:lstStyle/>
          <a:p>
            <a:pPr>
              <a:spcBef>
                <a:spcPts val="600"/>
              </a:spcBef>
            </a:pPr>
            <a:r>
              <a:rPr lang="en-US" sz="1600" dirty="0" smtClean="0">
                <a:solidFill>
                  <a:srgbClr val="003BB8"/>
                </a:solidFill>
                <a:latin typeface="Helvetica Light"/>
                <a:cs typeface="Helvetica Light"/>
              </a:rPr>
              <a:t>Progress in theoretical calculations</a:t>
            </a:r>
            <a:r>
              <a:rPr lang="en-US" sz="1600" dirty="0">
                <a:solidFill>
                  <a:srgbClr val="003BB8"/>
                </a:solidFill>
                <a:latin typeface="Helvetica Light"/>
                <a:cs typeface="Helvetica Light"/>
              </a:rPr>
              <a:t> </a:t>
            </a:r>
            <a:r>
              <a:rPr lang="en-US" sz="1600" dirty="0" smtClean="0">
                <a:solidFill>
                  <a:srgbClr val="003BB8"/>
                </a:solidFill>
                <a:latin typeface="Helvetica Light"/>
                <a:cs typeface="Helvetica Light"/>
              </a:rPr>
              <a:t>— </a:t>
            </a:r>
            <a:r>
              <a:rPr lang="en-US" sz="1600" b="1" dirty="0" smtClean="0">
                <a:solidFill>
                  <a:srgbClr val="D80017"/>
                </a:solidFill>
                <a:latin typeface="Helvetica Light"/>
                <a:cs typeface="Helvetica Light"/>
              </a:rPr>
              <a:t>NNLO revolution</a:t>
            </a:r>
            <a:endParaRPr lang="en-US" sz="1400" dirty="0">
              <a:solidFill>
                <a:srgbClr val="003BB8"/>
              </a:solidFill>
              <a:latin typeface="Helvetica Light"/>
              <a:cs typeface="Helvetica Light"/>
            </a:endParaRPr>
          </a:p>
        </p:txBody>
      </p:sp>
      <p:sp>
        <p:nvSpPr>
          <p:cNvPr id="13" name="TextBox 12"/>
          <p:cNvSpPr txBox="1"/>
          <p:nvPr/>
        </p:nvSpPr>
        <p:spPr>
          <a:xfrm>
            <a:off x="5220072" y="4978145"/>
            <a:ext cx="338554" cy="261610"/>
          </a:xfrm>
          <a:prstGeom prst="rect">
            <a:avLst/>
          </a:prstGeom>
          <a:solidFill>
            <a:schemeClr val="bg1"/>
          </a:solidFill>
        </p:spPr>
        <p:txBody>
          <a:bodyPr wrap="none" rtlCol="0">
            <a:spAutoFit/>
          </a:bodyPr>
          <a:lstStyle/>
          <a:p>
            <a:r>
              <a:rPr lang="en-US" sz="1100" smtClean="0">
                <a:latin typeface="Helvetica Light"/>
                <a:cs typeface="Helvetica Light"/>
              </a:rPr>
              <a:t>    </a:t>
            </a:r>
            <a:endParaRPr lang="en-US" sz="1100" dirty="0" smtClean="0">
              <a:latin typeface="Helvetica Light"/>
              <a:cs typeface="Helvetica Light"/>
            </a:endParaRPr>
          </a:p>
        </p:txBody>
      </p:sp>
      <p:pic>
        <p:nvPicPr>
          <p:cNvPr id="14" name="Picture 13"/>
          <p:cNvPicPr>
            <a:picLocks noChangeAspect="1"/>
          </p:cNvPicPr>
          <p:nvPr/>
        </p:nvPicPr>
        <p:blipFill>
          <a:blip r:embed="rId4"/>
          <a:stretch>
            <a:fillRect/>
          </a:stretch>
        </p:blipFill>
        <p:spPr>
          <a:xfrm>
            <a:off x="971600" y="2420888"/>
            <a:ext cx="7413365" cy="4091161"/>
          </a:xfrm>
          <a:prstGeom prst="rect">
            <a:avLst/>
          </a:prstGeom>
        </p:spPr>
      </p:pic>
      <p:sp>
        <p:nvSpPr>
          <p:cNvPr id="16" name="TextBox 15"/>
          <p:cNvSpPr txBox="1"/>
          <p:nvPr/>
        </p:nvSpPr>
        <p:spPr>
          <a:xfrm>
            <a:off x="263712" y="6279703"/>
            <a:ext cx="3084152" cy="461665"/>
          </a:xfrm>
          <a:prstGeom prst="rect">
            <a:avLst/>
          </a:prstGeom>
          <a:noFill/>
        </p:spPr>
        <p:txBody>
          <a:bodyPr wrap="square" rtlCol="0">
            <a:spAutoFit/>
          </a:bodyPr>
          <a:lstStyle/>
          <a:p>
            <a:r>
              <a:rPr lang="en-US" sz="1200" dirty="0" smtClean="0">
                <a:latin typeface="Helvetica Light" charset="0"/>
                <a:ea typeface="Helvetica Light" charset="0"/>
                <a:cs typeface="Helvetica Light" charset="0"/>
              </a:rPr>
              <a:t>Also experimental knowledge of PDFs </a:t>
            </a:r>
            <a:r>
              <a:rPr lang="en-US" sz="1200" smtClean="0">
                <a:latin typeface="Helvetica Light" charset="0"/>
                <a:ea typeface="Helvetica Light" charset="0"/>
                <a:cs typeface="Helvetica Light" charset="0"/>
              </a:rPr>
              <a:t>limits precision </a:t>
            </a:r>
            <a:r>
              <a:rPr lang="en-US" sz="1200" dirty="0" smtClean="0">
                <a:latin typeface="Helvetica Light" charset="0"/>
                <a:ea typeface="Helvetica Light" charset="0"/>
                <a:cs typeface="Helvetica Light" charset="0"/>
              </a:rPr>
              <a:t>in many LHC analyses !</a:t>
            </a:r>
          </a:p>
        </p:txBody>
      </p:sp>
      <p:sp>
        <p:nvSpPr>
          <p:cNvPr id="17" name="Rectangle 16"/>
          <p:cNvSpPr/>
          <p:nvPr/>
        </p:nvSpPr>
        <p:spPr>
          <a:xfrm>
            <a:off x="971600" y="5567998"/>
            <a:ext cx="2582758" cy="261610"/>
          </a:xfrm>
          <a:prstGeom prst="rect">
            <a:avLst/>
          </a:prstGeom>
        </p:spPr>
        <p:txBody>
          <a:bodyPr wrap="none">
            <a:spAutoFit/>
          </a:bodyPr>
          <a:lstStyle/>
          <a:p>
            <a:pPr lvl="0">
              <a:spcBef>
                <a:spcPts val="600"/>
              </a:spcBef>
            </a:pPr>
            <a:r>
              <a:rPr lang="en-US" sz="1100" i="1" dirty="0" smtClean="0">
                <a:solidFill>
                  <a:schemeClr val="tx1">
                    <a:lumMod val="50000"/>
                    <a:lumOff val="50000"/>
                  </a:schemeClr>
                </a:solidFill>
                <a:latin typeface="Helvetica Light"/>
                <a:cs typeface="Helvetica Light"/>
              </a:rPr>
              <a:t>Figure by Gavin </a:t>
            </a:r>
            <a:r>
              <a:rPr lang="en-US" sz="1100" i="1" dirty="0">
                <a:solidFill>
                  <a:schemeClr val="tx1">
                    <a:lumMod val="50000"/>
                    <a:lumOff val="50000"/>
                  </a:schemeClr>
                </a:solidFill>
                <a:latin typeface="Helvetica Light"/>
                <a:cs typeface="Helvetica Light"/>
              </a:rPr>
              <a:t>Salam at LHCP </a:t>
            </a:r>
            <a:r>
              <a:rPr lang="en-US" sz="1100" i="1" dirty="0" smtClean="0">
                <a:solidFill>
                  <a:schemeClr val="tx1">
                    <a:lumMod val="50000"/>
                    <a:lumOff val="50000"/>
                  </a:schemeClr>
                </a:solidFill>
                <a:latin typeface="Helvetica Light"/>
                <a:cs typeface="Helvetica Light"/>
              </a:rPr>
              <a:t>2016</a:t>
            </a:r>
            <a:endParaRPr lang="en-US" sz="1400" i="1" dirty="0">
              <a:solidFill>
                <a:schemeClr val="tx1">
                  <a:lumMod val="50000"/>
                  <a:lumOff val="50000"/>
                </a:schemeClr>
              </a:solidFill>
              <a:latin typeface="Helvetica Light"/>
              <a:cs typeface="Helvetica Light"/>
            </a:endParaRPr>
          </a:p>
        </p:txBody>
      </p:sp>
    </p:spTree>
    <p:extLst>
      <p:ext uri="{BB962C8B-B14F-4D97-AF65-F5344CB8AC3E}">
        <p14:creationId xmlns:p14="http://schemas.microsoft.com/office/powerpoint/2010/main" val="1125605627"/>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556792"/>
            <a:ext cx="9144000" cy="53012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9" name="TextBox 18"/>
          <p:cNvSpPr txBox="1"/>
          <p:nvPr/>
        </p:nvSpPr>
        <p:spPr>
          <a:xfrm>
            <a:off x="154519" y="152400"/>
            <a:ext cx="8989481" cy="823302"/>
          </a:xfrm>
          <a:prstGeom prst="rect">
            <a:avLst/>
          </a:prstGeom>
          <a:noFill/>
        </p:spPr>
        <p:txBody>
          <a:bodyPr wrap="square" rtlCol="0">
            <a:spAutoFit/>
          </a:bodyPr>
          <a:lstStyle/>
          <a:p>
            <a:r>
              <a:rPr lang="en-US" sz="2400" dirty="0" smtClean="0">
                <a:solidFill>
                  <a:prstClr val="black"/>
                </a:solidFill>
                <a:latin typeface="Helvetica Light" charset="0"/>
                <a:ea typeface="Helvetica Light" charset="0"/>
                <a:cs typeface="Helvetica Light" charset="0"/>
              </a:rPr>
              <a:t>Theory so far agrees with all measured cross-sections</a:t>
            </a:r>
          </a:p>
          <a:p>
            <a:pPr>
              <a:spcBef>
                <a:spcPts val="900"/>
              </a:spcBef>
            </a:pPr>
            <a:r>
              <a:rPr lang="en-US" sz="1600" dirty="0" smtClean="0">
                <a:solidFill>
                  <a:prstClr val="black"/>
                </a:solidFill>
                <a:latin typeface="Helvetica Light" charset="0"/>
                <a:ea typeface="Helvetica Light" charset="0"/>
                <a:cs typeface="Helvetica Light" charset="0"/>
              </a:rPr>
              <a:t>Across widely different processes</a:t>
            </a:r>
            <a:endParaRPr lang="en-US" sz="1600" dirty="0">
              <a:solidFill>
                <a:prstClr val="black"/>
              </a:solidFill>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47</a:t>
            </a:fld>
            <a:endParaRPr lang="en-GB" dirty="0"/>
          </a:p>
        </p:txBody>
      </p:sp>
      <p:sp>
        <p:nvSpPr>
          <p:cNvPr id="17" name="TextBox 16"/>
          <p:cNvSpPr txBox="1"/>
          <p:nvPr/>
        </p:nvSpPr>
        <p:spPr>
          <a:xfrm>
            <a:off x="7146032" y="1829142"/>
            <a:ext cx="1962472" cy="1815882"/>
          </a:xfrm>
          <a:prstGeom prst="rect">
            <a:avLst/>
          </a:prstGeom>
          <a:noFill/>
        </p:spPr>
        <p:txBody>
          <a:bodyPr wrap="square" rtlCol="0">
            <a:spAutoFit/>
          </a:bodyPr>
          <a:lstStyle/>
          <a:p>
            <a:r>
              <a:rPr lang="en-US" sz="1400" dirty="0" smtClean="0">
                <a:solidFill>
                  <a:srgbClr val="0038AC"/>
                </a:solidFill>
                <a:latin typeface="Helvetica Light" charset="0"/>
                <a:ea typeface="Helvetica Light" charset="0"/>
                <a:cs typeface="Helvetica Light" charset="0"/>
              </a:rPr>
              <a:t>Harvest of cross-section measure-</a:t>
            </a:r>
            <a:r>
              <a:rPr lang="en-US" sz="1400" dirty="0" err="1" smtClean="0">
                <a:solidFill>
                  <a:srgbClr val="0038AC"/>
                </a:solidFill>
                <a:latin typeface="Helvetica Light" charset="0"/>
                <a:ea typeface="Helvetica Light" charset="0"/>
                <a:cs typeface="Helvetica Light" charset="0"/>
              </a:rPr>
              <a:t>ments</a:t>
            </a:r>
            <a:r>
              <a:rPr lang="en-US" sz="1400" dirty="0" smtClean="0">
                <a:solidFill>
                  <a:srgbClr val="0038AC"/>
                </a:solidFill>
                <a:latin typeface="Helvetica Light" charset="0"/>
                <a:ea typeface="Helvetica Light" charset="0"/>
                <a:cs typeface="Helvetica Light" charset="0"/>
              </a:rPr>
              <a:t> from LHC experiments (</a:t>
            </a:r>
            <a:r>
              <a:rPr lang="en-US" sz="1400" dirty="0" smtClean="0">
                <a:solidFill>
                  <a:srgbClr val="003BB8"/>
                </a:solidFill>
                <a:latin typeface="Helvetica Light"/>
                <a:cs typeface="Helvetica Light"/>
              </a:rPr>
              <a:t>&gt; </a:t>
            </a:r>
            <a:r>
              <a:rPr lang="en-US" sz="1400" dirty="0">
                <a:solidFill>
                  <a:srgbClr val="003BB8"/>
                </a:solidFill>
                <a:latin typeface="Helvetica Light"/>
                <a:cs typeface="Helvetica Light"/>
              </a:rPr>
              <a:t>500 papers / </a:t>
            </a:r>
            <a:r>
              <a:rPr lang="en-US" sz="1400" dirty="0" err="1">
                <a:solidFill>
                  <a:srgbClr val="003BB8"/>
                </a:solidFill>
                <a:latin typeface="Helvetica Light"/>
                <a:cs typeface="Helvetica Light"/>
              </a:rPr>
              <a:t>exp</a:t>
            </a:r>
            <a:r>
              <a:rPr lang="en-US" sz="1400" dirty="0">
                <a:solidFill>
                  <a:srgbClr val="003BB8"/>
                </a:solidFill>
                <a:latin typeface="Helvetica Light"/>
                <a:cs typeface="Helvetica Light"/>
              </a:rPr>
              <a:t>)</a:t>
            </a:r>
            <a:r>
              <a:rPr lang="en-US" sz="1400" dirty="0">
                <a:solidFill>
                  <a:srgbClr val="003BB8"/>
                </a:solidFill>
                <a:latin typeface="Arial"/>
                <a:cs typeface="Arial"/>
              </a:rPr>
              <a:t> </a:t>
            </a:r>
            <a:r>
              <a:rPr lang="en-US" sz="1400" dirty="0" smtClean="0">
                <a:solidFill>
                  <a:srgbClr val="0038AC"/>
                </a:solidFill>
                <a:latin typeface="Helvetica Light" charset="0"/>
                <a:ea typeface="Helvetica Light" charset="0"/>
                <a:cs typeface="Helvetica Light" charset="0"/>
              </a:rPr>
              <a:t>confirmed the predictive power of the Standard Model</a:t>
            </a:r>
            <a:endParaRPr lang="en-US" sz="1400" dirty="0">
              <a:solidFill>
                <a:srgbClr val="0038AC"/>
              </a:solidFill>
              <a:latin typeface="Helvetica Light" charset="0"/>
              <a:ea typeface="Helvetica Light" charset="0"/>
              <a:cs typeface="Helvetica Light" charset="0"/>
            </a:endParaRPr>
          </a:p>
        </p:txBody>
      </p:sp>
      <p:sp>
        <p:nvSpPr>
          <p:cNvPr id="20" name="TextBox 19"/>
          <p:cNvSpPr txBox="1"/>
          <p:nvPr/>
        </p:nvSpPr>
        <p:spPr>
          <a:xfrm>
            <a:off x="7146032" y="4213537"/>
            <a:ext cx="1962472" cy="1015663"/>
          </a:xfrm>
          <a:prstGeom prst="rect">
            <a:avLst/>
          </a:prstGeom>
          <a:noFill/>
        </p:spPr>
        <p:txBody>
          <a:bodyPr wrap="square" rtlCol="0">
            <a:spAutoFit/>
          </a:bodyPr>
          <a:lstStyle/>
          <a:p>
            <a:pPr>
              <a:spcBef>
                <a:spcPts val="3200"/>
              </a:spcBef>
            </a:pPr>
            <a:r>
              <a:rPr lang="en-GB" sz="1200" dirty="0" smtClean="0">
                <a:solidFill>
                  <a:schemeClr val="tx1">
                    <a:lumMod val="50000"/>
                    <a:lumOff val="50000"/>
                  </a:schemeClr>
                </a:solidFill>
                <a:latin typeface="Helvetica Light"/>
                <a:cs typeface="Helvetica Light"/>
              </a:rPr>
              <a:t>Run-1 is not over yet: high-quality, extremely well understood data sample for precision measurements</a:t>
            </a:r>
            <a:endParaRPr lang="en-GB" sz="500" dirty="0" smtClean="0">
              <a:solidFill>
                <a:schemeClr val="tx1">
                  <a:lumMod val="50000"/>
                  <a:lumOff val="50000"/>
                </a:schemeClr>
              </a:solidFill>
              <a:latin typeface="Helvetica Light"/>
              <a:cs typeface="Helvetica Ligh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519" y="1461335"/>
            <a:ext cx="6894470" cy="5064009"/>
          </a:xfrm>
          <a:prstGeom prst="rect">
            <a:avLst/>
          </a:prstGeom>
        </p:spPr>
      </p:pic>
    </p:spTree>
    <p:extLst>
      <p:ext uri="{BB962C8B-B14F-4D97-AF65-F5344CB8AC3E}">
        <p14:creationId xmlns:p14="http://schemas.microsoft.com/office/powerpoint/2010/main" val="126101995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5400365"/>
            <a:ext cx="9144000" cy="146957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0" name="Rectangle 9"/>
          <p:cNvSpPr/>
          <p:nvPr/>
        </p:nvSpPr>
        <p:spPr>
          <a:xfrm>
            <a:off x="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pic>
        <p:nvPicPr>
          <p:cNvPr id="8"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pic>
        <p:nvPicPr>
          <p:cNvPr id="6" name="Picture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859909" y="0"/>
            <a:ext cx="1284091" cy="1714499"/>
          </a:xfrm>
          <a:prstGeom prst="rect">
            <a:avLst/>
          </a:prstGeom>
        </p:spPr>
      </p:pic>
      <p:sp>
        <p:nvSpPr>
          <p:cNvPr id="20" name="Rectangle 19"/>
          <p:cNvSpPr/>
          <p:nvPr/>
        </p:nvSpPr>
        <p:spPr>
          <a:xfrm>
            <a:off x="0" y="1698171"/>
            <a:ext cx="9144000" cy="86020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6" name="Text Box 5"/>
          <p:cNvSpPr txBox="1">
            <a:spLocks noChangeArrowheads="1"/>
          </p:cNvSpPr>
          <p:nvPr/>
        </p:nvSpPr>
        <p:spPr bwMode="auto">
          <a:xfrm>
            <a:off x="0" y="1916832"/>
            <a:ext cx="9144000" cy="477296"/>
          </a:xfrm>
          <a:prstGeom prst="rect">
            <a:avLst/>
          </a:prstGeom>
          <a:noFill/>
          <a:ln w="9525">
            <a:noFill/>
            <a:miter lim="800000"/>
            <a:headEnd/>
            <a:tailEnd/>
          </a:ln>
          <a:effectLst/>
        </p:spPr>
        <p:txBody>
          <a:bodyPr bIns="61200">
            <a:prstTxWarp prst="textNoShape">
              <a:avLst/>
            </a:prstTxWarp>
            <a:spAutoFit/>
          </a:bodyPr>
          <a:lstStyle/>
          <a:p>
            <a:pPr algn="ctr"/>
            <a:r>
              <a:rPr lang="en-US" sz="2400" dirty="0" smtClean="0">
                <a:solidFill>
                  <a:srgbClr val="262626"/>
                </a:solidFill>
                <a:latin typeface="Helvetica Light" charset="0"/>
                <a:ea typeface="Helvetica Light" charset="0"/>
                <a:cs typeface="Helvetica Light" charset="0"/>
              </a:rPr>
              <a:t>Two beautiful, extremely precise theories</a:t>
            </a:r>
          </a:p>
        </p:txBody>
      </p:sp>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48</a:t>
            </a:fld>
            <a:endParaRPr lang="en-GB" dirty="0"/>
          </a:p>
        </p:txBody>
      </p:sp>
      <p:sp>
        <p:nvSpPr>
          <p:cNvPr id="17" name="Rectangle 16"/>
          <p:cNvSpPr/>
          <p:nvPr/>
        </p:nvSpPr>
        <p:spPr>
          <a:xfrm>
            <a:off x="522685" y="3140968"/>
            <a:ext cx="3257228" cy="2185214"/>
          </a:xfrm>
          <a:prstGeom prst="rect">
            <a:avLst/>
          </a:prstGeom>
          <a:noFill/>
        </p:spPr>
        <p:txBody>
          <a:bodyPr wrap="square">
            <a:spAutoFit/>
          </a:bodyPr>
          <a:lstStyle/>
          <a:p>
            <a:r>
              <a:rPr lang="en-GB" sz="2000" dirty="0" smtClean="0">
                <a:solidFill>
                  <a:srgbClr val="0070C0"/>
                </a:solidFill>
                <a:latin typeface="Helvetica Light" charset="0"/>
                <a:ea typeface="Helvetica Light" charset="0"/>
                <a:cs typeface="Helvetica Light" charset="0"/>
              </a:rPr>
              <a:t>The Standard Model of EW and strong interactions</a:t>
            </a:r>
          </a:p>
          <a:p>
            <a:endParaRPr lang="en-GB" sz="2000" dirty="0">
              <a:solidFill>
                <a:srgbClr val="0070C0"/>
              </a:solidFill>
              <a:latin typeface="Helvetica Light" charset="0"/>
              <a:ea typeface="Helvetica Light" charset="0"/>
              <a:cs typeface="Helvetica Light" charset="0"/>
            </a:endParaRPr>
          </a:p>
          <a:p>
            <a:r>
              <a:rPr lang="en-GB" sz="1400" dirty="0" smtClean="0">
                <a:latin typeface="Helvetica Light" charset="0"/>
                <a:ea typeface="Helvetica Light" charset="0"/>
                <a:cs typeface="Helvetica Light" charset="0"/>
              </a:rPr>
              <a:t>Predicting, e.g., the anomalous magnetic moment of the electron to a relative precision of better than 10</a:t>
            </a:r>
            <a:r>
              <a:rPr lang="en-GB" sz="1400" baseline="30000" dirty="0" smtClean="0">
                <a:latin typeface="Helvetica Light" charset="0"/>
                <a:ea typeface="Helvetica Light" charset="0"/>
                <a:cs typeface="Helvetica Light" charset="0"/>
              </a:rPr>
              <a:t>–9</a:t>
            </a:r>
            <a:r>
              <a:rPr lang="en-GB" sz="1400" dirty="0" smtClean="0">
                <a:latin typeface="Helvetica Light" charset="0"/>
                <a:ea typeface="Helvetica Light" charset="0"/>
                <a:cs typeface="Helvetica Light" charset="0"/>
              </a:rPr>
              <a:t>    in agreement with experiment</a:t>
            </a:r>
          </a:p>
          <a:p>
            <a:endParaRPr lang="en-GB" sz="2000" dirty="0">
              <a:solidFill>
                <a:srgbClr val="0070C0"/>
              </a:solidFill>
              <a:latin typeface="Helvetica Light" charset="0"/>
              <a:ea typeface="Helvetica Light" charset="0"/>
              <a:cs typeface="Helvetica Light" charset="0"/>
            </a:endParaRPr>
          </a:p>
        </p:txBody>
      </p:sp>
      <p:sp>
        <p:nvSpPr>
          <p:cNvPr id="21" name="Rectangle 20"/>
          <p:cNvSpPr/>
          <p:nvPr/>
        </p:nvSpPr>
        <p:spPr>
          <a:xfrm>
            <a:off x="5083378" y="3140968"/>
            <a:ext cx="3593078" cy="1446550"/>
          </a:xfrm>
          <a:prstGeom prst="rect">
            <a:avLst/>
          </a:prstGeom>
          <a:noFill/>
        </p:spPr>
        <p:txBody>
          <a:bodyPr wrap="square" rIns="0">
            <a:spAutoFit/>
          </a:bodyPr>
          <a:lstStyle/>
          <a:p>
            <a:r>
              <a:rPr lang="en-US" sz="2000" dirty="0" smtClean="0">
                <a:solidFill>
                  <a:srgbClr val="0070C0"/>
                </a:solidFill>
                <a:latin typeface="Helvetica Light" charset="0"/>
                <a:ea typeface="Helvetica Light" charset="0"/>
                <a:cs typeface="Helvetica Light" charset="0"/>
              </a:rPr>
              <a:t>General relativity — theory of gravitation</a:t>
            </a:r>
          </a:p>
          <a:p>
            <a:endParaRPr lang="en-US" sz="2000" dirty="0">
              <a:solidFill>
                <a:srgbClr val="0070C0"/>
              </a:solidFill>
              <a:latin typeface="Helvetica Light" charset="0"/>
              <a:ea typeface="Helvetica Light" charset="0"/>
              <a:cs typeface="Helvetica Light" charset="0"/>
            </a:endParaRPr>
          </a:p>
          <a:p>
            <a:r>
              <a:rPr lang="en-GB" sz="1400" dirty="0" smtClean="0">
                <a:latin typeface="Helvetica Light" charset="0"/>
                <a:ea typeface="Helvetica Light" charset="0"/>
                <a:cs typeface="Helvetica Light" charset="0"/>
              </a:rPr>
              <a:t>Tested up to an accuracy of order 10</a:t>
            </a:r>
            <a:r>
              <a:rPr lang="en-GB" sz="1400" baseline="30000" dirty="0" smtClean="0">
                <a:latin typeface="Helvetica Light" charset="0"/>
                <a:ea typeface="Helvetica Light" charset="0"/>
                <a:cs typeface="Helvetica Light" charset="0"/>
              </a:rPr>
              <a:t>–5</a:t>
            </a:r>
            <a:r>
              <a:rPr lang="en-GB" sz="1400" dirty="0" smtClean="0">
                <a:latin typeface="Helvetica Light" charset="0"/>
                <a:ea typeface="Helvetica Light" charset="0"/>
                <a:cs typeface="Helvetica Light" charset="0"/>
              </a:rPr>
              <a:t> (Cassini probe </a:t>
            </a:r>
            <a:r>
              <a:rPr lang="en-GB" sz="1050" dirty="0" smtClean="0">
                <a:solidFill>
                  <a:schemeClr val="tx1">
                    <a:lumMod val="50000"/>
                    <a:lumOff val="50000"/>
                  </a:schemeClr>
                </a:solidFill>
                <a:latin typeface="Helvetica Light" charset="0"/>
                <a:ea typeface="Helvetica Light" charset="0"/>
                <a:cs typeface="Helvetica Light" charset="0"/>
              </a:rPr>
              <a:t>[</a:t>
            </a:r>
            <a:r>
              <a:rPr lang="hu-HU" sz="1000" dirty="0" smtClean="0">
                <a:solidFill>
                  <a:schemeClr val="tx1">
                    <a:lumMod val="50000"/>
                    <a:lumOff val="50000"/>
                  </a:schemeClr>
                </a:solidFill>
                <a:latin typeface="Helvetica Light" charset="0"/>
                <a:ea typeface="Helvetica Light" charset="0"/>
                <a:cs typeface="Helvetica Light" charset="0"/>
              </a:rPr>
              <a:t>B </a:t>
            </a:r>
            <a:r>
              <a:rPr lang="hu-HU" sz="1000" dirty="0" err="1">
                <a:solidFill>
                  <a:schemeClr val="tx1">
                    <a:lumMod val="50000"/>
                    <a:lumOff val="50000"/>
                  </a:schemeClr>
                </a:solidFill>
                <a:latin typeface="Helvetica Light" charset="0"/>
                <a:ea typeface="Helvetica Light" charset="0"/>
                <a:cs typeface="Helvetica Light" charset="0"/>
              </a:rPr>
              <a:t>Bertotti</a:t>
            </a:r>
            <a:r>
              <a:rPr lang="hu-HU" sz="1000" dirty="0">
                <a:solidFill>
                  <a:schemeClr val="tx1">
                    <a:lumMod val="50000"/>
                    <a:lumOff val="50000"/>
                  </a:schemeClr>
                </a:solidFill>
                <a:latin typeface="Helvetica Light" charset="0"/>
                <a:ea typeface="Helvetica Light" charset="0"/>
                <a:cs typeface="Helvetica Light" charset="0"/>
              </a:rPr>
              <a:t> et </a:t>
            </a:r>
            <a:r>
              <a:rPr lang="hu-HU" sz="1000" dirty="0" err="1">
                <a:solidFill>
                  <a:schemeClr val="tx1">
                    <a:lumMod val="50000"/>
                    <a:lumOff val="50000"/>
                  </a:schemeClr>
                </a:solidFill>
                <a:latin typeface="Helvetica Light" charset="0"/>
                <a:ea typeface="Helvetica Light" charset="0"/>
                <a:cs typeface="Helvetica Light" charset="0"/>
              </a:rPr>
              <a:t>al</a:t>
            </a:r>
            <a:r>
              <a:rPr lang="hu-HU" sz="1000" dirty="0" smtClean="0">
                <a:solidFill>
                  <a:schemeClr val="tx1">
                    <a:lumMod val="50000"/>
                    <a:lumOff val="50000"/>
                  </a:schemeClr>
                </a:solidFill>
                <a:latin typeface="Helvetica Light" charset="0"/>
                <a:ea typeface="Helvetica Light" charset="0"/>
                <a:cs typeface="Helvetica Light" charset="0"/>
              </a:rPr>
              <a:t>., </a:t>
            </a:r>
            <a:r>
              <a:rPr lang="hu-HU" sz="1000" dirty="0" err="1" smtClean="0">
                <a:solidFill>
                  <a:schemeClr val="tx1">
                    <a:lumMod val="50000"/>
                    <a:lumOff val="50000"/>
                  </a:schemeClr>
                </a:solidFill>
                <a:latin typeface="Helvetica Light" charset="0"/>
                <a:ea typeface="Helvetica Light" charset="0"/>
                <a:cs typeface="Helvetica Light" charset="0"/>
              </a:rPr>
              <a:t>Nature</a:t>
            </a:r>
            <a:r>
              <a:rPr lang="hu-HU" sz="1000" dirty="0" smtClean="0">
                <a:solidFill>
                  <a:schemeClr val="tx1">
                    <a:lumMod val="50000"/>
                    <a:lumOff val="50000"/>
                  </a:schemeClr>
                </a:solidFill>
                <a:latin typeface="Helvetica Light" charset="0"/>
                <a:ea typeface="Helvetica Light" charset="0"/>
                <a:cs typeface="Helvetica Light" charset="0"/>
              </a:rPr>
              <a:t> 425, 2003]</a:t>
            </a:r>
            <a:r>
              <a:rPr lang="en-GB" sz="1400" dirty="0" smtClean="0">
                <a:latin typeface="Helvetica Light" charset="0"/>
                <a:ea typeface="Helvetica Light" charset="0"/>
                <a:cs typeface="Helvetica Light" charset="0"/>
              </a:rPr>
              <a:t>)</a:t>
            </a:r>
            <a:endParaRPr lang="en-GB" sz="1400" dirty="0">
              <a:latin typeface="Helvetica Light" charset="0"/>
              <a:ea typeface="Helvetica Light" charset="0"/>
              <a:cs typeface="Helvetica Light" charset="0"/>
            </a:endParaRPr>
          </a:p>
        </p:txBody>
      </p:sp>
      <p:sp>
        <p:nvSpPr>
          <p:cNvPr id="2" name="Left-Right Arrow 1"/>
          <p:cNvSpPr/>
          <p:nvPr/>
        </p:nvSpPr>
        <p:spPr>
          <a:xfrm>
            <a:off x="4067944" y="3861048"/>
            <a:ext cx="727402" cy="288032"/>
          </a:xfrm>
          <a:prstGeom prst="leftRightArrow">
            <a:avLst/>
          </a:prstGeom>
          <a:solidFill>
            <a:srgbClr val="FFC000"/>
          </a:solid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cxnSp>
        <p:nvCxnSpPr>
          <p:cNvPr id="5" name="Straight Connector 4"/>
          <p:cNvCxnSpPr/>
          <p:nvPr/>
        </p:nvCxnSpPr>
        <p:spPr>
          <a:xfrm flipV="1">
            <a:off x="4211960" y="3717032"/>
            <a:ext cx="403874" cy="576064"/>
          </a:xfrm>
          <a:prstGeom prst="line">
            <a:avLst/>
          </a:prstGeom>
          <a:ln>
            <a:solidFill>
              <a:srgbClr val="D80017"/>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H="1" flipV="1">
            <a:off x="4229708" y="3705095"/>
            <a:ext cx="403874" cy="576064"/>
          </a:xfrm>
          <a:prstGeom prst="line">
            <a:avLst/>
          </a:prstGeom>
          <a:ln>
            <a:solidFill>
              <a:srgbClr val="D80017"/>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1691680" y="5786100"/>
            <a:ext cx="5546947" cy="523220"/>
          </a:xfrm>
          <a:prstGeom prst="rect">
            <a:avLst/>
          </a:prstGeom>
          <a:noFill/>
        </p:spPr>
        <p:txBody>
          <a:bodyPr wrap="square" rtlCol="0">
            <a:spAutoFit/>
          </a:bodyPr>
          <a:lstStyle/>
          <a:p>
            <a:pPr algn="ctr"/>
            <a:r>
              <a:rPr lang="en-US" sz="1400" dirty="0" smtClean="0">
                <a:solidFill>
                  <a:srgbClr val="D80017"/>
                </a:solidFill>
                <a:latin typeface="Helvetica Light" charset="0"/>
                <a:ea typeface="Helvetica Light" charset="0"/>
                <a:cs typeface="Helvetica Light" charset="0"/>
              </a:rPr>
              <a:t>Unfortunately, the SM and general relativity don’t work in regimes where both are important (ie, at very small scales)</a:t>
            </a:r>
          </a:p>
        </p:txBody>
      </p:sp>
      <p:cxnSp>
        <p:nvCxnSpPr>
          <p:cNvPr id="11" name="Straight Arrow Connector 10"/>
          <p:cNvCxnSpPr/>
          <p:nvPr/>
        </p:nvCxnSpPr>
        <p:spPr>
          <a:xfrm flipV="1">
            <a:off x="4425472" y="4299901"/>
            <a:ext cx="0" cy="1446855"/>
          </a:xfrm>
          <a:prstGeom prst="straightConnector1">
            <a:avLst/>
          </a:prstGeom>
          <a:ln w="3175">
            <a:solidFill>
              <a:srgbClr val="D80017"/>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042813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0" y="5400365"/>
            <a:ext cx="9144000" cy="146957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0" name="Rectangle 9"/>
          <p:cNvSpPr/>
          <p:nvPr/>
        </p:nvSpPr>
        <p:spPr>
          <a:xfrm>
            <a:off x="0" y="15365"/>
            <a:ext cx="9144000" cy="68426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8"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49</a:t>
            </a:fld>
            <a:endParaRPr lang="en-GB" dirty="0"/>
          </a:p>
        </p:txBody>
      </p:sp>
      <p:sp>
        <p:nvSpPr>
          <p:cNvPr id="17" name="TextBox 16"/>
          <p:cNvSpPr txBox="1"/>
          <p:nvPr/>
        </p:nvSpPr>
        <p:spPr>
          <a:xfrm>
            <a:off x="3275856" y="398377"/>
            <a:ext cx="5544616" cy="461665"/>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Many open questions remain</a:t>
            </a:r>
            <a:r>
              <a:rPr lang="mr-IN" sz="2400" dirty="0" smtClean="0">
                <a:solidFill>
                  <a:schemeClr val="bg1"/>
                </a:solidFill>
                <a:latin typeface="Helvetica Light" charset="0"/>
                <a:ea typeface="Helvetica Light" charset="0"/>
                <a:cs typeface="Helvetica Light" charset="0"/>
              </a:rPr>
              <a:t>…</a:t>
            </a:r>
            <a:endParaRPr lang="en-US" sz="2400" dirty="0" smtClean="0">
              <a:solidFill>
                <a:schemeClr val="bg1"/>
              </a:solidFill>
              <a:latin typeface="Helvetica Light" charset="0"/>
              <a:ea typeface="Helvetica Light" charset="0"/>
              <a:cs typeface="Helvetica Light" charset="0"/>
            </a:endParaRPr>
          </a:p>
        </p:txBody>
      </p:sp>
      <p:sp>
        <p:nvSpPr>
          <p:cNvPr id="28" name="TextBox 27"/>
          <p:cNvSpPr txBox="1"/>
          <p:nvPr/>
        </p:nvSpPr>
        <p:spPr>
          <a:xfrm>
            <a:off x="828700" y="1196752"/>
            <a:ext cx="3568824" cy="1564632"/>
          </a:xfrm>
          <a:prstGeom prst="rect">
            <a:avLst/>
          </a:prstGeom>
          <a:solidFill>
            <a:schemeClr val="bg1">
              <a:lumMod val="95000"/>
            </a:schemeClr>
          </a:solidFill>
        </p:spPr>
        <p:txBody>
          <a:bodyPr wrap="square" lIns="144000" tIns="108000" bIns="108000" rtlCol="0">
            <a:spAutoFit/>
          </a:bodyPr>
          <a:lstStyle/>
          <a:p>
            <a:r>
              <a:rPr lang="en-US" sz="1400" b="1" dirty="0" smtClean="0">
                <a:latin typeface="Helvetica Light" charset="0"/>
                <a:ea typeface="Helvetica Light" charset="0"/>
                <a:cs typeface="Helvetica Light" charset="0"/>
              </a:rPr>
              <a:t>Scalar sector</a:t>
            </a:r>
          </a:p>
          <a:p>
            <a:pPr marL="285750" indent="-285750">
              <a:spcBef>
                <a:spcPts val="1200"/>
              </a:spcBef>
              <a:buFont typeface="Arial" charset="0"/>
              <a:buChar char="•"/>
            </a:pPr>
            <a:r>
              <a:rPr lang="en-US" sz="1400" dirty="0" smtClean="0">
                <a:latin typeface="Helvetica Light" charset="0"/>
                <a:ea typeface="Helvetica Light" charset="0"/>
                <a:cs typeface="Helvetica Light" charset="0"/>
              </a:rPr>
              <a:t>Single doublet or more</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Elementary or composite</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Form of potential</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Origin of Yukawa couplings</a:t>
            </a:r>
          </a:p>
        </p:txBody>
      </p:sp>
      <p:sp>
        <p:nvSpPr>
          <p:cNvPr id="29" name="TextBox 28"/>
          <p:cNvSpPr txBox="1"/>
          <p:nvPr/>
        </p:nvSpPr>
        <p:spPr>
          <a:xfrm>
            <a:off x="827584" y="2924944"/>
            <a:ext cx="3569940" cy="1487688"/>
          </a:xfrm>
          <a:prstGeom prst="rect">
            <a:avLst/>
          </a:prstGeom>
          <a:solidFill>
            <a:schemeClr val="bg1">
              <a:lumMod val="95000"/>
            </a:schemeClr>
          </a:solidFill>
        </p:spPr>
        <p:txBody>
          <a:bodyPr wrap="square" lIns="144000" tIns="108000" bIns="108000" rtlCol="0">
            <a:spAutoFit/>
          </a:bodyPr>
          <a:lstStyle/>
          <a:p>
            <a:r>
              <a:rPr lang="en-US" sz="1400" b="1" dirty="0" smtClean="0">
                <a:latin typeface="Helvetica Light" charset="0"/>
                <a:ea typeface="Helvetica Light" charset="0"/>
                <a:cs typeface="Helvetica Light" charset="0"/>
              </a:rPr>
              <a:t>Dark matter</a:t>
            </a:r>
          </a:p>
          <a:p>
            <a:pPr marL="285750" indent="-285750">
              <a:spcBef>
                <a:spcPts val="1200"/>
              </a:spcBef>
              <a:buFont typeface="Arial" charset="0"/>
              <a:buChar char="•"/>
            </a:pPr>
            <a:r>
              <a:rPr lang="en-US" sz="1400" dirty="0" smtClean="0">
                <a:latin typeface="Helvetica Light" charset="0"/>
                <a:ea typeface="Helvetica Light" charset="0"/>
                <a:cs typeface="Helvetica Light" charset="0"/>
              </a:rPr>
              <a:t>Composition: WIMP, </a:t>
            </a:r>
            <a:r>
              <a:rPr lang="en-US" sz="1400" dirty="0" err="1" smtClean="0">
                <a:latin typeface="Helvetica Light" charset="0"/>
                <a:ea typeface="Helvetica Light" charset="0"/>
                <a:cs typeface="Helvetica Light" charset="0"/>
              </a:rPr>
              <a:t>axions</a:t>
            </a:r>
            <a:r>
              <a:rPr lang="en-US" sz="1400" dirty="0" smtClean="0">
                <a:latin typeface="Helvetica Light" charset="0"/>
                <a:ea typeface="Helvetica Light" charset="0"/>
                <a:cs typeface="Helvetica Light" charset="0"/>
              </a:rPr>
              <a:t>, sterile neutrinos, hidden sector particles, gravitational effect only</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Single or multiple sources</a:t>
            </a:r>
          </a:p>
        </p:txBody>
      </p:sp>
      <p:sp>
        <p:nvSpPr>
          <p:cNvPr id="30" name="TextBox 29"/>
          <p:cNvSpPr txBox="1"/>
          <p:nvPr/>
        </p:nvSpPr>
        <p:spPr>
          <a:xfrm>
            <a:off x="827584" y="4581128"/>
            <a:ext cx="3569940" cy="1487688"/>
          </a:xfrm>
          <a:prstGeom prst="rect">
            <a:avLst/>
          </a:prstGeom>
          <a:solidFill>
            <a:schemeClr val="bg1">
              <a:lumMod val="95000"/>
            </a:schemeClr>
          </a:solidFill>
        </p:spPr>
        <p:txBody>
          <a:bodyPr wrap="square" lIns="144000" tIns="108000" bIns="108000" rtlCol="0">
            <a:spAutoFit/>
          </a:bodyPr>
          <a:lstStyle/>
          <a:p>
            <a:r>
              <a:rPr lang="en-US" sz="1400" b="1" dirty="0" smtClean="0">
                <a:latin typeface="Helvetica Light" charset="0"/>
                <a:ea typeface="Helvetica Light" charset="0"/>
                <a:cs typeface="Helvetica Light" charset="0"/>
              </a:rPr>
              <a:t>Expansion of Universe</a:t>
            </a:r>
          </a:p>
          <a:p>
            <a:pPr marL="285750" indent="-285750">
              <a:spcBef>
                <a:spcPts val="1200"/>
              </a:spcBef>
              <a:buFont typeface="Arial" charset="0"/>
              <a:buChar char="•"/>
            </a:pPr>
            <a:r>
              <a:rPr lang="en-US" sz="1400" dirty="0" smtClean="0">
                <a:latin typeface="Helvetica Light" charset="0"/>
                <a:ea typeface="Helvetica Light" charset="0"/>
                <a:cs typeface="Helvetica Light" charset="0"/>
              </a:rPr>
              <a:t>Primordial expansion via inflation; </a:t>
            </a:r>
            <a:r>
              <a:rPr lang="en-US" sz="1400" dirty="0">
                <a:latin typeface="Helvetica Light" charset="0"/>
                <a:ea typeface="Helvetica Light" charset="0"/>
                <a:cs typeface="Helvetica Light" charset="0"/>
              </a:rPr>
              <a:t>w</a:t>
            </a:r>
            <a:r>
              <a:rPr lang="en-US" sz="1400" dirty="0" smtClean="0">
                <a:latin typeface="Helvetica Light" charset="0"/>
                <a:ea typeface="Helvetica Light" charset="0"/>
                <a:cs typeface="Helvetica Light" charset="0"/>
              </a:rPr>
              <a:t>hich fields, role of quantum gravity?</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Accelerated expansion today: cosmological constant problem</a:t>
            </a:r>
          </a:p>
        </p:txBody>
      </p:sp>
      <p:sp>
        <p:nvSpPr>
          <p:cNvPr id="31" name="TextBox 30"/>
          <p:cNvSpPr txBox="1"/>
          <p:nvPr/>
        </p:nvSpPr>
        <p:spPr>
          <a:xfrm>
            <a:off x="4717132" y="1196752"/>
            <a:ext cx="3568824" cy="1526160"/>
          </a:xfrm>
          <a:prstGeom prst="rect">
            <a:avLst/>
          </a:prstGeom>
          <a:solidFill>
            <a:schemeClr val="bg1">
              <a:lumMod val="95000"/>
            </a:schemeClr>
          </a:solidFill>
        </p:spPr>
        <p:txBody>
          <a:bodyPr wrap="square" lIns="144000" tIns="108000" bIns="108000" rtlCol="0">
            <a:spAutoFit/>
          </a:bodyPr>
          <a:lstStyle/>
          <a:p>
            <a:r>
              <a:rPr lang="en-US" sz="1400" b="1" dirty="0" smtClean="0">
                <a:latin typeface="Helvetica Light" charset="0"/>
                <a:ea typeface="Helvetica Light" charset="0"/>
                <a:cs typeface="Helvetica Light" charset="0"/>
              </a:rPr>
              <a:t>Quarks and leptons</a:t>
            </a:r>
          </a:p>
          <a:p>
            <a:pPr marL="285750" indent="-285750">
              <a:spcBef>
                <a:spcPts val="1200"/>
              </a:spcBef>
              <a:buFont typeface="Arial" charset="0"/>
              <a:buChar char="•"/>
            </a:pPr>
            <a:r>
              <a:rPr lang="en-US" sz="1400" dirty="0">
                <a:latin typeface="Helvetica Light" charset="0"/>
                <a:ea typeface="Helvetica Light" charset="0"/>
                <a:cs typeface="Helvetica Light" charset="0"/>
              </a:rPr>
              <a:t>Origin of </a:t>
            </a:r>
            <a:r>
              <a:rPr lang="en-US" sz="1400" dirty="0" smtClean="0">
                <a:latin typeface="Helvetica Light" charset="0"/>
                <a:ea typeface="Helvetica Light" charset="0"/>
                <a:cs typeface="Helvetica Light" charset="0"/>
              </a:rPr>
              <a:t>families, mass, mixing, CPV </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Matter–antimatter asymmetry</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Baryon and lepton number conservation (proton decay)</a:t>
            </a:r>
          </a:p>
        </p:txBody>
      </p:sp>
      <p:sp>
        <p:nvSpPr>
          <p:cNvPr id="48" name="TextBox 47"/>
          <p:cNvSpPr txBox="1"/>
          <p:nvPr/>
        </p:nvSpPr>
        <p:spPr>
          <a:xfrm>
            <a:off x="4716016" y="2895340"/>
            <a:ext cx="3569940" cy="1564632"/>
          </a:xfrm>
          <a:prstGeom prst="rect">
            <a:avLst/>
          </a:prstGeom>
          <a:solidFill>
            <a:schemeClr val="bg1">
              <a:lumMod val="95000"/>
            </a:schemeClr>
          </a:solidFill>
        </p:spPr>
        <p:txBody>
          <a:bodyPr wrap="square" lIns="144000" tIns="108000" bIns="108000" rtlCol="0">
            <a:spAutoFit/>
          </a:bodyPr>
          <a:lstStyle/>
          <a:p>
            <a:r>
              <a:rPr lang="en-US" sz="1400" b="1" dirty="0" smtClean="0">
                <a:latin typeface="Helvetica Light" charset="0"/>
                <a:ea typeface="Helvetica Light" charset="0"/>
                <a:cs typeface="Helvetica Light" charset="0"/>
              </a:rPr>
              <a:t>Neutrinos</a:t>
            </a:r>
          </a:p>
          <a:p>
            <a:pPr marL="285750" indent="-285750">
              <a:spcBef>
                <a:spcPts val="1200"/>
              </a:spcBef>
              <a:buFont typeface="Arial" charset="0"/>
              <a:buChar char="•"/>
            </a:pPr>
            <a:r>
              <a:rPr lang="en-US" sz="1400" dirty="0" smtClean="0">
                <a:latin typeface="Helvetica Light" charset="0"/>
                <a:ea typeface="Helvetica Light" charset="0"/>
                <a:cs typeface="Helvetica Light" charset="0"/>
              </a:rPr>
              <a:t>Origin and values of neutrino masses</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Nature: Majorana or Dirac</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CP violation</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Sterile neutrinos</a:t>
            </a:r>
          </a:p>
        </p:txBody>
      </p:sp>
      <p:sp>
        <p:nvSpPr>
          <p:cNvPr id="49" name="TextBox 48"/>
          <p:cNvSpPr txBox="1"/>
          <p:nvPr/>
        </p:nvSpPr>
        <p:spPr>
          <a:xfrm>
            <a:off x="4716016" y="4623532"/>
            <a:ext cx="3569940" cy="1780075"/>
          </a:xfrm>
          <a:prstGeom prst="rect">
            <a:avLst/>
          </a:prstGeom>
          <a:solidFill>
            <a:schemeClr val="bg1">
              <a:lumMod val="95000"/>
            </a:schemeClr>
          </a:solidFill>
        </p:spPr>
        <p:txBody>
          <a:bodyPr wrap="square" lIns="144000" tIns="108000" bIns="108000" rtlCol="0">
            <a:spAutoFit/>
          </a:bodyPr>
          <a:lstStyle/>
          <a:p>
            <a:r>
              <a:rPr lang="en-US" sz="1400" b="1" dirty="0" smtClean="0">
                <a:latin typeface="Helvetica Light" charset="0"/>
                <a:ea typeface="Helvetica Light" charset="0"/>
                <a:cs typeface="Helvetica Light" charset="0"/>
              </a:rPr>
              <a:t>High-scale physics</a:t>
            </a:r>
            <a:endParaRPr lang="en-US" sz="1400" b="1" dirty="0">
              <a:latin typeface="Helvetica Light" charset="0"/>
              <a:ea typeface="Helvetica Light" charset="0"/>
              <a:cs typeface="Helvetica Light" charset="0"/>
            </a:endParaRPr>
          </a:p>
          <a:p>
            <a:pPr marL="285750" indent="-285750">
              <a:spcBef>
                <a:spcPts val="1200"/>
              </a:spcBef>
              <a:buFont typeface="Arial" charset="0"/>
              <a:buChar char="•"/>
            </a:pPr>
            <a:r>
              <a:rPr lang="en-US" sz="1400" dirty="0" smtClean="0">
                <a:latin typeface="Helvetica Light" charset="0"/>
                <a:ea typeface="Helvetica Light" charset="0"/>
                <a:cs typeface="Helvetica Light" charset="0"/>
              </a:rPr>
              <a:t>Hierarchy problem and new physics at TeV scale</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Grand </a:t>
            </a:r>
            <a:r>
              <a:rPr lang="en-US" sz="1400" dirty="0">
                <a:latin typeface="Helvetica Light" charset="0"/>
                <a:ea typeface="Helvetica Light" charset="0"/>
                <a:cs typeface="Helvetica Light" charset="0"/>
              </a:rPr>
              <a:t>unification of forces</a:t>
            </a:r>
          </a:p>
          <a:p>
            <a:pPr marL="285750" indent="-285750">
              <a:spcBef>
                <a:spcPts val="300"/>
              </a:spcBef>
              <a:buFont typeface="Arial" charset="0"/>
              <a:buChar char="•"/>
            </a:pPr>
            <a:r>
              <a:rPr lang="en-US" sz="1400" dirty="0">
                <a:latin typeface="Helvetica Light" charset="0"/>
                <a:ea typeface="Helvetica Light" charset="0"/>
                <a:cs typeface="Helvetica Light" charset="0"/>
              </a:rPr>
              <a:t>Unification with gravity</a:t>
            </a:r>
          </a:p>
          <a:p>
            <a:pPr marL="285750" indent="-285750">
              <a:spcBef>
                <a:spcPts val="300"/>
              </a:spcBef>
              <a:buFont typeface="Arial" charset="0"/>
              <a:buChar char="•"/>
            </a:pPr>
            <a:r>
              <a:rPr lang="en-US" sz="1400" dirty="0">
                <a:latin typeface="Helvetica Light" charset="0"/>
                <a:ea typeface="Helvetica Light" charset="0"/>
                <a:cs typeface="Helvetica Light" charset="0"/>
              </a:rPr>
              <a:t>Quantum gravity, string theory</a:t>
            </a:r>
          </a:p>
        </p:txBody>
      </p:sp>
      <p:sp>
        <p:nvSpPr>
          <p:cNvPr id="50" name="TextBox 49"/>
          <p:cNvSpPr txBox="1"/>
          <p:nvPr/>
        </p:nvSpPr>
        <p:spPr>
          <a:xfrm>
            <a:off x="827584" y="6237312"/>
            <a:ext cx="3569940" cy="433553"/>
          </a:xfrm>
          <a:prstGeom prst="rect">
            <a:avLst/>
          </a:prstGeom>
          <a:solidFill>
            <a:schemeClr val="bg1">
              <a:lumMod val="95000"/>
            </a:schemeClr>
          </a:solidFill>
        </p:spPr>
        <p:txBody>
          <a:bodyPr wrap="square" lIns="144000" tIns="108000" bIns="108000" rtlCol="0">
            <a:spAutoFit/>
          </a:bodyPr>
          <a:lstStyle/>
          <a:p>
            <a:r>
              <a:rPr lang="en-US" sz="1400" b="1" smtClean="0">
                <a:latin typeface="Helvetica Light" charset="0"/>
                <a:ea typeface="Helvetica Light" charset="0"/>
                <a:cs typeface="Helvetica Light" charset="0"/>
              </a:rPr>
              <a:t>Strong CP problem</a:t>
            </a:r>
            <a:endParaRPr lang="en-US" sz="1400" b="1" dirty="0" smtClean="0">
              <a:latin typeface="Helvetica Light" charset="0"/>
              <a:ea typeface="Helvetica Light" charset="0"/>
              <a:cs typeface="Helvetica Light" charset="0"/>
            </a:endParaRPr>
          </a:p>
        </p:txBody>
      </p:sp>
    </p:spTree>
    <p:extLst>
      <p:ext uri="{BB962C8B-B14F-4D97-AF65-F5344CB8AC3E}">
        <p14:creationId xmlns:p14="http://schemas.microsoft.com/office/powerpoint/2010/main" val="95373758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30772" cy="6858000"/>
          </a:xfrm>
          <a:prstGeom prst="rect">
            <a:avLst/>
          </a:prstGeom>
          <a:solidFill>
            <a:schemeClr val="tx1"/>
          </a:solidFill>
          <a:ln>
            <a:solidFill>
              <a:schemeClr val="tx1"/>
            </a:solidFill>
          </a:ln>
        </p:spPr>
        <p:txBody>
          <a:bodyPr wrap="none" rtlCol="0" anchor="ctr">
            <a:spAutoFit/>
          </a:bodyPr>
          <a:lstStyle/>
          <a:p>
            <a:pPr algn="r"/>
            <a:endParaRPr lang="en-US" sz="1600">
              <a:latin typeface="Helvetica Light" charset="0"/>
              <a:ea typeface="Helvetica Light" charset="0"/>
              <a:cs typeface="Helvetica Light" charset="0"/>
            </a:endParaRPr>
          </a:p>
        </p:txBody>
      </p:sp>
      <p:pic>
        <p:nvPicPr>
          <p:cNvPr id="9" name="Picture 8"/>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Effect>
                      <a14:saturation sat="40000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406400"/>
            <a:ext cx="9144000" cy="6037326"/>
          </a:xfrm>
          <a:prstGeom prst="rect">
            <a:avLst/>
          </a:prstGeom>
        </p:spPr>
      </p:pic>
      <p:sp>
        <p:nvSpPr>
          <p:cNvPr id="10" name="Rectangle 9"/>
          <p:cNvSpPr/>
          <p:nvPr/>
        </p:nvSpPr>
        <p:spPr>
          <a:xfrm>
            <a:off x="804434" y="6309320"/>
            <a:ext cx="7295958" cy="430887"/>
          </a:xfrm>
          <a:prstGeom prst="rect">
            <a:avLst/>
          </a:prstGeom>
          <a:solidFill>
            <a:schemeClr val="tx1"/>
          </a:solidFill>
        </p:spPr>
        <p:txBody>
          <a:bodyPr wrap="square">
            <a:spAutoFit/>
          </a:bodyPr>
          <a:lstStyle/>
          <a:p>
            <a:r>
              <a:rPr lang="en-US" sz="1100" dirty="0">
                <a:solidFill>
                  <a:schemeClr val="bg1"/>
                </a:solidFill>
                <a:latin typeface="Helvetica Light" charset="0"/>
                <a:ea typeface="Helvetica Light" charset="0"/>
                <a:cs typeface="Helvetica Light" charset="0"/>
              </a:rPr>
              <a:t>Display of </a:t>
            </a:r>
            <a:r>
              <a:rPr lang="en-US" sz="1100" i="1" dirty="0" smtClean="0">
                <a:solidFill>
                  <a:schemeClr val="bg1"/>
                </a:solidFill>
                <a:latin typeface="Helvetica Light" charset="0"/>
                <a:ea typeface="Helvetica Light" charset="0"/>
                <a:cs typeface="Helvetica Light" charset="0"/>
              </a:rPr>
              <a:t>huge</a:t>
            </a:r>
            <a:r>
              <a:rPr lang="en-US" sz="1100" dirty="0" smtClean="0">
                <a:solidFill>
                  <a:schemeClr val="bg1"/>
                </a:solidFill>
                <a:latin typeface="Helvetica Light" charset="0"/>
                <a:ea typeface="Helvetica Light" charset="0"/>
                <a:cs typeface="Helvetica Light" charset="0"/>
              </a:rPr>
              <a:t> </a:t>
            </a:r>
            <a:r>
              <a:rPr lang="en-US" sz="1100" dirty="0">
                <a:solidFill>
                  <a:schemeClr val="bg1"/>
                </a:solidFill>
                <a:latin typeface="Helvetica Light" charset="0"/>
                <a:ea typeface="Helvetica Light" charset="0"/>
                <a:cs typeface="Helvetica Light" charset="0"/>
              </a:rPr>
              <a:t>di-jet event </a:t>
            </a:r>
            <a:r>
              <a:rPr lang="en-US" sz="1100" dirty="0" smtClean="0">
                <a:solidFill>
                  <a:schemeClr val="bg1"/>
                </a:solidFill>
                <a:latin typeface="Helvetica Light" charset="0"/>
                <a:ea typeface="Helvetica Light" charset="0"/>
                <a:cs typeface="Helvetica Light" charset="0"/>
              </a:rPr>
              <a:t>with </a:t>
            </a:r>
            <a:r>
              <a:rPr lang="en-US" sz="1100" dirty="0" err="1">
                <a:solidFill>
                  <a:schemeClr val="bg1"/>
                </a:solidFill>
                <a:latin typeface="Helvetica Light" charset="0"/>
                <a:ea typeface="Helvetica Light" charset="0"/>
                <a:cs typeface="Helvetica Light" charset="0"/>
              </a:rPr>
              <a:t>m</a:t>
            </a:r>
            <a:r>
              <a:rPr lang="en-US" sz="1100" baseline="-25000" dirty="0" err="1">
                <a:solidFill>
                  <a:schemeClr val="bg1"/>
                </a:solidFill>
                <a:latin typeface="Helvetica Light" charset="0"/>
                <a:ea typeface="Helvetica Light" charset="0"/>
                <a:cs typeface="Helvetica Light" charset="0"/>
              </a:rPr>
              <a:t>jj</a:t>
            </a:r>
            <a:r>
              <a:rPr lang="en-US" sz="1100" dirty="0">
                <a:solidFill>
                  <a:schemeClr val="bg1"/>
                </a:solidFill>
                <a:latin typeface="Helvetica Light" charset="0"/>
                <a:ea typeface="Helvetica Light" charset="0"/>
                <a:cs typeface="Helvetica Light" charset="0"/>
              </a:rPr>
              <a:t>=9.3 TeV, produced in pp collisions at √s = 13 TeV </a:t>
            </a:r>
            <a:r>
              <a:rPr lang="en-US" sz="1100" dirty="0" smtClean="0">
                <a:solidFill>
                  <a:schemeClr val="bg1"/>
                </a:solidFill>
                <a:latin typeface="Helvetica Light" charset="0"/>
                <a:ea typeface="Helvetica Light" charset="0"/>
                <a:cs typeface="Helvetica Light" charset="0"/>
              </a:rPr>
              <a:t>in </a:t>
            </a:r>
            <a:r>
              <a:rPr lang="en-US" sz="1100" dirty="0">
                <a:solidFill>
                  <a:schemeClr val="bg1"/>
                </a:solidFill>
                <a:latin typeface="Helvetica Light" charset="0"/>
                <a:ea typeface="Helvetica Light" charset="0"/>
                <a:cs typeface="Helvetica Light" charset="0"/>
              </a:rPr>
              <a:t>2017. </a:t>
            </a:r>
            <a:r>
              <a:rPr lang="en-US" sz="1100" dirty="0" smtClean="0">
                <a:solidFill>
                  <a:schemeClr val="bg1"/>
                </a:solidFill>
                <a:latin typeface="Helvetica Light" charset="0"/>
                <a:ea typeface="Helvetica Light" charset="0"/>
                <a:cs typeface="Helvetica Light" charset="0"/>
              </a:rPr>
              <a:t>The </a:t>
            </a:r>
            <a:r>
              <a:rPr lang="en-US" sz="1100" dirty="0">
                <a:solidFill>
                  <a:schemeClr val="bg1"/>
                </a:solidFill>
                <a:latin typeface="Helvetica Light" charset="0"/>
                <a:ea typeface="Helvetica Light" charset="0"/>
                <a:cs typeface="Helvetica Light" charset="0"/>
              </a:rPr>
              <a:t>two high-p</a:t>
            </a:r>
            <a:r>
              <a:rPr lang="en-US" sz="1100" baseline="-25000" dirty="0">
                <a:solidFill>
                  <a:schemeClr val="bg1"/>
                </a:solidFill>
                <a:latin typeface="Helvetica Light" charset="0"/>
                <a:ea typeface="Helvetica Light" charset="0"/>
                <a:cs typeface="Helvetica Light" charset="0"/>
              </a:rPr>
              <a:t>T</a:t>
            </a:r>
            <a:r>
              <a:rPr lang="en-US" sz="1100" dirty="0">
                <a:solidFill>
                  <a:schemeClr val="bg1"/>
                </a:solidFill>
                <a:latin typeface="Helvetica Light" charset="0"/>
                <a:ea typeface="Helvetica Light" charset="0"/>
                <a:cs typeface="Helvetica Light" charset="0"/>
              </a:rPr>
              <a:t> jets both have p</a:t>
            </a:r>
            <a:r>
              <a:rPr lang="en-US" sz="1100" baseline="-25000" dirty="0">
                <a:solidFill>
                  <a:schemeClr val="bg1"/>
                </a:solidFill>
                <a:latin typeface="Helvetica Light" charset="0"/>
                <a:ea typeface="Helvetica Light" charset="0"/>
                <a:cs typeface="Helvetica Light" charset="0"/>
              </a:rPr>
              <a:t>T</a:t>
            </a:r>
            <a:r>
              <a:rPr lang="en-US" sz="1100" dirty="0">
                <a:solidFill>
                  <a:schemeClr val="bg1"/>
                </a:solidFill>
                <a:latin typeface="Helvetica Light" charset="0"/>
                <a:ea typeface="Helvetica Light" charset="0"/>
                <a:cs typeface="Helvetica Light" charset="0"/>
              </a:rPr>
              <a:t>=2.9 TeV, one is at </a:t>
            </a:r>
            <a:r>
              <a:rPr lang="en-US" sz="1100" dirty="0" err="1">
                <a:solidFill>
                  <a:schemeClr val="bg1"/>
                </a:solidFill>
                <a:latin typeface="Helvetica Light" charset="0"/>
                <a:ea typeface="Helvetica Light" charset="0"/>
                <a:cs typeface="Helvetica Light" charset="0"/>
              </a:rPr>
              <a:t>η</a:t>
            </a:r>
            <a:r>
              <a:rPr lang="en-US" sz="1100" dirty="0" smtClean="0">
                <a:solidFill>
                  <a:schemeClr val="bg1"/>
                </a:solidFill>
                <a:latin typeface="Helvetica Light" charset="0"/>
                <a:ea typeface="Helvetica Light" charset="0"/>
                <a:cs typeface="Helvetica Light" charset="0"/>
              </a:rPr>
              <a:t>=–1.2 </a:t>
            </a:r>
            <a:r>
              <a:rPr lang="en-US" sz="1100" dirty="0">
                <a:solidFill>
                  <a:schemeClr val="bg1"/>
                </a:solidFill>
                <a:latin typeface="Helvetica Light" charset="0"/>
                <a:ea typeface="Helvetica Light" charset="0"/>
                <a:cs typeface="Helvetica Light" charset="0"/>
              </a:rPr>
              <a:t>and the other at </a:t>
            </a:r>
            <a:r>
              <a:rPr lang="en-US" sz="1100" dirty="0" err="1">
                <a:solidFill>
                  <a:schemeClr val="bg1"/>
                </a:solidFill>
                <a:latin typeface="Helvetica Light" charset="0"/>
                <a:ea typeface="Helvetica Light" charset="0"/>
                <a:cs typeface="Helvetica Light" charset="0"/>
              </a:rPr>
              <a:t>η</a:t>
            </a:r>
            <a:r>
              <a:rPr lang="en-US" sz="1100" dirty="0">
                <a:solidFill>
                  <a:schemeClr val="bg1"/>
                </a:solidFill>
                <a:latin typeface="Helvetica Light" charset="0"/>
                <a:ea typeface="Helvetica Light" charset="0"/>
                <a:cs typeface="Helvetica Light" charset="0"/>
              </a:rPr>
              <a:t>=0.9. </a:t>
            </a:r>
          </a:p>
        </p:txBody>
      </p:sp>
      <p:sp>
        <p:nvSpPr>
          <p:cNvPr id="11" name="TextBox 32"/>
          <p:cNvSpPr txBox="1">
            <a:spLocks noChangeArrowheads="1"/>
          </p:cNvSpPr>
          <p:nvPr/>
        </p:nvSpPr>
        <p:spPr bwMode="auto">
          <a:xfrm>
            <a:off x="681449" y="116632"/>
            <a:ext cx="7704855" cy="544062"/>
          </a:xfrm>
          <a:prstGeom prst="rect">
            <a:avLst/>
          </a:prstGeom>
          <a:noFill/>
          <a:ln w="9525">
            <a:noFill/>
            <a:miter lim="800000"/>
            <a:headEnd/>
            <a:tailEnd/>
          </a:ln>
        </p:spPr>
        <p:txBody>
          <a:bodyPr wrap="square" tIns="93600" bIns="140400">
            <a:prstTxWarp prst="textNoShape">
              <a:avLst/>
            </a:prstTxWarp>
            <a:spAutoFit/>
          </a:bodyPr>
          <a:lstStyle/>
          <a:p>
            <a:pPr indent="11113"/>
            <a:r>
              <a:rPr lang="mr-IN" sz="2000" dirty="0" smtClean="0">
                <a:solidFill>
                  <a:schemeClr val="bg1"/>
                </a:solidFill>
                <a:latin typeface="Helvetica Light" charset="0"/>
                <a:ea typeface="Helvetica Light" charset="0"/>
                <a:cs typeface="Helvetica Light" charset="0"/>
              </a:rPr>
              <a:t>…</a:t>
            </a:r>
            <a:r>
              <a:rPr lang="en-US" sz="2000" dirty="0" smtClean="0">
                <a:solidFill>
                  <a:schemeClr val="bg1"/>
                </a:solidFill>
                <a:latin typeface="Helvetica Light" charset="0"/>
                <a:ea typeface="Helvetica Light" charset="0"/>
                <a:cs typeface="Helvetica Light" charset="0"/>
              </a:rPr>
              <a:t> and this:</a:t>
            </a:r>
          </a:p>
        </p:txBody>
      </p:sp>
    </p:spTree>
    <p:extLst>
      <p:ext uri="{BB962C8B-B14F-4D97-AF65-F5344CB8AC3E}">
        <p14:creationId xmlns:p14="http://schemas.microsoft.com/office/powerpoint/2010/main" val="1689816012"/>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50</a:t>
            </a:fld>
            <a:endParaRPr lang="en-GB" dirty="0">
              <a:solidFill>
                <a:prstClr val="black">
                  <a:lumMod val="50000"/>
                  <a:lumOff val="50000"/>
                </a:prstClr>
              </a:solidFill>
            </a:endParaRPr>
          </a:p>
        </p:txBody>
      </p:sp>
      <p:sp>
        <p:nvSpPr>
          <p:cNvPr id="36" name="Rectangle 35"/>
          <p:cNvSpPr/>
          <p:nvPr/>
        </p:nvSpPr>
        <p:spPr>
          <a:xfrm>
            <a:off x="0" y="0"/>
            <a:ext cx="9144000" cy="1772816"/>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37" name="Picture 36"/>
          <p:cNvPicPr>
            <a:picLocks noChangeAspect="1" noChangeArrowheads="1"/>
          </p:cNvPicPr>
          <p:nvPr/>
        </p:nvPicPr>
        <p:blipFill>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70" name="TextBox 69"/>
          <p:cNvSpPr txBox="1"/>
          <p:nvPr/>
        </p:nvSpPr>
        <p:spPr>
          <a:xfrm>
            <a:off x="5700715" y="620688"/>
            <a:ext cx="3119757" cy="461665"/>
          </a:xfrm>
          <a:prstGeom prst="rect">
            <a:avLst/>
          </a:prstGeom>
          <a:noFill/>
        </p:spPr>
        <p:txBody>
          <a:bodyPr wrap="square" rtlCol="0">
            <a:spAutoFit/>
          </a:bodyPr>
          <a:lstStyle/>
          <a:p>
            <a:pPr algn="r"/>
            <a:r>
              <a:rPr lang="en-US" sz="2400" smtClean="0">
                <a:solidFill>
                  <a:prstClr val="white"/>
                </a:solidFill>
                <a:latin typeface="Helvetica Light" charset="0"/>
                <a:ea typeface="Helvetica Light" charset="0"/>
                <a:cs typeface="Helvetica Light" charset="0"/>
              </a:rPr>
              <a:t>BEH Potential</a:t>
            </a:r>
            <a:endParaRPr lang="en-US" sz="2400" dirty="0" smtClean="0">
              <a:solidFill>
                <a:prstClr val="white"/>
              </a:solidFill>
              <a:latin typeface="Helvetica Light" charset="0"/>
              <a:ea typeface="Helvetica Light" charset="0"/>
              <a:cs typeface="Helvetica Light" charset="0"/>
            </a:endParaRPr>
          </a:p>
        </p:txBody>
      </p:sp>
      <p:sp>
        <p:nvSpPr>
          <p:cNvPr id="134" name="TextBox 133"/>
          <p:cNvSpPr txBox="1"/>
          <p:nvPr/>
        </p:nvSpPr>
        <p:spPr>
          <a:xfrm>
            <a:off x="304800" y="1988840"/>
            <a:ext cx="8839200" cy="338554"/>
          </a:xfrm>
          <a:prstGeom prst="rect">
            <a:avLst/>
          </a:prstGeom>
          <a:noFill/>
        </p:spPr>
        <p:txBody>
          <a:bodyPr wrap="square" rtlCol="0">
            <a:spAutoFit/>
          </a:bodyPr>
          <a:lstStyle/>
          <a:p>
            <a:pPr>
              <a:spcBef>
                <a:spcPts val="1800"/>
              </a:spcBef>
            </a:pPr>
            <a:r>
              <a:rPr lang="en-US" sz="1600" dirty="0" smtClean="0">
                <a:solidFill>
                  <a:prstClr val="black">
                    <a:lumMod val="85000"/>
                    <a:lumOff val="15000"/>
                  </a:prstClr>
                </a:solidFill>
                <a:latin typeface="Helvetica Light" charset="0"/>
                <a:ea typeface="Helvetica Light" charset="0"/>
                <a:cs typeface="Helvetica Light" charset="0"/>
              </a:rPr>
              <a:t>The early universe, at temperature </a:t>
            </a:r>
            <a:r>
              <a:rPr lang="en-US" sz="1600" i="1" dirty="0" smtClean="0">
                <a:solidFill>
                  <a:prstClr val="black">
                    <a:lumMod val="85000"/>
                    <a:lumOff val="15000"/>
                  </a:prstClr>
                </a:solidFill>
                <a:latin typeface="Helvetica Light" charset="0"/>
                <a:ea typeface="Helvetica Light" charset="0"/>
                <a:cs typeface="Helvetica Light" charset="0"/>
              </a:rPr>
              <a:t>T</a:t>
            </a:r>
            <a:r>
              <a:rPr lang="en-US" sz="1600" dirty="0" smtClean="0">
                <a:solidFill>
                  <a:prstClr val="black">
                    <a:lumMod val="85000"/>
                    <a:lumOff val="15000"/>
                  </a:prstClr>
                </a:solidFill>
                <a:latin typeface="Helvetica Light" charset="0"/>
                <a:ea typeface="Helvetica Light" charset="0"/>
                <a:cs typeface="Helvetica Light" charset="0"/>
              </a:rPr>
              <a:t> &gt; </a:t>
            </a:r>
            <a:r>
              <a:rPr lang="en-US" sz="1600" i="1" dirty="0" smtClean="0">
                <a:solidFill>
                  <a:prstClr val="black">
                    <a:lumMod val="85000"/>
                    <a:lumOff val="15000"/>
                  </a:prstClr>
                </a:solidFill>
                <a:latin typeface="Helvetica Light" charset="0"/>
                <a:ea typeface="Helvetica Light" charset="0"/>
                <a:cs typeface="Helvetica Light" charset="0"/>
              </a:rPr>
              <a:t>T</a:t>
            </a:r>
            <a:r>
              <a:rPr lang="en-US" sz="1600" baseline="-25000" dirty="0" smtClean="0">
                <a:solidFill>
                  <a:prstClr val="black">
                    <a:lumMod val="85000"/>
                    <a:lumOff val="15000"/>
                  </a:prstClr>
                </a:solidFill>
                <a:latin typeface="Helvetica Light" charset="0"/>
                <a:ea typeface="Helvetica Light" charset="0"/>
                <a:cs typeface="Helvetica Light" charset="0"/>
              </a:rPr>
              <a:t>EW</a:t>
            </a:r>
            <a:r>
              <a:rPr lang="en-US" sz="1600" dirty="0" smtClean="0">
                <a:solidFill>
                  <a:prstClr val="black">
                    <a:lumMod val="85000"/>
                    <a:lumOff val="15000"/>
                  </a:prstClr>
                </a:solidFill>
                <a:latin typeface="Helvetica Light" charset="0"/>
                <a:ea typeface="Helvetica Light" charset="0"/>
                <a:cs typeface="Helvetica Light" charset="0"/>
              </a:rPr>
              <a:t>, was in a symmetric phase (|</a:t>
            </a:r>
            <a:r>
              <a:rPr lang="en-US" sz="1600" i="1" dirty="0" err="1" smtClean="0">
                <a:solidFill>
                  <a:prstClr val="black">
                    <a:lumMod val="85000"/>
                    <a:lumOff val="15000"/>
                  </a:prstClr>
                </a:solidFill>
                <a:latin typeface="Symbol" charset="2"/>
                <a:ea typeface="Symbol" charset="2"/>
                <a:cs typeface="Symbol" charset="2"/>
              </a:rPr>
              <a:t>f</a:t>
            </a:r>
            <a:r>
              <a:rPr lang="en-US" sz="1600" baseline="-25000" dirty="0" err="1" smtClean="0">
                <a:solidFill>
                  <a:prstClr val="black">
                    <a:lumMod val="85000"/>
                    <a:lumOff val="15000"/>
                  </a:prstClr>
                </a:solidFill>
                <a:latin typeface="Helvetica Light" charset="0"/>
                <a:ea typeface="Helvetica Light" charset="0"/>
                <a:cs typeface="Helvetica Light" charset="0"/>
              </a:rPr>
              <a:t>min</a:t>
            </a:r>
            <a:r>
              <a:rPr lang="en-US" sz="1600" dirty="0" smtClean="0">
                <a:solidFill>
                  <a:prstClr val="black">
                    <a:lumMod val="85000"/>
                    <a:lumOff val="15000"/>
                  </a:prstClr>
                </a:solidFill>
                <a:latin typeface="Helvetica Light" charset="0"/>
                <a:ea typeface="Helvetica Light" charset="0"/>
                <a:cs typeface="Helvetica Light" charset="0"/>
              </a:rPr>
              <a:t>| = 0)</a:t>
            </a:r>
          </a:p>
        </p:txBody>
      </p:sp>
      <p:pic>
        <p:nvPicPr>
          <p:cNvPr id="140" name="Picture 14" descr="fig1"/>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3279775" y="3004981"/>
            <a:ext cx="2808288" cy="1908176"/>
          </a:xfrm>
          <a:prstGeom prst="rect">
            <a:avLst/>
          </a:prstGeom>
          <a:noFill/>
        </p:spPr>
      </p:pic>
      <p:sp>
        <p:nvSpPr>
          <p:cNvPr id="141" name="Rectangle 17"/>
          <p:cNvSpPr>
            <a:spLocks noChangeArrowheads="1"/>
          </p:cNvSpPr>
          <p:nvPr/>
        </p:nvSpPr>
        <p:spPr bwMode="auto">
          <a:xfrm>
            <a:off x="3170237" y="2944656"/>
            <a:ext cx="258763" cy="217488"/>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aphicFrame>
        <p:nvGraphicFramePr>
          <p:cNvPr id="142" name="Object 18"/>
          <p:cNvGraphicFramePr>
            <a:graphicFrameLocks noChangeAspect="1"/>
          </p:cNvGraphicFramePr>
          <p:nvPr>
            <p:extLst/>
          </p:nvPr>
        </p:nvGraphicFramePr>
        <p:xfrm>
          <a:off x="3208337" y="3179606"/>
          <a:ext cx="531813" cy="360363"/>
        </p:xfrm>
        <a:graphic>
          <a:graphicData uri="http://schemas.openxmlformats.org/presentationml/2006/ole">
            <mc:AlternateContent xmlns:mc="http://schemas.openxmlformats.org/markup-compatibility/2006">
              <mc:Choice xmlns:v="urn:schemas-microsoft-com:vml" Requires="v">
                <p:oleObj spid="_x0000_s130176" name="Equation" r:id="rId6" imgW="393700" imgH="266700" progId="Equation.DSMT4">
                  <p:embed/>
                </p:oleObj>
              </mc:Choice>
              <mc:Fallback>
                <p:oleObj name="Equation" r:id="rId6" imgW="393700" imgH="2667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08337" y="3179606"/>
                        <a:ext cx="531813" cy="360363"/>
                      </a:xfrm>
                      <a:prstGeom prst="rect">
                        <a:avLst/>
                      </a:prstGeom>
                      <a:solidFill>
                        <a:srgbClr val="FFFFFF"/>
                      </a:solidFill>
                    </p:spPr>
                  </p:pic>
                </p:oleObj>
              </mc:Fallback>
            </mc:AlternateContent>
          </a:graphicData>
        </a:graphic>
      </p:graphicFrame>
      <p:graphicFrame>
        <p:nvGraphicFramePr>
          <p:cNvPr id="143" name="Object 15"/>
          <p:cNvGraphicFramePr>
            <a:graphicFrameLocks noChangeAspect="1"/>
          </p:cNvGraphicFramePr>
          <p:nvPr>
            <p:extLst/>
          </p:nvPr>
        </p:nvGraphicFramePr>
        <p:xfrm>
          <a:off x="5661025" y="4587719"/>
          <a:ext cx="257175" cy="361950"/>
        </p:xfrm>
        <a:graphic>
          <a:graphicData uri="http://schemas.openxmlformats.org/presentationml/2006/ole">
            <mc:AlternateContent xmlns:mc="http://schemas.openxmlformats.org/markup-compatibility/2006">
              <mc:Choice xmlns:v="urn:schemas-microsoft-com:vml" Requires="v">
                <p:oleObj spid="_x0000_s130177" name="Equation" r:id="rId8" imgW="190500" imgH="266700" progId="Equation.DSMT4">
                  <p:embed/>
                </p:oleObj>
              </mc:Choice>
              <mc:Fallback>
                <p:oleObj name="Equation" r:id="rId8" imgW="190500" imgH="2667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61025" y="4587719"/>
                        <a:ext cx="257175" cy="361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4" name="Object 19"/>
          <p:cNvGraphicFramePr>
            <a:graphicFrameLocks noChangeAspect="1"/>
          </p:cNvGraphicFramePr>
          <p:nvPr>
            <p:extLst/>
          </p:nvPr>
        </p:nvGraphicFramePr>
        <p:xfrm>
          <a:off x="5334000" y="3847944"/>
          <a:ext cx="701675" cy="327025"/>
        </p:xfrm>
        <a:graphic>
          <a:graphicData uri="http://schemas.openxmlformats.org/presentationml/2006/ole">
            <mc:AlternateContent xmlns:mc="http://schemas.openxmlformats.org/markup-compatibility/2006">
              <mc:Choice xmlns:v="urn:schemas-microsoft-com:vml" Requires="v">
                <p:oleObj spid="_x0000_s130178" name="Equation" r:id="rId10" imgW="520700" imgH="241300" progId="Equation.DSMT4">
                  <p:embed/>
                </p:oleObj>
              </mc:Choice>
              <mc:Fallback>
                <p:oleObj name="Equation" r:id="rId10" imgW="520700" imgH="241300"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34000" y="3847944"/>
                        <a:ext cx="701675" cy="327025"/>
                      </a:xfrm>
                      <a:prstGeom prst="rect">
                        <a:avLst/>
                      </a:prstGeom>
                      <a:solidFill>
                        <a:srgbClr val="FFFFFF"/>
                      </a:solidFill>
                    </p:spPr>
                  </p:pic>
                </p:oleObj>
              </mc:Fallback>
            </mc:AlternateContent>
          </a:graphicData>
        </a:graphic>
      </p:graphicFrame>
      <p:sp>
        <p:nvSpPr>
          <p:cNvPr id="145" name="Rectangle 144"/>
          <p:cNvSpPr/>
          <p:nvPr/>
        </p:nvSpPr>
        <p:spPr>
          <a:xfrm>
            <a:off x="5899907" y="4682859"/>
            <a:ext cx="204851" cy="194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46" name="Rectangle 28"/>
          <p:cNvSpPr>
            <a:spLocks noChangeArrowheads="1"/>
          </p:cNvSpPr>
          <p:nvPr/>
        </p:nvSpPr>
        <p:spPr bwMode="auto">
          <a:xfrm>
            <a:off x="4160837" y="4376581"/>
            <a:ext cx="71438" cy="73025"/>
          </a:xfrm>
          <a:prstGeom prst="rect">
            <a:avLst/>
          </a:prstGeom>
          <a:no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47" name="Rectangle 29"/>
          <p:cNvSpPr>
            <a:spLocks noChangeArrowheads="1"/>
          </p:cNvSpPr>
          <p:nvPr/>
        </p:nvSpPr>
        <p:spPr bwMode="auto">
          <a:xfrm>
            <a:off x="5978525" y="4655981"/>
            <a:ext cx="104775" cy="103187"/>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48" name="Rectangle 30"/>
          <p:cNvSpPr>
            <a:spLocks noChangeArrowheads="1"/>
          </p:cNvSpPr>
          <p:nvPr/>
        </p:nvSpPr>
        <p:spPr bwMode="auto">
          <a:xfrm>
            <a:off x="4665662" y="4686143"/>
            <a:ext cx="144463" cy="142875"/>
          </a:xfrm>
          <a:prstGeom prst="rect">
            <a:avLst/>
          </a:prstGeom>
          <a:solidFill>
            <a:srgbClr val="FFFFFF"/>
          </a:solidFill>
          <a:ln w="12700">
            <a:solidFill>
              <a:srgbClr val="FFFFFF"/>
            </a:solidFill>
            <a:miter lim="800000"/>
            <a:headEnd/>
            <a:tailEnd/>
          </a:ln>
          <a:effectLst/>
        </p:spPr>
        <p:txBody>
          <a:bodyPr wrap="none"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aphicFrame>
        <p:nvGraphicFramePr>
          <p:cNvPr id="149" name="Object 31"/>
          <p:cNvGraphicFramePr>
            <a:graphicFrameLocks noChangeAspect="1"/>
          </p:cNvGraphicFramePr>
          <p:nvPr>
            <p:extLst/>
          </p:nvPr>
        </p:nvGraphicFramePr>
        <p:xfrm>
          <a:off x="5610225" y="4216243"/>
          <a:ext cx="582612" cy="309563"/>
        </p:xfrm>
        <a:graphic>
          <a:graphicData uri="http://schemas.openxmlformats.org/presentationml/2006/ole">
            <mc:AlternateContent xmlns:mc="http://schemas.openxmlformats.org/markup-compatibility/2006">
              <mc:Choice xmlns:v="urn:schemas-microsoft-com:vml" Requires="v">
                <p:oleObj spid="_x0000_s130179" name="Equation" r:id="rId12" imgW="431640" imgH="228600" progId="Equation.DSMT4">
                  <p:embed/>
                </p:oleObj>
              </mc:Choice>
              <mc:Fallback>
                <p:oleObj name="Equation" r:id="rId12" imgW="431640" imgH="228600" progId="Equation.DSMT4">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610225" y="4216243"/>
                        <a:ext cx="582612" cy="309563"/>
                      </a:xfrm>
                      <a:prstGeom prst="rect">
                        <a:avLst/>
                      </a:prstGeom>
                      <a:solidFill>
                        <a:srgbClr val="FFFFFF"/>
                      </a:solidFill>
                    </p:spPr>
                  </p:pic>
                </p:oleObj>
              </mc:Fallback>
            </mc:AlternateContent>
          </a:graphicData>
        </a:graphic>
      </p:graphicFrame>
      <p:graphicFrame>
        <p:nvGraphicFramePr>
          <p:cNvPr id="150" name="Object 32"/>
          <p:cNvGraphicFramePr>
            <a:graphicFrameLocks noChangeAspect="1"/>
          </p:cNvGraphicFramePr>
          <p:nvPr>
            <p:extLst/>
          </p:nvPr>
        </p:nvGraphicFramePr>
        <p:xfrm>
          <a:off x="5254625" y="2901794"/>
          <a:ext cx="682625" cy="360362"/>
        </p:xfrm>
        <a:graphic>
          <a:graphicData uri="http://schemas.openxmlformats.org/presentationml/2006/ole">
            <mc:AlternateContent xmlns:mc="http://schemas.openxmlformats.org/markup-compatibility/2006">
              <mc:Choice xmlns:v="urn:schemas-microsoft-com:vml" Requires="v">
                <p:oleObj spid="_x0000_s130180" name="Equation" r:id="rId14" imgW="508000" imgH="266700" progId="Equation.DSMT4">
                  <p:embed/>
                </p:oleObj>
              </mc:Choice>
              <mc:Fallback>
                <p:oleObj name="Equation" r:id="rId14" imgW="508000" imgH="266700" progId="Equation.DSMT4">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254625" y="2901794"/>
                        <a:ext cx="682625" cy="360362"/>
                      </a:xfrm>
                      <a:prstGeom prst="rect">
                        <a:avLst/>
                      </a:prstGeom>
                      <a:solidFill>
                        <a:srgbClr val="FFFFFF"/>
                      </a:solidFill>
                    </p:spPr>
                  </p:pic>
                </p:oleObj>
              </mc:Fallback>
            </mc:AlternateContent>
          </a:graphicData>
        </a:graphic>
      </p:graphicFrame>
      <p:sp>
        <p:nvSpPr>
          <p:cNvPr id="151" name="Rectangle 34"/>
          <p:cNvSpPr>
            <a:spLocks noChangeArrowheads="1"/>
          </p:cNvSpPr>
          <p:nvPr/>
        </p:nvSpPr>
        <p:spPr bwMode="auto">
          <a:xfrm rot="20533035">
            <a:off x="4699000" y="4868706"/>
            <a:ext cx="287337" cy="87312"/>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52" name="Rectangle 46"/>
          <p:cNvSpPr>
            <a:spLocks noChangeArrowheads="1"/>
          </p:cNvSpPr>
          <p:nvPr/>
        </p:nvSpPr>
        <p:spPr bwMode="auto">
          <a:xfrm>
            <a:off x="3983037" y="4689318"/>
            <a:ext cx="338138" cy="107950"/>
          </a:xfrm>
          <a:prstGeom prst="rect">
            <a:avLst/>
          </a:prstGeom>
          <a:no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nvGrpSpPr>
          <p:cNvPr id="153" name="Group 57"/>
          <p:cNvGrpSpPr>
            <a:grpSpLocks/>
          </p:cNvGrpSpPr>
          <p:nvPr/>
        </p:nvGrpSpPr>
        <p:grpSpPr bwMode="auto">
          <a:xfrm>
            <a:off x="3494633" y="4211729"/>
            <a:ext cx="2949575" cy="735012"/>
            <a:chOff x="1561" y="2024"/>
            <a:chExt cx="1858" cy="463"/>
          </a:xfrm>
        </p:grpSpPr>
        <p:sp>
          <p:nvSpPr>
            <p:cNvPr id="154" name="Rectangle 58"/>
            <p:cNvSpPr>
              <a:spLocks noChangeArrowheads="1"/>
            </p:cNvSpPr>
            <p:nvPr/>
          </p:nvSpPr>
          <p:spPr bwMode="auto">
            <a:xfrm>
              <a:off x="2653" y="2115"/>
              <a:ext cx="399" cy="161"/>
            </a:xfrm>
            <a:prstGeom prst="rect">
              <a:avLst/>
            </a:prstGeom>
            <a:solidFill>
              <a:srgbClr val="FFFFFF"/>
            </a:solid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55" name="Rectangle 59"/>
            <p:cNvSpPr>
              <a:spLocks noChangeArrowheads="1"/>
            </p:cNvSpPr>
            <p:nvPr/>
          </p:nvSpPr>
          <p:spPr bwMode="auto">
            <a:xfrm>
              <a:off x="2789" y="2024"/>
              <a:ext cx="630" cy="203"/>
            </a:xfrm>
            <a:prstGeom prst="rect">
              <a:avLst/>
            </a:prstGeom>
            <a:solidFill>
              <a:srgbClr val="FFFFFF"/>
            </a:solidFill>
            <a:ln w="12700">
              <a:noFill/>
              <a:miter lim="800000"/>
              <a:headEnd/>
              <a:tailEnd/>
            </a:ln>
            <a:effectLst/>
          </p:spPr>
          <p:txBody>
            <a:bodyPr wrap="none"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56" name="Rectangle 60"/>
            <p:cNvSpPr>
              <a:spLocks noChangeArrowheads="1"/>
            </p:cNvSpPr>
            <p:nvPr/>
          </p:nvSpPr>
          <p:spPr bwMode="auto">
            <a:xfrm>
              <a:off x="1561" y="2284"/>
              <a:ext cx="1360" cy="203"/>
            </a:xfrm>
            <a:prstGeom prst="rect">
              <a:avLst/>
            </a:prstGeom>
            <a:solidFill>
              <a:srgbClr val="FFFFFF"/>
            </a:solidFill>
            <a:ln w="12700">
              <a:noFill/>
              <a:miter lim="800000"/>
              <a:headEnd/>
              <a:tailEnd/>
            </a:ln>
            <a:effectLst/>
          </p:spPr>
          <p:txBody>
            <a:bodyPr wrap="square"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graphicFrame>
        <p:nvGraphicFramePr>
          <p:cNvPr id="157" name="Object 37"/>
          <p:cNvGraphicFramePr>
            <a:graphicFrameLocks noChangeAspect="1"/>
          </p:cNvGraphicFramePr>
          <p:nvPr>
            <p:extLst/>
          </p:nvPr>
        </p:nvGraphicFramePr>
        <p:xfrm>
          <a:off x="3417888" y="3160556"/>
          <a:ext cx="222250" cy="395288"/>
        </p:xfrm>
        <a:graphic>
          <a:graphicData uri="http://schemas.openxmlformats.org/presentationml/2006/ole">
            <mc:AlternateContent xmlns:mc="http://schemas.openxmlformats.org/markup-compatibility/2006">
              <mc:Choice xmlns:v="urn:schemas-microsoft-com:vml" Requires="v">
                <p:oleObj spid="_x0000_s130181" name="Equation" r:id="rId16" imgW="165100" imgH="292100" progId="Equation.DSMT4">
                  <p:embed/>
                </p:oleObj>
              </mc:Choice>
              <mc:Fallback>
                <p:oleObj name="Equation" r:id="rId16" imgW="165100" imgH="292100"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417888" y="3160556"/>
                        <a:ext cx="222250" cy="395288"/>
                      </a:xfrm>
                      <a:prstGeom prst="rect">
                        <a:avLst/>
                      </a:prstGeom>
                      <a:solidFill>
                        <a:srgbClr val="FFFFFF"/>
                      </a:solidFill>
                    </p:spPr>
                  </p:pic>
                </p:oleObj>
              </mc:Fallback>
            </mc:AlternateContent>
          </a:graphicData>
        </a:graphic>
      </p:graphicFrame>
      <p:graphicFrame>
        <p:nvGraphicFramePr>
          <p:cNvPr id="158" name="Object 38"/>
          <p:cNvGraphicFramePr>
            <a:graphicFrameLocks noChangeAspect="1"/>
          </p:cNvGraphicFramePr>
          <p:nvPr>
            <p:extLst/>
          </p:nvPr>
        </p:nvGraphicFramePr>
        <p:xfrm>
          <a:off x="5657850" y="4652806"/>
          <a:ext cx="222250" cy="395288"/>
        </p:xfrm>
        <a:graphic>
          <a:graphicData uri="http://schemas.openxmlformats.org/presentationml/2006/ole">
            <mc:AlternateContent xmlns:mc="http://schemas.openxmlformats.org/markup-compatibility/2006">
              <mc:Choice xmlns:v="urn:schemas-microsoft-com:vml" Requires="v">
                <p:oleObj spid="_x0000_s130182" name="Equation" r:id="rId18" imgW="165100" imgH="292100" progId="Equation.DSMT4">
                  <p:embed/>
                </p:oleObj>
              </mc:Choice>
              <mc:Fallback>
                <p:oleObj name="Equation" r:id="rId18" imgW="165100" imgH="292100"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657850" y="4652806"/>
                        <a:ext cx="222250" cy="395288"/>
                      </a:xfrm>
                      <a:prstGeom prst="rect">
                        <a:avLst/>
                      </a:prstGeom>
                      <a:solidFill>
                        <a:srgbClr val="FFFFFF"/>
                      </a:solidFill>
                    </p:spPr>
                  </p:pic>
                </p:oleObj>
              </mc:Fallback>
            </mc:AlternateContent>
          </a:graphicData>
        </a:graphic>
      </p:graphicFrame>
      <p:sp>
        <p:nvSpPr>
          <p:cNvPr id="159" name="Rectangle 158"/>
          <p:cNvSpPr/>
          <p:nvPr/>
        </p:nvSpPr>
        <p:spPr>
          <a:xfrm>
            <a:off x="5508104" y="3802541"/>
            <a:ext cx="1233804" cy="393065"/>
          </a:xfrm>
          <a:prstGeom prst="rect">
            <a:avLst/>
          </a:prstGeom>
          <a:solidFill>
            <a:schemeClr val="bg1"/>
          </a:solidFill>
          <a:ln>
            <a:noFill/>
          </a:ln>
        </p:spPr>
        <p:txBody>
          <a:bodyPr wrap="square" rtlCol="0" anchor="ctr">
            <a:spAutoFit/>
          </a:bodyPr>
          <a:lstStyle/>
          <a:p>
            <a:pPr algn="r"/>
            <a:endParaRPr lang="en-US" sz="1600">
              <a:solidFill>
                <a:prstClr val="black"/>
              </a:solidFill>
              <a:latin typeface="Helvetica Light" charset="0"/>
              <a:ea typeface="Helvetica Light" charset="0"/>
              <a:cs typeface="Helvetica Light" charset="0"/>
            </a:endParaRPr>
          </a:p>
        </p:txBody>
      </p:sp>
      <p:sp>
        <p:nvSpPr>
          <p:cNvPr id="160" name="Right Triangle 159"/>
          <p:cNvSpPr/>
          <p:nvPr/>
        </p:nvSpPr>
        <p:spPr>
          <a:xfrm flipH="1">
            <a:off x="3533024" y="3676811"/>
            <a:ext cx="1987665" cy="963538"/>
          </a:xfrm>
          <a:prstGeom prst="rtTriangle">
            <a:avLst/>
          </a:prstGeom>
          <a:solidFill>
            <a:schemeClr val="bg1"/>
          </a:solidFill>
          <a:ln>
            <a:noFill/>
          </a:ln>
        </p:spPr>
        <p:txBody>
          <a:bodyPr wrap="square" rtlCol="0" anchor="ctr">
            <a:spAutoFit/>
          </a:bodyPr>
          <a:lstStyle/>
          <a:p>
            <a:pPr algn="r"/>
            <a:endParaRPr lang="en-US" sz="1600">
              <a:solidFill>
                <a:prstClr val="black"/>
              </a:solidFill>
              <a:latin typeface="Helvetica Light" charset="0"/>
              <a:ea typeface="Helvetica Light" charset="0"/>
              <a:cs typeface="Helvetica Light" charset="0"/>
            </a:endParaRPr>
          </a:p>
        </p:txBody>
      </p:sp>
      <p:cxnSp>
        <p:nvCxnSpPr>
          <p:cNvPr id="161" name="Straight Connector 160"/>
          <p:cNvCxnSpPr/>
          <p:nvPr/>
        </p:nvCxnSpPr>
        <p:spPr>
          <a:xfrm flipV="1">
            <a:off x="3463290" y="4625501"/>
            <a:ext cx="2503170" cy="11430"/>
          </a:xfrm>
          <a:prstGeom prst="line">
            <a:avLst/>
          </a:prstGeom>
          <a:ln w="19050">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6732240" y="3356992"/>
            <a:ext cx="2232248" cy="400110"/>
          </a:xfrm>
          <a:prstGeom prst="rect">
            <a:avLst/>
          </a:prstGeom>
          <a:noFill/>
        </p:spPr>
        <p:txBody>
          <a:bodyPr wrap="square" rtlCol="0">
            <a:spAutoFit/>
          </a:bodyPr>
          <a:lstStyle/>
          <a:p>
            <a:r>
              <a:rPr lang="en-GB" sz="1000" i="1" dirty="0" smtClean="0">
                <a:solidFill>
                  <a:prstClr val="black">
                    <a:lumMod val="50000"/>
                    <a:lumOff val="50000"/>
                  </a:prstClr>
                </a:solidFill>
                <a:latin typeface="Helvetica Light" charset="0"/>
                <a:ea typeface="Helvetica Light" charset="0"/>
                <a:cs typeface="Helvetica Light" charset="0"/>
              </a:rPr>
              <a:t>V</a:t>
            </a:r>
            <a:r>
              <a:rPr lang="en-GB" sz="1000" dirty="0" smtClean="0">
                <a:solidFill>
                  <a:prstClr val="black">
                    <a:lumMod val="50000"/>
                    <a:lumOff val="50000"/>
                  </a:prstClr>
                </a:solidFill>
                <a:latin typeface="Helvetica Light" charset="0"/>
                <a:ea typeface="Helvetica Light" charset="0"/>
                <a:cs typeface="Helvetica Light" charset="0"/>
              </a:rPr>
              <a:t>(</a:t>
            </a:r>
            <a:r>
              <a:rPr lang="en-GB" sz="1000" i="1" dirty="0" smtClean="0">
                <a:solidFill>
                  <a:prstClr val="black">
                    <a:lumMod val="50000"/>
                    <a:lumOff val="50000"/>
                  </a:prstClr>
                </a:solidFill>
                <a:latin typeface="Helvetica Light" charset="0"/>
                <a:ea typeface="Helvetica Light" charset="0"/>
                <a:cs typeface="Helvetica Light" charset="0"/>
              </a:rPr>
              <a:t>T</a:t>
            </a:r>
            <a:r>
              <a:rPr lang="en-GB" sz="1000" dirty="0" smtClean="0">
                <a:solidFill>
                  <a:prstClr val="black">
                    <a:lumMod val="50000"/>
                    <a:lumOff val="50000"/>
                  </a:prstClr>
                </a:solidFill>
                <a:latin typeface="Helvetica Light" charset="0"/>
                <a:ea typeface="Helvetica Light" charset="0"/>
                <a:cs typeface="Helvetica Light" charset="0"/>
              </a:rPr>
              <a:t>) dependence mainly governed by top loop, adding a cubic 𝜙</a:t>
            </a:r>
            <a:r>
              <a:rPr lang="en-GB" sz="1000" baseline="30000" dirty="0" smtClean="0">
                <a:solidFill>
                  <a:prstClr val="black">
                    <a:lumMod val="50000"/>
                    <a:lumOff val="50000"/>
                  </a:prstClr>
                </a:solidFill>
                <a:latin typeface="Helvetica Light" charset="0"/>
                <a:ea typeface="Helvetica Light" charset="0"/>
                <a:cs typeface="Helvetica Light" charset="0"/>
              </a:rPr>
              <a:t>3</a:t>
            </a:r>
            <a:r>
              <a:rPr lang="en-GB" sz="1000" dirty="0" smtClean="0">
                <a:solidFill>
                  <a:prstClr val="black">
                    <a:lumMod val="50000"/>
                    <a:lumOff val="50000"/>
                  </a:prstClr>
                </a:solidFill>
                <a:latin typeface="Helvetica Light" charset="0"/>
                <a:ea typeface="Helvetica Light" charset="0"/>
                <a:cs typeface="Helvetica Light" charset="0"/>
              </a:rPr>
              <a:t> term</a:t>
            </a:r>
          </a:p>
        </p:txBody>
      </p:sp>
      <p:sp>
        <p:nvSpPr>
          <p:cNvPr id="32" name="Rectangle 31"/>
          <p:cNvSpPr/>
          <p:nvPr/>
        </p:nvSpPr>
        <p:spPr>
          <a:xfrm>
            <a:off x="175506" y="6525344"/>
            <a:ext cx="2922595" cy="246221"/>
          </a:xfrm>
          <a:prstGeom prst="rect">
            <a:avLst/>
          </a:prstGeom>
        </p:spPr>
        <p:txBody>
          <a:bodyPr wrap="none">
            <a:spAutoFit/>
          </a:bodyPr>
          <a:lstStyle/>
          <a:p>
            <a:r>
              <a:rPr lang="is-IS" sz="1000" dirty="0" smtClean="0">
                <a:solidFill>
                  <a:prstClr val="black">
                    <a:lumMod val="50000"/>
                    <a:lumOff val="50000"/>
                  </a:prstClr>
                </a:solidFill>
                <a:latin typeface="Helvetica Light" charset="0"/>
                <a:ea typeface="Helvetica Light" charset="0"/>
                <a:cs typeface="Helvetica Light" charset="0"/>
              </a:rPr>
              <a:t>Drawings from W. Bernreuther, hep-ph/0205279</a:t>
            </a:r>
            <a:endParaRPr lang="is-IS" sz="1000" dirty="0">
              <a:solidFill>
                <a:prstClr val="black">
                  <a:lumMod val="50000"/>
                  <a:lumOff val="50000"/>
                </a:prstClr>
              </a:solidFill>
              <a:latin typeface="Helvetica Light" charset="0"/>
              <a:ea typeface="Helvetica Light" charset="0"/>
              <a:cs typeface="Helvetica Light" charset="0"/>
            </a:endParaRPr>
          </a:p>
        </p:txBody>
      </p:sp>
      <p:sp>
        <p:nvSpPr>
          <p:cNvPr id="33" name="TextBox 32"/>
          <p:cNvSpPr txBox="1"/>
          <p:nvPr/>
        </p:nvSpPr>
        <p:spPr>
          <a:xfrm>
            <a:off x="304800" y="2996952"/>
            <a:ext cx="2172849" cy="461665"/>
          </a:xfrm>
          <a:prstGeom prst="rect">
            <a:avLst/>
          </a:prstGeom>
          <a:noFill/>
        </p:spPr>
        <p:txBody>
          <a:bodyPr wrap="square" rtlCol="0">
            <a:spAutoFit/>
          </a:bodyPr>
          <a:lstStyle/>
          <a:p>
            <a:r>
              <a:rPr lang="en-US" sz="1200" dirty="0" smtClean="0">
                <a:solidFill>
                  <a:srgbClr val="C00000"/>
                </a:solidFill>
                <a:latin typeface="Helvetica Light" charset="0"/>
                <a:ea typeface="Helvetica Light" charset="0"/>
                <a:cs typeface="Helvetica Light" charset="0"/>
              </a:rPr>
              <a:t>Elementary fermions </a:t>
            </a:r>
            <a:r>
              <a:rPr lang="en-US" sz="1200" smtClean="0">
                <a:solidFill>
                  <a:srgbClr val="C00000"/>
                </a:solidFill>
                <a:latin typeface="Helvetica Light" charset="0"/>
                <a:ea typeface="Helvetica Light" charset="0"/>
                <a:cs typeface="Helvetica Light" charset="0"/>
              </a:rPr>
              <a:t>and gauge bosons </a:t>
            </a:r>
            <a:r>
              <a:rPr lang="en-US" sz="1200" dirty="0" smtClean="0">
                <a:solidFill>
                  <a:srgbClr val="C00000"/>
                </a:solidFill>
                <a:latin typeface="Helvetica Light" charset="0"/>
                <a:ea typeface="Helvetica Light" charset="0"/>
                <a:cs typeface="Helvetica Light" charset="0"/>
              </a:rPr>
              <a:t>are massless</a:t>
            </a:r>
          </a:p>
        </p:txBody>
      </p:sp>
    </p:spTree>
    <p:extLst>
      <p:ext uri="{BB962C8B-B14F-4D97-AF65-F5344CB8AC3E}">
        <p14:creationId xmlns:p14="http://schemas.microsoft.com/office/powerpoint/2010/main" val="121461776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51</a:t>
            </a:fld>
            <a:endParaRPr lang="en-GB" dirty="0">
              <a:solidFill>
                <a:prstClr val="black">
                  <a:lumMod val="50000"/>
                  <a:lumOff val="50000"/>
                </a:prstClr>
              </a:solidFill>
            </a:endParaRPr>
          </a:p>
        </p:txBody>
      </p:sp>
      <p:sp>
        <p:nvSpPr>
          <p:cNvPr id="36" name="Rectangle 35"/>
          <p:cNvSpPr/>
          <p:nvPr/>
        </p:nvSpPr>
        <p:spPr>
          <a:xfrm>
            <a:off x="0" y="0"/>
            <a:ext cx="9144000" cy="1772816"/>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37" name="Picture 36"/>
          <p:cNvPicPr>
            <a:picLocks noChangeAspect="1" noChangeArrowheads="1"/>
          </p:cNvPicPr>
          <p:nvPr/>
        </p:nvPicPr>
        <p:blipFill>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65" name="TextBox 64"/>
          <p:cNvSpPr txBox="1"/>
          <p:nvPr/>
        </p:nvSpPr>
        <p:spPr>
          <a:xfrm>
            <a:off x="304800" y="1988840"/>
            <a:ext cx="8839200" cy="584775"/>
          </a:xfrm>
          <a:prstGeom prst="rect">
            <a:avLst/>
          </a:prstGeom>
          <a:noFill/>
        </p:spPr>
        <p:txBody>
          <a:bodyPr wrap="square" rtlCol="0">
            <a:spAutoFit/>
          </a:bodyPr>
          <a:lstStyle/>
          <a:p>
            <a:pPr>
              <a:spcBef>
                <a:spcPts val="1800"/>
              </a:spcBef>
            </a:pPr>
            <a:r>
              <a:rPr lang="en-US" sz="1600" dirty="0" smtClean="0">
                <a:solidFill>
                  <a:prstClr val="black">
                    <a:lumMod val="85000"/>
                    <a:lumOff val="15000"/>
                  </a:prstClr>
                </a:solidFill>
                <a:latin typeface="Helvetica Light" charset="0"/>
                <a:ea typeface="Helvetica Light" charset="0"/>
                <a:cs typeface="Helvetica Light" charset="0"/>
              </a:rPr>
              <a:t>The early universe, </a:t>
            </a:r>
            <a:r>
              <a:rPr lang="en-US" sz="1600" dirty="0">
                <a:solidFill>
                  <a:prstClr val="black">
                    <a:lumMod val="85000"/>
                    <a:lumOff val="15000"/>
                  </a:prstClr>
                </a:solidFill>
                <a:latin typeface="Helvetica Light" charset="0"/>
                <a:ea typeface="Helvetica Light" charset="0"/>
                <a:cs typeface="Helvetica Light" charset="0"/>
              </a:rPr>
              <a:t>at temperature </a:t>
            </a:r>
            <a:r>
              <a:rPr lang="en-US" sz="1600" i="1" dirty="0" smtClean="0">
                <a:solidFill>
                  <a:prstClr val="black">
                    <a:lumMod val="85000"/>
                    <a:lumOff val="15000"/>
                  </a:prstClr>
                </a:solidFill>
                <a:latin typeface="Helvetica Light" charset="0"/>
                <a:ea typeface="Helvetica Light" charset="0"/>
                <a:cs typeface="Helvetica Light" charset="0"/>
              </a:rPr>
              <a:t>T</a:t>
            </a:r>
            <a:r>
              <a:rPr lang="en-US" sz="1600" dirty="0" smtClean="0">
                <a:solidFill>
                  <a:prstClr val="black">
                    <a:lumMod val="85000"/>
                    <a:lumOff val="15000"/>
                  </a:prstClr>
                </a:solidFill>
                <a:latin typeface="Helvetica Light" charset="0"/>
                <a:ea typeface="Helvetica Light" charset="0"/>
                <a:cs typeface="Helvetica Light" charset="0"/>
              </a:rPr>
              <a:t> &gt; </a:t>
            </a:r>
            <a:r>
              <a:rPr lang="en-US" sz="1600" i="1" dirty="0" smtClean="0">
                <a:solidFill>
                  <a:prstClr val="black">
                    <a:lumMod val="85000"/>
                    <a:lumOff val="15000"/>
                  </a:prstClr>
                </a:solidFill>
                <a:latin typeface="Helvetica Light" charset="0"/>
                <a:ea typeface="Helvetica Light" charset="0"/>
                <a:cs typeface="Helvetica Light" charset="0"/>
              </a:rPr>
              <a:t>T</a:t>
            </a:r>
            <a:r>
              <a:rPr lang="en-US" sz="1600" baseline="-25000" dirty="0" smtClean="0">
                <a:solidFill>
                  <a:prstClr val="black">
                    <a:lumMod val="85000"/>
                    <a:lumOff val="15000"/>
                  </a:prstClr>
                </a:solidFill>
                <a:latin typeface="Helvetica Light" charset="0"/>
                <a:ea typeface="Helvetica Light" charset="0"/>
                <a:cs typeface="Helvetica Light" charset="0"/>
              </a:rPr>
              <a:t>EW</a:t>
            </a:r>
            <a:r>
              <a:rPr lang="en-US" sz="1600" dirty="0" smtClean="0">
                <a:solidFill>
                  <a:prstClr val="black">
                    <a:lumMod val="85000"/>
                    <a:lumOff val="15000"/>
                  </a:prstClr>
                </a:solidFill>
                <a:latin typeface="Helvetica Light" charset="0"/>
                <a:ea typeface="Helvetica Light" charset="0"/>
                <a:cs typeface="Helvetica Light" charset="0"/>
              </a:rPr>
              <a:t>, was in a symmetric phase (|</a:t>
            </a:r>
            <a:r>
              <a:rPr lang="en-US" sz="1600" i="1" dirty="0" err="1" smtClean="0">
                <a:solidFill>
                  <a:prstClr val="black">
                    <a:lumMod val="85000"/>
                    <a:lumOff val="15000"/>
                  </a:prstClr>
                </a:solidFill>
                <a:latin typeface="Symbol" charset="2"/>
                <a:ea typeface="Symbol" charset="2"/>
                <a:cs typeface="Symbol" charset="2"/>
              </a:rPr>
              <a:t>f</a:t>
            </a:r>
            <a:r>
              <a:rPr lang="en-US" sz="1600" baseline="-25000" dirty="0" err="1" smtClean="0">
                <a:solidFill>
                  <a:prstClr val="black">
                    <a:lumMod val="85000"/>
                    <a:lumOff val="15000"/>
                  </a:prstClr>
                </a:solidFill>
                <a:latin typeface="Helvetica Light" charset="0"/>
                <a:ea typeface="Helvetica Light" charset="0"/>
                <a:cs typeface="Helvetica Light" charset="0"/>
              </a:rPr>
              <a:t>min</a:t>
            </a:r>
            <a:r>
              <a:rPr lang="en-US" sz="1600" dirty="0" smtClean="0">
                <a:solidFill>
                  <a:prstClr val="black">
                    <a:lumMod val="85000"/>
                    <a:lumOff val="15000"/>
                  </a:prstClr>
                </a:solidFill>
                <a:latin typeface="Helvetica Light" charset="0"/>
                <a:ea typeface="Helvetica Light" charset="0"/>
                <a:cs typeface="Helvetica Light" charset="0"/>
              </a:rPr>
              <a:t>| = 0)</a:t>
            </a:r>
          </a:p>
          <a:p>
            <a:pPr>
              <a:spcBef>
                <a:spcPts val="0"/>
              </a:spcBef>
            </a:pPr>
            <a:r>
              <a:rPr lang="en-US" sz="1600" dirty="0">
                <a:solidFill>
                  <a:prstClr val="black">
                    <a:lumMod val="85000"/>
                    <a:lumOff val="15000"/>
                  </a:prstClr>
                </a:solidFill>
                <a:latin typeface="Helvetica Light" charset="0"/>
                <a:ea typeface="Helvetica Light" charset="0"/>
                <a:cs typeface="Helvetica Light" charset="0"/>
              </a:rPr>
              <a:t>A phase transition at ~</a:t>
            </a:r>
            <a:r>
              <a:rPr lang="en-US" sz="1600" i="1" dirty="0">
                <a:solidFill>
                  <a:prstClr val="black">
                    <a:lumMod val="85000"/>
                    <a:lumOff val="15000"/>
                  </a:prstClr>
                </a:solidFill>
                <a:latin typeface="Helvetica Light" charset="0"/>
                <a:ea typeface="Helvetica Light" charset="0"/>
                <a:cs typeface="Helvetica Light" charset="0"/>
              </a:rPr>
              <a:t>T</a:t>
            </a:r>
            <a:r>
              <a:rPr lang="en-US" sz="1600" baseline="-25000" dirty="0">
                <a:solidFill>
                  <a:prstClr val="black">
                    <a:lumMod val="85000"/>
                    <a:lumOff val="15000"/>
                  </a:prstClr>
                </a:solidFill>
                <a:latin typeface="Helvetica Light" charset="0"/>
                <a:ea typeface="Helvetica Light" charset="0"/>
                <a:cs typeface="Helvetica Light" charset="0"/>
              </a:rPr>
              <a:t>EW</a:t>
            </a:r>
            <a:r>
              <a:rPr lang="en-US" sz="1600" dirty="0">
                <a:solidFill>
                  <a:prstClr val="black">
                    <a:lumMod val="85000"/>
                    <a:lumOff val="15000"/>
                  </a:prstClr>
                </a:solidFill>
                <a:latin typeface="Helvetica Light" charset="0"/>
                <a:ea typeface="Helvetica Light" charset="0"/>
                <a:cs typeface="Helvetica Light" charset="0"/>
              </a:rPr>
              <a:t> </a:t>
            </a:r>
            <a:r>
              <a:rPr lang="en-US" sz="1200" dirty="0">
                <a:solidFill>
                  <a:prstClr val="black">
                    <a:lumMod val="85000"/>
                    <a:lumOff val="15000"/>
                  </a:prstClr>
                </a:solidFill>
                <a:latin typeface="Helvetica Light" charset="0"/>
                <a:ea typeface="Helvetica Light" charset="0"/>
                <a:cs typeface="Helvetica Light" charset="0"/>
              </a:rPr>
              <a:t>(~several 10</a:t>
            </a:r>
            <a:r>
              <a:rPr lang="en-US" sz="1200" baseline="30000" dirty="0">
                <a:solidFill>
                  <a:prstClr val="black">
                    <a:lumMod val="85000"/>
                    <a:lumOff val="15000"/>
                  </a:prstClr>
                </a:solidFill>
                <a:latin typeface="Symbol" charset="2"/>
                <a:ea typeface="Symbol" charset="2"/>
                <a:cs typeface="Symbol" charset="2"/>
              </a:rPr>
              <a:t>-</a:t>
            </a:r>
            <a:r>
              <a:rPr lang="en-US" sz="1200" baseline="30000" dirty="0">
                <a:solidFill>
                  <a:prstClr val="black">
                    <a:lumMod val="85000"/>
                    <a:lumOff val="15000"/>
                  </a:prstClr>
                </a:solidFill>
                <a:latin typeface="Helvetica Light" charset="0"/>
                <a:ea typeface="Helvetica Light" charset="0"/>
                <a:cs typeface="Helvetica Light" charset="0"/>
              </a:rPr>
              <a:t>11</a:t>
            </a:r>
            <a:r>
              <a:rPr lang="en-US" sz="1200" dirty="0">
                <a:solidFill>
                  <a:prstClr val="black">
                    <a:lumMod val="85000"/>
                    <a:lumOff val="15000"/>
                  </a:prstClr>
                </a:solidFill>
                <a:latin typeface="Helvetica Light" charset="0"/>
                <a:ea typeface="Helvetica Light" charset="0"/>
                <a:cs typeface="Helvetica Light" charset="0"/>
              </a:rPr>
              <a:t> s after big bang, causal domain of few cm)</a:t>
            </a:r>
            <a:r>
              <a:rPr lang="en-US" sz="1600" dirty="0">
                <a:solidFill>
                  <a:prstClr val="black">
                    <a:lumMod val="85000"/>
                    <a:lumOff val="15000"/>
                  </a:prstClr>
                </a:solidFill>
                <a:latin typeface="Helvetica Light" charset="0"/>
                <a:ea typeface="Helvetica Light" charset="0"/>
                <a:cs typeface="Helvetica Light" charset="0"/>
              </a:rPr>
              <a:t> led to |</a:t>
            </a:r>
            <a:r>
              <a:rPr lang="en-US" sz="1600" i="1" dirty="0" err="1">
                <a:solidFill>
                  <a:prstClr val="black">
                    <a:lumMod val="85000"/>
                    <a:lumOff val="15000"/>
                  </a:prstClr>
                </a:solidFill>
                <a:latin typeface="Symbol" charset="2"/>
                <a:ea typeface="Symbol" charset="2"/>
                <a:cs typeface="Symbol" charset="2"/>
              </a:rPr>
              <a:t>f</a:t>
            </a:r>
            <a:r>
              <a:rPr lang="en-US" sz="1600" baseline="-25000" dirty="0" err="1">
                <a:solidFill>
                  <a:prstClr val="black">
                    <a:lumMod val="85000"/>
                    <a:lumOff val="15000"/>
                  </a:prstClr>
                </a:solidFill>
                <a:latin typeface="Helvetica Light" charset="0"/>
                <a:ea typeface="Helvetica Light" charset="0"/>
                <a:cs typeface="Helvetica Light" charset="0"/>
              </a:rPr>
              <a:t>min</a:t>
            </a:r>
            <a:r>
              <a:rPr lang="en-US" sz="1600" dirty="0">
                <a:solidFill>
                  <a:prstClr val="black">
                    <a:lumMod val="85000"/>
                    <a:lumOff val="15000"/>
                  </a:prstClr>
                </a:solidFill>
                <a:latin typeface="Helvetica Light" charset="0"/>
                <a:ea typeface="Helvetica Light" charset="0"/>
                <a:cs typeface="Helvetica Light" charset="0"/>
              </a:rPr>
              <a:t>| &gt; 0  </a:t>
            </a:r>
            <a:endParaRPr lang="en-US" sz="1600" dirty="0">
              <a:solidFill>
                <a:srgbClr val="595959"/>
              </a:solidFill>
              <a:latin typeface="Helvetica Light" charset="0"/>
              <a:ea typeface="Helvetica Light" charset="0"/>
              <a:cs typeface="Helvetica Light" charset="0"/>
            </a:endParaRPr>
          </a:p>
        </p:txBody>
      </p:sp>
      <p:sp>
        <p:nvSpPr>
          <p:cNvPr id="70" name="TextBox 69"/>
          <p:cNvSpPr txBox="1"/>
          <p:nvPr/>
        </p:nvSpPr>
        <p:spPr>
          <a:xfrm>
            <a:off x="5700715" y="620688"/>
            <a:ext cx="3119757" cy="461665"/>
          </a:xfrm>
          <a:prstGeom prst="rect">
            <a:avLst/>
          </a:prstGeom>
          <a:noFill/>
        </p:spPr>
        <p:txBody>
          <a:bodyPr wrap="square" rtlCol="0">
            <a:spAutoFit/>
          </a:bodyPr>
          <a:lstStyle/>
          <a:p>
            <a:pPr algn="r"/>
            <a:r>
              <a:rPr lang="en-US" sz="2400" smtClean="0">
                <a:solidFill>
                  <a:prstClr val="white"/>
                </a:solidFill>
                <a:latin typeface="Helvetica Light" charset="0"/>
                <a:ea typeface="Helvetica Light" charset="0"/>
                <a:cs typeface="Helvetica Light" charset="0"/>
              </a:rPr>
              <a:t>BEH Potential</a:t>
            </a:r>
            <a:endParaRPr lang="en-US" sz="2400" dirty="0" smtClean="0">
              <a:solidFill>
                <a:prstClr val="white"/>
              </a:solidFill>
              <a:latin typeface="Helvetica Light" charset="0"/>
              <a:ea typeface="Helvetica Light" charset="0"/>
              <a:cs typeface="Helvetica Light" charset="0"/>
            </a:endParaRPr>
          </a:p>
        </p:txBody>
      </p:sp>
      <p:grpSp>
        <p:nvGrpSpPr>
          <p:cNvPr id="149" name="Group 13"/>
          <p:cNvGrpSpPr>
            <a:grpSpLocks/>
          </p:cNvGrpSpPr>
          <p:nvPr/>
        </p:nvGrpSpPr>
        <p:grpSpPr bwMode="auto">
          <a:xfrm>
            <a:off x="3170237" y="2783508"/>
            <a:ext cx="2917825" cy="2168526"/>
            <a:chOff x="1384" y="1117"/>
            <a:chExt cx="1838" cy="1366"/>
          </a:xfrm>
        </p:grpSpPr>
        <p:pic>
          <p:nvPicPr>
            <p:cNvPr id="150" name="Picture 14" descr="fig1"/>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453" y="1258"/>
              <a:ext cx="1769" cy="1202"/>
            </a:xfrm>
            <a:prstGeom prst="rect">
              <a:avLst/>
            </a:prstGeom>
            <a:noFill/>
          </p:spPr>
        </p:pic>
        <p:sp>
          <p:nvSpPr>
            <p:cNvPr id="151" name="Rectangle 16"/>
            <p:cNvSpPr>
              <a:spLocks noChangeArrowheads="1"/>
            </p:cNvSpPr>
            <p:nvPr/>
          </p:nvSpPr>
          <p:spPr bwMode="auto">
            <a:xfrm>
              <a:off x="1663" y="1117"/>
              <a:ext cx="881" cy="174"/>
            </a:xfrm>
            <a:prstGeom prst="rect">
              <a:avLst/>
            </a:prstGeom>
            <a:noFill/>
            <a:ln w="12700">
              <a:noFill/>
              <a:miter lim="800000"/>
              <a:headEnd/>
              <a:tailEnd/>
            </a:ln>
            <a:effectLst/>
          </p:spPr>
          <p:txBody>
            <a:bodyPr wrap="square">
              <a:prstTxWarp prst="textNoShape">
                <a:avLst/>
              </a:prstTxWarp>
              <a:spAutoFit/>
            </a:bodyPr>
            <a:lstStyle/>
            <a:p>
              <a:pPr marL="342900" indent="-342900" algn="r" defTabSz="914400" eaLnBrk="0" fontAlgn="auto" hangingPunct="0">
                <a:spcAft>
                  <a:spcPts val="0"/>
                </a:spcAft>
                <a:defRPr/>
              </a:pPr>
              <a:r>
                <a:rPr lang="en-US" sz="1200" kern="0" dirty="0" smtClean="0">
                  <a:solidFill>
                    <a:sysClr val="windowText" lastClr="000000"/>
                  </a:solidFill>
                  <a:latin typeface="Helvetica" charset="0"/>
                  <a:ea typeface="Helvetica" charset="0"/>
                  <a:cs typeface="Helvetica" charset="0"/>
                </a:rPr>
                <a:t>Phase transition</a:t>
              </a:r>
              <a:endParaRPr lang="en-US" sz="1200" kern="0" dirty="0">
                <a:solidFill>
                  <a:sysClr val="windowText" lastClr="000000"/>
                </a:solidFill>
                <a:latin typeface="Helvetica" charset="0"/>
                <a:ea typeface="Helvetica" charset="0"/>
                <a:cs typeface="Helvetica" charset="0"/>
              </a:endParaRPr>
            </a:p>
          </p:txBody>
        </p:sp>
        <p:sp>
          <p:nvSpPr>
            <p:cNvPr id="152" name="Rectangle 17"/>
            <p:cNvSpPr>
              <a:spLocks noChangeArrowheads="1"/>
            </p:cNvSpPr>
            <p:nvPr/>
          </p:nvSpPr>
          <p:spPr bwMode="auto">
            <a:xfrm>
              <a:off x="1384" y="1220"/>
              <a:ext cx="163" cy="137"/>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aphicFrame>
          <p:nvGraphicFramePr>
            <p:cNvPr id="153" name="Object 18"/>
            <p:cNvGraphicFramePr>
              <a:graphicFrameLocks noChangeAspect="1"/>
            </p:cNvGraphicFramePr>
            <p:nvPr/>
          </p:nvGraphicFramePr>
          <p:xfrm>
            <a:off x="1408" y="1368"/>
            <a:ext cx="335" cy="227"/>
          </p:xfrm>
          <a:graphic>
            <a:graphicData uri="http://schemas.openxmlformats.org/presentationml/2006/ole">
              <mc:AlternateContent xmlns:mc="http://schemas.openxmlformats.org/markup-compatibility/2006">
                <mc:Choice xmlns:v="urn:schemas-microsoft-com:vml" Requires="v">
                  <p:oleObj spid="_x0000_s131200" name="Equation" r:id="rId6" imgW="393700" imgH="266700" progId="Equation.DSMT4">
                    <p:embed/>
                  </p:oleObj>
                </mc:Choice>
                <mc:Fallback>
                  <p:oleObj name="Equation" r:id="rId6" imgW="393700" imgH="2667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08" y="1368"/>
                          <a:ext cx="335" cy="227"/>
                        </a:xfrm>
                        <a:prstGeom prst="rect">
                          <a:avLst/>
                        </a:prstGeom>
                        <a:solidFill>
                          <a:srgbClr val="FFFFFF"/>
                        </a:solidFill>
                      </p:spPr>
                    </p:pic>
                  </p:oleObj>
                </mc:Fallback>
              </mc:AlternateContent>
            </a:graphicData>
          </a:graphic>
        </p:graphicFrame>
        <p:graphicFrame>
          <p:nvGraphicFramePr>
            <p:cNvPr id="154" name="Object 15"/>
            <p:cNvGraphicFramePr>
              <a:graphicFrameLocks noChangeAspect="1"/>
            </p:cNvGraphicFramePr>
            <p:nvPr/>
          </p:nvGraphicFramePr>
          <p:xfrm>
            <a:off x="2953" y="2255"/>
            <a:ext cx="162" cy="228"/>
          </p:xfrm>
          <a:graphic>
            <a:graphicData uri="http://schemas.openxmlformats.org/presentationml/2006/ole">
              <mc:AlternateContent xmlns:mc="http://schemas.openxmlformats.org/markup-compatibility/2006">
                <mc:Choice xmlns:v="urn:schemas-microsoft-com:vml" Requires="v">
                  <p:oleObj spid="_x0000_s131201" name="Equation" r:id="rId8" imgW="190500" imgH="266700" progId="Equation.DSMT4">
                    <p:embed/>
                  </p:oleObj>
                </mc:Choice>
                <mc:Fallback>
                  <p:oleObj name="Equation" r:id="rId8" imgW="190500" imgH="2667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53" y="2255"/>
                          <a:ext cx="162" cy="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155" name="Object 19"/>
          <p:cNvGraphicFramePr>
            <a:graphicFrameLocks noChangeAspect="1"/>
          </p:cNvGraphicFramePr>
          <p:nvPr>
            <p:extLst/>
          </p:nvPr>
        </p:nvGraphicFramePr>
        <p:xfrm>
          <a:off x="5334000" y="3850309"/>
          <a:ext cx="701675" cy="327025"/>
        </p:xfrm>
        <a:graphic>
          <a:graphicData uri="http://schemas.openxmlformats.org/presentationml/2006/ole">
            <mc:AlternateContent xmlns:mc="http://schemas.openxmlformats.org/markup-compatibility/2006">
              <mc:Choice xmlns:v="urn:schemas-microsoft-com:vml" Requires="v">
                <p:oleObj spid="_x0000_s131202" name="Equation" r:id="rId10" imgW="520700" imgH="241300" progId="Equation.DSMT4">
                  <p:embed/>
                </p:oleObj>
              </mc:Choice>
              <mc:Fallback>
                <p:oleObj name="Equation" r:id="rId10" imgW="520700" imgH="241300"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34000" y="3850309"/>
                        <a:ext cx="701675" cy="327025"/>
                      </a:xfrm>
                      <a:prstGeom prst="rect">
                        <a:avLst/>
                      </a:prstGeom>
                      <a:solidFill>
                        <a:srgbClr val="FFFFFF"/>
                      </a:solidFill>
                    </p:spPr>
                  </p:pic>
                </p:oleObj>
              </mc:Fallback>
            </mc:AlternateContent>
          </a:graphicData>
        </a:graphic>
      </p:graphicFrame>
      <p:sp>
        <p:nvSpPr>
          <p:cNvPr id="156" name="Rectangle 155"/>
          <p:cNvSpPr/>
          <p:nvPr/>
        </p:nvSpPr>
        <p:spPr>
          <a:xfrm>
            <a:off x="5899907" y="4685224"/>
            <a:ext cx="204851" cy="194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57" name="Rectangle 28"/>
          <p:cNvSpPr>
            <a:spLocks noChangeArrowheads="1"/>
          </p:cNvSpPr>
          <p:nvPr/>
        </p:nvSpPr>
        <p:spPr bwMode="auto">
          <a:xfrm>
            <a:off x="4160837" y="4378946"/>
            <a:ext cx="71438" cy="73025"/>
          </a:xfrm>
          <a:prstGeom prst="rect">
            <a:avLst/>
          </a:prstGeom>
          <a:no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58" name="Rectangle 29"/>
          <p:cNvSpPr>
            <a:spLocks noChangeArrowheads="1"/>
          </p:cNvSpPr>
          <p:nvPr/>
        </p:nvSpPr>
        <p:spPr bwMode="auto">
          <a:xfrm>
            <a:off x="5978525" y="4658346"/>
            <a:ext cx="104775" cy="103187"/>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59" name="Rectangle 30"/>
          <p:cNvSpPr>
            <a:spLocks noChangeArrowheads="1"/>
          </p:cNvSpPr>
          <p:nvPr/>
        </p:nvSpPr>
        <p:spPr bwMode="auto">
          <a:xfrm>
            <a:off x="4665662" y="4688508"/>
            <a:ext cx="144463" cy="142875"/>
          </a:xfrm>
          <a:prstGeom prst="rect">
            <a:avLst/>
          </a:prstGeom>
          <a:solidFill>
            <a:srgbClr val="FFFFFF"/>
          </a:solidFill>
          <a:ln w="12700">
            <a:solidFill>
              <a:srgbClr val="FFFFFF"/>
            </a:solidFill>
            <a:miter lim="800000"/>
            <a:headEnd/>
            <a:tailEnd/>
          </a:ln>
          <a:effectLst/>
        </p:spPr>
        <p:txBody>
          <a:bodyPr wrap="none"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aphicFrame>
        <p:nvGraphicFramePr>
          <p:cNvPr id="160" name="Object 31"/>
          <p:cNvGraphicFramePr>
            <a:graphicFrameLocks noChangeAspect="1"/>
          </p:cNvGraphicFramePr>
          <p:nvPr>
            <p:extLst/>
          </p:nvPr>
        </p:nvGraphicFramePr>
        <p:xfrm>
          <a:off x="5610225" y="4218608"/>
          <a:ext cx="582612" cy="309563"/>
        </p:xfrm>
        <a:graphic>
          <a:graphicData uri="http://schemas.openxmlformats.org/presentationml/2006/ole">
            <mc:AlternateContent xmlns:mc="http://schemas.openxmlformats.org/markup-compatibility/2006">
              <mc:Choice xmlns:v="urn:schemas-microsoft-com:vml" Requires="v">
                <p:oleObj spid="_x0000_s131203" name="Equation" r:id="rId12" imgW="431640" imgH="228600" progId="Equation.DSMT4">
                  <p:embed/>
                </p:oleObj>
              </mc:Choice>
              <mc:Fallback>
                <p:oleObj name="Equation" r:id="rId12" imgW="431640" imgH="228600" progId="Equation.DSMT4">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610225" y="4218608"/>
                        <a:ext cx="582612" cy="309563"/>
                      </a:xfrm>
                      <a:prstGeom prst="rect">
                        <a:avLst/>
                      </a:prstGeom>
                      <a:solidFill>
                        <a:srgbClr val="FFFFFF"/>
                      </a:solidFill>
                    </p:spPr>
                  </p:pic>
                </p:oleObj>
              </mc:Fallback>
            </mc:AlternateContent>
          </a:graphicData>
        </a:graphic>
      </p:graphicFrame>
      <p:graphicFrame>
        <p:nvGraphicFramePr>
          <p:cNvPr id="161" name="Object 32"/>
          <p:cNvGraphicFramePr>
            <a:graphicFrameLocks noChangeAspect="1"/>
          </p:cNvGraphicFramePr>
          <p:nvPr>
            <p:extLst/>
          </p:nvPr>
        </p:nvGraphicFramePr>
        <p:xfrm>
          <a:off x="5254625" y="2904159"/>
          <a:ext cx="682625" cy="360362"/>
        </p:xfrm>
        <a:graphic>
          <a:graphicData uri="http://schemas.openxmlformats.org/presentationml/2006/ole">
            <mc:AlternateContent xmlns:mc="http://schemas.openxmlformats.org/markup-compatibility/2006">
              <mc:Choice xmlns:v="urn:schemas-microsoft-com:vml" Requires="v">
                <p:oleObj spid="_x0000_s131204" name="Equation" r:id="rId14" imgW="508000" imgH="266700" progId="Equation.DSMT4">
                  <p:embed/>
                </p:oleObj>
              </mc:Choice>
              <mc:Fallback>
                <p:oleObj name="Equation" r:id="rId14" imgW="508000" imgH="266700" progId="Equation.DSMT4">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254625" y="2904159"/>
                        <a:ext cx="682625" cy="360362"/>
                      </a:xfrm>
                      <a:prstGeom prst="rect">
                        <a:avLst/>
                      </a:prstGeom>
                      <a:solidFill>
                        <a:srgbClr val="FFFFFF"/>
                      </a:solidFill>
                    </p:spPr>
                  </p:pic>
                </p:oleObj>
              </mc:Fallback>
            </mc:AlternateContent>
          </a:graphicData>
        </a:graphic>
      </p:graphicFrame>
      <p:sp>
        <p:nvSpPr>
          <p:cNvPr id="162" name="Rectangle 34"/>
          <p:cNvSpPr>
            <a:spLocks noChangeArrowheads="1"/>
          </p:cNvSpPr>
          <p:nvPr/>
        </p:nvSpPr>
        <p:spPr bwMode="auto">
          <a:xfrm rot="20533035">
            <a:off x="4699000" y="4871071"/>
            <a:ext cx="287337" cy="87312"/>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63" name="Rectangle 46"/>
          <p:cNvSpPr>
            <a:spLocks noChangeArrowheads="1"/>
          </p:cNvSpPr>
          <p:nvPr/>
        </p:nvSpPr>
        <p:spPr bwMode="auto">
          <a:xfrm>
            <a:off x="3983037" y="4691683"/>
            <a:ext cx="338138" cy="107950"/>
          </a:xfrm>
          <a:prstGeom prst="rect">
            <a:avLst/>
          </a:prstGeom>
          <a:no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nvGrpSpPr>
          <p:cNvPr id="164" name="Group 47"/>
          <p:cNvGrpSpPr>
            <a:grpSpLocks/>
          </p:cNvGrpSpPr>
          <p:nvPr/>
        </p:nvGrpSpPr>
        <p:grpSpPr bwMode="auto">
          <a:xfrm>
            <a:off x="1335087" y="3875711"/>
            <a:ext cx="2938463" cy="502091"/>
            <a:chOff x="228" y="1805"/>
            <a:chExt cx="1851" cy="325"/>
          </a:xfrm>
        </p:grpSpPr>
        <p:sp>
          <p:nvSpPr>
            <p:cNvPr id="165" name="Text Box 48"/>
            <p:cNvSpPr txBox="1">
              <a:spLocks noChangeArrowheads="1"/>
            </p:cNvSpPr>
            <p:nvPr/>
          </p:nvSpPr>
          <p:spPr bwMode="auto">
            <a:xfrm>
              <a:off x="228" y="1805"/>
              <a:ext cx="1180" cy="179"/>
            </a:xfrm>
            <a:prstGeom prst="rect">
              <a:avLst/>
            </a:prstGeom>
            <a:noFill/>
            <a:ln w="12700">
              <a:noFill/>
              <a:miter lim="800000"/>
              <a:headEnd/>
              <a:tailEnd/>
            </a:ln>
            <a:effectLst/>
          </p:spPr>
          <p:txBody>
            <a:bodyPr wrap="square">
              <a:prstTxWarp prst="textNoShape">
                <a:avLst/>
              </a:prstTxWarp>
              <a:spAutoFit/>
            </a:bodyPr>
            <a:lstStyle/>
            <a:p>
              <a:pPr marL="342900" indent="-342900" algn="r" defTabSz="914400" fontAlgn="auto">
                <a:spcBef>
                  <a:spcPts val="0"/>
                </a:spcBef>
                <a:spcAft>
                  <a:spcPts val="0"/>
                </a:spcAft>
                <a:defRPr/>
              </a:pPr>
              <a:r>
                <a:rPr lang="en-US" sz="1200" kern="0" dirty="0" smtClean="0">
                  <a:solidFill>
                    <a:srgbClr val="3333CC"/>
                  </a:solidFill>
                  <a:latin typeface="Helvetica" charset="0"/>
                  <a:ea typeface="Helvetica" charset="0"/>
                  <a:cs typeface="Helvetica" charset="0"/>
                </a:rPr>
                <a:t>	Potential </a:t>
              </a:r>
              <a:r>
                <a:rPr lang="en-US" sz="1200" kern="0" dirty="0">
                  <a:solidFill>
                    <a:srgbClr val="3333CC"/>
                  </a:solidFill>
                  <a:latin typeface="Helvetica" charset="0"/>
                  <a:ea typeface="Helvetica" charset="0"/>
                  <a:cs typeface="Helvetica" charset="0"/>
                </a:rPr>
                <a:t>barrier</a:t>
              </a:r>
            </a:p>
          </p:txBody>
        </p:sp>
        <p:cxnSp>
          <p:nvCxnSpPr>
            <p:cNvPr id="166" name="AutoShape 49"/>
            <p:cNvCxnSpPr>
              <a:cxnSpLocks noChangeShapeType="1"/>
            </p:cNvCxnSpPr>
            <p:nvPr/>
          </p:nvCxnSpPr>
          <p:spPr bwMode="auto">
            <a:xfrm>
              <a:off x="1408" y="1894"/>
              <a:ext cx="671" cy="236"/>
            </a:xfrm>
            <a:prstGeom prst="curvedConnector2">
              <a:avLst/>
            </a:prstGeom>
            <a:noFill/>
            <a:ln w="12700">
              <a:solidFill>
                <a:srgbClr val="3333CC"/>
              </a:solidFill>
              <a:round/>
              <a:headEnd/>
              <a:tailEnd type="triangle" w="med" len="med"/>
            </a:ln>
            <a:effectLst/>
          </p:spPr>
        </p:cxnSp>
      </p:grpSp>
      <p:grpSp>
        <p:nvGrpSpPr>
          <p:cNvPr id="167" name="Group 50"/>
          <p:cNvGrpSpPr>
            <a:grpSpLocks/>
          </p:cNvGrpSpPr>
          <p:nvPr/>
        </p:nvGrpSpPr>
        <p:grpSpPr bwMode="auto">
          <a:xfrm>
            <a:off x="1335087" y="4236071"/>
            <a:ext cx="2605088" cy="357187"/>
            <a:chOff x="228" y="2032"/>
            <a:chExt cx="1641" cy="225"/>
          </a:xfrm>
        </p:grpSpPr>
        <p:sp>
          <p:nvSpPr>
            <p:cNvPr id="168" name="Oval 51"/>
            <p:cNvSpPr>
              <a:spLocks noChangeArrowheads="1"/>
            </p:cNvSpPr>
            <p:nvPr/>
          </p:nvSpPr>
          <p:spPr bwMode="auto">
            <a:xfrm>
              <a:off x="1583" y="2212"/>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69" name="Oval 52"/>
            <p:cNvSpPr>
              <a:spLocks noChangeArrowheads="1"/>
            </p:cNvSpPr>
            <p:nvPr/>
          </p:nvSpPr>
          <p:spPr bwMode="auto">
            <a:xfrm>
              <a:off x="1778" y="2107"/>
              <a:ext cx="91" cy="91"/>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70" name="Oval 53"/>
            <p:cNvSpPr>
              <a:spLocks noChangeArrowheads="1"/>
            </p:cNvSpPr>
            <p:nvPr/>
          </p:nvSpPr>
          <p:spPr bwMode="auto">
            <a:xfrm>
              <a:off x="1725" y="2192"/>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71" name="Oval 54"/>
            <p:cNvSpPr>
              <a:spLocks noChangeArrowheads="1"/>
            </p:cNvSpPr>
            <p:nvPr/>
          </p:nvSpPr>
          <p:spPr bwMode="auto">
            <a:xfrm>
              <a:off x="1660" y="2208"/>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72" name="Text Box 55"/>
            <p:cNvSpPr txBox="1">
              <a:spLocks noChangeArrowheads="1"/>
            </p:cNvSpPr>
            <p:nvPr/>
          </p:nvSpPr>
          <p:spPr bwMode="auto">
            <a:xfrm>
              <a:off x="228" y="2032"/>
              <a:ext cx="1180" cy="173"/>
            </a:xfrm>
            <a:prstGeom prst="rect">
              <a:avLst/>
            </a:prstGeom>
            <a:noFill/>
            <a:ln w="12700">
              <a:noFill/>
              <a:miter lim="800000"/>
              <a:headEnd/>
              <a:tailEnd/>
            </a:ln>
            <a:effectLst/>
          </p:spPr>
          <p:txBody>
            <a:bodyPr>
              <a:prstTxWarp prst="textNoShape">
                <a:avLst/>
              </a:prstTxWarp>
              <a:spAutoFit/>
            </a:bodyPr>
            <a:lstStyle/>
            <a:p>
              <a:pPr marL="342900" indent="-342900" algn="r" defTabSz="914400" fontAlgn="auto">
                <a:spcBef>
                  <a:spcPts val="0"/>
                </a:spcBef>
                <a:spcAft>
                  <a:spcPts val="0"/>
                </a:spcAft>
                <a:defRPr/>
              </a:pPr>
              <a:r>
                <a:rPr lang="en-US" sz="1200" kern="0" dirty="0" smtClean="0">
                  <a:solidFill>
                    <a:srgbClr val="3333CC"/>
                  </a:solidFill>
                  <a:latin typeface="Helvetica" charset="0"/>
                  <a:ea typeface="Helvetica" charset="0"/>
                  <a:cs typeface="Helvetica" charset="0"/>
                </a:rPr>
                <a:t>BEH bubble </a:t>
              </a:r>
              <a:r>
                <a:rPr lang="en-US" sz="1200" kern="0" dirty="0">
                  <a:solidFill>
                    <a:srgbClr val="3333CC"/>
                  </a:solidFill>
                  <a:latin typeface="Helvetica" charset="0"/>
                  <a:ea typeface="Helvetica" charset="0"/>
                  <a:cs typeface="Helvetica" charset="0"/>
                </a:rPr>
                <a:t>expansion</a:t>
              </a:r>
            </a:p>
          </p:txBody>
        </p:sp>
        <p:sp>
          <p:nvSpPr>
            <p:cNvPr id="173" name="Line 56"/>
            <p:cNvSpPr>
              <a:spLocks noChangeShapeType="1"/>
            </p:cNvSpPr>
            <p:nvPr/>
          </p:nvSpPr>
          <p:spPr bwMode="auto">
            <a:xfrm>
              <a:off x="1407" y="2122"/>
              <a:ext cx="318" cy="46"/>
            </a:xfrm>
            <a:prstGeom prst="line">
              <a:avLst/>
            </a:prstGeom>
            <a:noFill/>
            <a:ln w="12700">
              <a:solidFill>
                <a:srgbClr val="3333CC"/>
              </a:solidFill>
              <a:round/>
              <a:headEnd/>
              <a:tailEnd type="triangle" w="med" len="med"/>
            </a:ln>
            <a:effectLst/>
          </p:spPr>
          <p:txBody>
            <a:bodyP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grpSp>
        <p:nvGrpSpPr>
          <p:cNvPr id="174" name="Group 57"/>
          <p:cNvGrpSpPr>
            <a:grpSpLocks/>
          </p:cNvGrpSpPr>
          <p:nvPr/>
        </p:nvGrpSpPr>
        <p:grpSpPr bwMode="auto">
          <a:xfrm>
            <a:off x="3451225" y="4223371"/>
            <a:ext cx="2949575" cy="735012"/>
            <a:chOff x="1561" y="2024"/>
            <a:chExt cx="1858" cy="463"/>
          </a:xfrm>
        </p:grpSpPr>
        <p:sp>
          <p:nvSpPr>
            <p:cNvPr id="175" name="Rectangle 58"/>
            <p:cNvSpPr>
              <a:spLocks noChangeArrowheads="1"/>
            </p:cNvSpPr>
            <p:nvPr/>
          </p:nvSpPr>
          <p:spPr bwMode="auto">
            <a:xfrm>
              <a:off x="2653" y="2115"/>
              <a:ext cx="399" cy="161"/>
            </a:xfrm>
            <a:prstGeom prst="rect">
              <a:avLst/>
            </a:prstGeom>
            <a:solidFill>
              <a:srgbClr val="FFFFFF"/>
            </a:solid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76" name="Rectangle 59"/>
            <p:cNvSpPr>
              <a:spLocks noChangeArrowheads="1"/>
            </p:cNvSpPr>
            <p:nvPr/>
          </p:nvSpPr>
          <p:spPr bwMode="auto">
            <a:xfrm>
              <a:off x="2789" y="2024"/>
              <a:ext cx="630" cy="203"/>
            </a:xfrm>
            <a:prstGeom prst="rect">
              <a:avLst/>
            </a:prstGeom>
            <a:solidFill>
              <a:srgbClr val="FFFFFF"/>
            </a:solidFill>
            <a:ln w="12700">
              <a:noFill/>
              <a:miter lim="800000"/>
              <a:headEnd/>
              <a:tailEnd/>
            </a:ln>
            <a:effectLst/>
          </p:spPr>
          <p:txBody>
            <a:bodyPr wrap="none"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77" name="Rectangle 60"/>
            <p:cNvSpPr>
              <a:spLocks noChangeArrowheads="1"/>
            </p:cNvSpPr>
            <p:nvPr/>
          </p:nvSpPr>
          <p:spPr bwMode="auto">
            <a:xfrm>
              <a:off x="1561" y="2284"/>
              <a:ext cx="1360" cy="203"/>
            </a:xfrm>
            <a:prstGeom prst="rect">
              <a:avLst/>
            </a:prstGeom>
            <a:solidFill>
              <a:srgbClr val="FFFFFF"/>
            </a:solidFill>
            <a:ln w="12700">
              <a:noFill/>
              <a:miter lim="800000"/>
              <a:headEnd/>
              <a:tailEnd/>
            </a:ln>
            <a:effectLst/>
          </p:spPr>
          <p:txBody>
            <a:bodyPr wrap="square"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graphicFrame>
        <p:nvGraphicFramePr>
          <p:cNvPr id="178" name="Object 37"/>
          <p:cNvGraphicFramePr>
            <a:graphicFrameLocks noChangeAspect="1"/>
          </p:cNvGraphicFramePr>
          <p:nvPr>
            <p:extLst/>
          </p:nvPr>
        </p:nvGraphicFramePr>
        <p:xfrm>
          <a:off x="3417888" y="3162921"/>
          <a:ext cx="222250" cy="395288"/>
        </p:xfrm>
        <a:graphic>
          <a:graphicData uri="http://schemas.openxmlformats.org/presentationml/2006/ole">
            <mc:AlternateContent xmlns:mc="http://schemas.openxmlformats.org/markup-compatibility/2006">
              <mc:Choice xmlns:v="urn:schemas-microsoft-com:vml" Requires="v">
                <p:oleObj spid="_x0000_s131205" name="Equation" r:id="rId16" imgW="165100" imgH="292100" progId="Equation.DSMT4">
                  <p:embed/>
                </p:oleObj>
              </mc:Choice>
              <mc:Fallback>
                <p:oleObj name="Equation" r:id="rId16" imgW="165100" imgH="292100"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417888" y="3162921"/>
                        <a:ext cx="222250" cy="395288"/>
                      </a:xfrm>
                      <a:prstGeom prst="rect">
                        <a:avLst/>
                      </a:prstGeom>
                      <a:solidFill>
                        <a:srgbClr val="FFFFFF"/>
                      </a:solidFill>
                    </p:spPr>
                  </p:pic>
                </p:oleObj>
              </mc:Fallback>
            </mc:AlternateContent>
          </a:graphicData>
        </a:graphic>
      </p:graphicFrame>
      <p:graphicFrame>
        <p:nvGraphicFramePr>
          <p:cNvPr id="179" name="Object 38"/>
          <p:cNvGraphicFramePr>
            <a:graphicFrameLocks noChangeAspect="1"/>
          </p:cNvGraphicFramePr>
          <p:nvPr>
            <p:extLst/>
          </p:nvPr>
        </p:nvGraphicFramePr>
        <p:xfrm>
          <a:off x="5657850" y="4655171"/>
          <a:ext cx="222250" cy="395288"/>
        </p:xfrm>
        <a:graphic>
          <a:graphicData uri="http://schemas.openxmlformats.org/presentationml/2006/ole">
            <mc:AlternateContent xmlns:mc="http://schemas.openxmlformats.org/markup-compatibility/2006">
              <mc:Choice xmlns:v="urn:schemas-microsoft-com:vml" Requires="v">
                <p:oleObj spid="_x0000_s131206" name="Equation" r:id="rId18" imgW="165100" imgH="292100" progId="Equation.DSMT4">
                  <p:embed/>
                </p:oleObj>
              </mc:Choice>
              <mc:Fallback>
                <p:oleObj name="Equation" r:id="rId18" imgW="165100" imgH="292100"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657850" y="4655171"/>
                        <a:ext cx="222250" cy="395288"/>
                      </a:xfrm>
                      <a:prstGeom prst="rect">
                        <a:avLst/>
                      </a:prstGeom>
                      <a:solidFill>
                        <a:srgbClr val="FFFFFF"/>
                      </a:solidFill>
                    </p:spPr>
                  </p:pic>
                </p:oleObj>
              </mc:Fallback>
            </mc:AlternateContent>
          </a:graphicData>
        </a:graphic>
      </p:graphicFrame>
      <p:cxnSp>
        <p:nvCxnSpPr>
          <p:cNvPr id="180" name="Straight Connector 179"/>
          <p:cNvCxnSpPr/>
          <p:nvPr/>
        </p:nvCxnSpPr>
        <p:spPr>
          <a:xfrm flipV="1">
            <a:off x="3463290" y="4627866"/>
            <a:ext cx="2503170" cy="11430"/>
          </a:xfrm>
          <a:prstGeom prst="line">
            <a:avLst/>
          </a:prstGeom>
          <a:ln w="19050">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181" name="TextBox 180"/>
          <p:cNvSpPr txBox="1"/>
          <p:nvPr/>
        </p:nvSpPr>
        <p:spPr>
          <a:xfrm>
            <a:off x="6732240" y="4293096"/>
            <a:ext cx="2031999" cy="707886"/>
          </a:xfrm>
          <a:prstGeom prst="rect">
            <a:avLst/>
          </a:prstGeom>
          <a:noFill/>
        </p:spPr>
        <p:txBody>
          <a:bodyPr wrap="square" rtlCol="0">
            <a:spAutoFit/>
          </a:bodyPr>
          <a:lstStyle/>
          <a:p>
            <a:r>
              <a:rPr lang="en-GB" sz="1000" dirty="0" smtClean="0">
                <a:solidFill>
                  <a:prstClr val="black">
                    <a:lumMod val="50000"/>
                    <a:lumOff val="50000"/>
                  </a:prstClr>
                </a:solidFill>
                <a:latin typeface="Helvetica Light" charset="0"/>
                <a:ea typeface="Helvetica Light" charset="0"/>
                <a:cs typeface="Helvetica Light" charset="0"/>
              </a:rPr>
              <a:t>Picture describes a 1</a:t>
            </a:r>
            <a:r>
              <a:rPr lang="en-GB" sz="1000" baseline="30000" dirty="0" smtClean="0">
                <a:solidFill>
                  <a:prstClr val="black">
                    <a:lumMod val="50000"/>
                    <a:lumOff val="50000"/>
                  </a:prstClr>
                </a:solidFill>
                <a:latin typeface="Helvetica Light" charset="0"/>
                <a:ea typeface="Helvetica Light" charset="0"/>
                <a:cs typeface="Helvetica Light" charset="0"/>
              </a:rPr>
              <a:t>st</a:t>
            </a:r>
            <a:r>
              <a:rPr lang="en-GB" sz="1000" dirty="0" smtClean="0">
                <a:solidFill>
                  <a:prstClr val="black">
                    <a:lumMod val="50000"/>
                    <a:lumOff val="50000"/>
                  </a:prstClr>
                </a:solidFill>
                <a:latin typeface="Helvetica Light" charset="0"/>
                <a:ea typeface="Helvetica Light" charset="0"/>
                <a:cs typeface="Helvetica Light" charset="0"/>
              </a:rPr>
              <a:t> order phase transition that would require light Higgs, or new physics </a:t>
            </a:r>
            <a:r>
              <a:rPr lang="en-GB" sz="1000" dirty="0" smtClean="0">
                <a:solidFill>
                  <a:prstClr val="black">
                    <a:lumMod val="50000"/>
                    <a:lumOff val="50000"/>
                  </a:prstClr>
                </a:solidFill>
                <a:latin typeface="Symbol" charset="2"/>
                <a:ea typeface="Symbol" charset="2"/>
                <a:cs typeface="Symbol" charset="2"/>
              </a:rPr>
              <a:t>®</a:t>
            </a:r>
            <a:r>
              <a:rPr lang="en-GB" sz="1000" dirty="0" smtClean="0">
                <a:solidFill>
                  <a:prstClr val="black">
                    <a:lumMod val="50000"/>
                    <a:lumOff val="50000"/>
                  </a:prstClr>
                </a:solidFill>
                <a:latin typeface="Helvetica Light" charset="0"/>
                <a:ea typeface="Helvetica Light" charset="0"/>
                <a:cs typeface="Helvetica Light" charset="0"/>
              </a:rPr>
              <a:t> currently disfavoured</a:t>
            </a:r>
          </a:p>
        </p:txBody>
      </p:sp>
      <p:sp>
        <p:nvSpPr>
          <p:cNvPr id="43" name="Rectangle 42"/>
          <p:cNvSpPr/>
          <p:nvPr/>
        </p:nvSpPr>
        <p:spPr>
          <a:xfrm>
            <a:off x="175506" y="6525344"/>
            <a:ext cx="2922595" cy="246221"/>
          </a:xfrm>
          <a:prstGeom prst="rect">
            <a:avLst/>
          </a:prstGeom>
        </p:spPr>
        <p:txBody>
          <a:bodyPr wrap="none">
            <a:spAutoFit/>
          </a:bodyPr>
          <a:lstStyle/>
          <a:p>
            <a:r>
              <a:rPr lang="is-IS" sz="1000" dirty="0" smtClean="0">
                <a:solidFill>
                  <a:prstClr val="black">
                    <a:lumMod val="50000"/>
                    <a:lumOff val="50000"/>
                  </a:prstClr>
                </a:solidFill>
                <a:latin typeface="Helvetica Light" charset="0"/>
                <a:ea typeface="Helvetica Light" charset="0"/>
                <a:cs typeface="Helvetica Light" charset="0"/>
              </a:rPr>
              <a:t>Drawings from W. Bernreuther, hep-ph/0205279</a:t>
            </a:r>
            <a:endParaRPr lang="is-IS" sz="1000" dirty="0">
              <a:solidFill>
                <a:prstClr val="black">
                  <a:lumMod val="50000"/>
                  <a:lumOff val="50000"/>
                </a:prstClr>
              </a:solidFill>
              <a:latin typeface="Helvetica Light" charset="0"/>
              <a:ea typeface="Helvetica Light" charset="0"/>
              <a:cs typeface="Helvetica Light" charset="0"/>
            </a:endParaRPr>
          </a:p>
        </p:txBody>
      </p:sp>
      <p:sp>
        <p:nvSpPr>
          <p:cNvPr id="42" name="TextBox 41"/>
          <p:cNvSpPr txBox="1"/>
          <p:nvPr/>
        </p:nvSpPr>
        <p:spPr>
          <a:xfrm>
            <a:off x="304800" y="2996952"/>
            <a:ext cx="2324717" cy="461665"/>
          </a:xfrm>
          <a:prstGeom prst="rect">
            <a:avLst/>
          </a:prstGeom>
          <a:noFill/>
        </p:spPr>
        <p:txBody>
          <a:bodyPr wrap="square" rtlCol="0">
            <a:spAutoFit/>
          </a:bodyPr>
          <a:lstStyle/>
          <a:p>
            <a:r>
              <a:rPr lang="en-US" sz="1200" dirty="0" smtClean="0">
                <a:solidFill>
                  <a:srgbClr val="C00000"/>
                </a:solidFill>
                <a:latin typeface="Helvetica Light" charset="0"/>
                <a:ea typeface="Helvetica Light" charset="0"/>
                <a:cs typeface="Helvetica Light" charset="0"/>
              </a:rPr>
              <a:t>Elementary fermions and gauge bosons acquire mass</a:t>
            </a:r>
          </a:p>
        </p:txBody>
      </p:sp>
    </p:spTree>
    <p:extLst>
      <p:ext uri="{BB962C8B-B14F-4D97-AF65-F5344CB8AC3E}">
        <p14:creationId xmlns:p14="http://schemas.microsoft.com/office/powerpoint/2010/main" val="10116074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6" name="Rectangle 35"/>
          <p:cNvSpPr/>
          <p:nvPr/>
        </p:nvSpPr>
        <p:spPr>
          <a:xfrm>
            <a:off x="0" y="0"/>
            <a:ext cx="9144000" cy="1772816"/>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37" name="Picture 36"/>
          <p:cNvPicPr>
            <a:picLocks noChangeAspect="1" noChangeArrowheads="1"/>
          </p:cNvPicPr>
          <p:nvPr/>
        </p:nvPicPr>
        <p:blipFill>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grpSp>
        <p:nvGrpSpPr>
          <p:cNvPr id="18" name="Group 13"/>
          <p:cNvGrpSpPr>
            <a:grpSpLocks/>
          </p:cNvGrpSpPr>
          <p:nvPr/>
        </p:nvGrpSpPr>
        <p:grpSpPr bwMode="auto">
          <a:xfrm>
            <a:off x="3170237" y="2780928"/>
            <a:ext cx="2917825" cy="2168526"/>
            <a:chOff x="1384" y="1117"/>
            <a:chExt cx="1838" cy="1366"/>
          </a:xfrm>
        </p:grpSpPr>
        <p:pic>
          <p:nvPicPr>
            <p:cNvPr id="21" name="Picture 14" descr="fig1"/>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453" y="1258"/>
              <a:ext cx="1769" cy="1202"/>
            </a:xfrm>
            <a:prstGeom prst="rect">
              <a:avLst/>
            </a:prstGeom>
            <a:noFill/>
          </p:spPr>
        </p:pic>
        <p:sp>
          <p:nvSpPr>
            <p:cNvPr id="23" name="Rectangle 16"/>
            <p:cNvSpPr>
              <a:spLocks noChangeArrowheads="1"/>
            </p:cNvSpPr>
            <p:nvPr/>
          </p:nvSpPr>
          <p:spPr bwMode="auto">
            <a:xfrm>
              <a:off x="1646" y="1117"/>
              <a:ext cx="898" cy="174"/>
            </a:xfrm>
            <a:prstGeom prst="rect">
              <a:avLst/>
            </a:prstGeom>
            <a:noFill/>
            <a:ln w="12700">
              <a:noFill/>
              <a:miter lim="800000"/>
              <a:headEnd/>
              <a:tailEnd/>
            </a:ln>
            <a:effectLst/>
          </p:spPr>
          <p:txBody>
            <a:bodyPr wrap="square">
              <a:prstTxWarp prst="textNoShape">
                <a:avLst/>
              </a:prstTxWarp>
              <a:spAutoFit/>
            </a:bodyPr>
            <a:lstStyle/>
            <a:p>
              <a:pPr marL="342900" indent="-342900" algn="r" defTabSz="914400" eaLnBrk="0" fontAlgn="auto" hangingPunct="0">
                <a:spcAft>
                  <a:spcPts val="0"/>
                </a:spcAft>
                <a:defRPr/>
              </a:pPr>
              <a:r>
                <a:rPr lang="en-US" sz="1200" kern="0" dirty="0" smtClean="0">
                  <a:solidFill>
                    <a:sysClr val="windowText" lastClr="000000"/>
                  </a:solidFill>
                  <a:latin typeface="Helvetica" charset="0"/>
                  <a:ea typeface="Helvetica" charset="0"/>
                  <a:cs typeface="Helvetica" charset="0"/>
                </a:rPr>
                <a:t>Phase transition</a:t>
              </a:r>
              <a:endParaRPr lang="en-US" sz="1200" kern="0" dirty="0">
                <a:solidFill>
                  <a:sysClr val="windowText" lastClr="000000"/>
                </a:solidFill>
                <a:latin typeface="Helvetica" charset="0"/>
                <a:ea typeface="Helvetica" charset="0"/>
                <a:cs typeface="Helvetica" charset="0"/>
              </a:endParaRPr>
            </a:p>
          </p:txBody>
        </p:sp>
        <p:sp>
          <p:nvSpPr>
            <p:cNvPr id="24" name="Rectangle 17"/>
            <p:cNvSpPr>
              <a:spLocks noChangeArrowheads="1"/>
            </p:cNvSpPr>
            <p:nvPr/>
          </p:nvSpPr>
          <p:spPr bwMode="auto">
            <a:xfrm>
              <a:off x="1384" y="1220"/>
              <a:ext cx="163" cy="137"/>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aphicFrame>
          <p:nvGraphicFramePr>
            <p:cNvPr id="27" name="Object 18"/>
            <p:cNvGraphicFramePr>
              <a:graphicFrameLocks noChangeAspect="1"/>
            </p:cNvGraphicFramePr>
            <p:nvPr/>
          </p:nvGraphicFramePr>
          <p:xfrm>
            <a:off x="1408" y="1368"/>
            <a:ext cx="335" cy="227"/>
          </p:xfrm>
          <a:graphic>
            <a:graphicData uri="http://schemas.openxmlformats.org/presentationml/2006/ole">
              <mc:AlternateContent xmlns:mc="http://schemas.openxmlformats.org/markup-compatibility/2006">
                <mc:Choice xmlns:v="urn:schemas-microsoft-com:vml" Requires="v">
                  <p:oleObj spid="_x0000_s132242" name="Equation" r:id="rId6" imgW="393700" imgH="266700" progId="Equation.DSMT4">
                    <p:embed/>
                  </p:oleObj>
                </mc:Choice>
                <mc:Fallback>
                  <p:oleObj name="Equation" r:id="rId6" imgW="393700" imgH="2667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08" y="1368"/>
                          <a:ext cx="335" cy="227"/>
                        </a:xfrm>
                        <a:prstGeom prst="rect">
                          <a:avLst/>
                        </a:prstGeom>
                        <a:solidFill>
                          <a:srgbClr val="FFFFFF"/>
                        </a:solidFill>
                      </p:spPr>
                    </p:pic>
                  </p:oleObj>
                </mc:Fallback>
              </mc:AlternateContent>
            </a:graphicData>
          </a:graphic>
        </p:graphicFrame>
        <p:graphicFrame>
          <p:nvGraphicFramePr>
            <p:cNvPr id="28" name="Object 15"/>
            <p:cNvGraphicFramePr>
              <a:graphicFrameLocks noChangeAspect="1"/>
            </p:cNvGraphicFramePr>
            <p:nvPr/>
          </p:nvGraphicFramePr>
          <p:xfrm>
            <a:off x="2953" y="2255"/>
            <a:ext cx="162" cy="228"/>
          </p:xfrm>
          <a:graphic>
            <a:graphicData uri="http://schemas.openxmlformats.org/presentationml/2006/ole">
              <mc:AlternateContent xmlns:mc="http://schemas.openxmlformats.org/markup-compatibility/2006">
                <mc:Choice xmlns:v="urn:schemas-microsoft-com:vml" Requires="v">
                  <p:oleObj spid="_x0000_s132243" name="Equation" r:id="rId8" imgW="190500" imgH="266700" progId="Equation.DSMT4">
                    <p:embed/>
                  </p:oleObj>
                </mc:Choice>
                <mc:Fallback>
                  <p:oleObj name="Equation" r:id="rId8" imgW="190500" imgH="2667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53" y="2255"/>
                          <a:ext cx="162" cy="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9" name="Rectangle 28"/>
          <p:cNvSpPr/>
          <p:nvPr/>
        </p:nvSpPr>
        <p:spPr>
          <a:xfrm>
            <a:off x="5899907" y="4682644"/>
            <a:ext cx="204851" cy="194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graphicFrame>
        <p:nvGraphicFramePr>
          <p:cNvPr id="30" name="Object 19"/>
          <p:cNvGraphicFramePr>
            <a:graphicFrameLocks noChangeAspect="1"/>
          </p:cNvGraphicFramePr>
          <p:nvPr/>
        </p:nvGraphicFramePr>
        <p:xfrm>
          <a:off x="5334000" y="3847729"/>
          <a:ext cx="703262" cy="327025"/>
        </p:xfrm>
        <a:graphic>
          <a:graphicData uri="http://schemas.openxmlformats.org/presentationml/2006/ole">
            <mc:AlternateContent xmlns:mc="http://schemas.openxmlformats.org/markup-compatibility/2006">
              <mc:Choice xmlns:v="urn:schemas-microsoft-com:vml" Requires="v">
                <p:oleObj spid="_x0000_s132244" name="Equation" r:id="rId10" imgW="520700" imgH="241300" progId="Equation.DSMT4">
                  <p:embed/>
                </p:oleObj>
              </mc:Choice>
              <mc:Fallback>
                <p:oleObj name="Equation" r:id="rId10" imgW="520700" imgH="241300"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34000" y="3847729"/>
                        <a:ext cx="703262" cy="327025"/>
                      </a:xfrm>
                      <a:prstGeom prst="rect">
                        <a:avLst/>
                      </a:prstGeom>
                      <a:solidFill>
                        <a:srgbClr val="FFFFFF"/>
                      </a:solidFill>
                    </p:spPr>
                  </p:pic>
                </p:oleObj>
              </mc:Fallback>
            </mc:AlternateContent>
          </a:graphicData>
        </a:graphic>
      </p:graphicFrame>
      <p:sp>
        <p:nvSpPr>
          <p:cNvPr id="31" name="Rectangle 28"/>
          <p:cNvSpPr>
            <a:spLocks noChangeArrowheads="1"/>
          </p:cNvSpPr>
          <p:nvPr/>
        </p:nvSpPr>
        <p:spPr bwMode="auto">
          <a:xfrm>
            <a:off x="4160837" y="4376366"/>
            <a:ext cx="71438" cy="73025"/>
          </a:xfrm>
          <a:prstGeom prst="rect">
            <a:avLst/>
          </a:prstGeom>
          <a:no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32" name="Rectangle 29"/>
          <p:cNvSpPr>
            <a:spLocks noChangeArrowheads="1"/>
          </p:cNvSpPr>
          <p:nvPr/>
        </p:nvSpPr>
        <p:spPr bwMode="auto">
          <a:xfrm>
            <a:off x="5978525" y="4655766"/>
            <a:ext cx="104775" cy="103187"/>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33" name="Rectangle 30"/>
          <p:cNvSpPr>
            <a:spLocks noChangeArrowheads="1"/>
          </p:cNvSpPr>
          <p:nvPr/>
        </p:nvSpPr>
        <p:spPr bwMode="auto">
          <a:xfrm>
            <a:off x="4665662" y="4685928"/>
            <a:ext cx="144463" cy="142875"/>
          </a:xfrm>
          <a:prstGeom prst="rect">
            <a:avLst/>
          </a:prstGeom>
          <a:solidFill>
            <a:srgbClr val="FFFFFF"/>
          </a:solidFill>
          <a:ln w="12700">
            <a:solidFill>
              <a:srgbClr val="FFFFFF"/>
            </a:solidFill>
            <a:miter lim="800000"/>
            <a:headEnd/>
            <a:tailEnd/>
          </a:ln>
          <a:effectLst/>
        </p:spPr>
        <p:txBody>
          <a:bodyPr wrap="none"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34" name="Rectangle 34"/>
          <p:cNvSpPr>
            <a:spLocks noChangeArrowheads="1"/>
          </p:cNvSpPr>
          <p:nvPr/>
        </p:nvSpPr>
        <p:spPr bwMode="auto">
          <a:xfrm rot="20533035">
            <a:off x="4699000" y="4868491"/>
            <a:ext cx="287337" cy="87312"/>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nvGrpSpPr>
          <p:cNvPr id="35" name="Group 40"/>
          <p:cNvGrpSpPr>
            <a:grpSpLocks/>
          </p:cNvGrpSpPr>
          <p:nvPr/>
        </p:nvGrpSpPr>
        <p:grpSpPr bwMode="auto">
          <a:xfrm>
            <a:off x="3265488" y="5085986"/>
            <a:ext cx="3168650" cy="488951"/>
            <a:chOff x="1444" y="2569"/>
            <a:chExt cx="1996" cy="308"/>
          </a:xfrm>
        </p:grpSpPr>
        <p:sp>
          <p:nvSpPr>
            <p:cNvPr id="40" name="AutoShape 41"/>
            <p:cNvSpPr>
              <a:spLocks/>
            </p:cNvSpPr>
            <p:nvPr/>
          </p:nvSpPr>
          <p:spPr bwMode="auto">
            <a:xfrm rot="16200000">
              <a:off x="2324" y="1786"/>
              <a:ext cx="136" cy="1702"/>
            </a:xfrm>
            <a:prstGeom prst="leftBrace">
              <a:avLst>
                <a:gd name="adj1" fmla="val 104289"/>
                <a:gd name="adj2" fmla="val 50000"/>
              </a:avLst>
            </a:prstGeom>
            <a:noFill/>
            <a:ln w="12700">
              <a:solidFill>
                <a:srgbClr val="BC010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41" name="Text Box 42"/>
            <p:cNvSpPr txBox="1">
              <a:spLocks noChangeArrowheads="1"/>
            </p:cNvSpPr>
            <p:nvPr/>
          </p:nvSpPr>
          <p:spPr bwMode="auto">
            <a:xfrm>
              <a:off x="1444" y="2679"/>
              <a:ext cx="1996" cy="198"/>
            </a:xfrm>
            <a:prstGeom prst="rect">
              <a:avLst/>
            </a:prstGeom>
            <a:noFill/>
            <a:ln w="12700">
              <a:noFill/>
              <a:miter lim="800000"/>
              <a:headEnd/>
              <a:tailEnd/>
            </a:ln>
            <a:effectLst/>
          </p:spPr>
          <p:txBody>
            <a:bodyPr>
              <a:prstTxWarp prst="textNoShape">
                <a:avLst/>
              </a:prstTxWarp>
              <a:spAutoFit/>
            </a:bodyPr>
            <a:lstStyle/>
            <a:p>
              <a:pPr marL="342900" indent="-342900" defTabSz="914400" fontAlgn="auto">
                <a:lnSpc>
                  <a:spcPct val="120000"/>
                </a:lnSpc>
                <a:spcBef>
                  <a:spcPts val="0"/>
                </a:spcBef>
                <a:spcAft>
                  <a:spcPts val="0"/>
                </a:spcAft>
                <a:defRPr/>
              </a:pPr>
              <a:r>
                <a:rPr lang="en-US" sz="1200" kern="0" dirty="0">
                  <a:solidFill>
                    <a:srgbClr val="BC010C"/>
                  </a:solidFill>
                  <a:latin typeface="Helvetica" charset="0"/>
                  <a:ea typeface="Helvetica" charset="0"/>
                  <a:cs typeface="Helvetica" charset="0"/>
                </a:rPr>
                <a:t>        “spontaneous” phase </a:t>
              </a:r>
              <a:r>
                <a:rPr lang="en-US" sz="1200" kern="0" dirty="0" smtClean="0">
                  <a:solidFill>
                    <a:srgbClr val="BC010C"/>
                  </a:solidFill>
                  <a:latin typeface="Helvetica" charset="0"/>
                  <a:ea typeface="Helvetica" charset="0"/>
                  <a:cs typeface="Helvetica" charset="0"/>
                </a:rPr>
                <a:t>transition</a:t>
              </a:r>
              <a:endParaRPr lang="en-US" sz="1000" kern="0" dirty="0">
                <a:solidFill>
                  <a:srgbClr val="BC010C"/>
                </a:solidFill>
                <a:latin typeface="Helvetica" charset="0"/>
                <a:ea typeface="Helvetica" charset="0"/>
                <a:cs typeface="Helvetica" charset="0"/>
              </a:endParaRPr>
            </a:p>
          </p:txBody>
        </p:sp>
      </p:grpSp>
      <p:sp>
        <p:nvSpPr>
          <p:cNvPr id="42" name="Rectangle 46"/>
          <p:cNvSpPr>
            <a:spLocks noChangeArrowheads="1"/>
          </p:cNvSpPr>
          <p:nvPr/>
        </p:nvSpPr>
        <p:spPr bwMode="auto">
          <a:xfrm>
            <a:off x="3983037" y="4689103"/>
            <a:ext cx="338138" cy="107950"/>
          </a:xfrm>
          <a:prstGeom prst="rect">
            <a:avLst/>
          </a:prstGeom>
          <a:no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nvGrpSpPr>
          <p:cNvPr id="43" name="Group 47"/>
          <p:cNvGrpSpPr>
            <a:grpSpLocks/>
          </p:cNvGrpSpPr>
          <p:nvPr/>
        </p:nvGrpSpPr>
        <p:grpSpPr bwMode="auto">
          <a:xfrm>
            <a:off x="1335087" y="3873131"/>
            <a:ext cx="2938463" cy="502091"/>
            <a:chOff x="228" y="1805"/>
            <a:chExt cx="1851" cy="325"/>
          </a:xfrm>
        </p:grpSpPr>
        <p:sp>
          <p:nvSpPr>
            <p:cNvPr id="44" name="Text Box 48"/>
            <p:cNvSpPr txBox="1">
              <a:spLocks noChangeArrowheads="1"/>
            </p:cNvSpPr>
            <p:nvPr/>
          </p:nvSpPr>
          <p:spPr bwMode="auto">
            <a:xfrm>
              <a:off x="228" y="1805"/>
              <a:ext cx="1180" cy="179"/>
            </a:xfrm>
            <a:prstGeom prst="rect">
              <a:avLst/>
            </a:prstGeom>
            <a:noFill/>
            <a:ln w="12700">
              <a:noFill/>
              <a:miter lim="800000"/>
              <a:headEnd/>
              <a:tailEnd/>
            </a:ln>
            <a:effectLst/>
          </p:spPr>
          <p:txBody>
            <a:bodyPr wrap="square">
              <a:prstTxWarp prst="textNoShape">
                <a:avLst/>
              </a:prstTxWarp>
              <a:spAutoFit/>
            </a:bodyPr>
            <a:lstStyle/>
            <a:p>
              <a:pPr marL="342900" indent="-342900" algn="r" defTabSz="914400" fontAlgn="auto">
                <a:spcBef>
                  <a:spcPts val="0"/>
                </a:spcBef>
                <a:spcAft>
                  <a:spcPts val="0"/>
                </a:spcAft>
                <a:defRPr/>
              </a:pPr>
              <a:r>
                <a:rPr lang="en-US" sz="1200" kern="0" dirty="0" smtClean="0">
                  <a:solidFill>
                    <a:srgbClr val="3333CC"/>
                  </a:solidFill>
                  <a:latin typeface="Helvetica" charset="0"/>
                  <a:ea typeface="Helvetica" charset="0"/>
                  <a:cs typeface="Helvetica" charset="0"/>
                </a:rPr>
                <a:t>	Potential </a:t>
              </a:r>
              <a:r>
                <a:rPr lang="en-US" sz="1200" kern="0" dirty="0">
                  <a:solidFill>
                    <a:srgbClr val="3333CC"/>
                  </a:solidFill>
                  <a:latin typeface="Helvetica" charset="0"/>
                  <a:ea typeface="Helvetica" charset="0"/>
                  <a:cs typeface="Helvetica" charset="0"/>
                </a:rPr>
                <a:t>barrier</a:t>
              </a:r>
            </a:p>
          </p:txBody>
        </p:sp>
        <p:cxnSp>
          <p:nvCxnSpPr>
            <p:cNvPr id="45" name="AutoShape 49"/>
            <p:cNvCxnSpPr>
              <a:cxnSpLocks noChangeShapeType="1"/>
            </p:cNvCxnSpPr>
            <p:nvPr/>
          </p:nvCxnSpPr>
          <p:spPr bwMode="auto">
            <a:xfrm>
              <a:off x="1408" y="1894"/>
              <a:ext cx="671" cy="236"/>
            </a:xfrm>
            <a:prstGeom prst="curvedConnector2">
              <a:avLst/>
            </a:prstGeom>
            <a:noFill/>
            <a:ln w="12700">
              <a:solidFill>
                <a:srgbClr val="3333CC"/>
              </a:solidFill>
              <a:round/>
              <a:headEnd/>
              <a:tailEnd type="triangle" w="med" len="med"/>
            </a:ln>
            <a:effectLst/>
          </p:spPr>
        </p:cxnSp>
      </p:grpSp>
      <p:grpSp>
        <p:nvGrpSpPr>
          <p:cNvPr id="46" name="Group 50"/>
          <p:cNvGrpSpPr>
            <a:grpSpLocks/>
          </p:cNvGrpSpPr>
          <p:nvPr/>
        </p:nvGrpSpPr>
        <p:grpSpPr bwMode="auto">
          <a:xfrm>
            <a:off x="1335087" y="4233491"/>
            <a:ext cx="2605088" cy="357187"/>
            <a:chOff x="228" y="2032"/>
            <a:chExt cx="1641" cy="225"/>
          </a:xfrm>
        </p:grpSpPr>
        <p:sp>
          <p:nvSpPr>
            <p:cNvPr id="47" name="Oval 51"/>
            <p:cNvSpPr>
              <a:spLocks noChangeArrowheads="1"/>
            </p:cNvSpPr>
            <p:nvPr/>
          </p:nvSpPr>
          <p:spPr bwMode="auto">
            <a:xfrm>
              <a:off x="1583" y="2212"/>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48" name="Oval 52"/>
            <p:cNvSpPr>
              <a:spLocks noChangeArrowheads="1"/>
            </p:cNvSpPr>
            <p:nvPr/>
          </p:nvSpPr>
          <p:spPr bwMode="auto">
            <a:xfrm>
              <a:off x="1778" y="2107"/>
              <a:ext cx="91" cy="91"/>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49" name="Oval 53"/>
            <p:cNvSpPr>
              <a:spLocks noChangeArrowheads="1"/>
            </p:cNvSpPr>
            <p:nvPr/>
          </p:nvSpPr>
          <p:spPr bwMode="auto">
            <a:xfrm>
              <a:off x="1725" y="2192"/>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50" name="Oval 54"/>
            <p:cNvSpPr>
              <a:spLocks noChangeArrowheads="1"/>
            </p:cNvSpPr>
            <p:nvPr/>
          </p:nvSpPr>
          <p:spPr bwMode="auto">
            <a:xfrm>
              <a:off x="1660" y="2208"/>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51" name="Text Box 55"/>
            <p:cNvSpPr txBox="1">
              <a:spLocks noChangeArrowheads="1"/>
            </p:cNvSpPr>
            <p:nvPr/>
          </p:nvSpPr>
          <p:spPr bwMode="auto">
            <a:xfrm>
              <a:off x="228" y="2032"/>
              <a:ext cx="1180" cy="173"/>
            </a:xfrm>
            <a:prstGeom prst="rect">
              <a:avLst/>
            </a:prstGeom>
            <a:noFill/>
            <a:ln w="12700">
              <a:noFill/>
              <a:miter lim="800000"/>
              <a:headEnd/>
              <a:tailEnd/>
            </a:ln>
            <a:effectLst/>
          </p:spPr>
          <p:txBody>
            <a:bodyPr>
              <a:prstTxWarp prst="textNoShape">
                <a:avLst/>
              </a:prstTxWarp>
              <a:spAutoFit/>
            </a:bodyPr>
            <a:lstStyle/>
            <a:p>
              <a:pPr marL="342900" indent="-342900" algn="r" defTabSz="914400" fontAlgn="auto">
                <a:spcBef>
                  <a:spcPts val="0"/>
                </a:spcBef>
                <a:spcAft>
                  <a:spcPts val="0"/>
                </a:spcAft>
                <a:defRPr/>
              </a:pPr>
              <a:r>
                <a:rPr lang="en-US" sz="1200" kern="0" dirty="0" smtClean="0">
                  <a:solidFill>
                    <a:srgbClr val="3333CC"/>
                  </a:solidFill>
                  <a:latin typeface="Helvetica" charset="0"/>
                  <a:ea typeface="Helvetica" charset="0"/>
                  <a:cs typeface="Helvetica" charset="0"/>
                </a:rPr>
                <a:t>BEH bubble </a:t>
              </a:r>
              <a:r>
                <a:rPr lang="en-US" sz="1200" kern="0" dirty="0">
                  <a:solidFill>
                    <a:srgbClr val="3333CC"/>
                  </a:solidFill>
                  <a:latin typeface="Helvetica" charset="0"/>
                  <a:ea typeface="Helvetica" charset="0"/>
                  <a:cs typeface="Helvetica" charset="0"/>
                </a:rPr>
                <a:t>expansion</a:t>
              </a:r>
            </a:p>
          </p:txBody>
        </p:sp>
        <p:sp>
          <p:nvSpPr>
            <p:cNvPr id="52" name="Line 56"/>
            <p:cNvSpPr>
              <a:spLocks noChangeShapeType="1"/>
            </p:cNvSpPr>
            <p:nvPr/>
          </p:nvSpPr>
          <p:spPr bwMode="auto">
            <a:xfrm>
              <a:off x="1407" y="2122"/>
              <a:ext cx="318" cy="46"/>
            </a:xfrm>
            <a:prstGeom prst="line">
              <a:avLst/>
            </a:prstGeom>
            <a:noFill/>
            <a:ln w="12700">
              <a:solidFill>
                <a:srgbClr val="3333CC"/>
              </a:solidFill>
              <a:round/>
              <a:headEnd/>
              <a:tailEnd type="triangle" w="med" len="med"/>
            </a:ln>
            <a:effectLst/>
          </p:spPr>
          <p:txBody>
            <a:bodyP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graphicFrame>
        <p:nvGraphicFramePr>
          <p:cNvPr id="53" name="Object 31"/>
          <p:cNvGraphicFramePr>
            <a:graphicFrameLocks noChangeAspect="1"/>
          </p:cNvGraphicFramePr>
          <p:nvPr/>
        </p:nvGraphicFramePr>
        <p:xfrm>
          <a:off x="5549900" y="4208091"/>
          <a:ext cx="701675" cy="325438"/>
        </p:xfrm>
        <a:graphic>
          <a:graphicData uri="http://schemas.openxmlformats.org/presentationml/2006/ole">
            <mc:AlternateContent xmlns:mc="http://schemas.openxmlformats.org/markup-compatibility/2006">
              <mc:Choice xmlns:v="urn:schemas-microsoft-com:vml" Requires="v">
                <p:oleObj spid="_x0000_s132245" name="Equation" r:id="rId12" imgW="520700" imgH="241300" progId="Equation.DSMT4">
                  <p:embed/>
                </p:oleObj>
              </mc:Choice>
              <mc:Fallback>
                <p:oleObj name="Equation" r:id="rId12" imgW="520700" imgH="241300" progId="Equation.DSMT4">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549900" y="4208091"/>
                        <a:ext cx="701675" cy="325438"/>
                      </a:xfrm>
                      <a:prstGeom prst="rect">
                        <a:avLst/>
                      </a:prstGeom>
                      <a:solidFill>
                        <a:srgbClr val="FFFFFF"/>
                      </a:solidFill>
                    </p:spPr>
                  </p:pic>
                </p:oleObj>
              </mc:Fallback>
            </mc:AlternateContent>
          </a:graphicData>
        </a:graphic>
      </p:graphicFrame>
      <p:grpSp>
        <p:nvGrpSpPr>
          <p:cNvPr id="54" name="Group 61"/>
          <p:cNvGrpSpPr>
            <a:grpSpLocks/>
          </p:cNvGrpSpPr>
          <p:nvPr/>
        </p:nvGrpSpPr>
        <p:grpSpPr bwMode="auto">
          <a:xfrm>
            <a:off x="1155700" y="4739903"/>
            <a:ext cx="3779837" cy="274638"/>
            <a:chOff x="115" y="2351"/>
            <a:chExt cx="2381" cy="173"/>
          </a:xfrm>
        </p:grpSpPr>
        <p:sp>
          <p:nvSpPr>
            <p:cNvPr id="55" name="AutoShape 62"/>
            <p:cNvSpPr>
              <a:spLocks noChangeArrowheads="1"/>
            </p:cNvSpPr>
            <p:nvPr/>
          </p:nvSpPr>
          <p:spPr bwMode="auto">
            <a:xfrm>
              <a:off x="2018" y="2394"/>
              <a:ext cx="478" cy="52"/>
            </a:xfrm>
            <a:custGeom>
              <a:avLst/>
              <a:gdLst>
                <a:gd name="G0" fmla="+- 5762 0 0"/>
                <a:gd name="G1" fmla="+- 21600 0 5762"/>
                <a:gd name="G2" fmla="*/ 5762 1 2"/>
                <a:gd name="G3" fmla="+- 21600 0 G2"/>
                <a:gd name="G4" fmla="+/ 5762 21600 2"/>
                <a:gd name="G5" fmla="+/ G1 0 2"/>
                <a:gd name="G6" fmla="*/ 21600 21600 5762"/>
                <a:gd name="G7" fmla="*/ G6 1 2"/>
                <a:gd name="G8" fmla="+- 21600 0 G7"/>
                <a:gd name="G9" fmla="*/ 21600 1 2"/>
                <a:gd name="G10" fmla="+- 5762 0 G9"/>
                <a:gd name="G11" fmla="?: G10 G8 0"/>
                <a:gd name="G12" fmla="?: G10 G7 21600"/>
                <a:gd name="T0" fmla="*/ 18719 w 21600"/>
                <a:gd name="T1" fmla="*/ 10800 h 21600"/>
                <a:gd name="T2" fmla="*/ 10800 w 21600"/>
                <a:gd name="T3" fmla="*/ 21600 h 21600"/>
                <a:gd name="T4" fmla="*/ 2881 w 21600"/>
                <a:gd name="T5" fmla="*/ 10800 h 21600"/>
                <a:gd name="T6" fmla="*/ 10800 w 21600"/>
                <a:gd name="T7" fmla="*/ 0 h 21600"/>
                <a:gd name="T8" fmla="*/ 4681 w 21600"/>
                <a:gd name="T9" fmla="*/ 4681 h 21600"/>
                <a:gd name="T10" fmla="*/ 16919 w 21600"/>
                <a:gd name="T11" fmla="*/ 16919 h 21600"/>
              </a:gdLst>
              <a:ahLst/>
              <a:cxnLst>
                <a:cxn ang="0">
                  <a:pos x="T0" y="T1"/>
                </a:cxn>
                <a:cxn ang="0">
                  <a:pos x="T2" y="T3"/>
                </a:cxn>
                <a:cxn ang="0">
                  <a:pos x="T4" y="T5"/>
                </a:cxn>
                <a:cxn ang="0">
                  <a:pos x="T6" y="T7"/>
                </a:cxn>
              </a:cxnLst>
              <a:rect l="T8" t="T9" r="T10" b="T11"/>
              <a:pathLst>
                <a:path w="21600" h="21600">
                  <a:moveTo>
                    <a:pt x="0" y="0"/>
                  </a:moveTo>
                  <a:lnTo>
                    <a:pt x="5762" y="21600"/>
                  </a:lnTo>
                  <a:lnTo>
                    <a:pt x="15838" y="21600"/>
                  </a:lnTo>
                  <a:lnTo>
                    <a:pt x="21600" y="0"/>
                  </a:lnTo>
                  <a:close/>
                </a:path>
              </a:pathLst>
            </a:custGeom>
            <a:solidFill>
              <a:srgbClr val="3333CC">
                <a:alpha val="62000"/>
              </a:srgbClr>
            </a:solidFill>
            <a:ln w="12700">
              <a:solidFill>
                <a:srgbClr val="3333CC"/>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56" name="Text Box 63"/>
            <p:cNvSpPr txBox="1">
              <a:spLocks noChangeArrowheads="1"/>
            </p:cNvSpPr>
            <p:nvPr/>
          </p:nvSpPr>
          <p:spPr bwMode="auto">
            <a:xfrm>
              <a:off x="115" y="2351"/>
              <a:ext cx="1293" cy="173"/>
            </a:xfrm>
            <a:prstGeom prst="rect">
              <a:avLst/>
            </a:prstGeom>
            <a:noFill/>
            <a:ln w="12700">
              <a:noFill/>
              <a:miter lim="800000"/>
              <a:headEnd/>
              <a:tailEnd/>
            </a:ln>
            <a:effectLst/>
          </p:spPr>
          <p:txBody>
            <a:bodyPr>
              <a:prstTxWarp prst="textNoShape">
                <a:avLst/>
              </a:prstTxWarp>
              <a:spAutoFit/>
            </a:bodyPr>
            <a:lstStyle/>
            <a:p>
              <a:pPr marL="342900" indent="-342900" algn="r" defTabSz="914400" fontAlgn="auto">
                <a:spcBef>
                  <a:spcPts val="0"/>
                </a:spcBef>
                <a:spcAft>
                  <a:spcPts val="0"/>
                </a:spcAft>
                <a:defRPr/>
              </a:pPr>
              <a:r>
                <a:rPr lang="en-US" sz="1200" kern="0" dirty="0">
                  <a:solidFill>
                    <a:srgbClr val="3333CC"/>
                  </a:solidFill>
                  <a:latin typeface="Helvetica" charset="0"/>
                  <a:ea typeface="Helvetica" charset="0"/>
                  <a:cs typeface="Helvetica" charset="0"/>
                </a:rPr>
                <a:t>Condensation of </a:t>
              </a:r>
              <a:r>
                <a:rPr lang="en-US" sz="1200" kern="0" dirty="0" smtClean="0">
                  <a:solidFill>
                    <a:srgbClr val="3333CC"/>
                  </a:solidFill>
                  <a:latin typeface="Helvetica" charset="0"/>
                  <a:ea typeface="Helvetica" charset="0"/>
                  <a:cs typeface="Helvetica" charset="0"/>
                </a:rPr>
                <a:t>BEH field</a:t>
              </a:r>
              <a:endParaRPr lang="en-US" sz="1200" kern="0" dirty="0">
                <a:solidFill>
                  <a:srgbClr val="3333CC"/>
                </a:solidFill>
                <a:latin typeface="Helvetica" charset="0"/>
                <a:ea typeface="Helvetica" charset="0"/>
                <a:cs typeface="Helvetica" charset="0"/>
              </a:endParaRPr>
            </a:p>
          </p:txBody>
        </p:sp>
        <p:sp>
          <p:nvSpPr>
            <p:cNvPr id="57" name="Line 64"/>
            <p:cNvSpPr>
              <a:spLocks noChangeShapeType="1"/>
            </p:cNvSpPr>
            <p:nvPr/>
          </p:nvSpPr>
          <p:spPr bwMode="auto">
            <a:xfrm flipV="1">
              <a:off x="1407" y="2442"/>
              <a:ext cx="590" cy="0"/>
            </a:xfrm>
            <a:prstGeom prst="line">
              <a:avLst/>
            </a:prstGeom>
            <a:noFill/>
            <a:ln w="12700">
              <a:solidFill>
                <a:srgbClr val="3333CC"/>
              </a:solidFill>
              <a:round/>
              <a:headEnd/>
              <a:tailEnd type="triangle" w="med" len="med"/>
            </a:ln>
            <a:effectLst/>
          </p:spPr>
          <p:txBody>
            <a:bodyP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graphicFrame>
        <p:nvGraphicFramePr>
          <p:cNvPr id="60" name="Object 36"/>
          <p:cNvGraphicFramePr>
            <a:graphicFrameLocks noChangeAspect="1"/>
          </p:cNvGraphicFramePr>
          <p:nvPr>
            <p:extLst/>
          </p:nvPr>
        </p:nvGraphicFramePr>
        <p:xfrm>
          <a:off x="3324953" y="5842055"/>
          <a:ext cx="2975239" cy="467265"/>
        </p:xfrm>
        <a:graphic>
          <a:graphicData uri="http://schemas.openxmlformats.org/presentationml/2006/ole">
            <mc:AlternateContent xmlns:mc="http://schemas.openxmlformats.org/markup-compatibility/2006">
              <mc:Choice xmlns:v="urn:schemas-microsoft-com:vml" Requires="v">
                <p:oleObj spid="_x0000_s132246" name="Equation" r:id="rId14" imgW="2133600" imgH="330200" progId="Equation.DSMT4">
                  <p:embed/>
                </p:oleObj>
              </mc:Choice>
              <mc:Fallback>
                <p:oleObj name="Equation" r:id="rId14" imgW="2133600" imgH="330200" progId="Equation.DSMT4">
                  <p:embed/>
                  <p:pic>
                    <p:nvPicPr>
                      <p:cNvPr id="0" name=""/>
                      <p:cNvPicPr>
                        <a:picLocks noChangeAspect="1" noChangeArrowheads="1"/>
                      </p:cNvPicPr>
                      <p:nvPr/>
                    </p:nvPicPr>
                    <p:blipFill>
                      <a:blip r:embed="rId15">
                        <a:alphaModFix/>
                        <a:extLst>
                          <a:ext uri="{28A0092B-C50C-407E-A947-70E740481C1C}">
                            <a14:useLocalDpi xmlns:a14="http://schemas.microsoft.com/office/drawing/2010/main" val="0"/>
                          </a:ext>
                        </a:extLst>
                      </a:blip>
                      <a:srcRect/>
                      <a:stretch>
                        <a:fillRect/>
                      </a:stretch>
                    </p:blipFill>
                    <p:spPr bwMode="auto">
                      <a:xfrm>
                        <a:off x="3324953" y="5842055"/>
                        <a:ext cx="2975239" cy="467265"/>
                      </a:xfrm>
                      <a:prstGeom prst="rect">
                        <a:avLst/>
                      </a:prstGeom>
                      <a:noFill/>
                    </p:spPr>
                  </p:pic>
                </p:oleObj>
              </mc:Fallback>
            </mc:AlternateContent>
          </a:graphicData>
        </a:graphic>
      </p:graphicFrame>
      <p:graphicFrame>
        <p:nvGraphicFramePr>
          <p:cNvPr id="62" name="Object 11"/>
          <p:cNvGraphicFramePr>
            <a:graphicFrameLocks noChangeAspect="1"/>
          </p:cNvGraphicFramePr>
          <p:nvPr/>
        </p:nvGraphicFramePr>
        <p:xfrm>
          <a:off x="5254625" y="2901579"/>
          <a:ext cx="682625" cy="360362"/>
        </p:xfrm>
        <a:graphic>
          <a:graphicData uri="http://schemas.openxmlformats.org/presentationml/2006/ole">
            <mc:AlternateContent xmlns:mc="http://schemas.openxmlformats.org/markup-compatibility/2006">
              <mc:Choice xmlns:v="urn:schemas-microsoft-com:vml" Requires="v">
                <p:oleObj spid="_x0000_s132247" name="Equation" r:id="rId16" imgW="508000" imgH="266700" progId="Equation.DSMT4">
                  <p:embed/>
                </p:oleObj>
              </mc:Choice>
              <mc:Fallback>
                <p:oleObj name="Equation" r:id="rId16" imgW="508000" imgH="266700"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254625" y="2901579"/>
                        <a:ext cx="682625" cy="360362"/>
                      </a:xfrm>
                      <a:prstGeom prst="rect">
                        <a:avLst/>
                      </a:prstGeom>
                      <a:solidFill>
                        <a:srgbClr val="FFFFFF"/>
                      </a:solidFill>
                    </p:spPr>
                  </p:pic>
                </p:oleObj>
              </mc:Fallback>
            </mc:AlternateContent>
          </a:graphicData>
        </a:graphic>
      </p:graphicFrame>
      <p:graphicFrame>
        <p:nvGraphicFramePr>
          <p:cNvPr id="63" name="Object 12"/>
          <p:cNvGraphicFramePr>
            <a:graphicFrameLocks noChangeAspect="1"/>
          </p:cNvGraphicFramePr>
          <p:nvPr/>
        </p:nvGraphicFramePr>
        <p:xfrm>
          <a:off x="3418417" y="3160561"/>
          <a:ext cx="222250" cy="395287"/>
        </p:xfrm>
        <a:graphic>
          <a:graphicData uri="http://schemas.openxmlformats.org/presentationml/2006/ole">
            <mc:AlternateContent xmlns:mc="http://schemas.openxmlformats.org/markup-compatibility/2006">
              <mc:Choice xmlns:v="urn:schemas-microsoft-com:vml" Requires="v">
                <p:oleObj spid="_x0000_s132248" name="Equation" r:id="rId18" imgW="165100" imgH="292100" progId="Equation.DSMT4">
                  <p:embed/>
                </p:oleObj>
              </mc:Choice>
              <mc:Fallback>
                <p:oleObj name="Equation" r:id="rId18" imgW="165100" imgH="292100" progId="Equation.DSMT4">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418417" y="3160561"/>
                        <a:ext cx="222250" cy="395287"/>
                      </a:xfrm>
                      <a:prstGeom prst="rect">
                        <a:avLst/>
                      </a:prstGeom>
                      <a:solidFill>
                        <a:srgbClr val="FFFFFF"/>
                      </a:solidFill>
                    </p:spPr>
                  </p:pic>
                </p:oleObj>
              </mc:Fallback>
            </mc:AlternateContent>
          </a:graphicData>
        </a:graphic>
      </p:graphicFrame>
      <p:graphicFrame>
        <p:nvGraphicFramePr>
          <p:cNvPr id="64" name="Object 13"/>
          <p:cNvGraphicFramePr>
            <a:graphicFrameLocks noChangeAspect="1"/>
          </p:cNvGraphicFramePr>
          <p:nvPr/>
        </p:nvGraphicFramePr>
        <p:xfrm>
          <a:off x="5658380" y="4653120"/>
          <a:ext cx="222250" cy="395288"/>
        </p:xfrm>
        <a:graphic>
          <a:graphicData uri="http://schemas.openxmlformats.org/presentationml/2006/ole">
            <mc:AlternateContent xmlns:mc="http://schemas.openxmlformats.org/markup-compatibility/2006">
              <mc:Choice xmlns:v="urn:schemas-microsoft-com:vml" Requires="v">
                <p:oleObj spid="_x0000_s132249" name="Equation" r:id="rId20" imgW="165100" imgH="292100" progId="Equation.DSMT4">
                  <p:embed/>
                </p:oleObj>
              </mc:Choice>
              <mc:Fallback>
                <p:oleObj name="Equation" r:id="rId20" imgW="165100" imgH="292100" progId="Equation.DSMT4">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658380" y="4653120"/>
                        <a:ext cx="222250" cy="395288"/>
                      </a:xfrm>
                      <a:prstGeom prst="rect">
                        <a:avLst/>
                      </a:prstGeom>
                      <a:solidFill>
                        <a:srgbClr val="FFFFFF"/>
                      </a:solidFill>
                    </p:spPr>
                  </p:pic>
                </p:oleObj>
              </mc:Fallback>
            </mc:AlternateContent>
          </a:graphicData>
        </a:graphic>
      </p:graphicFrame>
      <p:sp>
        <p:nvSpPr>
          <p:cNvPr id="65" name="TextBox 64"/>
          <p:cNvSpPr txBox="1"/>
          <p:nvPr/>
        </p:nvSpPr>
        <p:spPr>
          <a:xfrm>
            <a:off x="304800" y="1988840"/>
            <a:ext cx="8839200" cy="584775"/>
          </a:xfrm>
          <a:prstGeom prst="rect">
            <a:avLst/>
          </a:prstGeom>
          <a:noFill/>
        </p:spPr>
        <p:txBody>
          <a:bodyPr wrap="square" rtlCol="0">
            <a:spAutoFit/>
          </a:bodyPr>
          <a:lstStyle/>
          <a:p>
            <a:pPr>
              <a:spcBef>
                <a:spcPts val="1800"/>
              </a:spcBef>
            </a:pPr>
            <a:r>
              <a:rPr lang="en-US" sz="1600" dirty="0" smtClean="0">
                <a:solidFill>
                  <a:prstClr val="black">
                    <a:lumMod val="85000"/>
                    <a:lumOff val="15000"/>
                  </a:prstClr>
                </a:solidFill>
                <a:latin typeface="Helvetica Light" charset="0"/>
                <a:ea typeface="Helvetica Light" charset="0"/>
                <a:cs typeface="Helvetica Light" charset="0"/>
              </a:rPr>
              <a:t>The early universe, </a:t>
            </a:r>
            <a:r>
              <a:rPr lang="en-US" sz="1600" dirty="0">
                <a:solidFill>
                  <a:prstClr val="black">
                    <a:lumMod val="85000"/>
                    <a:lumOff val="15000"/>
                  </a:prstClr>
                </a:solidFill>
                <a:latin typeface="Helvetica Light" charset="0"/>
                <a:ea typeface="Helvetica Light" charset="0"/>
                <a:cs typeface="Helvetica Light" charset="0"/>
              </a:rPr>
              <a:t>at temperature </a:t>
            </a:r>
            <a:r>
              <a:rPr lang="en-US" sz="1600" i="1" dirty="0" smtClean="0">
                <a:solidFill>
                  <a:prstClr val="black">
                    <a:lumMod val="85000"/>
                    <a:lumOff val="15000"/>
                  </a:prstClr>
                </a:solidFill>
                <a:latin typeface="Helvetica Light" charset="0"/>
                <a:ea typeface="Helvetica Light" charset="0"/>
                <a:cs typeface="Helvetica Light" charset="0"/>
              </a:rPr>
              <a:t>T</a:t>
            </a:r>
            <a:r>
              <a:rPr lang="en-US" sz="1600" dirty="0" smtClean="0">
                <a:solidFill>
                  <a:prstClr val="black">
                    <a:lumMod val="85000"/>
                    <a:lumOff val="15000"/>
                  </a:prstClr>
                </a:solidFill>
                <a:latin typeface="Helvetica Light" charset="0"/>
                <a:ea typeface="Helvetica Light" charset="0"/>
                <a:cs typeface="Helvetica Light" charset="0"/>
              </a:rPr>
              <a:t> &gt; </a:t>
            </a:r>
            <a:r>
              <a:rPr lang="en-US" sz="1600" i="1" dirty="0" smtClean="0">
                <a:solidFill>
                  <a:prstClr val="black">
                    <a:lumMod val="85000"/>
                    <a:lumOff val="15000"/>
                  </a:prstClr>
                </a:solidFill>
                <a:latin typeface="Helvetica Light" charset="0"/>
                <a:ea typeface="Helvetica Light" charset="0"/>
                <a:cs typeface="Helvetica Light" charset="0"/>
              </a:rPr>
              <a:t>T</a:t>
            </a:r>
            <a:r>
              <a:rPr lang="en-US" sz="1600" baseline="-25000" dirty="0" smtClean="0">
                <a:solidFill>
                  <a:prstClr val="black">
                    <a:lumMod val="85000"/>
                    <a:lumOff val="15000"/>
                  </a:prstClr>
                </a:solidFill>
                <a:latin typeface="Helvetica Light" charset="0"/>
                <a:ea typeface="Helvetica Light" charset="0"/>
                <a:cs typeface="Helvetica Light" charset="0"/>
              </a:rPr>
              <a:t>EW</a:t>
            </a:r>
            <a:r>
              <a:rPr lang="en-US" sz="1600" dirty="0" smtClean="0">
                <a:solidFill>
                  <a:prstClr val="black">
                    <a:lumMod val="85000"/>
                    <a:lumOff val="15000"/>
                  </a:prstClr>
                </a:solidFill>
                <a:latin typeface="Helvetica Light" charset="0"/>
                <a:ea typeface="Helvetica Light" charset="0"/>
                <a:cs typeface="Helvetica Light" charset="0"/>
              </a:rPr>
              <a:t>, was in a symmetric phase (|</a:t>
            </a:r>
            <a:r>
              <a:rPr lang="en-US" sz="1600" i="1" dirty="0" err="1" smtClean="0">
                <a:solidFill>
                  <a:prstClr val="black">
                    <a:lumMod val="85000"/>
                    <a:lumOff val="15000"/>
                  </a:prstClr>
                </a:solidFill>
                <a:latin typeface="Symbol" charset="2"/>
                <a:ea typeface="Symbol" charset="2"/>
                <a:cs typeface="Symbol" charset="2"/>
              </a:rPr>
              <a:t>f</a:t>
            </a:r>
            <a:r>
              <a:rPr lang="en-US" sz="1600" baseline="-25000" dirty="0" err="1" smtClean="0">
                <a:solidFill>
                  <a:prstClr val="black">
                    <a:lumMod val="85000"/>
                    <a:lumOff val="15000"/>
                  </a:prstClr>
                </a:solidFill>
                <a:latin typeface="Helvetica Light" charset="0"/>
                <a:ea typeface="Helvetica Light" charset="0"/>
                <a:cs typeface="Helvetica Light" charset="0"/>
              </a:rPr>
              <a:t>min</a:t>
            </a:r>
            <a:r>
              <a:rPr lang="en-US" sz="1600" dirty="0" smtClean="0">
                <a:solidFill>
                  <a:prstClr val="black">
                    <a:lumMod val="85000"/>
                    <a:lumOff val="15000"/>
                  </a:prstClr>
                </a:solidFill>
                <a:latin typeface="Helvetica Light" charset="0"/>
                <a:ea typeface="Helvetica Light" charset="0"/>
                <a:cs typeface="Helvetica Light" charset="0"/>
              </a:rPr>
              <a:t>| = 0)</a:t>
            </a:r>
          </a:p>
          <a:p>
            <a:pPr>
              <a:spcBef>
                <a:spcPts val="0"/>
              </a:spcBef>
            </a:pPr>
            <a:r>
              <a:rPr lang="en-US" sz="1600" dirty="0">
                <a:solidFill>
                  <a:prstClr val="black">
                    <a:lumMod val="85000"/>
                    <a:lumOff val="15000"/>
                  </a:prstClr>
                </a:solidFill>
                <a:latin typeface="Helvetica Light" charset="0"/>
                <a:ea typeface="Helvetica Light" charset="0"/>
                <a:cs typeface="Helvetica Light" charset="0"/>
              </a:rPr>
              <a:t>A phase transition at ~</a:t>
            </a:r>
            <a:r>
              <a:rPr lang="en-US" sz="1600" i="1" dirty="0">
                <a:solidFill>
                  <a:prstClr val="black">
                    <a:lumMod val="85000"/>
                    <a:lumOff val="15000"/>
                  </a:prstClr>
                </a:solidFill>
                <a:latin typeface="Helvetica Light" charset="0"/>
                <a:ea typeface="Helvetica Light" charset="0"/>
                <a:cs typeface="Helvetica Light" charset="0"/>
              </a:rPr>
              <a:t>T</a:t>
            </a:r>
            <a:r>
              <a:rPr lang="en-US" sz="1600" baseline="-25000" dirty="0">
                <a:solidFill>
                  <a:prstClr val="black">
                    <a:lumMod val="85000"/>
                    <a:lumOff val="15000"/>
                  </a:prstClr>
                </a:solidFill>
                <a:latin typeface="Helvetica Light" charset="0"/>
                <a:ea typeface="Helvetica Light" charset="0"/>
                <a:cs typeface="Helvetica Light" charset="0"/>
              </a:rPr>
              <a:t>EW</a:t>
            </a:r>
            <a:r>
              <a:rPr lang="en-US" sz="1600" dirty="0">
                <a:solidFill>
                  <a:prstClr val="black">
                    <a:lumMod val="85000"/>
                    <a:lumOff val="15000"/>
                  </a:prstClr>
                </a:solidFill>
                <a:latin typeface="Helvetica Light" charset="0"/>
                <a:ea typeface="Helvetica Light" charset="0"/>
                <a:cs typeface="Helvetica Light" charset="0"/>
              </a:rPr>
              <a:t> </a:t>
            </a:r>
            <a:r>
              <a:rPr lang="en-US" sz="1200" dirty="0">
                <a:solidFill>
                  <a:prstClr val="black">
                    <a:lumMod val="85000"/>
                    <a:lumOff val="15000"/>
                  </a:prstClr>
                </a:solidFill>
                <a:latin typeface="Helvetica Light" charset="0"/>
                <a:ea typeface="Helvetica Light" charset="0"/>
                <a:cs typeface="Helvetica Light" charset="0"/>
              </a:rPr>
              <a:t>(~several 10</a:t>
            </a:r>
            <a:r>
              <a:rPr lang="en-US" sz="1200" baseline="30000" dirty="0">
                <a:solidFill>
                  <a:prstClr val="black">
                    <a:lumMod val="85000"/>
                    <a:lumOff val="15000"/>
                  </a:prstClr>
                </a:solidFill>
                <a:latin typeface="Symbol" charset="2"/>
                <a:ea typeface="Symbol" charset="2"/>
                <a:cs typeface="Symbol" charset="2"/>
              </a:rPr>
              <a:t>-</a:t>
            </a:r>
            <a:r>
              <a:rPr lang="en-US" sz="1200" baseline="30000" dirty="0">
                <a:solidFill>
                  <a:prstClr val="black">
                    <a:lumMod val="85000"/>
                    <a:lumOff val="15000"/>
                  </a:prstClr>
                </a:solidFill>
                <a:latin typeface="Helvetica Light" charset="0"/>
                <a:ea typeface="Helvetica Light" charset="0"/>
                <a:cs typeface="Helvetica Light" charset="0"/>
              </a:rPr>
              <a:t>11</a:t>
            </a:r>
            <a:r>
              <a:rPr lang="en-US" sz="1200" dirty="0">
                <a:solidFill>
                  <a:prstClr val="black">
                    <a:lumMod val="85000"/>
                    <a:lumOff val="15000"/>
                  </a:prstClr>
                </a:solidFill>
                <a:latin typeface="Helvetica Light" charset="0"/>
                <a:ea typeface="Helvetica Light" charset="0"/>
                <a:cs typeface="Helvetica Light" charset="0"/>
              </a:rPr>
              <a:t> s after big bang, causal domain of few cm)</a:t>
            </a:r>
            <a:r>
              <a:rPr lang="en-US" sz="1600" dirty="0">
                <a:solidFill>
                  <a:prstClr val="black">
                    <a:lumMod val="85000"/>
                    <a:lumOff val="15000"/>
                  </a:prstClr>
                </a:solidFill>
                <a:latin typeface="Helvetica Light" charset="0"/>
                <a:ea typeface="Helvetica Light" charset="0"/>
                <a:cs typeface="Helvetica Light" charset="0"/>
              </a:rPr>
              <a:t> led to |</a:t>
            </a:r>
            <a:r>
              <a:rPr lang="en-US" sz="1600" i="1" dirty="0" err="1">
                <a:solidFill>
                  <a:prstClr val="black">
                    <a:lumMod val="85000"/>
                    <a:lumOff val="15000"/>
                  </a:prstClr>
                </a:solidFill>
                <a:latin typeface="Symbol" charset="2"/>
                <a:ea typeface="Symbol" charset="2"/>
                <a:cs typeface="Symbol" charset="2"/>
              </a:rPr>
              <a:t>f</a:t>
            </a:r>
            <a:r>
              <a:rPr lang="en-US" sz="1600" baseline="-25000" dirty="0" err="1">
                <a:solidFill>
                  <a:prstClr val="black">
                    <a:lumMod val="85000"/>
                    <a:lumOff val="15000"/>
                  </a:prstClr>
                </a:solidFill>
                <a:latin typeface="Helvetica Light" charset="0"/>
                <a:ea typeface="Helvetica Light" charset="0"/>
                <a:cs typeface="Helvetica Light" charset="0"/>
              </a:rPr>
              <a:t>min</a:t>
            </a:r>
            <a:r>
              <a:rPr lang="en-US" sz="1600" dirty="0">
                <a:solidFill>
                  <a:prstClr val="black">
                    <a:lumMod val="85000"/>
                    <a:lumOff val="15000"/>
                  </a:prstClr>
                </a:solidFill>
                <a:latin typeface="Helvetica Light" charset="0"/>
                <a:ea typeface="Helvetica Light" charset="0"/>
                <a:cs typeface="Helvetica Light" charset="0"/>
              </a:rPr>
              <a:t>| &gt; 0  </a:t>
            </a:r>
            <a:endParaRPr lang="en-US" sz="1600" dirty="0">
              <a:solidFill>
                <a:srgbClr val="595959"/>
              </a:solidFill>
              <a:latin typeface="Helvetica Light" charset="0"/>
              <a:ea typeface="Helvetica Light" charset="0"/>
              <a:cs typeface="Helvetica Light" charset="0"/>
            </a:endParaRPr>
          </a:p>
        </p:txBody>
      </p:sp>
      <p:cxnSp>
        <p:nvCxnSpPr>
          <p:cNvPr id="68" name="Straight Connector 67"/>
          <p:cNvCxnSpPr/>
          <p:nvPr/>
        </p:nvCxnSpPr>
        <p:spPr>
          <a:xfrm>
            <a:off x="4681645" y="4623336"/>
            <a:ext cx="4038" cy="340916"/>
          </a:xfrm>
          <a:prstGeom prst="line">
            <a:avLst/>
          </a:prstGeom>
          <a:ln w="3175">
            <a:solidFill>
              <a:schemeClr val="tx1"/>
            </a:solidFill>
            <a:prstDash val="sysDash"/>
          </a:ln>
        </p:spPr>
        <p:style>
          <a:lnRef idx="1">
            <a:schemeClr val="accent6"/>
          </a:lnRef>
          <a:fillRef idx="0">
            <a:schemeClr val="accent6"/>
          </a:fillRef>
          <a:effectRef idx="0">
            <a:schemeClr val="accent6"/>
          </a:effectRef>
          <a:fontRef idx="minor">
            <a:schemeClr val="tx1"/>
          </a:fontRef>
        </p:style>
      </p:cxnSp>
      <p:sp>
        <p:nvSpPr>
          <p:cNvPr id="69" name="TextBox 68"/>
          <p:cNvSpPr txBox="1"/>
          <p:nvPr/>
        </p:nvSpPr>
        <p:spPr>
          <a:xfrm>
            <a:off x="4565764" y="4888050"/>
            <a:ext cx="261610" cy="276999"/>
          </a:xfrm>
          <a:prstGeom prst="rect">
            <a:avLst/>
          </a:prstGeom>
          <a:noFill/>
        </p:spPr>
        <p:txBody>
          <a:bodyPr wrap="none" rtlCol="0">
            <a:spAutoFit/>
          </a:bodyPr>
          <a:lstStyle/>
          <a:p>
            <a:r>
              <a:rPr lang="en-US" sz="1200" dirty="0" smtClean="0">
                <a:solidFill>
                  <a:prstClr val="black"/>
                </a:solidFill>
                <a:ea typeface="ＭＳ Ｐゴシック" charset="-128"/>
                <a:cs typeface="ＭＳ Ｐゴシック" charset="-128"/>
              </a:rPr>
              <a:t>v</a:t>
            </a:r>
            <a:endParaRPr lang="en-US" sz="1200" dirty="0">
              <a:solidFill>
                <a:prstClr val="black"/>
              </a:solidFill>
              <a:ea typeface="ＭＳ Ｐゴシック" charset="-128"/>
              <a:cs typeface="ＭＳ Ｐゴシック" charset="-128"/>
            </a:endParaRPr>
          </a:p>
        </p:txBody>
      </p:sp>
      <p:sp>
        <p:nvSpPr>
          <p:cNvPr id="70" name="TextBox 69"/>
          <p:cNvSpPr txBox="1"/>
          <p:nvPr/>
        </p:nvSpPr>
        <p:spPr>
          <a:xfrm>
            <a:off x="5700715" y="620688"/>
            <a:ext cx="3119757" cy="461665"/>
          </a:xfrm>
          <a:prstGeom prst="rect">
            <a:avLst/>
          </a:prstGeom>
          <a:noFill/>
        </p:spPr>
        <p:txBody>
          <a:bodyPr wrap="square" rtlCol="0">
            <a:spAutoFit/>
          </a:bodyPr>
          <a:lstStyle/>
          <a:p>
            <a:pPr algn="r"/>
            <a:r>
              <a:rPr lang="en-US" sz="2400" smtClean="0">
                <a:solidFill>
                  <a:prstClr val="white"/>
                </a:solidFill>
                <a:latin typeface="Helvetica Light" charset="0"/>
                <a:ea typeface="Helvetica Light" charset="0"/>
                <a:cs typeface="Helvetica Light" charset="0"/>
              </a:rPr>
              <a:t>BEH Potential</a:t>
            </a:r>
            <a:endParaRPr lang="en-US" sz="2400" dirty="0" smtClean="0">
              <a:solidFill>
                <a:prstClr val="white"/>
              </a:solidFill>
              <a:latin typeface="Helvetica Light" charset="0"/>
              <a:ea typeface="Helvetica Light" charset="0"/>
              <a:cs typeface="Helvetica Light" charset="0"/>
            </a:endParaRPr>
          </a:p>
        </p:txBody>
      </p:sp>
      <p:sp>
        <p:nvSpPr>
          <p:cNvPr id="71" name="TextBox 70"/>
          <p:cNvSpPr txBox="1"/>
          <p:nvPr/>
        </p:nvSpPr>
        <p:spPr>
          <a:xfrm>
            <a:off x="6666883" y="4437112"/>
            <a:ext cx="2297605" cy="861774"/>
          </a:xfrm>
          <a:prstGeom prst="rect">
            <a:avLst/>
          </a:prstGeom>
          <a:noFill/>
        </p:spPr>
        <p:txBody>
          <a:bodyPr wrap="square" rtlCol="0">
            <a:spAutoFit/>
          </a:bodyPr>
          <a:lstStyle/>
          <a:p>
            <a:r>
              <a:rPr lang="en-GB" sz="1000" dirty="0" smtClean="0">
                <a:solidFill>
                  <a:prstClr val="black">
                    <a:lumMod val="50000"/>
                    <a:lumOff val="50000"/>
                  </a:prstClr>
                </a:solidFill>
                <a:latin typeface="Helvetica Light" charset="0"/>
                <a:ea typeface="Helvetica Light" charset="0"/>
                <a:cs typeface="Helvetica Light" charset="0"/>
              </a:rPr>
              <a:t>The condensed field fills all space and time but without orientation as it has no spin. (One might view it as a Lorentz-invariant </a:t>
            </a:r>
            <a:r>
              <a:rPr lang="en-US" sz="1000" dirty="0" smtClean="0">
                <a:solidFill>
                  <a:prstClr val="black">
                    <a:lumMod val="50000"/>
                    <a:lumOff val="50000"/>
                  </a:prstClr>
                </a:solidFill>
                <a:latin typeface="Helvetica Light" charset="0"/>
                <a:ea typeface="Helvetica Light" charset="0"/>
                <a:cs typeface="Helvetica Light" charset="0"/>
              </a:rPr>
              <a:t>ether creating a vacuum viscosity</a:t>
            </a:r>
            <a:r>
              <a:rPr lang="en-GB" sz="1000" dirty="0" smtClean="0">
                <a:solidFill>
                  <a:prstClr val="black">
                    <a:lumMod val="50000"/>
                    <a:lumOff val="50000"/>
                  </a:prstClr>
                </a:solidFill>
                <a:latin typeface="Helvetica Light" charset="0"/>
                <a:ea typeface="Helvetica Light" charset="0"/>
                <a:cs typeface="Helvetica Light" charset="0"/>
              </a:rPr>
              <a:t>)</a:t>
            </a:r>
          </a:p>
        </p:txBody>
      </p:sp>
      <p:sp>
        <p:nvSpPr>
          <p:cNvPr id="72" name="Slide Number Placeholder 1"/>
          <p:cNvSpPr txBox="1">
            <a:spLocks/>
          </p:cNvSpPr>
          <p:nvPr/>
        </p:nvSpPr>
        <p:spPr>
          <a:xfrm>
            <a:off x="6997122" y="6545795"/>
            <a:ext cx="2133600" cy="365125"/>
          </a:xfrm>
          <a:prstGeom prst="rect">
            <a:avLst/>
          </a:prstGeom>
        </p:spPr>
        <p:txBody>
          <a:bodyPr/>
          <a:lstStyle>
            <a:defPPr>
              <a:defRPr lang="en-GB"/>
            </a:defPPr>
            <a:lvl1pPr algn="r" defTabSz="457200" rtl="0" fontAlgn="base">
              <a:spcBef>
                <a:spcPct val="0"/>
              </a:spcBef>
              <a:spcAft>
                <a:spcPct val="0"/>
              </a:spcAft>
              <a:defRPr sz="1400" b="0" i="0" kern="1200">
                <a:solidFill>
                  <a:schemeClr val="tx1">
                    <a:lumMod val="50000"/>
                    <a:lumOff val="50000"/>
                  </a:schemeClr>
                </a:solidFill>
                <a:latin typeface="Helvetica Light" charset="0"/>
                <a:ea typeface="Helvetica Light" charset="0"/>
                <a:cs typeface="Helvetica Light" charset="0"/>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611C2F03-9E95-40C9-A99F-3C4F7EE8CF2A}" type="slidenum">
              <a:rPr lang="en-GB" smtClean="0">
                <a:solidFill>
                  <a:prstClr val="black">
                    <a:lumMod val="50000"/>
                    <a:lumOff val="50000"/>
                  </a:prstClr>
                </a:solidFill>
              </a:rPr>
              <a:pPr>
                <a:defRPr/>
              </a:pPr>
              <a:t>52</a:t>
            </a:fld>
            <a:endParaRPr lang="en-GB" dirty="0">
              <a:solidFill>
                <a:prstClr val="black">
                  <a:lumMod val="50000"/>
                  <a:lumOff val="50000"/>
                </a:prstClr>
              </a:solidFill>
            </a:endParaRPr>
          </a:p>
        </p:txBody>
      </p:sp>
      <p:sp>
        <p:nvSpPr>
          <p:cNvPr id="73" name="Rectangle 72"/>
          <p:cNvSpPr/>
          <p:nvPr/>
        </p:nvSpPr>
        <p:spPr>
          <a:xfrm>
            <a:off x="175506" y="6525344"/>
            <a:ext cx="2922595" cy="246221"/>
          </a:xfrm>
          <a:prstGeom prst="rect">
            <a:avLst/>
          </a:prstGeom>
        </p:spPr>
        <p:txBody>
          <a:bodyPr wrap="none">
            <a:spAutoFit/>
          </a:bodyPr>
          <a:lstStyle/>
          <a:p>
            <a:r>
              <a:rPr lang="is-IS" sz="1000" dirty="0" smtClean="0">
                <a:solidFill>
                  <a:prstClr val="black">
                    <a:lumMod val="50000"/>
                    <a:lumOff val="50000"/>
                  </a:prstClr>
                </a:solidFill>
                <a:latin typeface="Helvetica Light" charset="0"/>
                <a:ea typeface="Helvetica Light" charset="0"/>
                <a:cs typeface="Helvetica Light" charset="0"/>
              </a:rPr>
              <a:t>Drawings from W. Bernreuther, hep-ph/0205279</a:t>
            </a:r>
            <a:endParaRPr lang="is-IS" sz="1000" dirty="0">
              <a:solidFill>
                <a:prstClr val="black">
                  <a:lumMod val="50000"/>
                  <a:lumOff val="50000"/>
                </a:prst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549076438"/>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53</a:t>
            </a:fld>
            <a:endParaRPr lang="en-GB" dirty="0">
              <a:solidFill>
                <a:prstClr val="black">
                  <a:lumMod val="50000"/>
                  <a:lumOff val="50000"/>
                </a:prstClr>
              </a:solidFill>
            </a:endParaRPr>
          </a:p>
        </p:txBody>
      </p:sp>
      <p:sp>
        <p:nvSpPr>
          <p:cNvPr id="4" name="TextBox 3"/>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Is it just the simplest toy model?</a:t>
            </a:r>
          </a:p>
          <a:p>
            <a:pPr>
              <a:spcBef>
                <a:spcPts val="600"/>
              </a:spcBef>
            </a:pPr>
            <a:r>
              <a:rPr lang="en-GB" sz="1600" dirty="0" smtClean="0">
                <a:solidFill>
                  <a:prstClr val="black"/>
                </a:solidFill>
                <a:latin typeface="Helvetica Light"/>
                <a:cs typeface="Helvetica Light"/>
              </a:rPr>
              <a:t>Higgs sector may be non-minimal and/or Higgs boson may couple to new physics</a:t>
            </a:r>
            <a:endParaRPr lang="en-GB" sz="1600" dirty="0">
              <a:solidFill>
                <a:prstClr val="black"/>
              </a:solidFill>
              <a:latin typeface="Helvetica Light"/>
              <a:cs typeface="Helvetica Light"/>
            </a:endParaRPr>
          </a:p>
        </p:txBody>
      </p:sp>
      <p:sp>
        <p:nvSpPr>
          <p:cNvPr id="5" name="Oval 4"/>
          <p:cNvSpPr/>
          <p:nvPr/>
        </p:nvSpPr>
        <p:spPr>
          <a:xfrm>
            <a:off x="3347864" y="2807788"/>
            <a:ext cx="2232248" cy="2232248"/>
          </a:xfrm>
          <a:prstGeom prst="ellipse">
            <a:avLst/>
          </a:prstGeom>
          <a:solidFill>
            <a:schemeClr val="tx2">
              <a:lumMod val="60000"/>
              <a:lumOff val="40000"/>
            </a:schemeClr>
          </a:solidFill>
          <a:ln w="3175">
            <a:solidFill>
              <a:schemeClr val="bg1">
                <a:lumMod val="65000"/>
              </a:schemeClr>
            </a:solidFill>
            <a:prstDash val="sysDot"/>
          </a:ln>
        </p:spPr>
        <p:txBody>
          <a:bodyPr wrap="none" rtlCol="0" anchor="ctr">
            <a:spAutoFit/>
          </a:bodyPr>
          <a:lstStyle/>
          <a:p>
            <a:pPr algn="r"/>
            <a:endParaRPr lang="en-US" sz="1600" dirty="0">
              <a:solidFill>
                <a:prstClr val="black"/>
              </a:solidFill>
              <a:latin typeface="Helvetica Light" charset="0"/>
              <a:ea typeface="Helvetica Light" charset="0"/>
              <a:cs typeface="Helvetica Light" charset="0"/>
            </a:endParaRPr>
          </a:p>
        </p:txBody>
      </p:sp>
      <p:sp>
        <p:nvSpPr>
          <p:cNvPr id="6" name="TextBox 5"/>
          <p:cNvSpPr txBox="1"/>
          <p:nvPr/>
        </p:nvSpPr>
        <p:spPr>
          <a:xfrm>
            <a:off x="3897166" y="3462247"/>
            <a:ext cx="1133644" cy="923330"/>
          </a:xfrm>
          <a:prstGeom prst="rect">
            <a:avLst/>
          </a:prstGeom>
          <a:noFill/>
        </p:spPr>
        <p:txBody>
          <a:bodyPr wrap="none" rtlCol="0">
            <a:spAutoFit/>
          </a:bodyPr>
          <a:lstStyle/>
          <a:p>
            <a:pPr algn="ctr"/>
            <a:r>
              <a:rPr lang="en-US" dirty="0" smtClean="0">
                <a:solidFill>
                  <a:prstClr val="white"/>
                </a:solidFill>
                <a:latin typeface="Helvetica Light" charset="0"/>
                <a:ea typeface="Helvetica Light" charset="0"/>
                <a:cs typeface="Helvetica Light" charset="0"/>
              </a:rPr>
              <a:t>BSM </a:t>
            </a:r>
          </a:p>
          <a:p>
            <a:pPr algn="ctr"/>
            <a:r>
              <a:rPr lang="en-US" dirty="0" smtClean="0">
                <a:solidFill>
                  <a:prstClr val="white"/>
                </a:solidFill>
                <a:latin typeface="Helvetica Light" charset="0"/>
                <a:ea typeface="Helvetica Light" charset="0"/>
                <a:cs typeface="Helvetica Light" charset="0"/>
              </a:rPr>
              <a:t>Higgs </a:t>
            </a:r>
          </a:p>
          <a:p>
            <a:pPr algn="ctr"/>
            <a:r>
              <a:rPr lang="en-US" dirty="0" smtClean="0">
                <a:solidFill>
                  <a:prstClr val="white"/>
                </a:solidFill>
                <a:latin typeface="Helvetica Light" charset="0"/>
                <a:ea typeface="Helvetica Light" charset="0"/>
                <a:cs typeface="Helvetica Light" charset="0"/>
              </a:rPr>
              <a:t>searches</a:t>
            </a:r>
          </a:p>
        </p:txBody>
      </p:sp>
      <p:sp>
        <p:nvSpPr>
          <p:cNvPr id="7" name="TextBox 6"/>
          <p:cNvSpPr txBox="1"/>
          <p:nvPr/>
        </p:nvSpPr>
        <p:spPr>
          <a:xfrm>
            <a:off x="2771800" y="1988840"/>
            <a:ext cx="3312368" cy="360850"/>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Light or heavy neutral Higgs bosons</a:t>
            </a:r>
          </a:p>
        </p:txBody>
      </p:sp>
      <p:sp>
        <p:nvSpPr>
          <p:cNvPr id="8" name="TextBox 7"/>
          <p:cNvSpPr txBox="1"/>
          <p:nvPr/>
        </p:nvSpPr>
        <p:spPr>
          <a:xfrm>
            <a:off x="1115615" y="2807788"/>
            <a:ext cx="2160239" cy="360850"/>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Charged Higgs boson</a:t>
            </a:r>
          </a:p>
        </p:txBody>
      </p:sp>
      <p:sp>
        <p:nvSpPr>
          <p:cNvPr id="10" name="TextBox 9"/>
          <p:cNvSpPr txBox="1"/>
          <p:nvPr/>
        </p:nvSpPr>
        <p:spPr>
          <a:xfrm>
            <a:off x="755576" y="3770023"/>
            <a:ext cx="2095283" cy="576293"/>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Di-Higgs production (resonant or not)</a:t>
            </a:r>
          </a:p>
        </p:txBody>
      </p:sp>
      <p:sp>
        <p:nvSpPr>
          <p:cNvPr id="11" name="TextBox 10"/>
          <p:cNvSpPr txBox="1"/>
          <p:nvPr/>
        </p:nvSpPr>
        <p:spPr>
          <a:xfrm>
            <a:off x="251520" y="4732258"/>
            <a:ext cx="3024336" cy="360850"/>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Higgs as portal </a:t>
            </a:r>
            <a:r>
              <a:rPr lang="en-US" sz="1400" b="1" smtClean="0">
                <a:solidFill>
                  <a:srgbClr val="0070C0"/>
                </a:solidFill>
                <a:latin typeface="Helvetica Light" charset="0"/>
                <a:ea typeface="Helvetica Light" charset="0"/>
                <a:cs typeface="Helvetica Light" charset="0"/>
              </a:rPr>
              <a:t>to hidden sector</a:t>
            </a:r>
            <a:endParaRPr lang="en-US" sz="1400" b="1" dirty="0" smtClean="0">
              <a:solidFill>
                <a:srgbClr val="0070C0"/>
              </a:solidFill>
              <a:latin typeface="Helvetica Light" charset="0"/>
              <a:ea typeface="Helvetica Light" charset="0"/>
              <a:cs typeface="Helvetica Light" charset="0"/>
            </a:endParaRPr>
          </a:p>
        </p:txBody>
      </p:sp>
      <p:sp>
        <p:nvSpPr>
          <p:cNvPr id="13" name="TextBox 12"/>
          <p:cNvSpPr txBox="1"/>
          <p:nvPr/>
        </p:nvSpPr>
        <p:spPr>
          <a:xfrm>
            <a:off x="5580112" y="2807278"/>
            <a:ext cx="3433617" cy="360850"/>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Lepton </a:t>
            </a:r>
            <a:r>
              <a:rPr lang="en-US" sz="1400" b="1" dirty="0" err="1" smtClean="0">
                <a:solidFill>
                  <a:srgbClr val="0070C0"/>
                </a:solidFill>
                <a:latin typeface="Helvetica Light" charset="0"/>
                <a:ea typeface="Helvetica Light" charset="0"/>
                <a:cs typeface="Helvetica Light" charset="0"/>
              </a:rPr>
              <a:t>flavour</a:t>
            </a:r>
            <a:r>
              <a:rPr lang="en-US" sz="1400" b="1" dirty="0" smtClean="0">
                <a:solidFill>
                  <a:srgbClr val="0070C0"/>
                </a:solidFill>
                <a:latin typeface="Helvetica Light" charset="0"/>
                <a:ea typeface="Helvetica Light" charset="0"/>
                <a:cs typeface="Helvetica Light" charset="0"/>
              </a:rPr>
              <a:t> violating Higgs decays</a:t>
            </a:r>
          </a:p>
        </p:txBody>
      </p:sp>
      <p:sp>
        <p:nvSpPr>
          <p:cNvPr id="14" name="TextBox 13"/>
          <p:cNvSpPr txBox="1"/>
          <p:nvPr/>
        </p:nvSpPr>
        <p:spPr>
          <a:xfrm>
            <a:off x="6012160" y="3770023"/>
            <a:ext cx="2150553" cy="360850"/>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Exotic Higgs decays</a:t>
            </a:r>
          </a:p>
        </p:txBody>
      </p:sp>
      <p:sp>
        <p:nvSpPr>
          <p:cNvPr id="15" name="TextBox 14"/>
          <p:cNvSpPr txBox="1"/>
          <p:nvPr/>
        </p:nvSpPr>
        <p:spPr>
          <a:xfrm>
            <a:off x="5580113" y="4732259"/>
            <a:ext cx="2699854" cy="360850"/>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Higgs in BSM decay chains</a:t>
            </a:r>
          </a:p>
        </p:txBody>
      </p:sp>
      <p:sp>
        <p:nvSpPr>
          <p:cNvPr id="16" name="TextBox 15"/>
          <p:cNvSpPr txBox="1"/>
          <p:nvPr/>
        </p:nvSpPr>
        <p:spPr>
          <a:xfrm>
            <a:off x="323529" y="1412776"/>
            <a:ext cx="7992887" cy="307777"/>
          </a:xfrm>
          <a:prstGeom prst="rect">
            <a:avLst/>
          </a:prstGeom>
          <a:noFill/>
        </p:spPr>
        <p:txBody>
          <a:bodyPr wrap="square" rtlCol="0">
            <a:spAutoFit/>
          </a:bodyPr>
          <a:lstStyle/>
          <a:p>
            <a:pPr>
              <a:spcBef>
                <a:spcPts val="3000"/>
              </a:spcBef>
            </a:pPr>
            <a:r>
              <a:rPr lang="en-GB" sz="1400" b="1" dirty="0" smtClean="0">
                <a:solidFill>
                  <a:srgbClr val="C00000"/>
                </a:solidFill>
                <a:latin typeface="Helvetica Light" charset="0"/>
                <a:ea typeface="Helvetica Light" charset="0"/>
                <a:cs typeface="Helvetica Light" charset="0"/>
              </a:rPr>
              <a:t>Diverse search programme at the LHC:</a:t>
            </a:r>
          </a:p>
        </p:txBody>
      </p:sp>
      <p:sp>
        <p:nvSpPr>
          <p:cNvPr id="17" name="TextBox 16"/>
          <p:cNvSpPr txBox="1"/>
          <p:nvPr/>
        </p:nvSpPr>
        <p:spPr>
          <a:xfrm>
            <a:off x="657025" y="4345820"/>
            <a:ext cx="2730235" cy="246221"/>
          </a:xfrm>
          <a:prstGeom prst="rect">
            <a:avLst/>
          </a:prstGeom>
          <a:noFill/>
        </p:spPr>
        <p:txBody>
          <a:bodyPr wrap="none" rtlCol="0">
            <a:spAutoFit/>
          </a:bodyPr>
          <a:lstStyle/>
          <a:p>
            <a:r>
              <a:rPr lang="en-US" sz="1000" dirty="0" smtClean="0">
                <a:solidFill>
                  <a:prstClr val="black">
                    <a:lumMod val="50000"/>
                    <a:lumOff val="50000"/>
                  </a:prstClr>
                </a:solidFill>
                <a:latin typeface="Helvetica Light" charset="0"/>
                <a:ea typeface="Helvetica Light" charset="0"/>
                <a:cs typeface="Helvetica Light" charset="0"/>
              </a:rPr>
              <a:t>No sensitivity </a:t>
            </a:r>
            <a:r>
              <a:rPr lang="en-US" sz="1000" smtClean="0">
                <a:solidFill>
                  <a:prstClr val="black">
                    <a:lumMod val="50000"/>
                    <a:lumOff val="50000"/>
                  </a:prstClr>
                </a:solidFill>
                <a:latin typeface="Helvetica Light" charset="0"/>
                <a:ea typeface="Helvetica Light" charset="0"/>
                <a:cs typeface="Helvetica Light" charset="0"/>
              </a:rPr>
              <a:t>yet for SM di-Higgs production</a:t>
            </a:r>
            <a:endParaRPr lang="en-US" sz="1000" dirty="0" smtClean="0">
              <a:solidFill>
                <a:prstClr val="black">
                  <a:lumMod val="50000"/>
                  <a:lumOff val="50000"/>
                </a:prstClr>
              </a:solidFill>
              <a:latin typeface="Helvetica Light" charset="0"/>
              <a:ea typeface="Helvetica Light" charset="0"/>
              <a:cs typeface="Helvetica Light" charset="0"/>
            </a:endParaRPr>
          </a:p>
        </p:txBody>
      </p:sp>
      <p:graphicFrame>
        <p:nvGraphicFramePr>
          <p:cNvPr id="18" name="Object 36"/>
          <p:cNvGraphicFramePr>
            <a:graphicFrameLocks noChangeAspect="1"/>
          </p:cNvGraphicFramePr>
          <p:nvPr>
            <p:extLst/>
          </p:nvPr>
        </p:nvGraphicFramePr>
        <p:xfrm>
          <a:off x="3324953" y="5842055"/>
          <a:ext cx="2975239" cy="467265"/>
        </p:xfrm>
        <a:graphic>
          <a:graphicData uri="http://schemas.openxmlformats.org/presentationml/2006/ole">
            <mc:AlternateContent xmlns:mc="http://schemas.openxmlformats.org/markup-compatibility/2006">
              <mc:Choice xmlns:v="urn:schemas-microsoft-com:vml" Requires="v">
                <p:oleObj spid="_x0000_s133140" name="Equation" r:id="rId3" imgW="2133600" imgH="330200" progId="Equation.DSMT4">
                  <p:embed/>
                </p:oleObj>
              </mc:Choice>
              <mc:Fallback>
                <p:oleObj name="Equation" r:id="rId3" imgW="2133600" imgH="330200" progId="Equation.DSMT4">
                  <p:embed/>
                  <p:pic>
                    <p:nvPicPr>
                      <p:cNvPr id="0" name=""/>
                      <p:cNvPicPr>
                        <a:picLocks noChangeAspect="1" noChangeArrowheads="1"/>
                      </p:cNvPicPr>
                      <p:nvPr/>
                    </p:nvPicPr>
                    <p:blipFill>
                      <a:blip r:embed="rId4">
                        <a:alphaModFix/>
                        <a:extLst>
                          <a:ext uri="{28A0092B-C50C-407E-A947-70E740481C1C}">
                            <a14:useLocalDpi xmlns:a14="http://schemas.microsoft.com/office/drawing/2010/main" val="0"/>
                          </a:ext>
                        </a:extLst>
                      </a:blip>
                      <a:srcRect/>
                      <a:stretch>
                        <a:fillRect/>
                      </a:stretch>
                    </p:blipFill>
                    <p:spPr bwMode="auto">
                      <a:xfrm>
                        <a:off x="3324953" y="5842055"/>
                        <a:ext cx="2975239" cy="467265"/>
                      </a:xfrm>
                      <a:prstGeom prst="rect">
                        <a:avLst/>
                      </a:prstGeom>
                      <a:noFill/>
                    </p:spPr>
                  </p:pic>
                </p:oleObj>
              </mc:Fallback>
            </mc:AlternateContent>
          </a:graphicData>
        </a:graphic>
      </p:graphicFrame>
      <p:sp>
        <p:nvSpPr>
          <p:cNvPr id="19" name="TextBox 18"/>
          <p:cNvSpPr txBox="1"/>
          <p:nvPr/>
        </p:nvSpPr>
        <p:spPr>
          <a:xfrm>
            <a:off x="4211960" y="1448644"/>
            <a:ext cx="4554760" cy="276999"/>
          </a:xfrm>
          <a:prstGeom prst="rect">
            <a:avLst/>
          </a:prstGeom>
          <a:noFill/>
        </p:spPr>
        <p:txBody>
          <a:bodyPr wrap="square" rtlCol="0">
            <a:spAutoFit/>
          </a:bodyPr>
          <a:lstStyle/>
          <a:p>
            <a:pPr algn="r"/>
            <a:r>
              <a:rPr lang="en-US" sz="1200" dirty="0" smtClean="0">
                <a:solidFill>
                  <a:srgbClr val="D80017"/>
                </a:solidFill>
                <a:latin typeface="Helvetica Light" charset="0"/>
                <a:ea typeface="Helvetica Light" charset="0"/>
                <a:cs typeface="Helvetica Light" charset="0"/>
              </a:rPr>
              <a:t>So far</a:t>
            </a:r>
            <a:r>
              <a:rPr lang="en-US" sz="1200" smtClean="0">
                <a:solidFill>
                  <a:srgbClr val="D80017"/>
                </a:solidFill>
                <a:latin typeface="Helvetica Light" charset="0"/>
                <a:ea typeface="Helvetica Light" charset="0"/>
                <a:cs typeface="Helvetica Light" charset="0"/>
              </a:rPr>
              <a:t>: no </a:t>
            </a:r>
            <a:r>
              <a:rPr lang="en-US" sz="1200" dirty="0" smtClean="0">
                <a:solidFill>
                  <a:srgbClr val="D80017"/>
                </a:solidFill>
                <a:latin typeface="Helvetica Light" charset="0"/>
                <a:ea typeface="Helvetica Light" charset="0"/>
                <a:cs typeface="Helvetica Light" charset="0"/>
              </a:rPr>
              <a:t>deviation from SM found in any of these searches</a:t>
            </a:r>
          </a:p>
        </p:txBody>
      </p:sp>
      <p:sp>
        <p:nvSpPr>
          <p:cNvPr id="20" name="Rounded Rectangle 19"/>
          <p:cNvSpPr/>
          <p:nvPr/>
        </p:nvSpPr>
        <p:spPr>
          <a:xfrm>
            <a:off x="2987824" y="5733256"/>
            <a:ext cx="3672408" cy="720080"/>
          </a:xfrm>
          <a:prstGeom prst="roundRect">
            <a:avLst>
              <a:gd name="adj" fmla="val 5415"/>
            </a:avLst>
          </a:prstGeom>
          <a:ln>
            <a:solidFill>
              <a:schemeClr val="accent1"/>
            </a:solidFill>
          </a:ln>
        </p:spPr>
        <p:txBody>
          <a:bodyPr wrap="none" rtlCol="0" anchor="ctr">
            <a:spAutoFit/>
          </a:bodyPr>
          <a:lstStyle/>
          <a:p>
            <a:pPr algn="r"/>
            <a:endParaRPr lang="en-US" sz="1600">
              <a:latin typeface="Helvetica Light" charset="0"/>
              <a:ea typeface="Helvetica Light" charset="0"/>
              <a:cs typeface="Helvetica Light" charset="0"/>
            </a:endParaRPr>
          </a:p>
        </p:txBody>
      </p:sp>
    </p:spTree>
    <p:extLst>
      <p:ext uri="{BB962C8B-B14F-4D97-AF65-F5344CB8AC3E}">
        <p14:creationId xmlns:p14="http://schemas.microsoft.com/office/powerpoint/2010/main" val="138344088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9144000" cy="908720"/>
          </a:xfrm>
          <a:prstGeom prst="rect">
            <a:avLst/>
          </a:prstGeom>
          <a:solidFill>
            <a:schemeClr val="tx1"/>
          </a:solidFill>
          <a:ln>
            <a:solidFill>
              <a:schemeClr val="tx1"/>
            </a:solidFill>
          </a:ln>
        </p:spPr>
        <p:txBody>
          <a:bodyPr rtlCol="0" anchor="ctr">
            <a:spAutoFit/>
          </a:bodyPr>
          <a:lstStyle/>
          <a:p>
            <a:pPr algn="ctr"/>
            <a:endParaRPr lang="en-US" sz="1600" dirty="0">
              <a:solidFill>
                <a:prstClr val="black"/>
              </a:solidFill>
              <a:latin typeface="Helvetica Light" charset="0"/>
              <a:ea typeface="Helvetica Light" charset="0"/>
              <a:cs typeface="Helvetica Light" charset="0"/>
            </a:endParaRP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Effect>
                      <a14:saturation sat="200000"/>
                    </a14:imgEffect>
                    <a14:imgEffect>
                      <a14:brightnessContrast bright="40000"/>
                    </a14:imgEffect>
                  </a14:imgLayer>
                </a14:imgProps>
              </a:ext>
            </a:extLst>
          </a:blip>
          <a:stretch>
            <a:fillRect/>
          </a:stretch>
        </p:blipFill>
        <p:spPr>
          <a:xfrm>
            <a:off x="0" y="344002"/>
            <a:ext cx="9144000" cy="6037326"/>
          </a:xfrm>
          <a:prstGeom prst="rect">
            <a:avLst/>
          </a:prstGeom>
        </p:spPr>
      </p:pic>
      <p:sp>
        <p:nvSpPr>
          <p:cNvPr id="5" name="Rectangle 4"/>
          <p:cNvSpPr/>
          <p:nvPr/>
        </p:nvSpPr>
        <p:spPr>
          <a:xfrm>
            <a:off x="1475656" y="476672"/>
            <a:ext cx="3096344" cy="2088232"/>
          </a:xfrm>
          <a:prstGeom prst="rect">
            <a:avLst/>
          </a:prstGeom>
          <a:solidFill>
            <a:schemeClr val="tx1"/>
          </a:solidFill>
        </p:spPr>
        <p:txBody>
          <a:bodyPr rtlCol="0" anchor="ctr">
            <a:spAutoFit/>
          </a:bodyPr>
          <a:lstStyle/>
          <a:p>
            <a:pPr algn="ctr"/>
            <a:endParaRPr lang="en-US" sz="1600" dirty="0">
              <a:solidFill>
                <a:prstClr val="black"/>
              </a:solidFill>
              <a:latin typeface="Helvetica Light" charset="0"/>
              <a:ea typeface="Helvetica Light" charset="0"/>
              <a:cs typeface="Helvetica Light" charset="0"/>
            </a:endParaRPr>
          </a:p>
        </p:txBody>
      </p:sp>
      <p:pic>
        <p:nvPicPr>
          <p:cNvPr id="6" name="Picture 5"/>
          <p:cNvPicPr>
            <a:picLocks noChangeAspect="1"/>
          </p:cNvPicPr>
          <p:nvPr/>
        </p:nvPicPr>
        <p:blipFill>
          <a:blip r:embed="rId4"/>
          <a:stretch>
            <a:fillRect/>
          </a:stretch>
        </p:blipFill>
        <p:spPr>
          <a:xfrm>
            <a:off x="7304568" y="5445224"/>
            <a:ext cx="1835131" cy="965659"/>
          </a:xfrm>
          <a:prstGeom prst="rect">
            <a:avLst/>
          </a:prstGeom>
        </p:spPr>
      </p:pic>
      <p:sp>
        <p:nvSpPr>
          <p:cNvPr id="7" name="TextBox 6"/>
          <p:cNvSpPr txBox="1"/>
          <p:nvPr/>
        </p:nvSpPr>
        <p:spPr>
          <a:xfrm>
            <a:off x="125657" y="188640"/>
            <a:ext cx="2214095" cy="2569934"/>
          </a:xfrm>
          <a:prstGeom prst="rect">
            <a:avLst/>
          </a:prstGeom>
          <a:noFill/>
        </p:spPr>
        <p:txBody>
          <a:bodyPr wrap="square" rtlCol="0">
            <a:spAutoFit/>
          </a:bodyPr>
          <a:lstStyle/>
          <a:p>
            <a:r>
              <a:rPr lang="en-US" sz="1400" dirty="0" smtClean="0">
                <a:solidFill>
                  <a:prstClr val="white"/>
                </a:solidFill>
                <a:latin typeface="Helvetica Light" charset="0"/>
                <a:ea typeface="Helvetica Light" charset="0"/>
                <a:cs typeface="Helvetica Light" charset="0"/>
              </a:rPr>
              <a:t>Evidence for </a:t>
            </a:r>
            <a:r>
              <a:rPr lang="en-GB" altLang="x-none" sz="1400" dirty="0">
                <a:solidFill>
                  <a:prstClr val="white"/>
                </a:solidFill>
                <a:latin typeface="Helvetica Light" charset="0"/>
                <a:ea typeface="Helvetica Light" charset="0"/>
                <a:cs typeface="Helvetica Light" charset="0"/>
                <a:sym typeface="Symbol" charset="2"/>
              </a:rPr>
              <a:t> </a:t>
            </a:r>
            <a:r>
              <a:rPr lang="en-GB" altLang="x-none" sz="1400" dirty="0">
                <a:solidFill>
                  <a:prstClr val="white"/>
                </a:solidFill>
                <a:latin typeface="Symbol" charset="2"/>
                <a:ea typeface="Symbol" charset="2"/>
                <a:cs typeface="Symbol" charset="2"/>
                <a:sym typeface="Symbol" charset="2"/>
              </a:rPr>
              <a:t>®</a:t>
            </a:r>
            <a:r>
              <a:rPr lang="en-GB" altLang="x-none" sz="1400" dirty="0">
                <a:solidFill>
                  <a:prstClr val="white"/>
                </a:solidFill>
                <a:latin typeface="Helvetica Light" charset="0"/>
                <a:ea typeface="Helvetica Light" charset="0"/>
                <a:cs typeface="Helvetica Light" charset="0"/>
                <a:sym typeface="Symbol" charset="2"/>
              </a:rPr>
              <a:t>  </a:t>
            </a:r>
            <a:r>
              <a:rPr lang="en-US" sz="1400" dirty="0" smtClean="0">
                <a:solidFill>
                  <a:prstClr val="white"/>
                </a:solidFill>
                <a:latin typeface="Helvetica Light" charset="0"/>
                <a:ea typeface="Helvetica Light" charset="0"/>
                <a:cs typeface="Helvetica Light" charset="0"/>
              </a:rPr>
              <a:t>light-by-light scattering (LBLS) seen by ATLAS in  </a:t>
            </a:r>
            <a:r>
              <a:rPr lang="en-GB" altLang="x-none" sz="1400" dirty="0">
                <a:solidFill>
                  <a:prstClr val="white"/>
                </a:solidFill>
                <a:latin typeface="Helvetica Light" charset="0"/>
                <a:ea typeface="Helvetica Light" charset="0"/>
                <a:cs typeface="Helvetica Light" charset="0"/>
                <a:sym typeface="Symbol" charset="2"/>
              </a:rPr>
              <a:t>5.02 TeV </a:t>
            </a:r>
            <a:r>
              <a:rPr lang="en-GB" altLang="x-none" sz="1400" dirty="0" err="1">
                <a:solidFill>
                  <a:prstClr val="white"/>
                </a:solidFill>
                <a:latin typeface="Helvetica Light" charset="0"/>
                <a:ea typeface="Helvetica Light" charset="0"/>
                <a:cs typeface="Helvetica Light" charset="0"/>
                <a:sym typeface="Symbol" charset="2"/>
              </a:rPr>
              <a:t>ultraperipheral</a:t>
            </a:r>
            <a:r>
              <a:rPr lang="en-GB" altLang="x-none" sz="1400" dirty="0">
                <a:solidFill>
                  <a:prstClr val="white"/>
                </a:solidFill>
                <a:latin typeface="Helvetica Light" charset="0"/>
                <a:ea typeface="Helvetica Light" charset="0"/>
                <a:cs typeface="Helvetica Light" charset="0"/>
                <a:sym typeface="Symbol" charset="2"/>
              </a:rPr>
              <a:t> </a:t>
            </a:r>
            <a:r>
              <a:rPr lang="en-GB" altLang="x-none" sz="1400" dirty="0" err="1">
                <a:solidFill>
                  <a:prstClr val="white"/>
                </a:solidFill>
                <a:latin typeface="Helvetica Light" charset="0"/>
                <a:ea typeface="Helvetica Light" charset="0"/>
                <a:cs typeface="Helvetica Light" charset="0"/>
                <a:sym typeface="Symbol" charset="2"/>
              </a:rPr>
              <a:t>Pb+Pb</a:t>
            </a:r>
            <a:r>
              <a:rPr lang="en-GB" altLang="x-none" sz="1400" dirty="0">
                <a:solidFill>
                  <a:prstClr val="white"/>
                </a:solidFill>
                <a:latin typeface="Helvetica Light" charset="0"/>
                <a:ea typeface="Helvetica Light" charset="0"/>
                <a:cs typeface="Helvetica Light" charset="0"/>
                <a:sym typeface="Symbol" charset="2"/>
              </a:rPr>
              <a:t> </a:t>
            </a:r>
            <a:r>
              <a:rPr lang="en-GB" altLang="x-none" sz="1400" dirty="0" smtClean="0">
                <a:solidFill>
                  <a:prstClr val="white"/>
                </a:solidFill>
                <a:latin typeface="Helvetica Light" charset="0"/>
                <a:ea typeface="Helvetica Light" charset="0"/>
                <a:cs typeface="Helvetica Light" charset="0"/>
                <a:sym typeface="Symbol" charset="2"/>
              </a:rPr>
              <a:t>collisions</a:t>
            </a:r>
          </a:p>
          <a:p>
            <a:endParaRPr lang="en-GB" sz="900" dirty="0" smtClean="0">
              <a:solidFill>
                <a:prstClr val="white"/>
              </a:solidFill>
              <a:latin typeface="Helvetica Light" charset="0"/>
              <a:ea typeface="Helvetica Light" charset="0"/>
              <a:cs typeface="Helvetica Light" charset="0"/>
              <a:sym typeface="Symbol" charset="2"/>
            </a:endParaRPr>
          </a:p>
          <a:p>
            <a:r>
              <a:rPr lang="en-GB" sz="1400" dirty="0" smtClean="0">
                <a:solidFill>
                  <a:prstClr val="white"/>
                </a:solidFill>
                <a:latin typeface="Helvetica Light" charset="0"/>
                <a:ea typeface="Helvetica Light" charset="0"/>
                <a:cs typeface="Helvetica Light" charset="0"/>
                <a:sym typeface="Symbol" charset="2"/>
              </a:rPr>
              <a:t>13 events observed for 2.6 ± 0.7 expected background (4.4σ)</a:t>
            </a:r>
            <a:endParaRPr lang="en-US" sz="1400" dirty="0" smtClean="0">
              <a:solidFill>
                <a:prstClr val="white"/>
              </a:solidFill>
              <a:latin typeface="Helvetica Light" charset="0"/>
              <a:ea typeface="Helvetica Light" charset="0"/>
              <a:cs typeface="Helvetica Light" charset="0"/>
            </a:endParaRPr>
          </a:p>
          <a:p>
            <a:endParaRPr lang="en-US" sz="900" dirty="0">
              <a:solidFill>
                <a:prstClr val="white"/>
              </a:solidFill>
              <a:latin typeface="Helvetica Light" charset="0"/>
              <a:ea typeface="Helvetica Light" charset="0"/>
              <a:cs typeface="Helvetica Light" charset="0"/>
            </a:endParaRPr>
          </a:p>
          <a:p>
            <a:r>
              <a:rPr lang="nb-NO" sz="1200" dirty="0">
                <a:solidFill>
                  <a:prstClr val="white"/>
                </a:solidFill>
                <a:latin typeface="Helvetica Light" charset="0"/>
                <a:ea typeface="Helvetica Light" charset="0"/>
                <a:cs typeface="Helvetica Light" charset="0"/>
              </a:rPr>
              <a:t>[ arXiv:1702.01625 ]</a:t>
            </a:r>
            <a:endParaRPr lang="en-US" sz="1200" dirty="0">
              <a:solidFill>
                <a:prstClr val="white"/>
              </a:solidFill>
              <a:latin typeface="Helvetica Light" charset="0"/>
              <a:ea typeface="Helvetica Light" charset="0"/>
              <a:cs typeface="Helvetica Light" charset="0"/>
            </a:endParaRPr>
          </a:p>
          <a:p>
            <a:endParaRPr lang="en-US" sz="1400" dirty="0">
              <a:solidFill>
                <a:prstClr val="white"/>
              </a:solidFill>
              <a:latin typeface="Helvetica Light" charset="0"/>
              <a:ea typeface="Helvetica Light" charset="0"/>
              <a:cs typeface="Helvetica Light" charset="0"/>
            </a:endParaRPr>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63310" y="283732"/>
            <a:ext cx="3049976" cy="1821514"/>
          </a:xfrm>
          <a:prstGeom prst="rect">
            <a:avLst/>
          </a:prstGeom>
        </p:spPr>
      </p:pic>
      <p:sp>
        <p:nvSpPr>
          <p:cNvPr id="13" name="Rectangle 12"/>
          <p:cNvSpPr/>
          <p:nvPr/>
        </p:nvSpPr>
        <p:spPr>
          <a:xfrm>
            <a:off x="2878857" y="2202344"/>
            <a:ext cx="2294218" cy="230832"/>
          </a:xfrm>
          <a:prstGeom prst="rect">
            <a:avLst/>
          </a:prstGeom>
        </p:spPr>
        <p:txBody>
          <a:bodyPr wrap="none">
            <a:spAutoFit/>
          </a:bodyPr>
          <a:lstStyle/>
          <a:p>
            <a:r>
              <a:rPr lang="en-GB" sz="900" dirty="0" smtClean="0">
                <a:solidFill>
                  <a:prstClr val="white"/>
                </a:solidFill>
                <a:latin typeface="Helvetica Light" charset="0"/>
                <a:ea typeface="Helvetica Light" charset="0"/>
                <a:cs typeface="Helvetica Light" charset="0"/>
              </a:rPr>
              <a:t>Field strength of up to 10</a:t>
            </a:r>
            <a:r>
              <a:rPr lang="en-GB" sz="900" baseline="30000" dirty="0" smtClean="0">
                <a:solidFill>
                  <a:prstClr val="white"/>
                </a:solidFill>
                <a:latin typeface="Helvetica Light" charset="0"/>
                <a:ea typeface="Helvetica Light" charset="0"/>
                <a:cs typeface="Helvetica Light" charset="0"/>
              </a:rPr>
              <a:t>25</a:t>
            </a:r>
            <a:r>
              <a:rPr lang="en-GB" sz="900" dirty="0" smtClean="0">
                <a:solidFill>
                  <a:prstClr val="white"/>
                </a:solidFill>
                <a:latin typeface="Helvetica Light" charset="0"/>
                <a:ea typeface="Helvetica Light" charset="0"/>
                <a:cs typeface="Helvetica Light" charset="0"/>
              </a:rPr>
              <a:t> V/m reached</a:t>
            </a:r>
            <a:endParaRPr lang="en-GB" sz="900" dirty="0">
              <a:solidFill>
                <a:prstClr val="white"/>
              </a:solidFill>
              <a:latin typeface="Helvetica Light" charset="0"/>
              <a:ea typeface="Helvetica Light" charset="0"/>
              <a:cs typeface="Helvetica Light" charset="0"/>
            </a:endParaRPr>
          </a:p>
        </p:txBody>
      </p:sp>
      <p:sp>
        <p:nvSpPr>
          <p:cNvPr id="8" name="Rectangle 7"/>
          <p:cNvSpPr/>
          <p:nvPr/>
        </p:nvSpPr>
        <p:spPr>
          <a:xfrm>
            <a:off x="125657" y="2778894"/>
            <a:ext cx="1709936" cy="1154162"/>
          </a:xfrm>
          <a:prstGeom prst="rect">
            <a:avLst/>
          </a:prstGeom>
        </p:spPr>
        <p:txBody>
          <a:bodyPr wrap="square">
            <a:spAutoFit/>
          </a:bodyPr>
          <a:lstStyle/>
          <a:p>
            <a:r>
              <a:rPr lang="en-US" sz="1100" dirty="0" smtClean="0">
                <a:solidFill>
                  <a:prstClr val="white"/>
                </a:solidFill>
                <a:latin typeface="Helvetica Light" charset="0"/>
                <a:ea typeface="Helvetica Light" charset="0"/>
                <a:cs typeface="Helvetica Light" charset="0"/>
              </a:rPr>
              <a:t>Picture </a:t>
            </a:r>
            <a:r>
              <a:rPr lang="en-US" sz="1100" dirty="0">
                <a:solidFill>
                  <a:prstClr val="white"/>
                </a:solidFill>
                <a:latin typeface="Helvetica Light" charset="0"/>
                <a:ea typeface="Helvetica Light" charset="0"/>
                <a:cs typeface="Helvetica Light" charset="0"/>
              </a:rPr>
              <a:t>shows LBLS candidate</a:t>
            </a:r>
            <a:r>
              <a:rPr lang="en-GB" altLang="x-none" sz="1100" dirty="0">
                <a:solidFill>
                  <a:prstClr val="white"/>
                </a:solidFill>
                <a:latin typeface="Helvetica Light" charset="0"/>
                <a:ea typeface="Helvetica Light" charset="0"/>
                <a:cs typeface="Helvetica Light" charset="0"/>
                <a:sym typeface="Symbol" charset="2"/>
              </a:rPr>
              <a:t>: </a:t>
            </a:r>
            <a:r>
              <a:rPr lang="en-GB" sz="1100" dirty="0">
                <a:solidFill>
                  <a:prstClr val="white"/>
                </a:solidFill>
                <a:latin typeface="Helvetica Light" charset="0"/>
                <a:ea typeface="Helvetica Light" charset="0"/>
                <a:cs typeface="Helvetica Light" charset="0"/>
                <a:sym typeface="Symbol" charset="2"/>
              </a:rPr>
              <a:t>two                     </a:t>
            </a:r>
            <a:r>
              <a:rPr lang="en-GB" sz="1100" i="1" dirty="0">
                <a:solidFill>
                  <a:prstClr val="white"/>
                </a:solidFill>
                <a:latin typeface="Helvetica Light" charset="0"/>
                <a:ea typeface="Helvetica Light" charset="0"/>
                <a:cs typeface="Helvetica Light" charset="0"/>
                <a:sym typeface="Symbol" charset="2"/>
              </a:rPr>
              <a:t>E</a:t>
            </a:r>
            <a:r>
              <a:rPr lang="en-GB" sz="1100" i="1" baseline="-25000" dirty="0">
                <a:solidFill>
                  <a:prstClr val="white"/>
                </a:solidFill>
                <a:latin typeface="Helvetica Light" charset="0"/>
                <a:ea typeface="Helvetica Light" charset="0"/>
                <a:cs typeface="Helvetica Light" charset="0"/>
                <a:sym typeface="Symbol" charset="2"/>
              </a:rPr>
              <a:t>T</a:t>
            </a:r>
            <a:r>
              <a:rPr lang="en-GB" sz="1100" dirty="0">
                <a:solidFill>
                  <a:prstClr val="white"/>
                </a:solidFill>
                <a:latin typeface="Helvetica Light" charset="0"/>
                <a:ea typeface="Helvetica Light" charset="0"/>
                <a:cs typeface="Helvetica Light" charset="0"/>
                <a:sym typeface="Symbol" charset="2"/>
              </a:rPr>
              <a:t> = 4.9 GeV back-to-               back photons with no    additional activity</a:t>
            </a:r>
          </a:p>
          <a:p>
            <a:endParaRPr lang="en-GB" sz="1400" dirty="0">
              <a:solidFill>
                <a:prstClr val="white"/>
              </a:solidFill>
              <a:latin typeface="Helvetica Light" charset="0"/>
              <a:ea typeface="Helvetica Light" charset="0"/>
              <a:cs typeface="Helvetica Light" charset="0"/>
              <a:sym typeface="Symbol" charset="2"/>
            </a:endParaRPr>
          </a:p>
        </p:txBody>
      </p:sp>
    </p:spTree>
    <p:extLst>
      <p:ext uri="{BB962C8B-B14F-4D97-AF65-F5344CB8AC3E}">
        <p14:creationId xmlns:p14="http://schemas.microsoft.com/office/powerpoint/2010/main" val="15180149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7078" y="2010105"/>
            <a:ext cx="3894882" cy="3723151"/>
          </a:xfrm>
          <a:prstGeom prst="rect">
            <a:avLst/>
          </a:prstGeom>
        </p:spPr>
      </p:pic>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55</a:t>
            </a:fld>
            <a:endParaRPr lang="en-GB" dirty="0"/>
          </a:p>
        </p:txBody>
      </p:sp>
      <p:sp>
        <p:nvSpPr>
          <p:cNvPr id="16" name="TextBox 15"/>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Measurement of jet cross section at 13 TeV</a:t>
            </a:r>
          </a:p>
          <a:p>
            <a:pPr>
              <a:spcBef>
                <a:spcPts val="600"/>
              </a:spcBef>
            </a:pPr>
            <a:r>
              <a:rPr lang="en-GB" sz="1600" dirty="0" smtClean="0">
                <a:solidFill>
                  <a:srgbClr val="000000"/>
                </a:solidFill>
                <a:latin typeface="Helvetica Light"/>
                <a:cs typeface="Helvetica Light"/>
              </a:rPr>
              <a:t>Primary test of QCD at highest collision energy</a:t>
            </a:r>
            <a:endParaRPr lang="en-GB" sz="1400" dirty="0" smtClean="0">
              <a:solidFill>
                <a:srgbClr val="000000"/>
              </a:solidFill>
              <a:latin typeface="Helvetica Light"/>
              <a:cs typeface="Helvetica Light"/>
            </a:endParaRPr>
          </a:p>
        </p:txBody>
      </p:sp>
      <p:sp>
        <p:nvSpPr>
          <p:cNvPr id="17" name="TextBox 16"/>
          <p:cNvSpPr txBox="1"/>
          <p:nvPr/>
        </p:nvSpPr>
        <p:spPr>
          <a:xfrm>
            <a:off x="323529" y="1412776"/>
            <a:ext cx="8820471" cy="338554"/>
          </a:xfrm>
          <a:prstGeom prst="rect">
            <a:avLst/>
          </a:prstGeom>
          <a:noFill/>
        </p:spPr>
        <p:txBody>
          <a:bodyPr wrap="square" rtlCol="0">
            <a:spAutoFit/>
          </a:bodyPr>
          <a:lstStyle/>
          <a:p>
            <a:pPr>
              <a:spcBef>
                <a:spcPts val="2600"/>
              </a:spcBef>
            </a:pPr>
            <a:r>
              <a:rPr lang="en-GB" sz="1600" dirty="0" smtClean="0">
                <a:solidFill>
                  <a:srgbClr val="003BB8"/>
                </a:solidFill>
                <a:latin typeface="Helvetica"/>
                <a:cs typeface="Helvetica"/>
              </a:rPr>
              <a:t>Double differential cross section </a:t>
            </a:r>
            <a:r>
              <a:rPr lang="en-GB" sz="1600" dirty="0" smtClean="0">
                <a:latin typeface="Helvetica Light" charset="0"/>
                <a:ea typeface="Helvetica Light" charset="0"/>
                <a:cs typeface="Helvetica Light" charset="0"/>
              </a:rPr>
              <a:t>measured by CMS </a:t>
            </a:r>
            <a:endParaRPr lang="en-GB" sz="1050" dirty="0" smtClean="0">
              <a:latin typeface="Helvetica Light" charset="0"/>
              <a:ea typeface="Helvetica Light" charset="0"/>
              <a:cs typeface="Helvetica Light" charset="0"/>
            </a:endParaRPr>
          </a:p>
        </p:txBody>
      </p:sp>
      <p:sp>
        <p:nvSpPr>
          <p:cNvPr id="9" name="Rectangle 8"/>
          <p:cNvSpPr/>
          <p:nvPr/>
        </p:nvSpPr>
        <p:spPr>
          <a:xfrm>
            <a:off x="7553524" y="913047"/>
            <a:ext cx="1646605" cy="215444"/>
          </a:xfrm>
          <a:prstGeom prst="rect">
            <a:avLst/>
          </a:prstGeom>
        </p:spPr>
        <p:txBody>
          <a:bodyPr wrap="none">
            <a:spAutoFit/>
          </a:bodyPr>
          <a:lstStyle/>
          <a:p>
            <a:pPr algn="r"/>
            <a:r>
              <a:rPr lang="en-US" sz="800" dirty="0">
                <a:solidFill>
                  <a:schemeClr val="tx1">
                    <a:lumMod val="50000"/>
                    <a:lumOff val="50000"/>
                  </a:schemeClr>
                </a:solidFill>
                <a:latin typeface="Helvetica Light" charset="0"/>
                <a:ea typeface="Helvetica Light" charset="0"/>
                <a:cs typeface="Helvetica Light" charset="0"/>
              </a:rPr>
              <a:t>CMS </a:t>
            </a:r>
            <a:r>
              <a:rPr lang="is-IS" sz="800" dirty="0">
                <a:solidFill>
                  <a:schemeClr val="tx1">
                    <a:lumMod val="50000"/>
                    <a:lumOff val="50000"/>
                  </a:schemeClr>
                </a:solidFill>
                <a:latin typeface="Helvetica Light" charset="0"/>
                <a:ea typeface="Helvetica Light" charset="0"/>
                <a:cs typeface="Helvetica Light" charset="0"/>
              </a:rPr>
              <a:t>1605.04436, 1609.05331  	</a:t>
            </a:r>
          </a:p>
        </p:txBody>
      </p:sp>
      <p:sp>
        <p:nvSpPr>
          <p:cNvPr id="6" name="TextBox 5"/>
          <p:cNvSpPr txBox="1"/>
          <p:nvPr/>
        </p:nvSpPr>
        <p:spPr>
          <a:xfrm>
            <a:off x="743978" y="6001543"/>
            <a:ext cx="7632848" cy="307777"/>
          </a:xfrm>
          <a:prstGeom prst="rect">
            <a:avLst/>
          </a:prstGeom>
          <a:noFill/>
        </p:spPr>
        <p:txBody>
          <a:bodyPr wrap="square" rtlCol="0">
            <a:spAutoFit/>
          </a:bodyPr>
          <a:lstStyle/>
          <a:p>
            <a:r>
              <a:rPr lang="en-US" sz="1400" dirty="0" smtClean="0">
                <a:solidFill>
                  <a:schemeClr val="tx1">
                    <a:lumMod val="50000"/>
                    <a:lumOff val="50000"/>
                  </a:schemeClr>
                </a:solidFill>
                <a:latin typeface="Helvetica Light" charset="0"/>
                <a:ea typeface="Helvetica Light" charset="0"/>
                <a:cs typeface="Helvetica Light" charset="0"/>
              </a:rPr>
              <a:t>Comparison with 8 TeV plot (right) shows effect of increased parton luminosities at high jet </a:t>
            </a:r>
            <a:r>
              <a:rPr lang="en-US" sz="1400" i="1" dirty="0" err="1" smtClean="0">
                <a:solidFill>
                  <a:schemeClr val="tx1">
                    <a:lumMod val="50000"/>
                    <a:lumOff val="50000"/>
                  </a:schemeClr>
                </a:solidFill>
                <a:latin typeface="Helvetica Light" charset="0"/>
                <a:ea typeface="Helvetica Light" charset="0"/>
                <a:cs typeface="Helvetica Light" charset="0"/>
              </a:rPr>
              <a:t>p</a:t>
            </a:r>
            <a:r>
              <a:rPr lang="en-US" sz="1400" i="1" baseline="-25000" dirty="0" err="1" smtClean="0">
                <a:solidFill>
                  <a:schemeClr val="tx1">
                    <a:lumMod val="50000"/>
                    <a:lumOff val="50000"/>
                  </a:schemeClr>
                </a:solidFill>
                <a:latin typeface="Helvetica Light" charset="0"/>
                <a:ea typeface="Helvetica Light" charset="0"/>
                <a:cs typeface="Helvetica Light" charset="0"/>
              </a:rPr>
              <a:t>T</a:t>
            </a:r>
            <a:endParaRPr lang="en-US" sz="1400" i="1" baseline="-25000" dirty="0" smtClean="0">
              <a:solidFill>
                <a:schemeClr val="tx1">
                  <a:lumMod val="50000"/>
                  <a:lumOff val="50000"/>
                </a:schemeClr>
              </a:solidFill>
              <a:latin typeface="Helvetica Light" charset="0"/>
              <a:ea typeface="Helvetica Light" charset="0"/>
              <a:cs typeface="Helvetica Light" charset="0"/>
            </a:endParaRP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2323" y="2233068"/>
            <a:ext cx="4744173" cy="3406283"/>
          </a:xfrm>
          <a:prstGeom prst="rect">
            <a:avLst/>
          </a:prstGeom>
        </p:spPr>
      </p:pic>
    </p:spTree>
    <p:extLst>
      <p:ext uri="{BB962C8B-B14F-4D97-AF65-F5344CB8AC3E}">
        <p14:creationId xmlns:p14="http://schemas.microsoft.com/office/powerpoint/2010/main" val="1620354806"/>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Searches for dark matter production at the LHC</a:t>
            </a:r>
          </a:p>
          <a:p>
            <a:pPr>
              <a:spcBef>
                <a:spcPts val="600"/>
              </a:spcBef>
            </a:pPr>
            <a:r>
              <a:rPr lang="en-GB" sz="1600" dirty="0" smtClean="0">
                <a:solidFill>
                  <a:prstClr val="black"/>
                </a:solidFill>
                <a:latin typeface="Helvetica Light"/>
                <a:cs typeface="Helvetica Light"/>
              </a:rPr>
              <a:t>Canonical signature is ‘X+MET’ with large variety of ‘X’</a:t>
            </a:r>
            <a:endParaRPr lang="en-GB" sz="1600" dirty="0">
              <a:solidFill>
                <a:prstClr val="black"/>
              </a:solidFill>
              <a:latin typeface="Helvetica Light"/>
              <a:cs typeface="Helvetica Light"/>
            </a:endParaRPr>
          </a:p>
        </p:txBody>
      </p:sp>
      <p:sp>
        <p:nvSpPr>
          <p:cNvPr id="4" name="TextBox 3"/>
          <p:cNvSpPr txBox="1"/>
          <p:nvPr/>
        </p:nvSpPr>
        <p:spPr>
          <a:xfrm>
            <a:off x="323529" y="1412776"/>
            <a:ext cx="5904655" cy="584775"/>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Comparison of ATLAS </a:t>
            </a:r>
            <a:r>
              <a:rPr lang="en-GB" sz="1600" dirty="0" err="1" smtClean="0">
                <a:solidFill>
                  <a:srgbClr val="D80017"/>
                </a:solidFill>
                <a:latin typeface="Arial"/>
                <a:cs typeface="Arial"/>
              </a:rPr>
              <a:t>monojet</a:t>
            </a:r>
            <a:r>
              <a:rPr lang="en-GB" sz="1600" dirty="0" smtClean="0">
                <a:solidFill>
                  <a:srgbClr val="D80017"/>
                </a:solidFill>
                <a:latin typeface="Arial"/>
                <a:cs typeface="Arial"/>
              </a:rPr>
              <a:t> and dijet resonance searches with direct dark matter searches</a:t>
            </a:r>
            <a:endParaRPr lang="en-GB" sz="1400" baseline="30000" dirty="0">
              <a:solidFill>
                <a:prstClr val="black"/>
              </a:solidFill>
              <a:latin typeface="Helvetica Light"/>
              <a:cs typeface="Helvetica Light"/>
            </a:endParaRPr>
          </a:p>
        </p:txBody>
      </p:sp>
      <p:sp>
        <p:nvSpPr>
          <p:cNvPr id="9" name="Slide Number Placeholder 8"/>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56</a:t>
            </a:fld>
            <a:endParaRPr lang="en-GB" dirty="0">
              <a:solidFill>
                <a:prstClr val="black">
                  <a:lumMod val="50000"/>
                  <a:lumOff val="50000"/>
                </a:prst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63" y="2204864"/>
            <a:ext cx="4660053" cy="3345047"/>
          </a:xfrm>
          <a:prstGeom prst="rect">
            <a:avLst/>
          </a:prstGeom>
        </p:spPr>
      </p:pic>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r="3195"/>
          <a:stretch/>
        </p:blipFill>
        <p:spPr>
          <a:xfrm>
            <a:off x="4572001" y="2204864"/>
            <a:ext cx="4511152" cy="3345047"/>
          </a:xfrm>
          <a:prstGeom prst="rect">
            <a:avLst/>
          </a:prstGeom>
        </p:spPr>
      </p:pic>
      <p:sp>
        <p:nvSpPr>
          <p:cNvPr id="21" name="TextBox 20"/>
          <p:cNvSpPr txBox="1"/>
          <p:nvPr/>
        </p:nvSpPr>
        <p:spPr>
          <a:xfrm>
            <a:off x="539552" y="5757224"/>
            <a:ext cx="3096344" cy="523220"/>
          </a:xfrm>
          <a:prstGeom prst="rect">
            <a:avLst/>
          </a:prstGeom>
          <a:noFill/>
        </p:spPr>
        <p:txBody>
          <a:bodyPr wrap="square" rtlCol="0">
            <a:spAutoFit/>
          </a:bodyPr>
          <a:lstStyle/>
          <a:p>
            <a:r>
              <a:rPr lang="en-US" sz="1400" dirty="0" smtClean="0">
                <a:solidFill>
                  <a:srgbClr val="003BB8"/>
                </a:solidFill>
                <a:latin typeface="Helvetica Light" charset="0"/>
                <a:ea typeface="Helvetica Light" charset="0"/>
                <a:cs typeface="Helvetica Light" charset="0"/>
              </a:rPr>
              <a:t>Spin-dependent DM-nucleon cross section </a:t>
            </a:r>
            <a:r>
              <a:rPr lang="en-US" sz="1400" smtClean="0">
                <a:solidFill>
                  <a:srgbClr val="003BB8"/>
                </a:solidFill>
                <a:latin typeface="Helvetica Light" charset="0"/>
                <a:ea typeface="Helvetica Light" charset="0"/>
                <a:cs typeface="Helvetica Light" charset="0"/>
              </a:rPr>
              <a:t>versus DM mass</a:t>
            </a:r>
            <a:endParaRPr lang="en-US" sz="1400" dirty="0" smtClean="0">
              <a:solidFill>
                <a:srgbClr val="003BB8"/>
              </a:solidFill>
              <a:latin typeface="Helvetica Light" charset="0"/>
              <a:ea typeface="Helvetica Light" charset="0"/>
              <a:cs typeface="Helvetica Light" charset="0"/>
            </a:endParaRPr>
          </a:p>
        </p:txBody>
      </p:sp>
      <p:sp>
        <p:nvSpPr>
          <p:cNvPr id="23" name="TextBox 22"/>
          <p:cNvSpPr txBox="1"/>
          <p:nvPr/>
        </p:nvSpPr>
        <p:spPr>
          <a:xfrm>
            <a:off x="5148064" y="5757224"/>
            <a:ext cx="3096344" cy="523220"/>
          </a:xfrm>
          <a:prstGeom prst="rect">
            <a:avLst/>
          </a:prstGeom>
          <a:noFill/>
        </p:spPr>
        <p:txBody>
          <a:bodyPr wrap="square" rtlCol="0">
            <a:spAutoFit/>
          </a:bodyPr>
          <a:lstStyle/>
          <a:p>
            <a:r>
              <a:rPr lang="en-US" sz="1400" dirty="0" smtClean="0">
                <a:solidFill>
                  <a:srgbClr val="003BB8"/>
                </a:solidFill>
                <a:latin typeface="Helvetica Light" charset="0"/>
                <a:ea typeface="Helvetica Light" charset="0"/>
                <a:cs typeface="Helvetica Light" charset="0"/>
              </a:rPr>
              <a:t>Spin-independent DM-nucleon cross section versus DM mass</a:t>
            </a:r>
          </a:p>
        </p:txBody>
      </p:sp>
    </p:spTree>
    <p:extLst>
      <p:ext uri="{BB962C8B-B14F-4D97-AF65-F5344CB8AC3E}">
        <p14:creationId xmlns:p14="http://schemas.microsoft.com/office/powerpoint/2010/main" val="13560129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grayscl/>
            <a:lum bright="52000" contrast="20000"/>
          </a:blip>
          <a:srcRect/>
          <a:stretch>
            <a:fillRect/>
          </a:stretch>
        </p:blipFill>
        <p:spPr bwMode="auto">
          <a:xfrm>
            <a:off x="0" y="0"/>
            <a:ext cx="9144000" cy="1714499"/>
          </a:xfrm>
          <a:prstGeom prst="rect">
            <a:avLst/>
          </a:prstGeom>
          <a:noFill/>
          <a:ln w="9525">
            <a:noFill/>
            <a:miter lim="800000"/>
            <a:headEnd/>
            <a:tailEnd/>
          </a:ln>
        </p:spPr>
      </p:pic>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57</a:t>
            </a:fld>
            <a:endParaRPr lang="en-GB" dirty="0"/>
          </a:p>
        </p:txBody>
      </p:sp>
      <p:sp>
        <p:nvSpPr>
          <p:cNvPr id="10" name="TextBox 9"/>
          <p:cNvSpPr txBox="1"/>
          <p:nvPr/>
        </p:nvSpPr>
        <p:spPr>
          <a:xfrm>
            <a:off x="0" y="5065439"/>
            <a:ext cx="9130772" cy="307777"/>
          </a:xfrm>
          <a:prstGeom prst="rect">
            <a:avLst/>
          </a:prstGeom>
          <a:noFill/>
        </p:spPr>
        <p:txBody>
          <a:bodyPr wrap="square" rtlCol="0">
            <a:spAutoFit/>
          </a:bodyPr>
          <a:lstStyle/>
          <a:p>
            <a:pPr algn="ctr"/>
            <a:r>
              <a:rPr lang="en-US" sz="1400" i="1" dirty="0" smtClean="0">
                <a:latin typeface="Helvetica Light"/>
                <a:cs typeface="Helvetica Light"/>
              </a:rPr>
              <a:t>Only a very brief enumeration of projects</a:t>
            </a:r>
            <a:endParaRPr lang="en-US" sz="1400" i="1" dirty="0" smtClean="0">
              <a:solidFill>
                <a:srgbClr val="D80017"/>
              </a:solidFill>
              <a:latin typeface="Helvetica Light"/>
              <a:cs typeface="Helvetica Light"/>
            </a:endParaRPr>
          </a:p>
        </p:txBody>
      </p:sp>
      <p:pic>
        <p:nvPicPr>
          <p:cNvPr id="24" name="Picture 23"/>
          <p:cNvPicPr>
            <a:picLocks noChangeAspect="1"/>
          </p:cNvPicPr>
          <p:nvPr/>
        </p:nvPicPr>
        <p:blipFill rotWithShape="1">
          <a:blip r:embed="rId4">
            <a:duotone>
              <a:schemeClr val="accent1">
                <a:shade val="45000"/>
                <a:satMod val="135000"/>
              </a:schemeClr>
              <a:prstClr val="white"/>
            </a:duotone>
            <a:extLst>
              <a:ext uri="{28A0092B-C50C-407E-A947-70E740481C1C}">
                <a14:useLocalDpi xmlns:a14="http://schemas.microsoft.com/office/drawing/2010/main"/>
              </a:ext>
            </a:extLst>
          </a:blip>
          <a:srcRect b="-2"/>
          <a:stretch/>
        </p:blipFill>
        <p:spPr>
          <a:xfrm>
            <a:off x="-2" y="0"/>
            <a:ext cx="9144002" cy="3573016"/>
          </a:xfrm>
          <a:prstGeom prst="rect">
            <a:avLst/>
          </a:prstGeom>
        </p:spPr>
      </p:pic>
      <p:sp>
        <p:nvSpPr>
          <p:cNvPr id="25" name="TextBox 24"/>
          <p:cNvSpPr txBox="1"/>
          <p:nvPr/>
        </p:nvSpPr>
        <p:spPr>
          <a:xfrm>
            <a:off x="-3" y="4417948"/>
            <a:ext cx="9144000" cy="523220"/>
          </a:xfrm>
          <a:prstGeom prst="rect">
            <a:avLst/>
          </a:prstGeom>
          <a:solidFill>
            <a:schemeClr val="bg1">
              <a:alpha val="92000"/>
            </a:schemeClr>
          </a:solidFill>
        </p:spPr>
        <p:txBody>
          <a:bodyPr wrap="square" rtlCol="0" anchor="ctr">
            <a:spAutoFit/>
          </a:bodyPr>
          <a:lstStyle/>
          <a:p>
            <a:pPr algn="ctr"/>
            <a:r>
              <a:rPr lang="en-US" sz="2800" dirty="0" smtClean="0">
                <a:latin typeface="Helvetica Light"/>
                <a:cs typeface="Helvetica Light"/>
              </a:rPr>
              <a:t>Beyond the HL-LHC</a:t>
            </a:r>
            <a:endParaRPr lang="en-GB" sz="2800" dirty="0" smtClean="0">
              <a:latin typeface="Helvetica Light"/>
              <a:cs typeface="Helvetica Light"/>
            </a:endParaRPr>
          </a:p>
        </p:txBody>
      </p:sp>
    </p:spTree>
    <p:extLst>
      <p:ext uri="{BB962C8B-B14F-4D97-AF65-F5344CB8AC3E}">
        <p14:creationId xmlns:p14="http://schemas.microsoft.com/office/powerpoint/2010/main" val="638343597"/>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58</a:t>
            </a:fld>
            <a:endParaRPr lang="en-GB" dirty="0"/>
          </a:p>
        </p:txBody>
      </p:sp>
      <p:sp>
        <p:nvSpPr>
          <p:cNvPr id="4" name="Rectangle 3"/>
          <p:cNvSpPr/>
          <p:nvPr/>
        </p:nvSpPr>
        <p:spPr>
          <a:xfrm>
            <a:off x="0" y="-9046"/>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dirty="0">
              <a:solidFill>
                <a:prstClr val="white"/>
              </a:solidFill>
            </a:endParaRPr>
          </a:p>
        </p:txBody>
      </p:sp>
      <p:sp>
        <p:nvSpPr>
          <p:cNvPr id="5" name="Rectangle 4"/>
          <p:cNvSpPr/>
          <p:nvPr/>
        </p:nvSpPr>
        <p:spPr>
          <a:xfrm>
            <a:off x="0" y="-27384"/>
            <a:ext cx="9144000" cy="82639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6" name="TextBox 5"/>
          <p:cNvSpPr txBox="1"/>
          <p:nvPr/>
        </p:nvSpPr>
        <p:spPr>
          <a:xfrm>
            <a:off x="1" y="44624"/>
            <a:ext cx="9143999" cy="661720"/>
          </a:xfrm>
          <a:prstGeom prst="rect">
            <a:avLst/>
          </a:prstGeom>
          <a:noFill/>
        </p:spPr>
        <p:txBody>
          <a:bodyPr wrap="square" rtlCol="0">
            <a:spAutoFit/>
          </a:bodyPr>
          <a:lstStyle/>
          <a:p>
            <a:pPr algn="ctr">
              <a:spcBef>
                <a:spcPts val="2600"/>
              </a:spcBef>
            </a:pPr>
            <a:r>
              <a:rPr lang="en-US" sz="1800" b="1" dirty="0" smtClean="0">
                <a:solidFill>
                  <a:srgbClr val="003BB8"/>
                </a:solidFill>
                <a:latin typeface="Helvetica" charset="0"/>
                <a:ea typeface="Helvetica" charset="0"/>
                <a:cs typeface="Helvetica" charset="0"/>
              </a:rPr>
              <a:t>Future hadron collider projects in a nutshell</a:t>
            </a:r>
          </a:p>
          <a:p>
            <a:pPr algn="ctr">
              <a:spcBef>
                <a:spcPts val="600"/>
              </a:spcBef>
            </a:pPr>
            <a:r>
              <a:rPr lang="en-US" sz="1400" dirty="0" smtClean="0">
                <a:solidFill>
                  <a:srgbClr val="003BB8"/>
                </a:solidFill>
                <a:latin typeface="Helvetica Light" charset="0"/>
                <a:ea typeface="Helvetica Light" charset="0"/>
                <a:cs typeface="Helvetica Light" charset="0"/>
              </a:rPr>
              <a:t>The next discovery machine</a:t>
            </a:r>
            <a:endParaRPr lang="en-US" sz="1400" dirty="0">
              <a:solidFill>
                <a:srgbClr val="003BB8"/>
              </a:solidFill>
              <a:latin typeface="Helvetica Light" charset="0"/>
              <a:ea typeface="Helvetica Light" charset="0"/>
              <a:cs typeface="Helvetica Light" charset="0"/>
            </a:endParaRPr>
          </a:p>
        </p:txBody>
      </p:sp>
      <p:sp>
        <p:nvSpPr>
          <p:cNvPr id="3" name="TextBox 2"/>
          <p:cNvSpPr txBox="1"/>
          <p:nvPr/>
        </p:nvSpPr>
        <p:spPr>
          <a:xfrm>
            <a:off x="316093" y="1052736"/>
            <a:ext cx="8576387" cy="307777"/>
          </a:xfrm>
          <a:prstGeom prst="rect">
            <a:avLst/>
          </a:prstGeom>
          <a:noFill/>
        </p:spPr>
        <p:txBody>
          <a:bodyPr wrap="none" rtlCol="0">
            <a:spAutoFit/>
          </a:bodyPr>
          <a:lstStyle/>
          <a:p>
            <a:r>
              <a:rPr lang="en-US" sz="1400" b="1" dirty="0" smtClean="0">
                <a:latin typeface="Helvetica Light" charset="0"/>
                <a:ea typeface="Helvetica Light" charset="0"/>
                <a:cs typeface="Helvetica Light" charset="0"/>
              </a:rPr>
              <a:t>HL-LHC</a:t>
            </a:r>
            <a:r>
              <a:rPr lang="en-US" sz="1400" dirty="0" smtClean="0">
                <a:latin typeface="Helvetica Light" charset="0"/>
                <a:ea typeface="Helvetica Light" charset="0"/>
                <a:cs typeface="Helvetica Light" charset="0"/>
              </a:rPr>
              <a:t>: </a:t>
            </a:r>
            <a:r>
              <a:rPr lang="en-US" sz="1400" i="1" dirty="0" smtClean="0">
                <a:latin typeface="Helvetica Light" charset="0"/>
                <a:ea typeface="Helvetica Light" charset="0"/>
                <a:cs typeface="Helvetica Light" charset="0"/>
              </a:rPr>
              <a:t>E</a:t>
            </a:r>
            <a:r>
              <a:rPr lang="en-US" sz="1400" baseline="-25000" dirty="0" smtClean="0">
                <a:latin typeface="Helvetica Light" charset="0"/>
                <a:ea typeface="Helvetica Light" charset="0"/>
                <a:cs typeface="Helvetica Light" charset="0"/>
              </a:rPr>
              <a:t>CM</a:t>
            </a:r>
            <a:r>
              <a:rPr lang="en-US" sz="1400" dirty="0" smtClean="0">
                <a:latin typeface="Helvetica Light" charset="0"/>
                <a:ea typeface="Helvetica Light" charset="0"/>
                <a:cs typeface="Helvetica Light" charset="0"/>
              </a:rPr>
              <a:t> = 14 TeV, 3 ab</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 2026~2035</a:t>
            </a:r>
            <a:r>
              <a:rPr lang="is-IS" sz="1400" dirty="0" smtClean="0">
                <a:latin typeface="Helvetica Light" charset="0"/>
                <a:ea typeface="Helvetica Light" charset="0"/>
                <a:cs typeface="Helvetica Light" charset="0"/>
              </a:rPr>
              <a:t>… (formally approved as </a:t>
            </a:r>
            <a:r>
              <a:rPr lang="is-IS" sz="1400" i="1" dirty="0" smtClean="0">
                <a:latin typeface="Helvetica Light" charset="0"/>
                <a:ea typeface="Helvetica Light" charset="0"/>
                <a:cs typeface="Helvetica Light" charset="0"/>
              </a:rPr>
              <a:t>project</a:t>
            </a:r>
            <a:r>
              <a:rPr lang="is-IS" sz="1400" dirty="0" smtClean="0">
                <a:latin typeface="Helvetica Light" charset="0"/>
                <a:ea typeface="Helvetica Light" charset="0"/>
                <a:cs typeface="Helvetica Light" charset="0"/>
              </a:rPr>
              <a:t> by CERN council last week)</a:t>
            </a:r>
            <a:endParaRPr lang="en-US" sz="1400" dirty="0" smtClean="0">
              <a:latin typeface="Helvetica Light" charset="0"/>
              <a:ea typeface="Helvetica Light" charset="0"/>
              <a:cs typeface="Helvetica Light" charset="0"/>
            </a:endParaRPr>
          </a:p>
        </p:txBody>
      </p:sp>
      <p:sp>
        <p:nvSpPr>
          <p:cNvPr id="9" name="TextBox 8"/>
          <p:cNvSpPr txBox="1"/>
          <p:nvPr/>
        </p:nvSpPr>
        <p:spPr>
          <a:xfrm>
            <a:off x="313792" y="1628800"/>
            <a:ext cx="4618248" cy="1769715"/>
          </a:xfrm>
          <a:prstGeom prst="rect">
            <a:avLst/>
          </a:prstGeom>
          <a:noFill/>
        </p:spPr>
        <p:txBody>
          <a:bodyPr wrap="square" rtlCol="0">
            <a:spAutoFit/>
          </a:bodyPr>
          <a:lstStyle/>
          <a:p>
            <a:r>
              <a:rPr lang="en-US" sz="1400" b="1" dirty="0" smtClean="0">
                <a:latin typeface="Helvetica Light" charset="0"/>
                <a:ea typeface="Helvetica Light" charset="0"/>
                <a:cs typeface="Helvetica Light" charset="0"/>
              </a:rPr>
              <a:t>Future Circular Collider FCC-</a:t>
            </a:r>
            <a:r>
              <a:rPr lang="en-US" sz="1400" b="1" dirty="0" err="1" smtClean="0">
                <a:latin typeface="Helvetica Light" charset="0"/>
                <a:ea typeface="Helvetica Light" charset="0"/>
                <a:cs typeface="Helvetica Light" charset="0"/>
              </a:rPr>
              <a:t>hh</a:t>
            </a:r>
            <a:r>
              <a:rPr lang="en-US" sz="1400" b="1" dirty="0" smtClean="0">
                <a:latin typeface="Helvetica Light" charset="0"/>
                <a:ea typeface="Helvetica Light" charset="0"/>
                <a:cs typeface="Helvetica Light" charset="0"/>
              </a:rPr>
              <a:t> </a:t>
            </a:r>
            <a:r>
              <a:rPr lang="en-US" sz="1400" dirty="0" smtClean="0">
                <a:latin typeface="Helvetica Light" charset="0"/>
                <a:ea typeface="Helvetica Light" charset="0"/>
                <a:cs typeface="Helvetica Light" charset="0"/>
              </a:rPr>
              <a:t>(CERN): </a:t>
            </a:r>
          </a:p>
          <a:p>
            <a:pPr marL="285750" indent="-285750">
              <a:spcBef>
                <a:spcPts val="1200"/>
              </a:spcBef>
              <a:buFont typeface="Arial" charset="0"/>
              <a:buChar char="•"/>
            </a:pPr>
            <a:r>
              <a:rPr lang="en-US" sz="1400" i="1" dirty="0" smtClean="0">
                <a:latin typeface="Helvetica Light" charset="0"/>
                <a:ea typeface="Helvetica Light" charset="0"/>
                <a:cs typeface="Helvetica Light" charset="0"/>
              </a:rPr>
              <a:t>E</a:t>
            </a:r>
            <a:r>
              <a:rPr lang="en-US" sz="1400" baseline="-25000" dirty="0" smtClean="0">
                <a:latin typeface="Helvetica Light" charset="0"/>
                <a:ea typeface="Helvetica Light" charset="0"/>
                <a:cs typeface="Helvetica Light" charset="0"/>
              </a:rPr>
              <a:t>CM</a:t>
            </a:r>
            <a:r>
              <a:rPr lang="en-US" sz="1400" dirty="0" smtClean="0">
                <a:latin typeface="Helvetica Light" charset="0"/>
                <a:ea typeface="Helvetica Light" charset="0"/>
                <a:cs typeface="Helvetica Light" charset="0"/>
              </a:rPr>
              <a:t> ~ 100 TeV in 100 km ring, </a:t>
            </a:r>
            <a:r>
              <a:rPr lang="en-US" sz="1400" i="1"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 ~ 2 × 10</a:t>
            </a:r>
            <a:r>
              <a:rPr lang="en-US" sz="1400" baseline="30000" dirty="0" smtClean="0">
                <a:latin typeface="Helvetica Light" charset="0"/>
                <a:ea typeface="Helvetica Light" charset="0"/>
                <a:cs typeface="Helvetica Light" charset="0"/>
              </a:rPr>
              <a:t>35</a:t>
            </a:r>
            <a:r>
              <a:rPr lang="en-US" sz="1400" dirty="0" smtClean="0">
                <a:latin typeface="Helvetica Light" charset="0"/>
                <a:ea typeface="Helvetica Light" charset="0"/>
                <a:cs typeface="Helvetica Light" charset="0"/>
              </a:rPr>
              <a:t> s</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cm</a:t>
            </a:r>
            <a:r>
              <a:rPr lang="en-US" sz="1400" baseline="30000" dirty="0" smtClean="0">
                <a:latin typeface="Helvetica Light" charset="0"/>
                <a:ea typeface="Helvetica Light" charset="0"/>
                <a:cs typeface="Helvetica Light" charset="0"/>
              </a:rPr>
              <a:t>–2</a:t>
            </a:r>
          </a:p>
          <a:p>
            <a:pPr marL="285750" indent="-285750">
              <a:spcBef>
                <a:spcPts val="600"/>
              </a:spcBef>
              <a:buFont typeface="Arial" charset="0"/>
              <a:buChar char="•"/>
            </a:pPr>
            <a:r>
              <a:rPr lang="en-US" sz="1400" dirty="0" smtClean="0">
                <a:latin typeface="Helvetica Light" charset="0"/>
                <a:ea typeface="Helvetica Light" charset="0"/>
                <a:cs typeface="Helvetica Light" charset="0"/>
              </a:rPr>
              <a:t>~16 T magnets, possibly HE-LHC </a:t>
            </a:r>
            <a:r>
              <a:rPr lang="en-US" sz="1400" dirty="0">
                <a:latin typeface="Helvetica Light" charset="0"/>
                <a:ea typeface="Helvetica Light" charset="0"/>
                <a:cs typeface="Helvetica Light" charset="0"/>
              </a:rPr>
              <a:t>(</a:t>
            </a:r>
            <a:r>
              <a:rPr lang="en-US" sz="1400" i="1" dirty="0">
                <a:latin typeface="Helvetica Light" charset="0"/>
                <a:ea typeface="Helvetica Light" charset="0"/>
                <a:cs typeface="Helvetica Light" charset="0"/>
              </a:rPr>
              <a:t>E</a:t>
            </a:r>
            <a:r>
              <a:rPr lang="en-US" sz="1400" baseline="-25000" dirty="0">
                <a:latin typeface="Helvetica Light" charset="0"/>
                <a:ea typeface="Helvetica Light" charset="0"/>
                <a:cs typeface="Helvetica Light" charset="0"/>
              </a:rPr>
              <a:t>CM</a:t>
            </a:r>
            <a:r>
              <a:rPr lang="en-US" sz="1400" dirty="0">
                <a:latin typeface="Helvetica Light" charset="0"/>
                <a:ea typeface="Helvetica Light" charset="0"/>
                <a:cs typeface="Helvetica Light" charset="0"/>
              </a:rPr>
              <a:t> ~ 28 TeV) </a:t>
            </a:r>
            <a:r>
              <a:rPr lang="en-US" sz="1400" dirty="0" smtClean="0">
                <a:latin typeface="Helvetica Light" charset="0"/>
                <a:ea typeface="Helvetica Light" charset="0"/>
                <a:cs typeface="Helvetica Light" charset="0"/>
              </a:rPr>
              <a:t>as intermediate stage</a:t>
            </a:r>
          </a:p>
          <a:p>
            <a:pPr marL="285750" indent="-285750">
              <a:spcBef>
                <a:spcPts val="600"/>
              </a:spcBef>
              <a:buFont typeface="Arial" charset="0"/>
              <a:buChar char="•"/>
            </a:pPr>
            <a:r>
              <a:rPr lang="en-US" sz="1400" dirty="0" smtClean="0">
                <a:latin typeface="Helvetica Light" charset="0"/>
                <a:ea typeface="Helvetica Light" charset="0"/>
                <a:cs typeface="Helvetica Light" charset="0"/>
              </a:rPr>
              <a:t>Huge detectors needed for muon </a:t>
            </a:r>
            <a:r>
              <a:rPr lang="en-US" sz="1400" i="1" dirty="0" err="1" smtClean="0">
                <a:latin typeface="Helvetica Light" charset="0"/>
                <a:ea typeface="Helvetica Light" charset="0"/>
                <a:cs typeface="Helvetica Light" charset="0"/>
              </a:rPr>
              <a:t>p</a:t>
            </a:r>
            <a:r>
              <a:rPr lang="en-US" sz="1400" i="1" baseline="-25000" dirty="0" err="1" smtClean="0">
                <a:latin typeface="Helvetica Light" charset="0"/>
                <a:ea typeface="Helvetica Light" charset="0"/>
                <a:cs typeface="Helvetica Light" charset="0"/>
              </a:rPr>
              <a:t>T</a:t>
            </a:r>
            <a:r>
              <a:rPr lang="en-US" sz="1400" dirty="0" smtClean="0">
                <a:latin typeface="Helvetica Light" charset="0"/>
                <a:ea typeface="Helvetica Light" charset="0"/>
                <a:cs typeface="Helvetica Light" charset="0"/>
              </a:rPr>
              <a:t> measurement</a:t>
            </a:r>
          </a:p>
          <a:p>
            <a:pPr marL="285750" indent="-285750">
              <a:spcBef>
                <a:spcPts val="600"/>
              </a:spcBef>
              <a:buFont typeface="Arial" charset="0"/>
              <a:buChar char="•"/>
            </a:pPr>
            <a:r>
              <a:rPr lang="en-US" sz="1400" dirty="0" smtClean="0">
                <a:latin typeface="Helvetica Light" charset="0"/>
                <a:ea typeface="Helvetica Light" charset="0"/>
                <a:cs typeface="Helvetica Light" charset="0"/>
              </a:rPr>
              <a:t>Possible start of physics ~ 2035  </a:t>
            </a:r>
          </a:p>
        </p:txBody>
      </p:sp>
      <p:pic>
        <p:nvPicPr>
          <p:cNvPr id="10" name="Picture 9"/>
          <p:cNvPicPr>
            <a:picLocks noChangeAspect="1"/>
          </p:cNvPicPr>
          <p:nvPr/>
        </p:nvPicPr>
        <p:blipFill>
          <a:blip r:embed="rId2"/>
          <a:stretch>
            <a:fillRect/>
          </a:stretch>
        </p:blipFill>
        <p:spPr>
          <a:xfrm>
            <a:off x="695416" y="3881768"/>
            <a:ext cx="2148392" cy="2403285"/>
          </a:xfrm>
          <a:prstGeom prst="rect">
            <a:avLst/>
          </a:prstGeom>
        </p:spPr>
      </p:pic>
      <p:sp>
        <p:nvSpPr>
          <p:cNvPr id="11" name="TextBox 10"/>
          <p:cNvSpPr txBox="1"/>
          <p:nvPr/>
        </p:nvSpPr>
        <p:spPr>
          <a:xfrm>
            <a:off x="5220072" y="1632280"/>
            <a:ext cx="3923928" cy="1692771"/>
          </a:xfrm>
          <a:prstGeom prst="rect">
            <a:avLst/>
          </a:prstGeom>
          <a:noFill/>
        </p:spPr>
        <p:txBody>
          <a:bodyPr wrap="square" rtlCol="0">
            <a:spAutoFit/>
          </a:bodyPr>
          <a:lstStyle/>
          <a:p>
            <a:r>
              <a:rPr lang="en-US" sz="1400" b="1" dirty="0" err="1">
                <a:latin typeface="Helvetica Light" charset="0"/>
                <a:ea typeface="Helvetica Light" charset="0"/>
                <a:cs typeface="Helvetica Light" charset="0"/>
              </a:rPr>
              <a:t>S</a:t>
            </a:r>
            <a:r>
              <a:rPr lang="en-US" sz="1400" b="1" dirty="0" err="1" smtClean="0">
                <a:latin typeface="Helvetica Light" charset="0"/>
                <a:ea typeface="Helvetica Light" charset="0"/>
                <a:cs typeface="Helvetica Light" charset="0"/>
              </a:rPr>
              <a:t>ppC</a:t>
            </a:r>
            <a:r>
              <a:rPr lang="en-US" sz="1400" dirty="0" smtClean="0">
                <a:latin typeface="Helvetica Light" charset="0"/>
                <a:ea typeface="Helvetica Light" charset="0"/>
                <a:cs typeface="Helvetica Light" charset="0"/>
              </a:rPr>
              <a:t> (China):</a:t>
            </a:r>
          </a:p>
          <a:p>
            <a:pPr marL="285750" indent="-285750">
              <a:spcBef>
                <a:spcPts val="1200"/>
              </a:spcBef>
              <a:buFont typeface="Arial" charset="0"/>
              <a:buChar char="•"/>
            </a:pPr>
            <a:r>
              <a:rPr lang="en-US" sz="1400" i="1" dirty="0" smtClean="0">
                <a:latin typeface="Helvetica Light" charset="0"/>
                <a:ea typeface="Helvetica Light" charset="0"/>
                <a:cs typeface="Helvetica Light" charset="0"/>
              </a:rPr>
              <a:t>E</a:t>
            </a:r>
            <a:r>
              <a:rPr lang="en-US" sz="1400" baseline="-25000" dirty="0" smtClean="0">
                <a:latin typeface="Helvetica Light" charset="0"/>
                <a:ea typeface="Helvetica Light" charset="0"/>
                <a:cs typeface="Helvetica Light" charset="0"/>
              </a:rPr>
              <a:t>CM</a:t>
            </a:r>
            <a:r>
              <a:rPr lang="en-US" sz="1400" dirty="0" smtClean="0">
                <a:latin typeface="Helvetica Light" charset="0"/>
                <a:ea typeface="Helvetica Light" charset="0"/>
                <a:cs typeface="Helvetica Light" charset="0"/>
              </a:rPr>
              <a:t> ~ 71 TeV in 55 km ring,                                            </a:t>
            </a:r>
            <a:r>
              <a:rPr lang="en-US" sz="1400" i="1"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 ~ 1 × 10</a:t>
            </a:r>
            <a:r>
              <a:rPr lang="en-US" sz="1400" baseline="30000" dirty="0" smtClean="0">
                <a:latin typeface="Helvetica Light" charset="0"/>
                <a:ea typeface="Helvetica Light" charset="0"/>
                <a:cs typeface="Helvetica Light" charset="0"/>
              </a:rPr>
              <a:t>35</a:t>
            </a:r>
            <a:r>
              <a:rPr lang="en-US" sz="1400" dirty="0" smtClean="0">
                <a:latin typeface="Helvetica Light" charset="0"/>
                <a:ea typeface="Helvetica Light" charset="0"/>
                <a:cs typeface="Helvetica Light" charset="0"/>
              </a:rPr>
              <a:t> s</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cm</a:t>
            </a:r>
            <a:r>
              <a:rPr lang="en-US" sz="1400" baseline="30000" dirty="0" smtClean="0">
                <a:latin typeface="Helvetica Light" charset="0"/>
                <a:ea typeface="Helvetica Light" charset="0"/>
                <a:cs typeface="Helvetica Light" charset="0"/>
              </a:rPr>
              <a:t>–2</a:t>
            </a:r>
          </a:p>
          <a:p>
            <a:pPr marL="285750" indent="-285750">
              <a:spcBef>
                <a:spcPts val="600"/>
              </a:spcBef>
              <a:buFont typeface="Arial" charset="0"/>
              <a:buChar char="•"/>
            </a:pPr>
            <a:r>
              <a:rPr lang="en-US" sz="1400" dirty="0" smtClean="0">
                <a:latin typeface="Helvetica Light" charset="0"/>
                <a:ea typeface="Helvetica Light" charset="0"/>
                <a:cs typeface="Helvetica Light" charset="0"/>
              </a:rPr>
              <a:t>Requires very high gradient dipole magnets ~ 20 T</a:t>
            </a:r>
          </a:p>
          <a:p>
            <a:pPr marL="285750" indent="-285750">
              <a:spcBef>
                <a:spcPts val="600"/>
              </a:spcBef>
              <a:buFont typeface="Arial" charset="0"/>
              <a:buChar char="•"/>
            </a:pPr>
            <a:r>
              <a:rPr lang="en-US" sz="1400" dirty="0" smtClean="0">
                <a:latin typeface="Helvetica Light" charset="0"/>
                <a:ea typeface="Helvetica Light" charset="0"/>
                <a:cs typeface="Helvetica Light" charset="0"/>
              </a:rPr>
              <a:t>Possible </a:t>
            </a:r>
            <a:r>
              <a:rPr lang="en-US" sz="1400" dirty="0">
                <a:latin typeface="Helvetica Light" charset="0"/>
                <a:ea typeface="Helvetica Light" charset="0"/>
                <a:cs typeface="Helvetica Light" charset="0"/>
              </a:rPr>
              <a:t>start of physics ~ </a:t>
            </a:r>
            <a:r>
              <a:rPr lang="en-US" sz="1400" dirty="0" smtClean="0">
                <a:latin typeface="Helvetica Light" charset="0"/>
                <a:ea typeface="Helvetica Light" charset="0"/>
                <a:cs typeface="Helvetica Light" charset="0"/>
              </a:rPr>
              <a:t>2042</a:t>
            </a:r>
            <a:endParaRPr lang="en-US" sz="1400" dirty="0">
              <a:latin typeface="Helvetica Light" charset="0"/>
              <a:ea typeface="Helvetica Light" charset="0"/>
              <a:cs typeface="Helvetica Light" charset="0"/>
            </a:endParaRPr>
          </a:p>
        </p:txBody>
      </p:sp>
      <p:pic>
        <p:nvPicPr>
          <p:cNvPr id="16" name="Picture 15"/>
          <p:cNvPicPr>
            <a:picLocks noChangeAspect="1"/>
          </p:cNvPicPr>
          <p:nvPr/>
        </p:nvPicPr>
        <p:blipFill>
          <a:blip r:embed="rId3">
            <a:alphaModFix/>
          </a:blip>
          <a:stretch>
            <a:fillRect/>
          </a:stretch>
        </p:blipFill>
        <p:spPr>
          <a:xfrm>
            <a:off x="3419872" y="3861048"/>
            <a:ext cx="5183577" cy="2431017"/>
          </a:xfrm>
          <a:prstGeom prst="rect">
            <a:avLst/>
          </a:prstGeom>
        </p:spPr>
      </p:pic>
    </p:spTree>
    <p:extLst>
      <p:ext uri="{BB962C8B-B14F-4D97-AF65-F5344CB8AC3E}">
        <p14:creationId xmlns:p14="http://schemas.microsoft.com/office/powerpoint/2010/main" val="1463529822"/>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59</a:t>
            </a:fld>
            <a:endParaRPr lang="en-GB" dirty="0"/>
          </a:p>
        </p:txBody>
      </p:sp>
      <p:sp>
        <p:nvSpPr>
          <p:cNvPr id="4" name="Rectangle 3"/>
          <p:cNvSpPr/>
          <p:nvPr/>
        </p:nvSpPr>
        <p:spPr>
          <a:xfrm>
            <a:off x="0" y="-9046"/>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dirty="0">
              <a:solidFill>
                <a:prstClr val="white"/>
              </a:solidFill>
            </a:endParaRPr>
          </a:p>
        </p:txBody>
      </p:sp>
      <p:sp>
        <p:nvSpPr>
          <p:cNvPr id="12" name="TextBox 11"/>
          <p:cNvSpPr txBox="1"/>
          <p:nvPr/>
        </p:nvSpPr>
        <p:spPr>
          <a:xfrm>
            <a:off x="316093" y="2422336"/>
            <a:ext cx="8720403" cy="1184940"/>
          </a:xfrm>
          <a:prstGeom prst="rect">
            <a:avLst/>
          </a:prstGeom>
          <a:noFill/>
        </p:spPr>
        <p:txBody>
          <a:bodyPr wrap="square" rtlCol="0">
            <a:spAutoFit/>
          </a:bodyPr>
          <a:lstStyle/>
          <a:p>
            <a:r>
              <a:rPr lang="en-US" sz="1400" b="1" dirty="0" smtClean="0">
                <a:latin typeface="Helvetica Light" charset="0"/>
                <a:ea typeface="Helvetica Light" charset="0"/>
                <a:cs typeface="Helvetica Light" charset="0"/>
              </a:rPr>
              <a:t>Compact Linear Collider CLIC</a:t>
            </a:r>
            <a:r>
              <a:rPr lang="en-US" sz="1400" dirty="0" smtClean="0">
                <a:latin typeface="Helvetica Light" charset="0"/>
                <a:ea typeface="Helvetica Light" charset="0"/>
                <a:cs typeface="Helvetica Light" charset="0"/>
              </a:rPr>
              <a:t> (CERN)</a:t>
            </a:r>
          </a:p>
          <a:p>
            <a:pPr marL="285750" indent="-285750">
              <a:spcBef>
                <a:spcPts val="600"/>
              </a:spcBef>
              <a:buFont typeface="Arial" charset="0"/>
              <a:buChar char="•"/>
            </a:pPr>
            <a:r>
              <a:rPr lang="en-US" sz="1400" dirty="0" smtClean="0">
                <a:latin typeface="Helvetica Light" charset="0"/>
                <a:ea typeface="Helvetica Light" charset="0"/>
                <a:cs typeface="Helvetica Light" charset="0"/>
              </a:rPr>
              <a:t>High-gradient 2-beam scheme*: 100 MV/m gradient</a:t>
            </a:r>
          </a:p>
          <a:p>
            <a:pPr marL="285750" indent="-285750">
              <a:spcBef>
                <a:spcPts val="600"/>
              </a:spcBef>
              <a:buFont typeface="Arial" charset="0"/>
              <a:buChar char="•"/>
            </a:pPr>
            <a:r>
              <a:rPr lang="en-US" sz="1400" i="1" dirty="0" smtClean="0">
                <a:latin typeface="Helvetica Light" charset="0"/>
                <a:ea typeface="Helvetica Light" charset="0"/>
                <a:cs typeface="Helvetica Light" charset="0"/>
              </a:rPr>
              <a:t>E</a:t>
            </a:r>
            <a:r>
              <a:rPr lang="en-US" sz="1400" baseline="-25000" dirty="0" smtClean="0">
                <a:latin typeface="Helvetica Light" charset="0"/>
                <a:ea typeface="Helvetica Light" charset="0"/>
                <a:cs typeface="Helvetica Light" charset="0"/>
              </a:rPr>
              <a:t>CM</a:t>
            </a:r>
            <a:r>
              <a:rPr lang="en-US" sz="1400" dirty="0" smtClean="0">
                <a:latin typeface="Helvetica Light" charset="0"/>
                <a:ea typeface="Helvetica Light" charset="0"/>
                <a:cs typeface="Helvetica Light" charset="0"/>
              </a:rPr>
              <a:t> ~ 380–3000 GeV, 11–50 km total length, </a:t>
            </a:r>
            <a:r>
              <a:rPr lang="en-US" sz="1400" i="1"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 ~ a few × 10</a:t>
            </a:r>
            <a:r>
              <a:rPr lang="en-US" sz="1400" baseline="30000" dirty="0" smtClean="0">
                <a:latin typeface="Helvetica Light" charset="0"/>
                <a:ea typeface="Helvetica Light" charset="0"/>
                <a:cs typeface="Helvetica Light" charset="0"/>
              </a:rPr>
              <a:t>34</a:t>
            </a:r>
            <a:r>
              <a:rPr lang="en-US" sz="1400" dirty="0" smtClean="0">
                <a:latin typeface="Helvetica Light" charset="0"/>
                <a:ea typeface="Helvetica Light" charset="0"/>
                <a:cs typeface="Helvetica Light" charset="0"/>
              </a:rPr>
              <a:t> s</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cm</a:t>
            </a:r>
            <a:r>
              <a:rPr lang="en-US" sz="1400" baseline="30000" dirty="0" smtClean="0">
                <a:latin typeface="Helvetica Light" charset="0"/>
                <a:ea typeface="Helvetica Light" charset="0"/>
                <a:cs typeface="Helvetica Light" charset="0"/>
              </a:rPr>
              <a:t>–2</a:t>
            </a:r>
            <a:r>
              <a:rPr lang="en-US" sz="1400" dirty="0">
                <a:latin typeface="Helvetica Light" charset="0"/>
                <a:ea typeface="Helvetica Light" charset="0"/>
                <a:cs typeface="Helvetica Light" charset="0"/>
              </a:rPr>
              <a:t>, only one interaction region</a:t>
            </a:r>
            <a:endParaRPr lang="en-US" sz="1400" dirty="0" smtClean="0">
              <a:latin typeface="Helvetica Light" charset="0"/>
              <a:ea typeface="Helvetica Light" charset="0"/>
              <a:cs typeface="Helvetica Light" charset="0"/>
            </a:endParaRPr>
          </a:p>
          <a:p>
            <a:pPr marL="285750" indent="-285750">
              <a:spcBef>
                <a:spcPts val="600"/>
              </a:spcBef>
              <a:buFont typeface="Arial" charset="0"/>
              <a:buChar char="•"/>
            </a:pPr>
            <a:r>
              <a:rPr lang="en-US" sz="1400" dirty="0">
                <a:latin typeface="Helvetica Light" charset="0"/>
                <a:ea typeface="Helvetica Light" charset="0"/>
                <a:cs typeface="Helvetica Light" charset="0"/>
              </a:rPr>
              <a:t>0.5 ns bunch </a:t>
            </a:r>
            <a:r>
              <a:rPr lang="en-US" sz="1400" dirty="0" smtClean="0">
                <a:latin typeface="Helvetica Light" charset="0"/>
                <a:ea typeface="Helvetica Light" charset="0"/>
                <a:cs typeface="Helvetica Light" charset="0"/>
              </a:rPr>
              <a:t>distance, nm beam size, large </a:t>
            </a:r>
            <a:r>
              <a:rPr lang="en-US" sz="1400" dirty="0" err="1" smtClean="0">
                <a:latin typeface="Helvetica Light" charset="0"/>
                <a:ea typeface="Helvetica Light" charset="0"/>
                <a:cs typeface="Helvetica Light" charset="0"/>
              </a:rPr>
              <a:t>beamstrahlung</a:t>
            </a:r>
            <a:r>
              <a:rPr lang="en-US" sz="1400" dirty="0" smtClean="0">
                <a:latin typeface="Helvetica Light" charset="0"/>
                <a:ea typeface="Helvetica Light" charset="0"/>
                <a:cs typeface="Helvetica Light" charset="0"/>
              </a:rPr>
              <a:t>, physics ~ 2035</a:t>
            </a:r>
          </a:p>
        </p:txBody>
      </p:sp>
      <p:sp>
        <p:nvSpPr>
          <p:cNvPr id="13" name="TextBox 12"/>
          <p:cNvSpPr txBox="1"/>
          <p:nvPr/>
        </p:nvSpPr>
        <p:spPr>
          <a:xfrm>
            <a:off x="316093" y="5301208"/>
            <a:ext cx="8549611" cy="1184940"/>
          </a:xfrm>
          <a:prstGeom prst="rect">
            <a:avLst/>
          </a:prstGeom>
          <a:noFill/>
        </p:spPr>
        <p:txBody>
          <a:bodyPr wrap="square" rtlCol="0">
            <a:spAutoFit/>
          </a:bodyPr>
          <a:lstStyle/>
          <a:p>
            <a:r>
              <a:rPr lang="en-US" sz="1400" b="1" dirty="0" smtClean="0">
                <a:latin typeface="Helvetica Light" charset="0"/>
                <a:ea typeface="Helvetica Light" charset="0"/>
                <a:cs typeface="Helvetica Light" charset="0"/>
              </a:rPr>
              <a:t>Circular EP collider CEPC </a:t>
            </a:r>
            <a:r>
              <a:rPr lang="en-US" sz="1400" dirty="0" smtClean="0">
                <a:latin typeface="Helvetica Light" charset="0"/>
                <a:ea typeface="Helvetica Light" charset="0"/>
                <a:cs typeface="Helvetica Light" charset="0"/>
              </a:rPr>
              <a:t>(China):</a:t>
            </a:r>
          </a:p>
          <a:p>
            <a:pPr marL="285750" indent="-285750">
              <a:spcBef>
                <a:spcPts val="600"/>
              </a:spcBef>
              <a:buFont typeface="Arial" charset="0"/>
              <a:buChar char="•"/>
            </a:pPr>
            <a:r>
              <a:rPr lang="en-US" sz="1400" i="1" dirty="0" smtClean="0">
                <a:latin typeface="Helvetica Light" charset="0"/>
                <a:ea typeface="Helvetica Light" charset="0"/>
                <a:cs typeface="Helvetica Light" charset="0"/>
              </a:rPr>
              <a:t>E</a:t>
            </a:r>
            <a:r>
              <a:rPr lang="en-US" sz="1400" baseline="-25000" dirty="0" smtClean="0">
                <a:latin typeface="Helvetica Light" charset="0"/>
                <a:ea typeface="Helvetica Light" charset="0"/>
                <a:cs typeface="Helvetica Light" charset="0"/>
              </a:rPr>
              <a:t>CM</a:t>
            </a:r>
            <a:r>
              <a:rPr lang="en-US" sz="1400" dirty="0" smtClean="0">
                <a:latin typeface="Helvetica Light" charset="0"/>
                <a:ea typeface="Helvetica Light" charset="0"/>
                <a:cs typeface="Helvetica Light" charset="0"/>
              </a:rPr>
              <a:t> ~ 240 GeV, </a:t>
            </a:r>
            <a:r>
              <a:rPr lang="en-US" sz="1400" i="1"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 ~ 2 × 10</a:t>
            </a:r>
            <a:r>
              <a:rPr lang="en-US" sz="1400" baseline="30000" dirty="0" smtClean="0">
                <a:latin typeface="Helvetica Light" charset="0"/>
                <a:ea typeface="Helvetica Light" charset="0"/>
                <a:cs typeface="Helvetica Light" charset="0"/>
              </a:rPr>
              <a:t>34</a:t>
            </a:r>
            <a:r>
              <a:rPr lang="en-US" sz="1400" dirty="0" smtClean="0">
                <a:latin typeface="Helvetica Light" charset="0"/>
                <a:ea typeface="Helvetica Light" charset="0"/>
                <a:cs typeface="Helvetica Light" charset="0"/>
              </a:rPr>
              <a:t> s</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cm</a:t>
            </a:r>
            <a:r>
              <a:rPr lang="en-US" sz="1400" baseline="30000" dirty="0" smtClean="0">
                <a:latin typeface="Helvetica Light" charset="0"/>
                <a:ea typeface="Helvetica Light" charset="0"/>
                <a:cs typeface="Helvetica Light" charset="0"/>
              </a:rPr>
              <a:t>–2</a:t>
            </a:r>
          </a:p>
          <a:p>
            <a:pPr marL="285750" lvl="0" indent="-285750">
              <a:spcBef>
                <a:spcPts val="600"/>
              </a:spcBef>
              <a:buFont typeface="Arial" charset="0"/>
              <a:buChar char="•"/>
            </a:pPr>
            <a:r>
              <a:rPr lang="en-US" sz="1400" dirty="0" smtClean="0">
                <a:solidFill>
                  <a:prstClr val="black"/>
                </a:solidFill>
                <a:latin typeface="Helvetica Light" charset="0"/>
                <a:ea typeface="Helvetica Light" charset="0"/>
                <a:cs typeface="Helvetica Light" charset="0"/>
              </a:rPr>
              <a:t>Single ring, 50 bunches</a:t>
            </a:r>
          </a:p>
          <a:p>
            <a:pPr marL="285750" lvl="0" indent="-285750">
              <a:spcBef>
                <a:spcPts val="600"/>
              </a:spcBef>
              <a:buFont typeface="Arial" charset="0"/>
              <a:buChar char="•"/>
            </a:pPr>
            <a:r>
              <a:rPr lang="en-US" sz="1400" dirty="0" smtClean="0">
                <a:solidFill>
                  <a:prstClr val="black"/>
                </a:solidFill>
                <a:latin typeface="Helvetica Light" charset="0"/>
                <a:ea typeface="Helvetica Light" charset="0"/>
                <a:cs typeface="Helvetica Light" charset="0"/>
              </a:rPr>
              <a:t>Possible </a:t>
            </a:r>
            <a:r>
              <a:rPr lang="en-US" sz="1400" dirty="0">
                <a:solidFill>
                  <a:prstClr val="black"/>
                </a:solidFill>
                <a:latin typeface="Helvetica Light" charset="0"/>
                <a:ea typeface="Helvetica Light" charset="0"/>
                <a:cs typeface="Helvetica Light" charset="0"/>
              </a:rPr>
              <a:t>start of physics ~ </a:t>
            </a:r>
            <a:r>
              <a:rPr lang="en-US" sz="1400" dirty="0" smtClean="0">
                <a:solidFill>
                  <a:prstClr val="black"/>
                </a:solidFill>
                <a:latin typeface="Helvetica Light" charset="0"/>
                <a:ea typeface="Helvetica Light" charset="0"/>
                <a:cs typeface="Helvetica Light" charset="0"/>
              </a:rPr>
              <a:t>2028</a:t>
            </a:r>
            <a:endParaRPr lang="en-US" sz="1400" dirty="0">
              <a:solidFill>
                <a:prstClr val="black"/>
              </a:solidFill>
              <a:latin typeface="Helvetica Light" charset="0"/>
              <a:ea typeface="Helvetica Light" charset="0"/>
              <a:cs typeface="Helvetica Light" charset="0"/>
            </a:endParaRPr>
          </a:p>
        </p:txBody>
      </p:sp>
      <p:sp>
        <p:nvSpPr>
          <p:cNvPr id="14" name="TextBox 13"/>
          <p:cNvSpPr txBox="1"/>
          <p:nvPr/>
        </p:nvSpPr>
        <p:spPr>
          <a:xfrm>
            <a:off x="316093" y="3790488"/>
            <a:ext cx="3679843" cy="1323439"/>
          </a:xfrm>
          <a:prstGeom prst="rect">
            <a:avLst/>
          </a:prstGeom>
          <a:noFill/>
        </p:spPr>
        <p:txBody>
          <a:bodyPr wrap="square" rtlCol="0">
            <a:spAutoFit/>
          </a:bodyPr>
          <a:lstStyle/>
          <a:p>
            <a:r>
              <a:rPr lang="en-US" sz="1400" b="1" dirty="0" smtClean="0">
                <a:latin typeface="Helvetica Light" charset="0"/>
                <a:ea typeface="Helvetica Light" charset="0"/>
                <a:cs typeface="Helvetica Light" charset="0"/>
              </a:rPr>
              <a:t>Future Circular Collider FCC-</a:t>
            </a:r>
            <a:r>
              <a:rPr lang="en-US" sz="1400" b="1" dirty="0" err="1" smtClean="0">
                <a:latin typeface="Helvetica Light" charset="0"/>
                <a:ea typeface="Helvetica Light" charset="0"/>
                <a:cs typeface="Helvetica Light" charset="0"/>
              </a:rPr>
              <a:t>ee</a:t>
            </a:r>
            <a:r>
              <a:rPr lang="en-US" sz="1400" b="1" dirty="0" smtClean="0">
                <a:latin typeface="Helvetica Light" charset="0"/>
                <a:ea typeface="Helvetica Light" charset="0"/>
                <a:cs typeface="Helvetica Light" charset="0"/>
              </a:rPr>
              <a:t> </a:t>
            </a:r>
            <a:r>
              <a:rPr lang="en-US" sz="1400" dirty="0" smtClean="0">
                <a:latin typeface="Helvetica Light" charset="0"/>
                <a:ea typeface="Helvetica Light" charset="0"/>
                <a:cs typeface="Helvetica Light" charset="0"/>
              </a:rPr>
              <a:t>(CERN): </a:t>
            </a:r>
          </a:p>
          <a:p>
            <a:pPr marL="285750" indent="-285750">
              <a:spcBef>
                <a:spcPts val="600"/>
              </a:spcBef>
              <a:buFont typeface="Arial" charset="0"/>
              <a:buChar char="•"/>
            </a:pPr>
            <a:r>
              <a:rPr lang="en-US" sz="1400" i="1" dirty="0" smtClean="0">
                <a:latin typeface="Helvetica Light" charset="0"/>
                <a:ea typeface="Helvetica Light" charset="0"/>
                <a:cs typeface="Helvetica Light" charset="0"/>
              </a:rPr>
              <a:t>E</a:t>
            </a:r>
            <a:r>
              <a:rPr lang="en-US" sz="1400" baseline="-25000" dirty="0" smtClean="0">
                <a:latin typeface="Helvetica Light" charset="0"/>
                <a:ea typeface="Helvetica Light" charset="0"/>
                <a:cs typeface="Helvetica Light" charset="0"/>
              </a:rPr>
              <a:t>CM</a:t>
            </a:r>
            <a:r>
              <a:rPr lang="en-US" sz="1400" dirty="0" smtClean="0">
                <a:latin typeface="Helvetica Light" charset="0"/>
                <a:ea typeface="Helvetica Light" charset="0"/>
                <a:cs typeface="Helvetica Light" charset="0"/>
              </a:rPr>
              <a:t> </a:t>
            </a:r>
            <a:r>
              <a:rPr lang="en-US" sz="1400" dirty="0">
                <a:latin typeface="Helvetica Light" charset="0"/>
                <a:ea typeface="Helvetica Light" charset="0"/>
                <a:cs typeface="Helvetica Light" charset="0"/>
              </a:rPr>
              <a:t>~ 90–350 GeV in 2 rings </a:t>
            </a:r>
            <a:r>
              <a:rPr lang="en-US" sz="1400" dirty="0" smtClean="0">
                <a:latin typeface="Helvetica Light" charset="0"/>
                <a:ea typeface="Helvetica Light" charset="0"/>
                <a:cs typeface="Helvetica Light" charset="0"/>
              </a:rPr>
              <a:t>(90k bunches</a:t>
            </a:r>
            <a:r>
              <a:rPr lang="en-US" sz="1400" dirty="0">
                <a:latin typeface="Helvetica Light" charset="0"/>
                <a:ea typeface="Helvetica Light" charset="0"/>
                <a:cs typeface="Helvetica Light" charset="0"/>
              </a:rPr>
              <a:t>), </a:t>
            </a:r>
            <a:r>
              <a:rPr lang="en-US" sz="1400" i="1" dirty="0">
                <a:latin typeface="Helvetica Light" charset="0"/>
                <a:ea typeface="Helvetica Light" charset="0"/>
                <a:cs typeface="Helvetica Light" charset="0"/>
              </a:rPr>
              <a:t>L</a:t>
            </a:r>
            <a:r>
              <a:rPr lang="en-US" sz="1400" dirty="0">
                <a:latin typeface="Helvetica Light" charset="0"/>
                <a:ea typeface="Helvetica Light" charset="0"/>
                <a:cs typeface="Helvetica Light" charset="0"/>
              </a:rPr>
              <a:t> ~ 70–1.3 × 10</a:t>
            </a:r>
            <a:r>
              <a:rPr lang="en-US" sz="1400" baseline="30000" dirty="0">
                <a:latin typeface="Helvetica Light" charset="0"/>
                <a:ea typeface="Helvetica Light" charset="0"/>
                <a:cs typeface="Helvetica Light" charset="0"/>
              </a:rPr>
              <a:t>34</a:t>
            </a:r>
            <a:r>
              <a:rPr lang="en-US" sz="1400" dirty="0">
                <a:latin typeface="Helvetica Light" charset="0"/>
                <a:ea typeface="Helvetica Light" charset="0"/>
                <a:cs typeface="Helvetica Light" charset="0"/>
              </a:rPr>
              <a:t> s</a:t>
            </a:r>
            <a:r>
              <a:rPr lang="en-US" sz="1400" baseline="30000" dirty="0">
                <a:latin typeface="Helvetica Light" charset="0"/>
                <a:ea typeface="Helvetica Light" charset="0"/>
                <a:cs typeface="Helvetica Light" charset="0"/>
              </a:rPr>
              <a:t>–1</a:t>
            </a:r>
            <a:r>
              <a:rPr lang="en-US" sz="1400" dirty="0">
                <a:latin typeface="Helvetica Light" charset="0"/>
                <a:ea typeface="Helvetica Light" charset="0"/>
                <a:cs typeface="Helvetica Light" charset="0"/>
              </a:rPr>
              <a:t>cm</a:t>
            </a:r>
            <a:r>
              <a:rPr lang="en-US" sz="1400" baseline="30000" dirty="0">
                <a:latin typeface="Helvetica Light" charset="0"/>
                <a:ea typeface="Helvetica Light" charset="0"/>
                <a:cs typeface="Helvetica Light" charset="0"/>
              </a:rPr>
              <a:t>–2</a:t>
            </a:r>
          </a:p>
          <a:p>
            <a:pPr marL="285750" indent="-285750">
              <a:spcBef>
                <a:spcPts val="600"/>
              </a:spcBef>
              <a:buFont typeface="Arial" charset="0"/>
              <a:buChar char="•"/>
            </a:pPr>
            <a:r>
              <a:rPr lang="en-US" sz="1400" dirty="0">
                <a:latin typeface="Helvetica Light" charset="0"/>
                <a:ea typeface="Helvetica Light" charset="0"/>
                <a:cs typeface="Helvetica Light" charset="0"/>
              </a:rPr>
              <a:t>Synchrotron power (</a:t>
            </a:r>
            <a:r>
              <a:rPr lang="en-US" sz="1400" i="1" dirty="0">
                <a:latin typeface="Helvetica Light" charset="0"/>
                <a:ea typeface="Helvetica Light" charset="0"/>
                <a:cs typeface="Helvetica Light" charset="0"/>
              </a:rPr>
              <a:t>E</a:t>
            </a:r>
            <a:r>
              <a:rPr lang="en-US" sz="900" i="1" dirty="0">
                <a:latin typeface="Helvetica Light" charset="0"/>
                <a:ea typeface="Helvetica Light" charset="0"/>
                <a:cs typeface="Helvetica Light" charset="0"/>
              </a:rPr>
              <a:t> </a:t>
            </a:r>
            <a:r>
              <a:rPr lang="en-US" sz="1400" baseline="30000" dirty="0">
                <a:latin typeface="Helvetica Light" charset="0"/>
                <a:ea typeface="Helvetica Light" charset="0"/>
                <a:cs typeface="Helvetica Light" charset="0"/>
              </a:rPr>
              <a:t>4</a:t>
            </a:r>
            <a:r>
              <a:rPr lang="en-US" sz="1400" dirty="0">
                <a:latin typeface="Helvetica Light" charset="0"/>
                <a:ea typeface="Helvetica Light" charset="0"/>
                <a:cs typeface="Helvetica Light" charset="0"/>
              </a:rPr>
              <a:t>/</a:t>
            </a:r>
            <a:r>
              <a:rPr lang="en-US" sz="1400" i="1" dirty="0">
                <a:latin typeface="Helvetica Light" charset="0"/>
                <a:ea typeface="Helvetica Light" charset="0"/>
                <a:cs typeface="Helvetica Light" charset="0"/>
              </a:rPr>
              <a:t>R </a:t>
            </a:r>
            <a:r>
              <a:rPr lang="en-US" sz="1400" dirty="0">
                <a:latin typeface="Helvetica Light" charset="0"/>
                <a:ea typeface="Helvetica Light" charset="0"/>
                <a:cs typeface="Helvetica Light" charset="0"/>
              </a:rPr>
              <a:t>up to 7.5 GeV/turn): 100 MW (LEP-2: 22 MW)</a:t>
            </a:r>
          </a:p>
        </p:txBody>
      </p:sp>
      <p:sp>
        <p:nvSpPr>
          <p:cNvPr id="17" name="TextBox 16"/>
          <p:cNvSpPr txBox="1"/>
          <p:nvPr/>
        </p:nvSpPr>
        <p:spPr>
          <a:xfrm>
            <a:off x="316093" y="1056928"/>
            <a:ext cx="8827907" cy="1261884"/>
          </a:xfrm>
          <a:prstGeom prst="rect">
            <a:avLst/>
          </a:prstGeom>
          <a:noFill/>
        </p:spPr>
        <p:txBody>
          <a:bodyPr wrap="square" rtlCol="0">
            <a:spAutoFit/>
          </a:bodyPr>
          <a:lstStyle/>
          <a:p>
            <a:r>
              <a:rPr lang="en-US" sz="1400" b="1" dirty="0" smtClean="0">
                <a:latin typeface="Helvetica Light" charset="0"/>
                <a:ea typeface="Helvetica Light" charset="0"/>
                <a:cs typeface="Helvetica Light" charset="0"/>
              </a:rPr>
              <a:t>International Linear Collider ILC</a:t>
            </a:r>
            <a:r>
              <a:rPr lang="en-US" sz="1400" dirty="0" smtClean="0">
                <a:latin typeface="Helvetica Light" charset="0"/>
                <a:ea typeface="Helvetica Light" charset="0"/>
                <a:cs typeface="Helvetica Light" charset="0"/>
              </a:rPr>
              <a:t> (host candidate: Japan)</a:t>
            </a:r>
          </a:p>
          <a:p>
            <a:pPr marL="285750" indent="-285750">
              <a:spcBef>
                <a:spcPts val="1200"/>
              </a:spcBef>
              <a:buFont typeface="Arial" charset="0"/>
              <a:buChar char="•"/>
            </a:pPr>
            <a:r>
              <a:rPr lang="en-US" sz="1400" dirty="0" smtClean="0">
                <a:latin typeface="Helvetica Light" charset="0"/>
                <a:ea typeface="Helvetica Light" charset="0"/>
                <a:cs typeface="Helvetica Light" charset="0"/>
              </a:rPr>
              <a:t>20 years of R&amp;D, mature technology, ~32 MV/m accelerating gradient </a:t>
            </a:r>
            <a:r>
              <a:rPr lang="en-US" sz="1100" dirty="0" smtClean="0">
                <a:latin typeface="Helvetica Light" charset="0"/>
                <a:ea typeface="Helvetica Light" charset="0"/>
                <a:cs typeface="Helvetica Light" charset="0"/>
              </a:rPr>
              <a:t>~ </a:t>
            </a:r>
            <a:r>
              <a:rPr lang="en-US" sz="1100" dirty="0" err="1" smtClean="0">
                <a:latin typeface="Helvetica Light" charset="0"/>
                <a:ea typeface="Helvetica Light" charset="0"/>
                <a:cs typeface="Helvetica Light" charset="0"/>
              </a:rPr>
              <a:t>xFEL</a:t>
            </a:r>
            <a:r>
              <a:rPr lang="en-US" sz="1100" dirty="0" smtClean="0">
                <a:latin typeface="Helvetica Light" charset="0"/>
                <a:ea typeface="Helvetica Light" charset="0"/>
                <a:cs typeface="Helvetica Light" charset="0"/>
              </a:rPr>
              <a:t> at DESY</a:t>
            </a:r>
            <a:r>
              <a:rPr lang="en-US" sz="1400" dirty="0" smtClean="0">
                <a:latin typeface="Helvetica Light" charset="0"/>
                <a:ea typeface="Helvetica Light" charset="0"/>
                <a:cs typeface="Helvetica Light" charset="0"/>
              </a:rPr>
              <a:t> (45 MV/m for 1 TeV)</a:t>
            </a:r>
          </a:p>
          <a:p>
            <a:pPr marL="285750" indent="-285750">
              <a:spcBef>
                <a:spcPts val="600"/>
              </a:spcBef>
              <a:buFont typeface="Arial" charset="0"/>
              <a:buChar char="•"/>
            </a:pPr>
            <a:r>
              <a:rPr lang="en-US" sz="1400" i="1" dirty="0" smtClean="0">
                <a:latin typeface="Helvetica Light" charset="0"/>
                <a:ea typeface="Helvetica Light" charset="0"/>
                <a:cs typeface="Helvetica Light" charset="0"/>
              </a:rPr>
              <a:t>E</a:t>
            </a:r>
            <a:r>
              <a:rPr lang="en-US" sz="1400" baseline="-25000" dirty="0" smtClean="0">
                <a:latin typeface="Helvetica Light" charset="0"/>
                <a:ea typeface="Helvetica Light" charset="0"/>
                <a:cs typeface="Helvetica Light" charset="0"/>
              </a:rPr>
              <a:t>CM</a:t>
            </a:r>
            <a:r>
              <a:rPr lang="en-US" sz="1400" dirty="0" smtClean="0">
                <a:latin typeface="Helvetica Light" charset="0"/>
                <a:ea typeface="Helvetica Light" charset="0"/>
                <a:cs typeface="Helvetica Light" charset="0"/>
              </a:rPr>
              <a:t> ~ 500–1000 GeV in 31–45 km total length, </a:t>
            </a:r>
            <a:r>
              <a:rPr lang="en-US" sz="1400" i="1"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 ~ 1.8 × 10</a:t>
            </a:r>
            <a:r>
              <a:rPr lang="en-US" sz="1400" baseline="30000" dirty="0" smtClean="0">
                <a:latin typeface="Helvetica Light" charset="0"/>
                <a:ea typeface="Helvetica Light" charset="0"/>
                <a:cs typeface="Helvetica Light" charset="0"/>
              </a:rPr>
              <a:t>34</a:t>
            </a:r>
            <a:r>
              <a:rPr lang="en-US" sz="1400" dirty="0" smtClean="0">
                <a:latin typeface="Helvetica Light" charset="0"/>
                <a:ea typeface="Helvetica Light" charset="0"/>
                <a:cs typeface="Helvetica Light" charset="0"/>
              </a:rPr>
              <a:t> s</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cm</a:t>
            </a:r>
            <a:r>
              <a:rPr lang="en-US" sz="1400" baseline="30000" dirty="0" smtClean="0">
                <a:latin typeface="Helvetica Light" charset="0"/>
                <a:ea typeface="Helvetica Light" charset="0"/>
                <a:cs typeface="Helvetica Light" charset="0"/>
              </a:rPr>
              <a:t>–2</a:t>
            </a:r>
            <a:r>
              <a:rPr lang="en-US" sz="1400" dirty="0" smtClean="0">
                <a:latin typeface="Helvetica Light" charset="0"/>
                <a:ea typeface="Helvetica Light" charset="0"/>
                <a:cs typeface="Helvetica Light" charset="0"/>
              </a:rPr>
              <a:t>, only one interaction region</a:t>
            </a:r>
            <a:endParaRPr lang="en-US" sz="1400" baseline="30000" dirty="0" smtClean="0">
              <a:latin typeface="Helvetica Light" charset="0"/>
              <a:ea typeface="Helvetica Light" charset="0"/>
              <a:cs typeface="Helvetica Light" charset="0"/>
            </a:endParaRPr>
          </a:p>
          <a:p>
            <a:pPr marL="285750" indent="-285750">
              <a:spcBef>
                <a:spcPts val="600"/>
              </a:spcBef>
              <a:buFont typeface="Arial" charset="0"/>
              <a:buChar char="•"/>
            </a:pPr>
            <a:r>
              <a:rPr lang="en-US" sz="1400" dirty="0">
                <a:latin typeface="Helvetica Light" charset="0"/>
                <a:ea typeface="Helvetica Light" charset="0"/>
                <a:cs typeface="Helvetica Light" charset="0"/>
              </a:rPr>
              <a:t>nm beam </a:t>
            </a:r>
            <a:r>
              <a:rPr lang="en-US" sz="1400" dirty="0" smtClean="0">
                <a:latin typeface="Helvetica Light" charset="0"/>
                <a:ea typeface="Helvetica Light" charset="0"/>
                <a:cs typeface="Helvetica Light" charset="0"/>
              </a:rPr>
              <a:t>size, possible start of physics ~ 2030</a:t>
            </a:r>
          </a:p>
        </p:txBody>
      </p:sp>
      <p:sp>
        <p:nvSpPr>
          <p:cNvPr id="18" name="Rectangle 17"/>
          <p:cNvSpPr/>
          <p:nvPr/>
        </p:nvSpPr>
        <p:spPr>
          <a:xfrm>
            <a:off x="5336028" y="2348880"/>
            <a:ext cx="3628460" cy="577081"/>
          </a:xfrm>
          <a:prstGeom prst="rect">
            <a:avLst/>
          </a:prstGeom>
          <a:ln w="3175">
            <a:solidFill>
              <a:schemeClr val="bg1">
                <a:lumMod val="75000"/>
              </a:schemeClr>
            </a:solidFill>
          </a:ln>
        </p:spPr>
        <p:txBody>
          <a:bodyPr wrap="square">
            <a:spAutoFit/>
          </a:bodyPr>
          <a:lstStyle/>
          <a:p>
            <a:r>
              <a:rPr lang="en-US" sz="1050" smtClean="0">
                <a:solidFill>
                  <a:schemeClr val="tx1">
                    <a:lumMod val="50000"/>
                    <a:lumOff val="50000"/>
                  </a:schemeClr>
                </a:solidFill>
                <a:latin typeface="Helvetica Light" charset="0"/>
                <a:ea typeface="Helvetica Light" charset="0"/>
                <a:cs typeface="Helvetica Light" charset="0"/>
              </a:rPr>
              <a:t>*A </a:t>
            </a:r>
            <a:r>
              <a:rPr lang="en-US" sz="1050" dirty="0">
                <a:solidFill>
                  <a:schemeClr val="tx1">
                    <a:lumMod val="50000"/>
                    <a:lumOff val="50000"/>
                  </a:schemeClr>
                </a:solidFill>
                <a:latin typeface="Helvetica Light" charset="0"/>
                <a:ea typeface="Helvetica Light" charset="0"/>
                <a:cs typeface="Helvetica Light" charset="0"/>
              </a:rPr>
              <a:t>low energy, high current, “drive” beam is decelerated in power extraction structures and the RF power is transferred to the cavities that accelerate the main beam </a:t>
            </a:r>
          </a:p>
        </p:txBody>
      </p:sp>
      <p:pic>
        <p:nvPicPr>
          <p:cNvPr id="19" name="Picture 18"/>
          <p:cNvPicPr>
            <a:picLocks noChangeAspect="1"/>
          </p:cNvPicPr>
          <p:nvPr/>
        </p:nvPicPr>
        <p:blipFill>
          <a:blip r:embed="rId2"/>
          <a:stretch>
            <a:fillRect/>
          </a:stretch>
        </p:blipFill>
        <p:spPr>
          <a:xfrm>
            <a:off x="4139952" y="3864090"/>
            <a:ext cx="4826012" cy="2445230"/>
          </a:xfrm>
          <a:prstGeom prst="rect">
            <a:avLst/>
          </a:prstGeom>
        </p:spPr>
      </p:pic>
      <p:sp>
        <p:nvSpPr>
          <p:cNvPr id="15" name="Rectangle 14"/>
          <p:cNvSpPr/>
          <p:nvPr/>
        </p:nvSpPr>
        <p:spPr>
          <a:xfrm>
            <a:off x="0" y="-27384"/>
            <a:ext cx="9144000" cy="82639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16" name="TextBox 15"/>
          <p:cNvSpPr txBox="1"/>
          <p:nvPr/>
        </p:nvSpPr>
        <p:spPr>
          <a:xfrm>
            <a:off x="1" y="44624"/>
            <a:ext cx="9143999" cy="661720"/>
          </a:xfrm>
          <a:prstGeom prst="rect">
            <a:avLst/>
          </a:prstGeom>
          <a:noFill/>
        </p:spPr>
        <p:txBody>
          <a:bodyPr wrap="square" rtlCol="0">
            <a:spAutoFit/>
          </a:bodyPr>
          <a:lstStyle/>
          <a:p>
            <a:pPr algn="ctr">
              <a:spcBef>
                <a:spcPts val="2600"/>
              </a:spcBef>
            </a:pPr>
            <a:r>
              <a:rPr lang="en-US" b="1" dirty="0">
                <a:solidFill>
                  <a:srgbClr val="003BB8"/>
                </a:solidFill>
                <a:latin typeface="Helvetica" charset="0"/>
                <a:ea typeface="Helvetica" charset="0"/>
                <a:cs typeface="Helvetica" charset="0"/>
              </a:rPr>
              <a:t>Future e</a:t>
            </a:r>
            <a:r>
              <a:rPr lang="en-US" b="1" baseline="30000" dirty="0">
                <a:solidFill>
                  <a:srgbClr val="003BB8"/>
                </a:solidFill>
                <a:latin typeface="Helvetica" charset="0"/>
                <a:ea typeface="Helvetica" charset="0"/>
                <a:cs typeface="Helvetica" charset="0"/>
              </a:rPr>
              <a:t>–</a:t>
            </a:r>
            <a:r>
              <a:rPr lang="en-US" b="1" dirty="0">
                <a:solidFill>
                  <a:srgbClr val="003BB8"/>
                </a:solidFill>
                <a:latin typeface="Helvetica" charset="0"/>
                <a:ea typeface="Helvetica" charset="0"/>
                <a:cs typeface="Helvetica" charset="0"/>
              </a:rPr>
              <a:t>e</a:t>
            </a:r>
            <a:r>
              <a:rPr lang="en-US" b="1" baseline="30000" dirty="0">
                <a:solidFill>
                  <a:srgbClr val="003BB8"/>
                </a:solidFill>
                <a:latin typeface="Helvetica" charset="0"/>
                <a:ea typeface="Helvetica" charset="0"/>
                <a:cs typeface="Helvetica" charset="0"/>
              </a:rPr>
              <a:t>+</a:t>
            </a:r>
            <a:r>
              <a:rPr lang="en-US" b="1" dirty="0">
                <a:solidFill>
                  <a:srgbClr val="003BB8"/>
                </a:solidFill>
                <a:latin typeface="Helvetica" charset="0"/>
                <a:ea typeface="Helvetica" charset="0"/>
                <a:cs typeface="Helvetica" charset="0"/>
              </a:rPr>
              <a:t> collider projects in a nutshell</a:t>
            </a:r>
            <a:endParaRPr lang="en-US" dirty="0">
              <a:solidFill>
                <a:srgbClr val="003BB8"/>
              </a:solidFill>
              <a:latin typeface="Helvetica" charset="0"/>
              <a:ea typeface="Helvetica" charset="0"/>
              <a:cs typeface="Helvetica" charset="0"/>
            </a:endParaRPr>
          </a:p>
          <a:p>
            <a:pPr algn="ctr">
              <a:spcBef>
                <a:spcPts val="600"/>
              </a:spcBef>
            </a:pPr>
            <a:r>
              <a:rPr lang="en-US" sz="1400" dirty="0" smtClean="0">
                <a:solidFill>
                  <a:srgbClr val="003BB8"/>
                </a:solidFill>
                <a:latin typeface="Helvetica Light" charset="0"/>
                <a:ea typeface="Helvetica Light" charset="0"/>
                <a:cs typeface="Helvetica Light" charset="0"/>
              </a:rPr>
              <a:t>Measure EW &amp; EWSB sector to highest precision</a:t>
            </a:r>
            <a:endParaRPr lang="en-US" sz="1400" dirty="0">
              <a:solidFill>
                <a:srgbClr val="003BB8"/>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268025616"/>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 y="5949280"/>
            <a:ext cx="9144002" cy="908720"/>
          </a:xfrm>
          <a:prstGeom prst="rect">
            <a:avLst/>
          </a:prstGeom>
          <a:solidFill>
            <a:schemeClr val="tx1"/>
          </a:solidFill>
          <a:ln>
            <a:solidFill>
              <a:srgbClr val="275791"/>
            </a:solidFill>
          </a:ln>
        </p:spPr>
        <p:txBody>
          <a:bodyPr wrap="none" rtlCol="0" anchor="ctr">
            <a:spAutoFit/>
          </a:bodyPr>
          <a:lstStyle/>
          <a:p>
            <a:pPr algn="r"/>
            <a:endParaRPr lang="en-US" sz="1600">
              <a:latin typeface="Helvetica Light" charset="0"/>
              <a:ea typeface="Helvetica Light" charset="0"/>
              <a:cs typeface="Helvetica Light" charset="0"/>
            </a:endParaRPr>
          </a:p>
        </p:txBody>
      </p:sp>
      <p:pic>
        <p:nvPicPr>
          <p:cNvPr id="19" name="Picture 18"/>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Effect>
                      <a14:saturation sat="40000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406400"/>
            <a:ext cx="9144000" cy="6037326"/>
          </a:xfrm>
          <a:prstGeom prst="rect">
            <a:avLst/>
          </a:prstGeom>
        </p:spPr>
      </p:pic>
      <p:pic>
        <p:nvPicPr>
          <p:cNvPr id="18" name="Picture 17"/>
          <p:cNvPicPr>
            <a:picLocks noChangeAspect="1"/>
          </p:cNvPicPr>
          <p:nvPr/>
        </p:nvPicPr>
        <p:blipFill rotWithShape="1">
          <a:blip r:embed="rId4">
            <a:extLst>
              <a:ext uri="{BEBA8EAE-BF5A-486C-A8C5-ECC9F3942E4B}">
                <a14:imgProps xmlns:a14="http://schemas.microsoft.com/office/drawing/2010/main">
                  <a14:imgLayer r:embed="rId5">
                    <a14:imgEffect>
                      <a14:saturation sat="200000"/>
                    </a14:imgEffect>
                    <a14:imgEffect>
                      <a14:brightnessContrast bright="20000" contrast="20000"/>
                    </a14:imgEffect>
                  </a14:imgLayer>
                </a14:imgProps>
              </a:ext>
              <a:ext uri="{28A0092B-C50C-407E-A947-70E740481C1C}">
                <a14:useLocalDpi xmlns:a14="http://schemas.microsoft.com/office/drawing/2010/main"/>
              </a:ext>
            </a:extLst>
          </a:blip>
          <a:srcRect t="-1" b="-70540"/>
          <a:stretch/>
        </p:blipFill>
        <p:spPr>
          <a:xfrm>
            <a:off x="-2" y="0"/>
            <a:ext cx="9144002" cy="6093296"/>
          </a:xfrm>
          <a:prstGeom prst="rect">
            <a:avLst/>
          </a:prstGeom>
        </p:spPr>
      </p:pic>
      <p:sp>
        <p:nvSpPr>
          <p:cNvPr id="7" name="Text Box 5"/>
          <p:cNvSpPr txBox="1">
            <a:spLocks noChangeArrowheads="1"/>
          </p:cNvSpPr>
          <p:nvPr/>
        </p:nvSpPr>
        <p:spPr bwMode="auto">
          <a:xfrm>
            <a:off x="0" y="2852936"/>
            <a:ext cx="9144000" cy="956773"/>
          </a:xfrm>
          <a:prstGeom prst="rect">
            <a:avLst/>
          </a:prstGeom>
          <a:solidFill>
            <a:srgbClr val="FFFFFF">
              <a:alpha val="96000"/>
            </a:srgbClr>
          </a:solidFill>
          <a:ln w="9525">
            <a:noFill/>
            <a:miter lim="800000"/>
            <a:headEnd/>
            <a:tailEnd/>
          </a:ln>
          <a:effectLst/>
        </p:spPr>
        <p:txBody>
          <a:bodyPr tIns="108000" bIns="108000">
            <a:prstTxWarp prst="textNoShape">
              <a:avLst/>
            </a:prstTxWarp>
            <a:spAutoFit/>
          </a:bodyPr>
          <a:lstStyle/>
          <a:p>
            <a:pPr algn="ctr"/>
            <a:r>
              <a:rPr lang="en-US" sz="2400" dirty="0" smtClean="0">
                <a:solidFill>
                  <a:srgbClr val="262626"/>
                </a:solidFill>
                <a:latin typeface="Helvetica Light" charset="0"/>
                <a:ea typeface="Helvetica Light" charset="0"/>
                <a:cs typeface="Helvetica Light" charset="0"/>
              </a:rPr>
              <a:t>Producing the Higgs Boson and Searching for New Physics        at the TeV Scale Requires a Huge Machine</a:t>
            </a:r>
          </a:p>
        </p:txBody>
      </p:sp>
    </p:spTree>
    <p:extLst>
      <p:ext uri="{BB962C8B-B14F-4D97-AF65-F5344CB8AC3E}">
        <p14:creationId xmlns:p14="http://schemas.microsoft.com/office/powerpoint/2010/main" val="1511048226"/>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More Standard Model and Flavour physics </a:t>
            </a:r>
            <a:endParaRPr lang="en-GB" dirty="0" smtClean="0">
              <a:solidFill>
                <a:srgbClr val="000000"/>
              </a:solidFill>
              <a:latin typeface="Helvetica Light"/>
              <a:cs typeface="Helvetica Light"/>
            </a:endParaRPr>
          </a:p>
          <a:p>
            <a:pPr>
              <a:spcBef>
                <a:spcPts val="600"/>
              </a:spcBef>
            </a:pPr>
            <a:r>
              <a:rPr lang="en-GB" sz="1600" b="1" dirty="0">
                <a:latin typeface="Helvetica Light"/>
                <a:cs typeface="Helvetica Light"/>
              </a:rPr>
              <a:t>Complementary to </a:t>
            </a:r>
            <a:r>
              <a:rPr lang="en-GB" sz="1600" b="1" dirty="0" err="1" smtClean="0">
                <a:latin typeface="Helvetica Light"/>
                <a:cs typeface="Helvetica Light"/>
              </a:rPr>
              <a:t>SuperKEKB</a:t>
            </a:r>
            <a:r>
              <a:rPr lang="en-GB" sz="1600" b="1" dirty="0" smtClean="0">
                <a:latin typeface="Helvetica Light"/>
                <a:cs typeface="Helvetica Light"/>
              </a:rPr>
              <a:t> / Belle II </a:t>
            </a:r>
            <a:r>
              <a:rPr lang="en-GB" sz="1600" b="1" dirty="0">
                <a:latin typeface="Helvetica Light"/>
                <a:cs typeface="Helvetica Light"/>
              </a:rPr>
              <a:t>programme !</a:t>
            </a:r>
          </a:p>
        </p:txBody>
      </p:sp>
      <p:sp>
        <p:nvSpPr>
          <p:cNvPr id="8" name="Slide Number Placeholder 7"/>
          <p:cNvSpPr>
            <a:spLocks noGrp="1"/>
          </p:cNvSpPr>
          <p:nvPr>
            <p:ph type="sldNum" sz="quarter" idx="4"/>
          </p:nvPr>
        </p:nvSpPr>
        <p:spPr/>
        <p:txBody>
          <a:bodyPr/>
          <a:lstStyle/>
          <a:p>
            <a:pPr>
              <a:defRPr/>
            </a:pPr>
            <a:fld id="{611C2F03-9E95-40C9-A99F-3C4F7EE8CF2A}" type="slidenum">
              <a:rPr lang="en-GB" smtClean="0"/>
              <a:pPr>
                <a:defRPr/>
              </a:pPr>
              <a:t>60</a:t>
            </a:fld>
            <a:endParaRPr lang="en-GB" dirty="0"/>
          </a:p>
        </p:txBody>
      </p:sp>
      <p:sp>
        <p:nvSpPr>
          <p:cNvPr id="5" name="TextBox 4"/>
          <p:cNvSpPr txBox="1"/>
          <p:nvPr/>
        </p:nvSpPr>
        <p:spPr>
          <a:xfrm>
            <a:off x="323529" y="1412776"/>
            <a:ext cx="8640959" cy="1708160"/>
          </a:xfrm>
          <a:prstGeom prst="rect">
            <a:avLst/>
          </a:prstGeom>
          <a:noFill/>
        </p:spPr>
        <p:txBody>
          <a:bodyPr wrap="square" rtlCol="0">
            <a:spAutoFit/>
          </a:bodyPr>
          <a:lstStyle/>
          <a:p>
            <a:pPr>
              <a:spcBef>
                <a:spcPts val="1200"/>
              </a:spcBef>
            </a:pPr>
            <a:r>
              <a:rPr lang="en-GB" sz="1400" dirty="0" smtClean="0">
                <a:solidFill>
                  <a:srgbClr val="D80017"/>
                </a:solidFill>
                <a:latin typeface="Helvetica Neue" charset="0"/>
                <a:ea typeface="Helvetica Neue" charset="0"/>
                <a:cs typeface="Helvetica Neue" charset="0"/>
              </a:rPr>
              <a:t>Expect ~40 times luminosity of 1</a:t>
            </a:r>
            <a:r>
              <a:rPr lang="en-GB" sz="1400" baseline="30000" dirty="0" smtClean="0">
                <a:solidFill>
                  <a:srgbClr val="D80017"/>
                </a:solidFill>
                <a:latin typeface="Helvetica Neue" charset="0"/>
                <a:ea typeface="Helvetica Neue" charset="0"/>
                <a:cs typeface="Helvetica Neue" charset="0"/>
              </a:rPr>
              <a:t>st</a:t>
            </a:r>
            <a:r>
              <a:rPr lang="en-GB" sz="1400" dirty="0" smtClean="0">
                <a:solidFill>
                  <a:srgbClr val="D80017"/>
                </a:solidFill>
                <a:latin typeface="Helvetica Neue" charset="0"/>
                <a:ea typeface="Helvetica Neue" charset="0"/>
                <a:cs typeface="Helvetica Neue" charset="0"/>
              </a:rPr>
              <a:t> generation asymmetric B-factories: up to 50 ab</a:t>
            </a:r>
            <a:r>
              <a:rPr lang="en-GB" sz="1400" baseline="30000" dirty="0" smtClean="0">
                <a:solidFill>
                  <a:srgbClr val="D80017"/>
                </a:solidFill>
                <a:latin typeface="Helvetica Neue" charset="0"/>
                <a:ea typeface="Helvetica Neue" charset="0"/>
                <a:cs typeface="Helvetica Neue" charset="0"/>
              </a:rPr>
              <a:t>–1</a:t>
            </a:r>
          </a:p>
          <a:p>
            <a:pPr>
              <a:spcBef>
                <a:spcPts val="1200"/>
              </a:spcBef>
            </a:pPr>
            <a:r>
              <a:rPr lang="en-GB" sz="1400" dirty="0" smtClean="0">
                <a:solidFill>
                  <a:srgbClr val="003BB8"/>
                </a:solidFill>
                <a:latin typeface="Helvetica Light" charset="0"/>
                <a:ea typeface="Helvetica Light" charset="0"/>
                <a:cs typeface="Helvetica Light" charset="0"/>
              </a:rPr>
              <a:t>Among the physics highlights:</a:t>
            </a:r>
            <a:endParaRPr lang="en-GB" sz="1400" dirty="0" smtClean="0">
              <a:solidFill>
                <a:srgbClr val="003BB8"/>
              </a:solidFill>
              <a:latin typeface="Arial"/>
              <a:cs typeface="Arial"/>
            </a:endParaRPr>
          </a:p>
          <a:p>
            <a:pPr marL="285750" indent="-285750">
              <a:spcBef>
                <a:spcPts val="1200"/>
              </a:spcBef>
              <a:buFont typeface="Arial" charset="0"/>
              <a:buChar char="•"/>
            </a:pPr>
            <a:r>
              <a:rPr lang="en-GB" sz="1400" dirty="0" smtClean="0">
                <a:latin typeface="Helvetica Light" charset="0"/>
                <a:ea typeface="Helvetica Light" charset="0"/>
                <a:cs typeface="Helvetica Light" charset="0"/>
              </a:rPr>
              <a:t>Rare decays: B </a:t>
            </a:r>
            <a:r>
              <a:rPr lang="en-GB" sz="1400" dirty="0" smtClean="0">
                <a:latin typeface="Symbol" charset="2"/>
                <a:ea typeface="Symbol" charset="2"/>
                <a:cs typeface="Symbol" charset="2"/>
              </a:rPr>
              <a:t>®</a:t>
            </a:r>
            <a:r>
              <a:rPr lang="en-GB" sz="1400" dirty="0" smtClean="0">
                <a:latin typeface="Helvetica Light" charset="0"/>
                <a:ea typeface="Helvetica Light" charset="0"/>
                <a:cs typeface="Helvetica Light" charset="0"/>
              </a:rPr>
              <a:t> </a:t>
            </a:r>
            <a:r>
              <a:rPr lang="en-GB" sz="1400" dirty="0" err="1" smtClean="0">
                <a:latin typeface="Helvetica Light" charset="0"/>
                <a:ea typeface="Helvetica Light" charset="0"/>
                <a:cs typeface="Helvetica Light" charset="0"/>
              </a:rPr>
              <a:t>τν</a:t>
            </a:r>
            <a:r>
              <a:rPr lang="en-GB" sz="1400" dirty="0" smtClean="0">
                <a:latin typeface="Helvetica Light" charset="0"/>
                <a:ea typeface="Helvetica Light" charset="0"/>
                <a:cs typeface="Helvetica Light" charset="0"/>
              </a:rPr>
              <a:t> </a:t>
            </a:r>
            <a:r>
              <a:rPr lang="en-US" sz="1400" dirty="0" smtClean="0">
                <a:latin typeface="Helvetica Light" charset="0"/>
                <a:ea typeface="Helvetica Light" charset="0"/>
                <a:cs typeface="Helvetica Light" charset="0"/>
              </a:rPr>
              <a:t>(&lt; 5%), </a:t>
            </a:r>
            <a:r>
              <a:rPr lang="en-US" sz="1400" i="1" dirty="0" smtClean="0">
                <a:latin typeface="Helvetica Light" charset="0"/>
                <a:ea typeface="Helvetica Light" charset="0"/>
                <a:cs typeface="Helvetica Light" charset="0"/>
              </a:rPr>
              <a:t>R</a:t>
            </a:r>
            <a:r>
              <a:rPr lang="en-US" sz="1400" i="1" baseline="-25000" dirty="0" smtClean="0">
                <a:latin typeface="Helvetica Light" charset="0"/>
                <a:ea typeface="Helvetica Light" charset="0"/>
                <a:cs typeface="Helvetica Light" charset="0"/>
              </a:rPr>
              <a:t>D</a:t>
            </a:r>
            <a:r>
              <a:rPr lang="en-US" sz="1400" baseline="-25000" dirty="0" smtClean="0">
                <a:latin typeface="Helvetica Light" charset="0"/>
                <a:ea typeface="Helvetica Light" charset="0"/>
                <a:cs typeface="Helvetica Light" charset="0"/>
              </a:rPr>
              <a:t>*</a:t>
            </a:r>
            <a:r>
              <a:rPr lang="en-US" sz="1400" dirty="0" smtClean="0">
                <a:latin typeface="Helvetica Light" charset="0"/>
                <a:ea typeface="Helvetica Light" charset="0"/>
                <a:cs typeface="Helvetica Light" charset="0"/>
              </a:rPr>
              <a:t>, </a:t>
            </a:r>
            <a:r>
              <a:rPr lang="en-GB" sz="1400" dirty="0" smtClean="0">
                <a:latin typeface="Helvetica Light" charset="0"/>
                <a:ea typeface="Helvetica Light" charset="0"/>
                <a:cs typeface="Helvetica Light" charset="0"/>
              </a:rPr>
              <a:t>detailed </a:t>
            </a:r>
            <a:r>
              <a:rPr lang="en-GB" sz="1400" dirty="0">
                <a:latin typeface="Helvetica Light" charset="0"/>
                <a:ea typeface="Helvetica Light" charset="0"/>
                <a:cs typeface="Helvetica Light" charset="0"/>
              </a:rPr>
              <a:t>b </a:t>
            </a:r>
            <a:r>
              <a:rPr lang="en-GB" sz="1400" dirty="0">
                <a:latin typeface="Symbol" charset="2"/>
                <a:ea typeface="Symbol" charset="2"/>
                <a:cs typeface="Symbol" charset="2"/>
              </a:rPr>
              <a:t>® </a:t>
            </a:r>
            <a:r>
              <a:rPr lang="en-US" sz="1400" dirty="0">
                <a:latin typeface="Helvetica Light" charset="0"/>
                <a:ea typeface="Helvetica Light" charset="0"/>
                <a:cs typeface="Helvetica Light" charset="0"/>
              </a:rPr>
              <a:t>s </a:t>
            </a:r>
            <a:r>
              <a:rPr lang="en-US" sz="1400" dirty="0" smtClean="0">
                <a:latin typeface="Helvetica Light" charset="0"/>
                <a:ea typeface="Helvetica Light" charset="0"/>
                <a:cs typeface="Helvetica Light" charset="0"/>
              </a:rPr>
              <a:t>studies (incl. B </a:t>
            </a:r>
            <a:r>
              <a:rPr lang="en-GB" sz="1400" dirty="0">
                <a:latin typeface="Symbol" charset="2"/>
                <a:ea typeface="Symbol" charset="2"/>
                <a:cs typeface="Symbol" charset="2"/>
              </a:rPr>
              <a:t>®</a:t>
            </a:r>
            <a:r>
              <a:rPr lang="en-GB" sz="1400" dirty="0">
                <a:latin typeface="Helvetica Light" charset="0"/>
                <a:ea typeface="Helvetica Light" charset="0"/>
                <a:cs typeface="Helvetica Light" charset="0"/>
              </a:rPr>
              <a:t> </a:t>
            </a:r>
            <a:r>
              <a:rPr lang="en-GB" sz="1400" dirty="0" smtClean="0">
                <a:latin typeface="Helvetica Light" charset="0"/>
                <a:ea typeface="Helvetica Light" charset="0"/>
                <a:cs typeface="Helvetica Light" charset="0"/>
              </a:rPr>
              <a:t>K</a:t>
            </a:r>
            <a:r>
              <a:rPr lang="en-GB" sz="1400" baseline="30000" dirty="0" smtClean="0">
                <a:latin typeface="Helvetica Light" charset="0"/>
                <a:ea typeface="Helvetica Light" charset="0"/>
                <a:cs typeface="Helvetica Light" charset="0"/>
              </a:rPr>
              <a:t>(</a:t>
            </a:r>
            <a:r>
              <a:rPr lang="en-GB" sz="1400" dirty="0" smtClean="0">
                <a:latin typeface="Helvetica Light" charset="0"/>
                <a:ea typeface="Helvetica Light" charset="0"/>
                <a:cs typeface="Helvetica Light" charset="0"/>
              </a:rPr>
              <a:t>*</a:t>
            </a:r>
            <a:r>
              <a:rPr lang="en-GB" sz="1400" baseline="30000" dirty="0" smtClean="0">
                <a:latin typeface="Helvetica Light" charset="0"/>
                <a:ea typeface="Helvetica Light" charset="0"/>
                <a:cs typeface="Helvetica Light" charset="0"/>
              </a:rPr>
              <a:t>)</a:t>
            </a:r>
            <a:r>
              <a:rPr lang="en-GB" sz="1400" dirty="0" err="1" smtClean="0">
                <a:latin typeface="Helvetica Light" charset="0"/>
                <a:ea typeface="Helvetica Light" charset="0"/>
                <a:cs typeface="Helvetica Light" charset="0"/>
              </a:rPr>
              <a:t>νν</a:t>
            </a:r>
            <a:r>
              <a:rPr lang="en-GB" sz="1400" dirty="0" smtClean="0">
                <a:latin typeface="Helvetica Light" charset="0"/>
                <a:ea typeface="Helvetica Light" charset="0"/>
                <a:cs typeface="Helvetica Light" charset="0"/>
              </a:rPr>
              <a:t> </a:t>
            </a:r>
            <a:r>
              <a:rPr lang="en-GB" sz="1400" dirty="0" err="1" smtClean="0">
                <a:latin typeface="Helvetica Light" charset="0"/>
                <a:ea typeface="Helvetica Light" charset="0"/>
                <a:cs typeface="Helvetica Light" charset="0"/>
              </a:rPr>
              <a:t>penguin+box</a:t>
            </a:r>
            <a:r>
              <a:rPr lang="en-GB" sz="1400" dirty="0" smtClean="0">
                <a:latin typeface="Helvetica Light" charset="0"/>
                <a:ea typeface="Helvetica Light" charset="0"/>
                <a:cs typeface="Helvetica Light" charset="0"/>
              </a:rPr>
              <a:t> to ~20%)</a:t>
            </a:r>
          </a:p>
          <a:p>
            <a:pPr marL="285750" indent="-285750">
              <a:spcBef>
                <a:spcPts val="900"/>
              </a:spcBef>
              <a:buFont typeface="Arial" charset="0"/>
              <a:buChar char="•"/>
            </a:pPr>
            <a:r>
              <a:rPr lang="en-US" sz="1400" dirty="0" smtClean="0">
                <a:latin typeface="Helvetica Light" charset="0"/>
                <a:ea typeface="Helvetica Light" charset="0"/>
                <a:cs typeface="Helvetica Light" charset="0"/>
              </a:rPr>
              <a:t>Lepton </a:t>
            </a:r>
            <a:r>
              <a:rPr lang="en-US" sz="1400" dirty="0" err="1" smtClean="0">
                <a:latin typeface="Helvetica Light" charset="0"/>
                <a:ea typeface="Helvetica Light" charset="0"/>
                <a:cs typeface="Helvetica Light" charset="0"/>
              </a:rPr>
              <a:t>flavour</a:t>
            </a:r>
            <a:r>
              <a:rPr lang="en-US" sz="1400" dirty="0" smtClean="0">
                <a:latin typeface="Helvetica Light" charset="0"/>
                <a:ea typeface="Helvetica Light" charset="0"/>
                <a:cs typeface="Helvetica Light" charset="0"/>
              </a:rPr>
              <a:t> violation, universality tests</a:t>
            </a:r>
          </a:p>
          <a:p>
            <a:pPr marL="285750" indent="-285750">
              <a:spcBef>
                <a:spcPts val="900"/>
              </a:spcBef>
              <a:buFont typeface="Arial" charset="0"/>
              <a:buChar char="•"/>
            </a:pPr>
            <a:r>
              <a:rPr lang="en-US" sz="1400" dirty="0" smtClean="0">
                <a:latin typeface="Helvetica Light" charset="0"/>
                <a:ea typeface="Helvetica Light" charset="0"/>
                <a:cs typeface="Helvetica Light" charset="0"/>
              </a:rPr>
              <a:t>CP violation in bottom and charm systems</a:t>
            </a:r>
          </a:p>
        </p:txBody>
      </p:sp>
      <p:pic>
        <p:nvPicPr>
          <p:cNvPr id="2" name="Picture 1"/>
          <p:cNvPicPr>
            <a:picLocks noChangeAspect="1"/>
          </p:cNvPicPr>
          <p:nvPr/>
        </p:nvPicPr>
        <p:blipFill>
          <a:blip r:embed="rId2"/>
          <a:stretch>
            <a:fillRect/>
          </a:stretch>
        </p:blipFill>
        <p:spPr>
          <a:xfrm>
            <a:off x="899592" y="3120936"/>
            <a:ext cx="7671897" cy="3703803"/>
          </a:xfrm>
          <a:prstGeom prst="rect">
            <a:avLst/>
          </a:prstGeom>
        </p:spPr>
      </p:pic>
    </p:spTree>
    <p:extLst>
      <p:ext uri="{BB962C8B-B14F-4D97-AF65-F5344CB8AC3E}">
        <p14:creationId xmlns:p14="http://schemas.microsoft.com/office/powerpoint/2010/main" val="143332035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3006743"/>
            <a:ext cx="9144000" cy="3878641"/>
          </a:xfrm>
          <a:prstGeom prst="rect">
            <a:avLst/>
          </a:prstGeom>
        </p:spPr>
      </p:pic>
      <p:sp>
        <p:nvSpPr>
          <p:cNvPr id="5" name="Rectangle 4"/>
          <p:cNvSpPr/>
          <p:nvPr/>
        </p:nvSpPr>
        <p:spPr>
          <a:xfrm>
            <a:off x="-1" y="1"/>
            <a:ext cx="9144001"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 name="TextBox 1"/>
          <p:cNvSpPr txBox="1"/>
          <p:nvPr/>
        </p:nvSpPr>
        <p:spPr>
          <a:xfrm>
            <a:off x="139312" y="116632"/>
            <a:ext cx="5758308" cy="338554"/>
          </a:xfrm>
          <a:prstGeom prst="rect">
            <a:avLst/>
          </a:prstGeom>
          <a:noFill/>
        </p:spPr>
        <p:txBody>
          <a:bodyPr wrap="none" rtlCol="0">
            <a:spAutoFit/>
          </a:bodyPr>
          <a:lstStyle/>
          <a:p>
            <a:r>
              <a:rPr lang="en-US" sz="1600" dirty="0" smtClean="0">
                <a:solidFill>
                  <a:srgbClr val="D80017"/>
                </a:solidFill>
                <a:latin typeface="Helvetica Light" charset="0"/>
                <a:ea typeface="Helvetica Light" charset="0"/>
                <a:cs typeface="Helvetica Light" charset="0"/>
              </a:rPr>
              <a:t>How can these LHC luminosity improvements be achieved ? </a:t>
            </a:r>
          </a:p>
        </p:txBody>
      </p:sp>
      <p:sp>
        <p:nvSpPr>
          <p:cNvPr id="7" name="Rectangle 6"/>
          <p:cNvSpPr/>
          <p:nvPr/>
        </p:nvSpPr>
        <p:spPr>
          <a:xfrm>
            <a:off x="-1" y="2880320"/>
            <a:ext cx="8604450" cy="1101371"/>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4" name="Sun 13"/>
          <p:cNvSpPr/>
          <p:nvPr/>
        </p:nvSpPr>
        <p:spPr>
          <a:xfrm>
            <a:off x="2771800" y="5229200"/>
            <a:ext cx="216024" cy="216024"/>
          </a:xfrm>
          <a:prstGeom prst="sun">
            <a:avLst/>
          </a:prstGeom>
          <a:solidFill>
            <a:srgbClr val="FFFF00"/>
          </a:solidFill>
          <a:ln>
            <a:solidFill>
              <a:srgbClr val="FF0000"/>
            </a:solidFill>
          </a:ln>
        </p:spPr>
        <p:txBody>
          <a:bodyPr wrap="none" rtlCol="0" anchor="ctr">
            <a:spAutoFit/>
          </a:bodyPr>
          <a:lstStyle/>
          <a:p>
            <a:pPr algn="r"/>
            <a:endParaRPr lang="en-US" sz="1600">
              <a:latin typeface="Helvetica Light" charset="0"/>
              <a:ea typeface="Helvetica Light" charset="0"/>
              <a:cs typeface="Helvetica Light" charset="0"/>
            </a:endParaRP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900" y="548680"/>
            <a:ext cx="8712200" cy="3416300"/>
          </a:xfrm>
          <a:prstGeom prst="rect">
            <a:avLst/>
          </a:prstGeom>
        </p:spPr>
      </p:pic>
      <p:sp>
        <p:nvSpPr>
          <p:cNvPr id="18" name="TextBox 17"/>
          <p:cNvSpPr txBox="1"/>
          <p:nvPr/>
        </p:nvSpPr>
        <p:spPr>
          <a:xfrm>
            <a:off x="2303045" y="5050410"/>
            <a:ext cx="675185" cy="200055"/>
          </a:xfrm>
          <a:prstGeom prst="rect">
            <a:avLst/>
          </a:prstGeom>
          <a:noFill/>
        </p:spPr>
        <p:txBody>
          <a:bodyPr wrap="none" rtlCol="0">
            <a:spAutoFit/>
          </a:bodyPr>
          <a:lstStyle/>
          <a:p>
            <a:r>
              <a:rPr lang="en-US" sz="700" dirty="0" smtClean="0">
                <a:solidFill>
                  <a:srgbClr val="D80017"/>
                </a:solidFill>
                <a:latin typeface="Helvetica Light" charset="0"/>
                <a:ea typeface="Helvetica Light" charset="0"/>
                <a:cs typeface="Helvetica Light" charset="0"/>
              </a:rPr>
              <a:t>We are here</a:t>
            </a:r>
          </a:p>
        </p:txBody>
      </p:sp>
      <p:sp>
        <p:nvSpPr>
          <p:cNvPr id="4" name="Rounded Rectangle 3"/>
          <p:cNvSpPr/>
          <p:nvPr/>
        </p:nvSpPr>
        <p:spPr>
          <a:xfrm>
            <a:off x="7349924" y="2411189"/>
            <a:ext cx="1099596" cy="1121743"/>
          </a:xfrm>
          <a:prstGeom prst="roundRect">
            <a:avLst/>
          </a:prstGeom>
          <a:ln w="28575">
            <a:solidFill>
              <a:srgbClr val="D80017"/>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Tree>
    <p:extLst>
      <p:ext uri="{BB962C8B-B14F-4D97-AF65-F5344CB8AC3E}">
        <p14:creationId xmlns:p14="http://schemas.microsoft.com/office/powerpoint/2010/main" val="32095804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9144000" cy="648182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8"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62</a:t>
            </a:fld>
            <a:endParaRPr lang="en-GB" dirty="0"/>
          </a:p>
        </p:txBody>
      </p:sp>
      <p:sp>
        <p:nvSpPr>
          <p:cNvPr id="17" name="TextBox 16"/>
          <p:cNvSpPr txBox="1"/>
          <p:nvPr/>
        </p:nvSpPr>
        <p:spPr>
          <a:xfrm>
            <a:off x="4860032" y="156409"/>
            <a:ext cx="3960440" cy="1400383"/>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Particle physics at the dawn of the LHC Run-2</a:t>
            </a:r>
          </a:p>
          <a:p>
            <a:pPr algn="r">
              <a:spcBef>
                <a:spcPts val="600"/>
              </a:spcBef>
            </a:pPr>
            <a:r>
              <a:rPr lang="en-US" sz="1600" dirty="0" smtClean="0">
                <a:solidFill>
                  <a:schemeClr val="bg1"/>
                </a:solidFill>
                <a:latin typeface="Helvetica Light" charset="0"/>
                <a:ea typeface="Helvetica Light" charset="0"/>
                <a:cs typeface="Helvetica Light" charset="0"/>
              </a:rPr>
              <a:t>No new physics in direct searches </a:t>
            </a:r>
          </a:p>
          <a:p>
            <a:pPr algn="r"/>
            <a:r>
              <a:rPr lang="en-US" sz="1600" dirty="0" smtClean="0">
                <a:solidFill>
                  <a:schemeClr val="bg1"/>
                </a:solidFill>
                <a:latin typeface="Helvetica Light" charset="0"/>
                <a:ea typeface="Helvetica Light" charset="0"/>
                <a:cs typeface="Helvetica Light" charset="0"/>
              </a:rPr>
              <a:t>or study of quantum fluctuations</a:t>
            </a:r>
          </a:p>
        </p:txBody>
      </p:sp>
      <p:sp>
        <p:nvSpPr>
          <p:cNvPr id="2" name="Rectangle 1"/>
          <p:cNvSpPr/>
          <p:nvPr/>
        </p:nvSpPr>
        <p:spPr>
          <a:xfrm>
            <a:off x="255008" y="2627034"/>
            <a:ext cx="5682108" cy="3724096"/>
          </a:xfrm>
          <a:prstGeom prst="rect">
            <a:avLst/>
          </a:prstGeom>
        </p:spPr>
        <p:txBody>
          <a:bodyPr wrap="square">
            <a:spAutoFit/>
          </a:bodyPr>
          <a:lstStyle/>
          <a:p>
            <a:pPr lvl="0">
              <a:spcBef>
                <a:spcPts val="1800"/>
              </a:spcBef>
            </a:pPr>
            <a:r>
              <a:rPr lang="en-GB" sz="1600" dirty="0" smtClean="0">
                <a:latin typeface="Helvetica Light"/>
                <a:cs typeface="Helvetica Light"/>
              </a:rPr>
              <a:t>Asymptotic </a:t>
            </a:r>
            <a:r>
              <a:rPr lang="en-GB" sz="1600" dirty="0">
                <a:latin typeface="Helvetica Light"/>
                <a:cs typeface="Helvetica Light"/>
              </a:rPr>
              <a:t>freedom </a:t>
            </a:r>
            <a:r>
              <a:rPr lang="en-GB" sz="1600" dirty="0" smtClean="0">
                <a:latin typeface="Helvetica Light"/>
                <a:cs typeface="Helvetica Light"/>
              </a:rPr>
              <a:t>in strong </a:t>
            </a:r>
            <a:r>
              <a:rPr lang="en-GB" sz="1600" dirty="0">
                <a:latin typeface="Helvetica Light"/>
                <a:cs typeface="Helvetica Light"/>
              </a:rPr>
              <a:t>interactions verified at % level</a:t>
            </a:r>
          </a:p>
          <a:p>
            <a:pPr lvl="0">
              <a:spcBef>
                <a:spcPts val="1800"/>
              </a:spcBef>
            </a:pPr>
            <a:r>
              <a:rPr lang="en-GB" sz="1600" dirty="0">
                <a:latin typeface="Helvetica Light"/>
                <a:cs typeface="Helvetica Light"/>
              </a:rPr>
              <a:t>Electroweak unification </a:t>
            </a:r>
            <a:r>
              <a:rPr lang="en-GB" sz="1600" dirty="0" smtClean="0">
                <a:latin typeface="Helvetica Light"/>
                <a:cs typeface="Helvetica Light"/>
              </a:rPr>
              <a:t>tested </a:t>
            </a:r>
            <a:r>
              <a:rPr lang="en-GB" sz="1600" dirty="0">
                <a:latin typeface="Helvetica Light"/>
                <a:cs typeface="Helvetica Light"/>
              </a:rPr>
              <a:t>to </a:t>
            </a:r>
            <a:r>
              <a:rPr lang="en-GB" sz="1600" dirty="0" smtClean="0">
                <a:latin typeface="Helvetica Light"/>
                <a:cs typeface="Helvetica Light"/>
              </a:rPr>
              <a:t>high </a:t>
            </a:r>
            <a:r>
              <a:rPr lang="en-GB" sz="1600" dirty="0">
                <a:latin typeface="Helvetica Light"/>
                <a:cs typeface="Helvetica Light"/>
              </a:rPr>
              <a:t>precision</a:t>
            </a:r>
          </a:p>
          <a:p>
            <a:pPr lvl="0">
              <a:spcBef>
                <a:spcPts val="1800"/>
              </a:spcBef>
            </a:pPr>
            <a:r>
              <a:rPr lang="en-GB" sz="1600" dirty="0" smtClean="0">
                <a:latin typeface="Helvetica Light"/>
                <a:cs typeface="Helvetica Light"/>
              </a:rPr>
              <a:t>Quark sector: CKM </a:t>
            </a:r>
            <a:r>
              <a:rPr lang="en-GB" sz="1600" dirty="0">
                <a:latin typeface="Helvetica Light"/>
                <a:cs typeface="Helvetica Light"/>
              </a:rPr>
              <a:t>picture for quark mixing </a:t>
            </a:r>
            <a:r>
              <a:rPr lang="en-GB" sz="1600" dirty="0" smtClean="0">
                <a:latin typeface="Helvetica Light"/>
                <a:cs typeface="Helvetica Light"/>
              </a:rPr>
              <a:t>&amp; CP </a:t>
            </a:r>
            <a:r>
              <a:rPr lang="en-GB" sz="1600" dirty="0">
                <a:latin typeface="Helvetica Light"/>
                <a:cs typeface="Helvetica Light"/>
              </a:rPr>
              <a:t>violation confirmed</a:t>
            </a:r>
          </a:p>
          <a:p>
            <a:pPr lvl="0">
              <a:spcBef>
                <a:spcPts val="1800"/>
              </a:spcBef>
            </a:pPr>
            <a:r>
              <a:rPr lang="en-GB" sz="1600" dirty="0" smtClean="0">
                <a:latin typeface="Helvetica Light"/>
                <a:cs typeface="Helvetica Light"/>
              </a:rPr>
              <a:t>Lepton sector: </a:t>
            </a:r>
            <a:r>
              <a:rPr lang="en-GB" sz="1600" dirty="0">
                <a:latin typeface="Helvetica Light"/>
                <a:cs typeface="Helvetica Light"/>
              </a:rPr>
              <a:t>massive neutrinos, unknown </a:t>
            </a:r>
            <a:r>
              <a:rPr lang="en-GB" sz="1600" dirty="0" smtClean="0">
                <a:latin typeface="Helvetica Light"/>
                <a:cs typeface="Helvetica Light"/>
              </a:rPr>
              <a:t>nature</a:t>
            </a:r>
            <a:r>
              <a:rPr lang="en-GB" sz="1600" dirty="0">
                <a:latin typeface="Helvetica Light"/>
                <a:cs typeface="Helvetica Light"/>
              </a:rPr>
              <a:t>, masses, CP </a:t>
            </a:r>
            <a:r>
              <a:rPr lang="en-GB" sz="1600" dirty="0" smtClean="0">
                <a:latin typeface="Helvetica Light"/>
                <a:cs typeface="Helvetica Light"/>
              </a:rPr>
              <a:t>violation, </a:t>
            </a:r>
            <a:r>
              <a:rPr lang="en-GB" sz="1600" dirty="0">
                <a:latin typeface="Helvetica Light"/>
                <a:cs typeface="Helvetica Light"/>
              </a:rPr>
              <a:t>sterile 𝜈’s ? </a:t>
            </a:r>
            <a:r>
              <a:rPr lang="en-GB" sz="1600" dirty="0" smtClean="0">
                <a:latin typeface="Helvetica Light"/>
                <a:cs typeface="Helvetica Light"/>
              </a:rPr>
              <a:t>No flavour </a:t>
            </a:r>
            <a:r>
              <a:rPr lang="en-GB" sz="1600" dirty="0">
                <a:latin typeface="Helvetica Light"/>
                <a:cs typeface="Helvetica Light"/>
              </a:rPr>
              <a:t>violation </a:t>
            </a:r>
            <a:r>
              <a:rPr lang="en-GB" sz="1600" dirty="0" smtClean="0">
                <a:latin typeface="Helvetica Light"/>
                <a:cs typeface="Helvetica Light"/>
              </a:rPr>
              <a:t>in </a:t>
            </a:r>
            <a:r>
              <a:rPr lang="en-GB" sz="1600" dirty="0">
                <a:latin typeface="Helvetica Light"/>
                <a:cs typeface="Helvetica Light"/>
              </a:rPr>
              <a:t>charged lepton </a:t>
            </a:r>
            <a:r>
              <a:rPr lang="en-GB" sz="1600" dirty="0" smtClean="0">
                <a:latin typeface="Helvetica Light"/>
                <a:cs typeface="Helvetica Light"/>
              </a:rPr>
              <a:t>sector. Lepton universality tested to per-mil level</a:t>
            </a:r>
          </a:p>
          <a:p>
            <a:pPr>
              <a:spcBef>
                <a:spcPts val="1800"/>
              </a:spcBef>
            </a:pPr>
            <a:r>
              <a:rPr lang="en-GB" sz="1600" dirty="0">
                <a:latin typeface="Helvetica Light"/>
                <a:cs typeface="Helvetica Light"/>
              </a:rPr>
              <a:t>No compelling sign of new physics found at high mass scales, or anywhere else, </a:t>
            </a:r>
            <a:r>
              <a:rPr lang="en-GB" sz="1600" dirty="0" err="1" smtClean="0">
                <a:latin typeface="Helvetica Light"/>
                <a:cs typeface="Helvetica Light"/>
              </a:rPr>
              <a:t>eg</a:t>
            </a:r>
            <a:r>
              <a:rPr lang="en-GB" sz="1600" dirty="0">
                <a:latin typeface="Helvetica Light"/>
                <a:cs typeface="Helvetica Light"/>
              </a:rPr>
              <a:t>: no electric dipole moments </a:t>
            </a:r>
            <a:r>
              <a:rPr lang="en-GB" sz="1400" dirty="0">
                <a:latin typeface="Helvetica Light"/>
                <a:cs typeface="Helvetica Light"/>
              </a:rPr>
              <a:t>(EDM)</a:t>
            </a:r>
            <a:r>
              <a:rPr lang="en-GB" sz="1600" dirty="0">
                <a:latin typeface="Helvetica Light"/>
                <a:cs typeface="Helvetica Light"/>
              </a:rPr>
              <a:t>, no dark matter particles </a:t>
            </a:r>
            <a:r>
              <a:rPr lang="en-GB" sz="1400" dirty="0">
                <a:latin typeface="Helvetica Light"/>
                <a:cs typeface="Helvetica Light"/>
              </a:rPr>
              <a:t>(gravitational hints only)</a:t>
            </a:r>
            <a:r>
              <a:rPr lang="en-GB" sz="1600" dirty="0">
                <a:latin typeface="Helvetica Light"/>
                <a:cs typeface="Helvetica Light"/>
              </a:rPr>
              <a:t>,                 no </a:t>
            </a:r>
            <a:r>
              <a:rPr lang="en-GB" sz="1600" dirty="0" err="1">
                <a:latin typeface="Helvetica Light"/>
                <a:cs typeface="Helvetica Light"/>
              </a:rPr>
              <a:t>axions</a:t>
            </a:r>
            <a:r>
              <a:rPr lang="en-GB" sz="1600" dirty="0">
                <a:latin typeface="Helvetica Light"/>
                <a:cs typeface="Helvetica Light"/>
              </a:rPr>
              <a:t>, no proton </a:t>
            </a:r>
            <a:r>
              <a:rPr lang="en-GB" sz="1600" dirty="0" smtClean="0">
                <a:latin typeface="Helvetica Light"/>
                <a:cs typeface="Helvetica Light"/>
              </a:rPr>
              <a:t>decay</a:t>
            </a:r>
            <a:endParaRPr lang="en-GB" sz="1400" dirty="0">
              <a:latin typeface="Helvetica Light"/>
              <a:cs typeface="Helvetica Light"/>
            </a:endParaRPr>
          </a:p>
        </p:txBody>
      </p:sp>
      <p:pic>
        <p:nvPicPr>
          <p:cNvPr id="22" name="Picture 21"/>
          <p:cNvPicPr>
            <a:picLocks noChangeAspect="1"/>
          </p:cNvPicPr>
          <p:nvPr/>
        </p:nvPicPr>
        <p:blipFill rotWithShape="1">
          <a:blip r:embed="rId4">
            <a:extLst>
              <a:ext uri="{28A0092B-C50C-407E-A947-70E740481C1C}">
                <a14:useLocalDpi xmlns:a14="http://schemas.microsoft.com/office/drawing/2010/main"/>
              </a:ext>
            </a:extLst>
          </a:blip>
          <a:srcRect t="19551" b="19551"/>
          <a:stretch/>
        </p:blipFill>
        <p:spPr>
          <a:xfrm>
            <a:off x="6228184" y="3430976"/>
            <a:ext cx="2838590" cy="2446296"/>
          </a:xfrm>
          <a:prstGeom prst="rect">
            <a:avLst/>
          </a:prstGeom>
        </p:spPr>
      </p:pic>
      <p:pic>
        <p:nvPicPr>
          <p:cNvPr id="23" name="Picture 22"/>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740352" y="2120900"/>
            <a:ext cx="1181100" cy="1308100"/>
          </a:xfrm>
          <a:prstGeom prst="rect">
            <a:avLst/>
          </a:prstGeom>
        </p:spPr>
      </p:pic>
      <p:sp>
        <p:nvSpPr>
          <p:cNvPr id="24" name="Rectangle 23"/>
          <p:cNvSpPr/>
          <p:nvPr/>
        </p:nvSpPr>
        <p:spPr>
          <a:xfrm>
            <a:off x="8207752" y="2924944"/>
            <a:ext cx="288032" cy="349793"/>
          </a:xfrm>
          <a:prstGeom prst="rect">
            <a:avLst/>
          </a:prstGeom>
          <a:solidFill>
            <a:schemeClr val="bg1"/>
          </a:solidFill>
        </p:spPr>
        <p:txBody>
          <a:bodyPr rtlCol="0" anchor="ctr">
            <a:spAutoFit/>
          </a:bodyPr>
          <a:lstStyle/>
          <a:p>
            <a:pPr algn="ctr"/>
            <a:endParaRPr lang="en-US" sz="1600">
              <a:latin typeface="Helvetica Light" charset="0"/>
              <a:ea typeface="Helvetica Light" charset="0"/>
              <a:cs typeface="Helvetica Light" charset="0"/>
            </a:endParaRPr>
          </a:p>
        </p:txBody>
      </p:sp>
      <p:sp>
        <p:nvSpPr>
          <p:cNvPr id="25" name="TextBox 24"/>
          <p:cNvSpPr txBox="1"/>
          <p:nvPr/>
        </p:nvSpPr>
        <p:spPr>
          <a:xfrm>
            <a:off x="8205193" y="2852936"/>
            <a:ext cx="287258" cy="338554"/>
          </a:xfrm>
          <a:prstGeom prst="rect">
            <a:avLst/>
          </a:prstGeom>
          <a:noFill/>
        </p:spPr>
        <p:txBody>
          <a:bodyPr wrap="none" rtlCol="0">
            <a:spAutoFit/>
          </a:bodyPr>
          <a:lstStyle/>
          <a:p>
            <a:r>
              <a:rPr lang="en-US" sz="1600" smtClean="0">
                <a:latin typeface="Helvetica Light"/>
                <a:cs typeface="Helvetica Light"/>
              </a:rPr>
              <a:t>?</a:t>
            </a:r>
            <a:endParaRPr lang="en-US" sz="1600" dirty="0" smtClean="0">
              <a:latin typeface="Helvetica Light"/>
              <a:cs typeface="Helvetica Light"/>
            </a:endParaRPr>
          </a:p>
        </p:txBody>
      </p:sp>
      <p:sp>
        <p:nvSpPr>
          <p:cNvPr id="5" name="Bent-Up Arrow 4"/>
          <p:cNvSpPr/>
          <p:nvPr/>
        </p:nvSpPr>
        <p:spPr>
          <a:xfrm flipV="1">
            <a:off x="6444208" y="2233914"/>
            <a:ext cx="604774" cy="1226916"/>
          </a:xfrm>
          <a:prstGeom prst="bentUpArrow">
            <a:avLst>
              <a:gd name="adj1" fmla="val 26553"/>
              <a:gd name="adj2" fmla="val 25000"/>
              <a:gd name="adj3" fmla="val 25000"/>
            </a:avLst>
          </a:prstGeom>
          <a:solidFill>
            <a:schemeClr val="bg1">
              <a:lumMod val="85000"/>
            </a:schemeClr>
          </a:solidFill>
          <a:ln>
            <a:solidFill>
              <a:schemeClr val="bg1"/>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4" name="TextBox 13"/>
          <p:cNvSpPr txBox="1"/>
          <p:nvPr/>
        </p:nvSpPr>
        <p:spPr>
          <a:xfrm>
            <a:off x="251520" y="2132856"/>
            <a:ext cx="7128792" cy="338554"/>
          </a:xfrm>
          <a:prstGeom prst="rect">
            <a:avLst/>
          </a:prstGeom>
          <a:noFill/>
        </p:spPr>
        <p:txBody>
          <a:bodyPr wrap="square" rtlCol="0">
            <a:spAutoFit/>
          </a:bodyPr>
          <a:lstStyle/>
          <a:p>
            <a:pPr lvl="0">
              <a:spcBef>
                <a:spcPts val="1800"/>
              </a:spcBef>
            </a:pPr>
            <a:r>
              <a:rPr lang="en-GB" sz="1600" dirty="0" smtClean="0">
                <a:latin typeface="Helvetica Light"/>
                <a:cs typeface="Helvetica Light"/>
              </a:rPr>
              <a:t>QED tested to parts per million accuracy </a:t>
            </a:r>
            <a:r>
              <a:rPr lang="en-GB" sz="1400" dirty="0" smtClean="0">
                <a:latin typeface="Helvetica Light"/>
                <a:cs typeface="Helvetica Light"/>
              </a:rPr>
              <a:t>(slight anomaly in muon g–2)</a:t>
            </a:r>
          </a:p>
        </p:txBody>
      </p:sp>
    </p:spTree>
    <p:extLst>
      <p:ext uri="{BB962C8B-B14F-4D97-AF65-F5344CB8AC3E}">
        <p14:creationId xmlns:p14="http://schemas.microsoft.com/office/powerpoint/2010/main" val="178876306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ERN_picture_sky"/>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0" y="3175"/>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Oval 4"/>
          <p:cNvSpPr/>
          <p:nvPr/>
        </p:nvSpPr>
        <p:spPr>
          <a:xfrm>
            <a:off x="4348534" y="3843378"/>
            <a:ext cx="2237584" cy="1402802"/>
          </a:xfrm>
          <a:prstGeom prst="ellipse">
            <a:avLst/>
          </a:prstGeom>
          <a:noFill/>
          <a:ln w="38100" cmpd="sng">
            <a:solidFill>
              <a:schemeClr val="accent5">
                <a:lumMod val="60000"/>
                <a:lumOff val="40000"/>
              </a:schemeClr>
            </a:solidFill>
          </a:ln>
          <a:effectLst>
            <a:glow rad="63500">
              <a:schemeClr val="bg1">
                <a:alpha val="53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Oval 5"/>
          <p:cNvSpPr/>
          <p:nvPr/>
        </p:nvSpPr>
        <p:spPr>
          <a:xfrm rot="21397720">
            <a:off x="1102505" y="1968509"/>
            <a:ext cx="6882104" cy="3416730"/>
          </a:xfrm>
          <a:prstGeom prst="ellipse">
            <a:avLst/>
          </a:prstGeom>
          <a:noFill/>
          <a:ln w="57150" cmpd="sng">
            <a:solidFill>
              <a:schemeClr val="tx2">
                <a:lumMod val="50000"/>
                <a:lumOff val="50000"/>
              </a:schemeClr>
            </a:solidFill>
          </a:ln>
          <a:effectLst>
            <a:glow rad="101600">
              <a:schemeClr val="bg1">
                <a:alpha val="75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8"/>
          <p:cNvSpPr>
            <a:spLocks noChangeArrowheads="1"/>
          </p:cNvSpPr>
          <p:nvPr/>
        </p:nvSpPr>
        <p:spPr bwMode="auto">
          <a:xfrm>
            <a:off x="3840934" y="1268760"/>
            <a:ext cx="2496196" cy="535531"/>
          </a:xfrm>
          <a:prstGeom prst="rect">
            <a:avLst/>
          </a:prstGeom>
          <a:noFill/>
          <a:ln w="9525">
            <a:noFill/>
            <a:miter lim="800000"/>
            <a:headEnd/>
            <a:tailEnd/>
          </a:ln>
        </p:spPr>
        <p:txBody>
          <a:bodyPr wrap="none">
            <a:spAutoFit/>
          </a:bodyPr>
          <a:lstStyle/>
          <a:p>
            <a:pPr algn="ctr">
              <a:lnSpc>
                <a:spcPct val="90000"/>
              </a:lnSpc>
              <a:defRPr/>
            </a:pPr>
            <a:r>
              <a:rPr lang="en-GB" sz="1400" b="1" dirty="0">
                <a:solidFill>
                  <a:srgbClr val="FFFFFF"/>
                </a:solidFill>
                <a:effectLst>
                  <a:glow rad="101600">
                    <a:prstClr val="black">
                      <a:alpha val="75000"/>
                    </a:prstClr>
                  </a:glow>
                </a:effectLst>
                <a:latin typeface="Trebuchet MS"/>
                <a:cs typeface="Trebuchet MS"/>
              </a:rPr>
              <a:t>LHC ring at CERN:</a:t>
            </a:r>
          </a:p>
          <a:p>
            <a:pPr algn="ctr">
              <a:lnSpc>
                <a:spcPct val="90000"/>
              </a:lnSpc>
              <a:defRPr/>
            </a:pPr>
            <a:r>
              <a:rPr lang="en-GB" b="1" dirty="0">
                <a:solidFill>
                  <a:srgbClr val="FFFFFF"/>
                </a:solidFill>
                <a:effectLst>
                  <a:glow rad="101600">
                    <a:prstClr val="black">
                      <a:alpha val="75000"/>
                    </a:prstClr>
                  </a:glow>
                </a:effectLst>
                <a:latin typeface="Trebuchet MS"/>
                <a:cs typeface="Trebuchet MS"/>
              </a:rPr>
              <a:t>27 km circumference</a:t>
            </a:r>
            <a:endParaRPr lang="en-GB" sz="1600" b="1" dirty="0">
              <a:solidFill>
                <a:prstClr val="black"/>
              </a:solidFill>
              <a:effectLst>
                <a:glow rad="101600">
                  <a:prstClr val="black">
                    <a:alpha val="75000"/>
                  </a:prstClr>
                </a:glow>
              </a:effectLst>
              <a:latin typeface="Trebuchet MS"/>
              <a:cs typeface="Trebuchet MS"/>
            </a:endParaRPr>
          </a:p>
        </p:txBody>
      </p:sp>
      <p:sp>
        <p:nvSpPr>
          <p:cNvPr id="29" name="Line 70"/>
          <p:cNvSpPr>
            <a:spLocks noChangeShapeType="1"/>
          </p:cNvSpPr>
          <p:nvPr/>
        </p:nvSpPr>
        <p:spPr bwMode="auto">
          <a:xfrm flipH="1" flipV="1">
            <a:off x="2133600" y="4974888"/>
            <a:ext cx="240837" cy="119427"/>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2" name="Trapezoid 1"/>
          <p:cNvSpPr/>
          <p:nvPr/>
        </p:nvSpPr>
        <p:spPr>
          <a:xfrm rot="16002904">
            <a:off x="5121892" y="4420560"/>
            <a:ext cx="642302" cy="2290771"/>
          </a:xfrm>
          <a:prstGeom prst="trapezoid">
            <a:avLst>
              <a:gd name="adj" fmla="val 40873"/>
            </a:avLst>
          </a:prstGeom>
          <a:noFill/>
          <a:ln w="28575">
            <a:solidFill>
              <a:srgbClr val="FFFF00"/>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57150">
                <a:solidFill>
                  <a:schemeClr val="tx1"/>
                </a:solidFill>
              </a:ln>
            </a:endParaRPr>
          </a:p>
        </p:txBody>
      </p:sp>
      <p:sp>
        <p:nvSpPr>
          <p:cNvPr id="3" name="Rectangle 2"/>
          <p:cNvSpPr/>
          <p:nvPr/>
        </p:nvSpPr>
        <p:spPr>
          <a:xfrm>
            <a:off x="0" y="0"/>
            <a:ext cx="9144000" cy="646331"/>
          </a:xfrm>
          <a:prstGeom prst="rect">
            <a:avLst/>
          </a:prstGeom>
          <a:solidFill>
            <a:schemeClr val="tx2">
              <a:lumMod val="75000"/>
              <a:alpha val="37000"/>
            </a:schemeClr>
          </a:solidFill>
        </p:spPr>
        <p:txBody>
          <a:bodyPr wrap="square">
            <a:spAutoFit/>
          </a:bodyPr>
          <a:lstStyle/>
          <a:p>
            <a:pPr algn="ctr"/>
            <a:r>
              <a:rPr lang="en-GB" dirty="0" smtClean="0">
                <a:solidFill>
                  <a:schemeClr val="bg1"/>
                </a:solidFill>
              </a:rPr>
              <a:t>Superconducting proton/ion accelerator and collider installed in a 27 km circumference underground </a:t>
            </a:r>
            <a:r>
              <a:rPr lang="en-GB" dirty="0">
                <a:solidFill>
                  <a:schemeClr val="bg1"/>
                </a:solidFill>
              </a:rPr>
              <a:t>tunnel (4 </a:t>
            </a:r>
            <a:r>
              <a:rPr lang="en-GB" dirty="0" smtClean="0">
                <a:solidFill>
                  <a:schemeClr val="bg1"/>
                </a:solidFill>
              </a:rPr>
              <a:t>m tunnel cross-section diameter )</a:t>
            </a:r>
            <a:endParaRPr lang="en-GB" dirty="0">
              <a:solidFill>
                <a:schemeClr val="bg1"/>
              </a:solidFill>
            </a:endParaRPr>
          </a:p>
        </p:txBody>
      </p:sp>
      <p:sp>
        <p:nvSpPr>
          <p:cNvPr id="8" name="TextBox 7"/>
          <p:cNvSpPr txBox="1"/>
          <p:nvPr/>
        </p:nvSpPr>
        <p:spPr>
          <a:xfrm>
            <a:off x="6012160" y="1751363"/>
            <a:ext cx="1385316" cy="261610"/>
          </a:xfrm>
          <a:prstGeom prst="rect">
            <a:avLst/>
          </a:prstGeom>
          <a:noFill/>
        </p:spPr>
        <p:txBody>
          <a:bodyPr wrap="none" rtlCol="0">
            <a:spAutoFit/>
          </a:bodyPr>
          <a:lstStyle/>
          <a:p>
            <a:r>
              <a:rPr lang="en-US" sz="1100" b="1" dirty="0" smtClean="0">
                <a:solidFill>
                  <a:srgbClr val="FFFFFF"/>
                </a:solidFill>
                <a:effectLst>
                  <a:glow rad="101600">
                    <a:prstClr val="black">
                      <a:alpha val="75000"/>
                    </a:prstClr>
                  </a:glow>
                </a:effectLst>
                <a:latin typeface="Trebuchet MS"/>
                <a:cs typeface="Trebuchet MS"/>
              </a:rPr>
              <a:t>70 — 140 </a:t>
            </a:r>
            <a:r>
              <a:rPr lang="en-US" sz="1100" b="1" dirty="0">
                <a:solidFill>
                  <a:srgbClr val="FFFFFF"/>
                </a:solidFill>
                <a:effectLst>
                  <a:glow rad="101600">
                    <a:prstClr val="black">
                      <a:alpha val="75000"/>
                    </a:prstClr>
                  </a:glow>
                </a:effectLst>
                <a:latin typeface="Trebuchet MS"/>
                <a:cs typeface="Trebuchet MS"/>
              </a:rPr>
              <a:t>m </a:t>
            </a:r>
            <a:r>
              <a:rPr lang="en-US" sz="1100" b="1" dirty="0" smtClean="0">
                <a:solidFill>
                  <a:srgbClr val="FFFFFF"/>
                </a:solidFill>
                <a:effectLst>
                  <a:glow rad="101600">
                    <a:prstClr val="black">
                      <a:alpha val="75000"/>
                    </a:prstClr>
                  </a:glow>
                </a:effectLst>
                <a:latin typeface="Trebuchet MS"/>
                <a:cs typeface="Trebuchet MS"/>
              </a:rPr>
              <a:t>depth</a:t>
            </a:r>
            <a:endParaRPr lang="en-US" sz="1100" b="1" dirty="0">
              <a:solidFill>
                <a:srgbClr val="FFFFFF"/>
              </a:solidFill>
              <a:effectLst>
                <a:glow rad="101600">
                  <a:prstClr val="black">
                    <a:alpha val="75000"/>
                  </a:prstClr>
                </a:glow>
              </a:effectLst>
              <a:latin typeface="Trebuchet MS"/>
              <a:cs typeface="Trebuchet MS"/>
            </a:endParaRPr>
          </a:p>
        </p:txBody>
      </p:sp>
      <p:sp>
        <p:nvSpPr>
          <p:cNvPr id="16" name="Trapezoid 15"/>
          <p:cNvSpPr/>
          <p:nvPr/>
        </p:nvSpPr>
        <p:spPr>
          <a:xfrm rot="12847420">
            <a:off x="4312921" y="3357153"/>
            <a:ext cx="776844" cy="948436"/>
          </a:xfrm>
          <a:prstGeom prst="trapezoid">
            <a:avLst>
              <a:gd name="adj" fmla="val 40873"/>
            </a:avLst>
          </a:prstGeom>
          <a:noFill/>
          <a:ln w="28575">
            <a:solidFill>
              <a:srgbClr val="FFFF00"/>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57150">
                <a:solidFill>
                  <a:schemeClr val="tx1"/>
                </a:solidFill>
              </a:ln>
            </a:endParaRPr>
          </a:p>
        </p:txBody>
      </p:sp>
      <p:sp>
        <p:nvSpPr>
          <p:cNvPr id="17" name="Rectangle 8"/>
          <p:cNvSpPr>
            <a:spLocks noChangeArrowheads="1"/>
          </p:cNvSpPr>
          <p:nvPr/>
        </p:nvSpPr>
        <p:spPr bwMode="auto">
          <a:xfrm>
            <a:off x="4932040" y="3220902"/>
            <a:ext cx="1965603" cy="286232"/>
          </a:xfrm>
          <a:prstGeom prst="rect">
            <a:avLst/>
          </a:prstGeom>
          <a:noFill/>
          <a:ln w="9525">
            <a:noFill/>
            <a:miter lim="800000"/>
            <a:headEnd/>
            <a:tailEnd/>
          </a:ln>
        </p:spPr>
        <p:txBody>
          <a:bodyPr wrap="none">
            <a:spAutoFit/>
          </a:bodyPr>
          <a:lstStyle/>
          <a:p>
            <a:pPr algn="ctr">
              <a:lnSpc>
                <a:spcPct val="90000"/>
              </a:lnSpc>
              <a:defRPr/>
            </a:pPr>
            <a:r>
              <a:rPr lang="en-GB" sz="1400" b="1" dirty="0" smtClean="0">
                <a:solidFill>
                  <a:srgbClr val="FFFF00"/>
                </a:solidFill>
                <a:effectLst>
                  <a:glow rad="101600">
                    <a:prstClr val="black">
                      <a:alpha val="75000"/>
                    </a:prstClr>
                  </a:glow>
                </a:effectLst>
                <a:latin typeface="Trebuchet MS"/>
                <a:cs typeface="Trebuchet MS"/>
              </a:rPr>
              <a:t>CERN (</a:t>
            </a:r>
            <a:r>
              <a:rPr lang="en-GB" sz="1400" b="1" dirty="0" err="1" smtClean="0">
                <a:solidFill>
                  <a:srgbClr val="FFFF00"/>
                </a:solidFill>
                <a:effectLst>
                  <a:glow rad="101600">
                    <a:prstClr val="black">
                      <a:alpha val="75000"/>
                    </a:prstClr>
                  </a:glow>
                </a:effectLst>
                <a:latin typeface="Trebuchet MS"/>
                <a:cs typeface="Trebuchet MS"/>
              </a:rPr>
              <a:t>Pr</a:t>
            </a:r>
            <a:r>
              <a:rPr lang="en-US" sz="1400" b="1" dirty="0" err="1" smtClean="0">
                <a:solidFill>
                  <a:srgbClr val="FFFF00"/>
                </a:solidFill>
                <a:effectLst>
                  <a:glow rad="101600">
                    <a:prstClr val="black">
                      <a:alpha val="75000"/>
                    </a:prstClr>
                  </a:glow>
                </a:effectLst>
                <a:latin typeface="Trebuchet MS"/>
                <a:cs typeface="Trebuchet MS"/>
              </a:rPr>
              <a:t>é</a:t>
            </a:r>
            <a:r>
              <a:rPr lang="en-GB" sz="1400" b="1" dirty="0" err="1" smtClean="0">
                <a:solidFill>
                  <a:srgbClr val="FFFF00"/>
                </a:solidFill>
                <a:effectLst>
                  <a:glow rad="101600">
                    <a:prstClr val="black">
                      <a:alpha val="75000"/>
                    </a:prstClr>
                  </a:glow>
                </a:effectLst>
                <a:latin typeface="Trebuchet MS"/>
                <a:cs typeface="Trebuchet MS"/>
              </a:rPr>
              <a:t>vessin</a:t>
            </a:r>
            <a:r>
              <a:rPr lang="en-GB" sz="1400" b="1" dirty="0" smtClean="0">
                <a:solidFill>
                  <a:srgbClr val="FFFF00"/>
                </a:solidFill>
                <a:effectLst>
                  <a:glow rad="101600">
                    <a:prstClr val="black">
                      <a:alpha val="75000"/>
                    </a:prstClr>
                  </a:glow>
                </a:effectLst>
                <a:latin typeface="Trebuchet MS"/>
                <a:cs typeface="Trebuchet MS"/>
              </a:rPr>
              <a:t> site)</a:t>
            </a:r>
            <a:endParaRPr lang="en-GB" sz="1600" b="1" dirty="0">
              <a:solidFill>
                <a:srgbClr val="FFFF00"/>
              </a:solidFill>
              <a:effectLst>
                <a:glow rad="101600">
                  <a:prstClr val="black">
                    <a:alpha val="75000"/>
                  </a:prstClr>
                </a:glow>
              </a:effectLst>
              <a:latin typeface="Trebuchet MS"/>
              <a:cs typeface="Trebuchet MS"/>
            </a:endParaRPr>
          </a:p>
        </p:txBody>
      </p:sp>
      <p:cxnSp>
        <p:nvCxnSpPr>
          <p:cNvPr id="10" name="Straight Arrow Connector 9"/>
          <p:cNvCxnSpPr/>
          <p:nvPr/>
        </p:nvCxnSpPr>
        <p:spPr>
          <a:xfrm>
            <a:off x="4113768" y="3507134"/>
            <a:ext cx="585823" cy="480075"/>
          </a:xfrm>
          <a:prstGeom prst="straightConnector1">
            <a:avLst/>
          </a:prstGeom>
          <a:ln>
            <a:solidFill>
              <a:schemeClr val="bg1"/>
            </a:solidFill>
            <a:tailEnd type="triangle"/>
          </a:ln>
          <a:effectLst/>
        </p:spPr>
        <p:style>
          <a:lnRef idx="2">
            <a:schemeClr val="accent1"/>
          </a:lnRef>
          <a:fillRef idx="0">
            <a:schemeClr val="accent1"/>
          </a:fillRef>
          <a:effectRef idx="1">
            <a:schemeClr val="accent1"/>
          </a:effectRef>
          <a:fontRef idx="minor">
            <a:schemeClr val="tx1"/>
          </a:fontRef>
        </p:style>
      </p:cxnSp>
      <p:sp>
        <p:nvSpPr>
          <p:cNvPr id="19" name="Rectangle 8"/>
          <p:cNvSpPr>
            <a:spLocks noChangeArrowheads="1"/>
          </p:cNvSpPr>
          <p:nvPr/>
        </p:nvSpPr>
        <p:spPr bwMode="auto">
          <a:xfrm>
            <a:off x="3590071" y="3095643"/>
            <a:ext cx="693897" cy="549381"/>
          </a:xfrm>
          <a:prstGeom prst="rect">
            <a:avLst/>
          </a:prstGeom>
          <a:noFill/>
          <a:ln w="9525">
            <a:noFill/>
            <a:miter lim="800000"/>
            <a:headEnd/>
            <a:tailEnd/>
          </a:ln>
        </p:spPr>
        <p:txBody>
          <a:bodyPr wrap="square">
            <a:spAutoFit/>
          </a:bodyPr>
          <a:lstStyle/>
          <a:p>
            <a:pPr>
              <a:lnSpc>
                <a:spcPct val="90000"/>
              </a:lnSpc>
              <a:defRPr/>
            </a:pPr>
            <a:r>
              <a:rPr lang="en-US" sz="1100" b="1" dirty="0" smtClean="0">
                <a:solidFill>
                  <a:schemeClr val="bg1"/>
                </a:solidFill>
                <a:effectLst>
                  <a:glow rad="101600">
                    <a:prstClr val="black">
                      <a:alpha val="75000"/>
                    </a:prstClr>
                  </a:glow>
                </a:effectLst>
                <a:latin typeface="Trebuchet MS"/>
                <a:cs typeface="Trebuchet MS"/>
              </a:rPr>
              <a:t>LHC </a:t>
            </a:r>
          </a:p>
          <a:p>
            <a:pPr>
              <a:lnSpc>
                <a:spcPct val="90000"/>
              </a:lnSpc>
              <a:defRPr/>
            </a:pPr>
            <a:r>
              <a:rPr lang="en-US" sz="1100" b="1" dirty="0" smtClean="0">
                <a:solidFill>
                  <a:schemeClr val="bg1"/>
                </a:solidFill>
                <a:effectLst>
                  <a:glow rad="101600">
                    <a:prstClr val="black">
                      <a:alpha val="75000"/>
                    </a:prstClr>
                  </a:glow>
                </a:effectLst>
                <a:latin typeface="Trebuchet MS"/>
                <a:cs typeface="Trebuchet MS"/>
              </a:rPr>
              <a:t>control room</a:t>
            </a:r>
            <a:endParaRPr lang="en-GB" sz="1200" b="1" dirty="0">
              <a:solidFill>
                <a:schemeClr val="bg1"/>
              </a:solidFill>
              <a:effectLst>
                <a:glow rad="101600">
                  <a:prstClr val="black">
                    <a:alpha val="75000"/>
                  </a:prstClr>
                </a:glow>
              </a:effectLst>
              <a:latin typeface="Trebuchet MS"/>
              <a:cs typeface="Trebuchet MS"/>
            </a:endParaRPr>
          </a:p>
        </p:txBody>
      </p:sp>
      <p:sp>
        <p:nvSpPr>
          <p:cNvPr id="18" name="Rectangle 8"/>
          <p:cNvSpPr>
            <a:spLocks noChangeArrowheads="1"/>
          </p:cNvSpPr>
          <p:nvPr/>
        </p:nvSpPr>
        <p:spPr bwMode="auto">
          <a:xfrm>
            <a:off x="4553851" y="3994508"/>
            <a:ext cx="1871025" cy="480131"/>
          </a:xfrm>
          <a:prstGeom prst="rect">
            <a:avLst/>
          </a:prstGeom>
          <a:noFill/>
          <a:ln w="9525">
            <a:noFill/>
            <a:miter lim="800000"/>
            <a:headEnd/>
            <a:tailEnd/>
          </a:ln>
        </p:spPr>
        <p:txBody>
          <a:bodyPr wrap="none">
            <a:spAutoFit/>
          </a:bodyPr>
          <a:lstStyle/>
          <a:p>
            <a:pPr algn="ctr" fontAlgn="base">
              <a:lnSpc>
                <a:spcPct val="90000"/>
              </a:lnSpc>
              <a:spcBef>
                <a:spcPct val="0"/>
              </a:spcBef>
              <a:spcAft>
                <a:spcPct val="0"/>
              </a:spcAft>
              <a:defRPr/>
            </a:pPr>
            <a:r>
              <a:rPr lang="fr-FR" sz="1400" b="1" dirty="0" smtClean="0">
                <a:solidFill>
                  <a:srgbClr val="FFFFFF"/>
                </a:solidFill>
                <a:effectLst>
                  <a:glow rad="101600">
                    <a:prstClr val="black">
                      <a:alpha val="75000"/>
                    </a:prstClr>
                  </a:glow>
                </a:effectLst>
                <a:latin typeface="Trebuchet MS"/>
                <a:ea typeface="ＭＳ Ｐゴシック" charset="-128"/>
                <a:cs typeface="Trebuchet MS"/>
              </a:rPr>
              <a:t>SPS ring:</a:t>
            </a:r>
          </a:p>
          <a:p>
            <a:pPr algn="ctr">
              <a:lnSpc>
                <a:spcPct val="90000"/>
              </a:lnSpc>
              <a:defRPr/>
            </a:pPr>
            <a:r>
              <a:rPr lang="fr-FR" sz="1400" b="1" dirty="0" smtClean="0">
                <a:solidFill>
                  <a:srgbClr val="FFFFFF"/>
                </a:solidFill>
                <a:effectLst>
                  <a:glow rad="101600">
                    <a:prstClr val="black">
                      <a:alpha val="75000"/>
                    </a:prstClr>
                  </a:glow>
                </a:effectLst>
                <a:latin typeface="Trebuchet MS"/>
                <a:ea typeface="ＭＳ Ｐゴシック" charset="-128"/>
                <a:cs typeface="Trebuchet MS"/>
              </a:rPr>
              <a:t>7 km </a:t>
            </a:r>
            <a:r>
              <a:rPr lang="en-GB" sz="1400" b="1" dirty="0">
                <a:solidFill>
                  <a:srgbClr val="FFFFFF"/>
                </a:solidFill>
                <a:effectLst>
                  <a:glow rad="101600">
                    <a:prstClr val="black">
                      <a:alpha val="75000"/>
                    </a:prstClr>
                  </a:glow>
                </a:effectLst>
                <a:latin typeface="Trebuchet MS"/>
                <a:cs typeface="Trebuchet MS"/>
              </a:rPr>
              <a:t>circumference</a:t>
            </a:r>
            <a:endParaRPr lang="fr-FR" sz="1200" b="1" dirty="0">
              <a:solidFill>
                <a:prstClr val="black"/>
              </a:solidFill>
              <a:effectLst>
                <a:glow rad="101600">
                  <a:prstClr val="black">
                    <a:alpha val="75000"/>
                  </a:prstClr>
                </a:glow>
              </a:effectLst>
              <a:latin typeface="Trebuchet MS"/>
              <a:ea typeface="ＭＳ Ｐゴシック" charset="-128"/>
              <a:cs typeface="Trebuchet MS"/>
            </a:endParaRPr>
          </a:p>
        </p:txBody>
      </p:sp>
    </p:spTree>
    <p:extLst>
      <p:ext uri="{BB962C8B-B14F-4D97-AF65-F5344CB8AC3E}">
        <p14:creationId xmlns:p14="http://schemas.microsoft.com/office/powerpoint/2010/main" val="914173447"/>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ERN_picture_sky"/>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0" y="3175"/>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Oval 4"/>
          <p:cNvSpPr/>
          <p:nvPr/>
        </p:nvSpPr>
        <p:spPr>
          <a:xfrm>
            <a:off x="4348534" y="3843378"/>
            <a:ext cx="2237584" cy="1402802"/>
          </a:xfrm>
          <a:prstGeom prst="ellipse">
            <a:avLst/>
          </a:prstGeom>
          <a:noFill/>
          <a:ln w="38100" cmpd="sng">
            <a:solidFill>
              <a:schemeClr val="accent5">
                <a:lumMod val="60000"/>
                <a:lumOff val="40000"/>
              </a:schemeClr>
            </a:solidFill>
          </a:ln>
          <a:effectLst>
            <a:glow rad="63500">
              <a:schemeClr val="bg1">
                <a:alpha val="53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Oval 5"/>
          <p:cNvSpPr/>
          <p:nvPr/>
        </p:nvSpPr>
        <p:spPr>
          <a:xfrm rot="21397720">
            <a:off x="1102505" y="1968509"/>
            <a:ext cx="6882104" cy="3416730"/>
          </a:xfrm>
          <a:prstGeom prst="ellipse">
            <a:avLst/>
          </a:prstGeom>
          <a:noFill/>
          <a:ln w="57150" cmpd="sng">
            <a:solidFill>
              <a:schemeClr val="tx2">
                <a:lumMod val="50000"/>
                <a:lumOff val="50000"/>
              </a:schemeClr>
            </a:solidFill>
          </a:ln>
          <a:effectLst>
            <a:glow rad="101600">
              <a:schemeClr val="bg1">
                <a:alpha val="75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7" name="Picture 73" descr="bul-pho-2007-079"/>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139585" y="693688"/>
            <a:ext cx="2590800" cy="1727200"/>
          </a:xfrm>
          <a:prstGeom prst="rect">
            <a:avLst/>
          </a:prstGeom>
          <a:noFill/>
          <a:ln w="38100" cap="flat" cmpd="sng" algn="ctr">
            <a:solidFill>
              <a:srgbClr val="FFFFFF"/>
            </a:solidFill>
            <a:prstDash val="solid"/>
            <a:miter lim="800000"/>
            <a:headEnd type="none" w="med" len="med"/>
            <a:tailEnd type="none" w="med" len="med"/>
          </a:ln>
          <a:effectLst>
            <a:outerShdw blurRad="304800" dist="38100" dir="2700000" sx="101000" sy="101000">
              <a:srgbClr val="000000"/>
            </a:outerShdw>
          </a:effectLst>
          <a:extLst>
            <a:ext uri="{909E8E84-426E-40dd-AFC4-6F175D3DCCD1}">
              <a14:hiddenFill xmlns="" xmlns:a14="http://schemas.microsoft.com/office/drawing/2010/main">
                <a:solidFill>
                  <a:srgbClr val="FFFFFF"/>
                </a:solidFill>
              </a14:hiddenFill>
            </a:ext>
          </a:extLst>
        </p:spPr>
      </p:pic>
      <p:sp>
        <p:nvSpPr>
          <p:cNvPr id="8" name="Rectangle 95"/>
          <p:cNvSpPr>
            <a:spLocks noChangeArrowheads="1"/>
          </p:cNvSpPr>
          <p:nvPr/>
        </p:nvSpPr>
        <p:spPr bwMode="auto">
          <a:xfrm>
            <a:off x="2170039" y="697826"/>
            <a:ext cx="554618" cy="304800"/>
          </a:xfrm>
          <a:prstGeom prst="rect">
            <a:avLst/>
          </a:prstGeom>
          <a:gradFill rotWithShape="0">
            <a:gsLst>
              <a:gs pos="0">
                <a:srgbClr val="A52B2B"/>
              </a:gs>
              <a:gs pos="100000">
                <a:srgbClr val="820101"/>
              </a:gs>
            </a:gsLst>
            <a:lin ang="5400000" scaled="1"/>
          </a:gradFill>
          <a:ln w="9525">
            <a:noFill/>
            <a:miter lim="800000"/>
            <a:headEnd/>
            <a:tailEnd/>
          </a:ln>
        </p:spPr>
        <p:txBody>
          <a:bodyPr wrap="none" anchor="ctr"/>
          <a:lstStyle/>
          <a:p>
            <a:pPr fontAlgn="base">
              <a:spcBef>
                <a:spcPct val="0"/>
              </a:spcBef>
              <a:spcAft>
                <a:spcPct val="0"/>
              </a:spcAft>
              <a:defRPr/>
            </a:pPr>
            <a:endParaRPr lang="en-US" sz="240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9" name="Text Box 74"/>
          <p:cNvSpPr txBox="1">
            <a:spLocks noChangeArrowheads="1"/>
          </p:cNvSpPr>
          <p:nvPr/>
        </p:nvSpPr>
        <p:spPr bwMode="auto">
          <a:xfrm>
            <a:off x="2135212" y="677851"/>
            <a:ext cx="636588" cy="336550"/>
          </a:xfrm>
          <a:prstGeom prst="rect">
            <a:avLst/>
          </a:prstGeom>
          <a:noFill/>
          <a:ln w="9525">
            <a:noFill/>
            <a:miter lim="800000"/>
            <a:headEnd/>
            <a:tailEnd/>
          </a:ln>
          <a:effectLst/>
        </p:spPr>
        <p:txBody>
          <a:bodyPr wrap="none">
            <a:spAutoFit/>
          </a:bodyPr>
          <a:lstStyle>
            <a:lvl1pPr>
              <a:defRPr sz="1600">
                <a:solidFill>
                  <a:schemeClr val="tx1"/>
                </a:solidFill>
                <a:latin typeface="Comic Sans MS" charset="0"/>
                <a:ea typeface="ＭＳ Ｐゴシック" charset="0"/>
                <a:cs typeface="ＭＳ Ｐゴシック" charset="0"/>
              </a:defRPr>
            </a:lvl1pPr>
            <a:lvl2pPr marL="37931725" indent="-37474525">
              <a:defRPr sz="1600">
                <a:solidFill>
                  <a:schemeClr val="tx1"/>
                </a:solidFill>
                <a:latin typeface="Comic Sans MS" charset="0"/>
                <a:ea typeface="ＭＳ Ｐゴシック" charset="0"/>
              </a:defRPr>
            </a:lvl2pPr>
            <a:lvl3pPr>
              <a:defRPr sz="1600">
                <a:solidFill>
                  <a:schemeClr val="tx1"/>
                </a:solidFill>
                <a:latin typeface="Comic Sans MS" charset="0"/>
                <a:ea typeface="ＭＳ Ｐゴシック" charset="0"/>
              </a:defRPr>
            </a:lvl3pPr>
            <a:lvl4pPr>
              <a:defRPr sz="1600">
                <a:solidFill>
                  <a:schemeClr val="tx1"/>
                </a:solidFill>
                <a:latin typeface="Comic Sans MS" charset="0"/>
                <a:ea typeface="ＭＳ Ｐゴシック" charset="0"/>
              </a:defRPr>
            </a:lvl4pPr>
            <a:lvl5pPr>
              <a:defRPr sz="1600">
                <a:solidFill>
                  <a:schemeClr val="tx1"/>
                </a:solidFill>
                <a:latin typeface="Comic Sans MS" charset="0"/>
                <a:ea typeface="ＭＳ Ｐゴシック" charset="0"/>
              </a:defRPr>
            </a:lvl5pPr>
            <a:lvl6pPr marL="457200" eaLnBrk="0" fontAlgn="base" hangingPunct="0">
              <a:spcBef>
                <a:spcPct val="0"/>
              </a:spcBef>
              <a:spcAft>
                <a:spcPct val="0"/>
              </a:spcAft>
              <a:defRPr sz="1600">
                <a:solidFill>
                  <a:schemeClr val="tx1"/>
                </a:solidFill>
                <a:latin typeface="Comic Sans MS" charset="0"/>
                <a:ea typeface="ＭＳ Ｐゴシック" charset="0"/>
              </a:defRPr>
            </a:lvl6pPr>
            <a:lvl7pPr marL="914400" eaLnBrk="0" fontAlgn="base" hangingPunct="0">
              <a:spcBef>
                <a:spcPct val="0"/>
              </a:spcBef>
              <a:spcAft>
                <a:spcPct val="0"/>
              </a:spcAft>
              <a:defRPr sz="1600">
                <a:solidFill>
                  <a:schemeClr val="tx1"/>
                </a:solidFill>
                <a:latin typeface="Comic Sans MS" charset="0"/>
                <a:ea typeface="ＭＳ Ｐゴシック" charset="0"/>
              </a:defRPr>
            </a:lvl7pPr>
            <a:lvl8pPr marL="1371600" eaLnBrk="0" fontAlgn="base" hangingPunct="0">
              <a:spcBef>
                <a:spcPct val="0"/>
              </a:spcBef>
              <a:spcAft>
                <a:spcPct val="0"/>
              </a:spcAft>
              <a:defRPr sz="1600">
                <a:solidFill>
                  <a:schemeClr val="tx1"/>
                </a:solidFill>
                <a:latin typeface="Comic Sans MS" charset="0"/>
                <a:ea typeface="ＭＳ Ｐゴシック" charset="0"/>
              </a:defRPr>
            </a:lvl8pPr>
            <a:lvl9pPr marL="1828800" eaLnBrk="0" fontAlgn="base" hangingPunct="0">
              <a:spcBef>
                <a:spcPct val="0"/>
              </a:spcBef>
              <a:spcAft>
                <a:spcPct val="0"/>
              </a:spcAft>
              <a:defRPr sz="1600">
                <a:solidFill>
                  <a:schemeClr val="tx1"/>
                </a:solidFill>
                <a:latin typeface="Comic Sans MS" charset="0"/>
                <a:ea typeface="ＭＳ Ｐゴシック" charset="0"/>
              </a:defRPr>
            </a:lvl9pPr>
          </a:lstStyle>
          <a:p>
            <a:pPr fontAlgn="base">
              <a:spcBef>
                <a:spcPct val="0"/>
              </a:spcBef>
              <a:spcAft>
                <a:spcPct val="0"/>
              </a:spcAft>
              <a:defRPr/>
            </a:pPr>
            <a:r>
              <a:rPr lang="de-CH" b="1" dirty="0" smtClean="0">
                <a:solidFill>
                  <a:prstClr val="white"/>
                </a:solidFill>
                <a:latin typeface="Century Gothic" charset="0"/>
              </a:rPr>
              <a:t>CMS</a:t>
            </a:r>
            <a:endParaRPr lang="de-CH" sz="2000" b="1" dirty="0" smtClean="0">
              <a:solidFill>
                <a:prstClr val="white"/>
              </a:solidFill>
              <a:latin typeface="Tahoma" charset="0"/>
            </a:endParaRPr>
          </a:p>
        </p:txBody>
      </p:sp>
      <p:pic>
        <p:nvPicPr>
          <p:cNvPr id="10" name="Picture 79" descr="Picture 2"/>
          <p:cNvPicPr>
            <a:picLocks noChangeAspect="1" noChangeArrowheads="1"/>
          </p:cNvPicPr>
          <p:nvPr/>
        </p:nvPicPr>
        <p:blipFill>
          <a:blip r:embed="rId7" cstate="print">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a:ext>
            </a:extLst>
          </a:blip>
          <a:srcRect/>
          <a:stretch>
            <a:fillRect/>
          </a:stretch>
        </p:blipFill>
        <p:spPr bwMode="auto">
          <a:xfrm>
            <a:off x="152400" y="4974889"/>
            <a:ext cx="1955800" cy="1449388"/>
          </a:xfrm>
          <a:prstGeom prst="rect">
            <a:avLst/>
          </a:prstGeom>
          <a:noFill/>
          <a:ln w="38100">
            <a:solidFill>
              <a:srgbClr val="FFFFFF"/>
            </a:solidFill>
            <a:miter lim="800000"/>
            <a:headEnd/>
            <a:tailEnd/>
          </a:ln>
          <a:effectLst>
            <a:outerShdw blurRad="304800" dist="38100" dir="2700000" sx="101000" sy="101000">
              <a:srgbClr val="000000"/>
            </a:outerShdw>
          </a:effectLst>
          <a:extLst>
            <a:ext uri="{909E8E84-426E-40dd-AFC4-6F175D3DCCD1}">
              <a14:hiddenFill xmlns="" xmlns:a14="http://schemas.microsoft.com/office/drawing/2010/main">
                <a:solidFill>
                  <a:srgbClr val="FFFFFF"/>
                </a:solidFill>
              </a14:hiddenFill>
            </a:ext>
          </a:extLst>
        </p:spPr>
      </p:pic>
      <p:sp>
        <p:nvSpPr>
          <p:cNvPr id="11" name="Rectangle 95"/>
          <p:cNvSpPr>
            <a:spLocks noChangeArrowheads="1"/>
          </p:cNvSpPr>
          <p:nvPr/>
        </p:nvSpPr>
        <p:spPr bwMode="auto">
          <a:xfrm>
            <a:off x="1385887" y="6140337"/>
            <a:ext cx="719138" cy="283940"/>
          </a:xfrm>
          <a:prstGeom prst="rect">
            <a:avLst/>
          </a:prstGeom>
          <a:gradFill rotWithShape="0">
            <a:gsLst>
              <a:gs pos="0">
                <a:srgbClr val="A52B2B"/>
              </a:gs>
              <a:gs pos="100000">
                <a:srgbClr val="820101"/>
              </a:gs>
            </a:gsLst>
            <a:lin ang="5400000" scaled="1"/>
          </a:gradFill>
          <a:ln w="9525">
            <a:noFill/>
            <a:miter lim="800000"/>
            <a:headEnd/>
            <a:tailEnd/>
          </a:ln>
        </p:spPr>
        <p:txBody>
          <a:bodyPr wrap="none" anchor="ctr"/>
          <a:lstStyle/>
          <a:p>
            <a:pPr fontAlgn="base">
              <a:spcBef>
                <a:spcPct val="0"/>
              </a:spcBef>
              <a:spcAft>
                <a:spcPct val="0"/>
              </a:spcAft>
              <a:defRPr/>
            </a:pPr>
            <a:endParaRPr lang="en-US" sz="240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12" name="Text Box 80"/>
          <p:cNvSpPr txBox="1">
            <a:spLocks noChangeArrowheads="1"/>
          </p:cNvSpPr>
          <p:nvPr/>
        </p:nvSpPr>
        <p:spPr bwMode="auto">
          <a:xfrm>
            <a:off x="1374457" y="6093926"/>
            <a:ext cx="747713" cy="336550"/>
          </a:xfrm>
          <a:prstGeom prst="rect">
            <a:avLst/>
          </a:prstGeom>
          <a:noFill/>
          <a:ln w="9525">
            <a:noFill/>
            <a:miter lim="800000"/>
            <a:headEnd/>
            <a:tailEnd/>
          </a:ln>
        </p:spPr>
        <p:txBody>
          <a:bodyPr wrap="none">
            <a:spAutoFit/>
          </a:bodyPr>
          <a:lstStyle>
            <a:lvl1pPr>
              <a:defRPr sz="1600">
                <a:solidFill>
                  <a:schemeClr val="tx1"/>
                </a:solidFill>
                <a:latin typeface="Comic Sans MS" charset="0"/>
                <a:ea typeface="ＭＳ Ｐゴシック" charset="0"/>
                <a:cs typeface="ＭＳ Ｐゴシック" charset="0"/>
              </a:defRPr>
            </a:lvl1pPr>
            <a:lvl2pPr marL="37931725" indent="-37474525">
              <a:defRPr sz="1600">
                <a:solidFill>
                  <a:schemeClr val="tx1"/>
                </a:solidFill>
                <a:latin typeface="Comic Sans MS" charset="0"/>
                <a:ea typeface="ＭＳ Ｐゴシック" charset="0"/>
              </a:defRPr>
            </a:lvl2pPr>
            <a:lvl3pPr>
              <a:defRPr sz="1600">
                <a:solidFill>
                  <a:schemeClr val="tx1"/>
                </a:solidFill>
                <a:latin typeface="Comic Sans MS" charset="0"/>
                <a:ea typeface="ＭＳ Ｐゴシック" charset="0"/>
              </a:defRPr>
            </a:lvl3pPr>
            <a:lvl4pPr>
              <a:defRPr sz="1600">
                <a:solidFill>
                  <a:schemeClr val="tx1"/>
                </a:solidFill>
                <a:latin typeface="Comic Sans MS" charset="0"/>
                <a:ea typeface="ＭＳ Ｐゴシック" charset="0"/>
              </a:defRPr>
            </a:lvl4pPr>
            <a:lvl5pPr>
              <a:defRPr sz="1600">
                <a:solidFill>
                  <a:schemeClr val="tx1"/>
                </a:solidFill>
                <a:latin typeface="Comic Sans MS" charset="0"/>
                <a:ea typeface="ＭＳ Ｐゴシック" charset="0"/>
              </a:defRPr>
            </a:lvl5pPr>
            <a:lvl6pPr marL="457200" eaLnBrk="0" fontAlgn="base" hangingPunct="0">
              <a:spcBef>
                <a:spcPct val="0"/>
              </a:spcBef>
              <a:spcAft>
                <a:spcPct val="0"/>
              </a:spcAft>
              <a:defRPr sz="1600">
                <a:solidFill>
                  <a:schemeClr val="tx1"/>
                </a:solidFill>
                <a:latin typeface="Comic Sans MS" charset="0"/>
                <a:ea typeface="ＭＳ Ｐゴシック" charset="0"/>
              </a:defRPr>
            </a:lvl6pPr>
            <a:lvl7pPr marL="914400" eaLnBrk="0" fontAlgn="base" hangingPunct="0">
              <a:spcBef>
                <a:spcPct val="0"/>
              </a:spcBef>
              <a:spcAft>
                <a:spcPct val="0"/>
              </a:spcAft>
              <a:defRPr sz="1600">
                <a:solidFill>
                  <a:schemeClr val="tx1"/>
                </a:solidFill>
                <a:latin typeface="Comic Sans MS" charset="0"/>
                <a:ea typeface="ＭＳ Ｐゴシック" charset="0"/>
              </a:defRPr>
            </a:lvl7pPr>
            <a:lvl8pPr marL="1371600" eaLnBrk="0" fontAlgn="base" hangingPunct="0">
              <a:spcBef>
                <a:spcPct val="0"/>
              </a:spcBef>
              <a:spcAft>
                <a:spcPct val="0"/>
              </a:spcAft>
              <a:defRPr sz="1600">
                <a:solidFill>
                  <a:schemeClr val="tx1"/>
                </a:solidFill>
                <a:latin typeface="Comic Sans MS" charset="0"/>
                <a:ea typeface="ＭＳ Ｐゴシック" charset="0"/>
              </a:defRPr>
            </a:lvl8pPr>
            <a:lvl9pPr marL="1828800" eaLnBrk="0" fontAlgn="base" hangingPunct="0">
              <a:spcBef>
                <a:spcPct val="0"/>
              </a:spcBef>
              <a:spcAft>
                <a:spcPct val="0"/>
              </a:spcAft>
              <a:defRPr sz="1600">
                <a:solidFill>
                  <a:schemeClr val="tx1"/>
                </a:solidFill>
                <a:latin typeface="Comic Sans MS" charset="0"/>
                <a:ea typeface="ＭＳ Ｐゴシック" charset="0"/>
              </a:defRPr>
            </a:lvl9pPr>
          </a:lstStyle>
          <a:p>
            <a:pPr fontAlgn="base">
              <a:spcBef>
                <a:spcPct val="0"/>
              </a:spcBef>
              <a:spcAft>
                <a:spcPct val="0"/>
              </a:spcAft>
              <a:defRPr/>
            </a:pPr>
            <a:r>
              <a:rPr lang="de-CH" b="1" dirty="0" smtClean="0">
                <a:solidFill>
                  <a:prstClr val="white"/>
                </a:solidFill>
                <a:latin typeface="Century Gothic" charset="0"/>
              </a:rPr>
              <a:t>ALICE</a:t>
            </a:r>
            <a:endParaRPr lang="de-CH" sz="2000" b="1" dirty="0" smtClean="0">
              <a:solidFill>
                <a:prstClr val="white"/>
              </a:solidFill>
              <a:latin typeface="Tahoma" charset="0"/>
            </a:endParaRPr>
          </a:p>
        </p:txBody>
      </p:sp>
      <p:pic>
        <p:nvPicPr>
          <p:cNvPr id="13" name="Picture 86" descr="Picture 3"/>
          <p:cNvPicPr>
            <a:picLocks noChangeAspect="1" noChangeArrowheads="1"/>
          </p:cNvPicPr>
          <p:nvPr/>
        </p:nvPicPr>
        <p:blipFill>
          <a:blip r:embed="rId9" cstate="print">
            <a:extLst>
              <a:ext uri="{BEBA8EAE-BF5A-486C-A8C5-ECC9F3942E4B}">
                <a14:imgProps xmlns:a14="http://schemas.microsoft.com/office/drawing/2010/main">
                  <a14:imgLayer r:embed="rId10">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6719763" y="1372518"/>
            <a:ext cx="2165350" cy="1376363"/>
          </a:xfrm>
          <a:prstGeom prst="rect">
            <a:avLst/>
          </a:prstGeom>
          <a:noFill/>
          <a:ln w="38100">
            <a:solidFill>
              <a:srgbClr val="FFFFFF"/>
            </a:solidFill>
            <a:miter lim="800000"/>
            <a:headEnd/>
            <a:tailEnd/>
          </a:ln>
          <a:effectLst>
            <a:outerShdw blurRad="304800" dist="38100" dir="2700000" sx="101000" sy="101000">
              <a:srgbClr val="000000"/>
            </a:outerShdw>
          </a:effectLst>
          <a:extLst>
            <a:ext uri="{909E8E84-426E-40dd-AFC4-6F175D3DCCD1}">
              <a14:hiddenFill xmlns="" xmlns:a14="http://schemas.microsoft.com/office/drawing/2010/main">
                <a:solidFill>
                  <a:srgbClr val="FFFFFF"/>
                </a:solidFill>
              </a14:hiddenFill>
            </a:ext>
          </a:extLst>
        </p:spPr>
      </p:pic>
      <p:sp>
        <p:nvSpPr>
          <p:cNvPr id="14" name="Rectangle 87"/>
          <p:cNvSpPr>
            <a:spLocks noChangeArrowheads="1"/>
          </p:cNvSpPr>
          <p:nvPr/>
        </p:nvSpPr>
        <p:spPr bwMode="auto">
          <a:xfrm>
            <a:off x="8281863" y="1372518"/>
            <a:ext cx="609600" cy="304800"/>
          </a:xfrm>
          <a:prstGeom prst="rect">
            <a:avLst/>
          </a:prstGeom>
          <a:gradFill rotWithShape="0">
            <a:gsLst>
              <a:gs pos="0">
                <a:srgbClr val="C89A09"/>
              </a:gs>
              <a:gs pos="100000">
                <a:srgbClr val="D3D90D"/>
              </a:gs>
            </a:gsLst>
            <a:lin ang="5400000" scaled="1"/>
          </a:gradFill>
          <a:ln w="9525">
            <a:noFill/>
            <a:miter lim="800000"/>
            <a:headEnd/>
            <a:tailEnd/>
          </a:ln>
        </p:spPr>
        <p:txBody>
          <a:bodyPr wrap="none" anchor="ctr"/>
          <a:lstStyle/>
          <a:p>
            <a:pPr fontAlgn="base">
              <a:spcBef>
                <a:spcPct val="0"/>
              </a:spcBef>
              <a:spcAft>
                <a:spcPct val="0"/>
              </a:spcAft>
              <a:defRPr/>
            </a:pPr>
            <a:endParaRPr lang="en-US" sz="240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15" name="Text Box 88"/>
          <p:cNvSpPr txBox="1">
            <a:spLocks noChangeArrowheads="1"/>
          </p:cNvSpPr>
          <p:nvPr/>
        </p:nvSpPr>
        <p:spPr bwMode="auto">
          <a:xfrm>
            <a:off x="8243763" y="1340768"/>
            <a:ext cx="720725" cy="336550"/>
          </a:xfrm>
          <a:prstGeom prst="rect">
            <a:avLst/>
          </a:prstGeom>
          <a:noFill/>
          <a:ln w="9525">
            <a:noFill/>
            <a:miter lim="800000"/>
            <a:headEnd/>
            <a:tailEnd/>
          </a:ln>
          <a:effectLst/>
        </p:spPr>
        <p:txBody>
          <a:bodyPr wrap="none">
            <a:spAutoFit/>
          </a:bodyPr>
          <a:lstStyle>
            <a:lvl1pPr>
              <a:defRPr sz="1600">
                <a:solidFill>
                  <a:schemeClr val="tx1"/>
                </a:solidFill>
                <a:latin typeface="Comic Sans MS" charset="0"/>
                <a:ea typeface="ＭＳ Ｐゴシック" charset="0"/>
                <a:cs typeface="ＭＳ Ｐゴシック" charset="0"/>
              </a:defRPr>
            </a:lvl1pPr>
            <a:lvl2pPr marL="37931725" indent="-37474525">
              <a:defRPr sz="1600">
                <a:solidFill>
                  <a:schemeClr val="tx1"/>
                </a:solidFill>
                <a:latin typeface="Comic Sans MS" charset="0"/>
                <a:ea typeface="ＭＳ Ｐゴシック" charset="0"/>
              </a:defRPr>
            </a:lvl2pPr>
            <a:lvl3pPr>
              <a:defRPr sz="1600">
                <a:solidFill>
                  <a:schemeClr val="tx1"/>
                </a:solidFill>
                <a:latin typeface="Comic Sans MS" charset="0"/>
                <a:ea typeface="ＭＳ Ｐゴシック" charset="0"/>
              </a:defRPr>
            </a:lvl3pPr>
            <a:lvl4pPr>
              <a:defRPr sz="1600">
                <a:solidFill>
                  <a:schemeClr val="tx1"/>
                </a:solidFill>
                <a:latin typeface="Comic Sans MS" charset="0"/>
                <a:ea typeface="ＭＳ Ｐゴシック" charset="0"/>
              </a:defRPr>
            </a:lvl4pPr>
            <a:lvl5pPr>
              <a:defRPr sz="1600">
                <a:solidFill>
                  <a:schemeClr val="tx1"/>
                </a:solidFill>
                <a:latin typeface="Comic Sans MS" charset="0"/>
                <a:ea typeface="ＭＳ Ｐゴシック" charset="0"/>
              </a:defRPr>
            </a:lvl5pPr>
            <a:lvl6pPr marL="457200" eaLnBrk="0" fontAlgn="base" hangingPunct="0">
              <a:spcBef>
                <a:spcPct val="0"/>
              </a:spcBef>
              <a:spcAft>
                <a:spcPct val="0"/>
              </a:spcAft>
              <a:defRPr sz="1600">
                <a:solidFill>
                  <a:schemeClr val="tx1"/>
                </a:solidFill>
                <a:latin typeface="Comic Sans MS" charset="0"/>
                <a:ea typeface="ＭＳ Ｐゴシック" charset="0"/>
              </a:defRPr>
            </a:lvl6pPr>
            <a:lvl7pPr marL="914400" eaLnBrk="0" fontAlgn="base" hangingPunct="0">
              <a:spcBef>
                <a:spcPct val="0"/>
              </a:spcBef>
              <a:spcAft>
                <a:spcPct val="0"/>
              </a:spcAft>
              <a:defRPr sz="1600">
                <a:solidFill>
                  <a:schemeClr val="tx1"/>
                </a:solidFill>
                <a:latin typeface="Comic Sans MS" charset="0"/>
                <a:ea typeface="ＭＳ Ｐゴシック" charset="0"/>
              </a:defRPr>
            </a:lvl7pPr>
            <a:lvl8pPr marL="1371600" eaLnBrk="0" fontAlgn="base" hangingPunct="0">
              <a:spcBef>
                <a:spcPct val="0"/>
              </a:spcBef>
              <a:spcAft>
                <a:spcPct val="0"/>
              </a:spcAft>
              <a:defRPr sz="1600">
                <a:solidFill>
                  <a:schemeClr val="tx1"/>
                </a:solidFill>
                <a:latin typeface="Comic Sans MS" charset="0"/>
                <a:ea typeface="ＭＳ Ｐゴシック" charset="0"/>
              </a:defRPr>
            </a:lvl8pPr>
            <a:lvl9pPr marL="1828800" eaLnBrk="0" fontAlgn="base" hangingPunct="0">
              <a:spcBef>
                <a:spcPct val="0"/>
              </a:spcBef>
              <a:spcAft>
                <a:spcPct val="0"/>
              </a:spcAft>
              <a:defRPr sz="1600">
                <a:solidFill>
                  <a:schemeClr val="tx1"/>
                </a:solidFill>
                <a:latin typeface="Comic Sans MS" charset="0"/>
                <a:ea typeface="ＭＳ Ｐゴシック" charset="0"/>
              </a:defRPr>
            </a:lvl9pPr>
          </a:lstStyle>
          <a:p>
            <a:pPr fontAlgn="base">
              <a:spcBef>
                <a:spcPct val="0"/>
              </a:spcBef>
              <a:spcAft>
                <a:spcPct val="0"/>
              </a:spcAft>
              <a:defRPr/>
            </a:pPr>
            <a:r>
              <a:rPr lang="de-CH" b="1" dirty="0" err="1" smtClean="0">
                <a:solidFill>
                  <a:prstClr val="white"/>
                </a:solidFill>
                <a:latin typeface="Century Gothic" charset="0"/>
              </a:rPr>
              <a:t>LHCb</a:t>
            </a:r>
            <a:endParaRPr lang="de-CH" sz="2000" b="1" dirty="0" smtClean="0">
              <a:solidFill>
                <a:prstClr val="white"/>
              </a:solidFill>
              <a:latin typeface="Tahoma" charset="0"/>
            </a:endParaRPr>
          </a:p>
        </p:txBody>
      </p:sp>
      <p:pic>
        <p:nvPicPr>
          <p:cNvPr id="16" name="Picture 94" descr="0511013_01"/>
          <p:cNvPicPr>
            <a:picLocks noChangeAspect="1" noChangeArrowheads="1"/>
          </p:cNvPicPr>
          <p:nvPr/>
        </p:nvPicPr>
        <p:blipFill>
          <a:blip r:embed="rId11" cstate="print">
            <a:extLst>
              <a:ext uri="{BEBA8EAE-BF5A-486C-A8C5-ECC9F3942E4B}">
                <a14:imgProps xmlns:a14="http://schemas.microsoft.com/office/drawing/2010/main">
                  <a14:imgLayer r:embed="rId12">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6302250" y="4738950"/>
            <a:ext cx="2590800" cy="1687513"/>
          </a:xfrm>
          <a:prstGeom prst="rect">
            <a:avLst/>
          </a:prstGeom>
          <a:noFill/>
          <a:ln w="38100">
            <a:solidFill>
              <a:srgbClr val="FFFFFF"/>
            </a:solidFill>
            <a:miter lim="800000"/>
            <a:headEnd/>
            <a:tailEnd/>
          </a:ln>
          <a:effectLst>
            <a:outerShdw blurRad="304800" dist="38100" dir="2700000" sx="101000" sy="101000">
              <a:srgbClr val="000000"/>
            </a:outerShdw>
          </a:effectLst>
          <a:extLst>
            <a:ext uri="{909E8E84-426E-40dd-AFC4-6F175D3DCCD1}">
              <a14:hiddenFill xmlns="" xmlns:a14="http://schemas.microsoft.com/office/drawing/2010/main">
                <a:solidFill>
                  <a:srgbClr val="FFFFFF"/>
                </a:solidFill>
              </a14:hiddenFill>
            </a:ext>
          </a:extLst>
        </p:spPr>
      </p:pic>
      <p:sp>
        <p:nvSpPr>
          <p:cNvPr id="17" name="Rectangle 95"/>
          <p:cNvSpPr>
            <a:spLocks noChangeArrowheads="1"/>
          </p:cNvSpPr>
          <p:nvPr/>
        </p:nvSpPr>
        <p:spPr bwMode="auto">
          <a:xfrm>
            <a:off x="8273925" y="6120075"/>
            <a:ext cx="609600" cy="304800"/>
          </a:xfrm>
          <a:prstGeom prst="rect">
            <a:avLst/>
          </a:prstGeom>
          <a:gradFill rotWithShape="0">
            <a:gsLst>
              <a:gs pos="0">
                <a:schemeClr val="accent1"/>
              </a:gs>
              <a:gs pos="100000">
                <a:schemeClr val="accent2"/>
              </a:gs>
            </a:gsLst>
            <a:lin ang="5400000" scaled="1"/>
          </a:gradFill>
          <a:ln w="9525">
            <a:noFill/>
            <a:miter lim="800000"/>
            <a:headEnd/>
            <a:tailEnd/>
          </a:ln>
        </p:spPr>
        <p:txBody>
          <a:bodyPr wrap="none" anchor="ctr"/>
          <a:lstStyle/>
          <a:p>
            <a:pPr fontAlgn="base">
              <a:spcBef>
                <a:spcPct val="0"/>
              </a:spcBef>
              <a:spcAft>
                <a:spcPct val="0"/>
              </a:spcAft>
              <a:defRPr/>
            </a:pPr>
            <a:endParaRPr lang="en-US" sz="240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18" name="Text Box 96"/>
          <p:cNvSpPr txBox="1">
            <a:spLocks noChangeArrowheads="1"/>
          </p:cNvSpPr>
          <p:nvPr/>
        </p:nvSpPr>
        <p:spPr bwMode="auto">
          <a:xfrm>
            <a:off x="8197725" y="6086420"/>
            <a:ext cx="766763" cy="336550"/>
          </a:xfrm>
          <a:prstGeom prst="rect">
            <a:avLst/>
          </a:prstGeom>
          <a:noFill/>
          <a:ln w="9525">
            <a:noFill/>
            <a:miter lim="800000"/>
            <a:headEnd/>
            <a:tailEnd/>
          </a:ln>
        </p:spPr>
        <p:txBody>
          <a:bodyPr wrap="none">
            <a:spAutoFit/>
          </a:bodyPr>
          <a:lstStyle>
            <a:lvl1pPr>
              <a:defRPr sz="1600">
                <a:solidFill>
                  <a:schemeClr val="tx1"/>
                </a:solidFill>
                <a:latin typeface="Comic Sans MS" charset="0"/>
                <a:ea typeface="ＭＳ Ｐゴシック" charset="0"/>
                <a:cs typeface="ＭＳ Ｐゴシック" charset="0"/>
              </a:defRPr>
            </a:lvl1pPr>
            <a:lvl2pPr marL="37931725" indent="-37474525">
              <a:defRPr sz="1600">
                <a:solidFill>
                  <a:schemeClr val="tx1"/>
                </a:solidFill>
                <a:latin typeface="Comic Sans MS" charset="0"/>
                <a:ea typeface="ＭＳ Ｐゴシック" charset="0"/>
              </a:defRPr>
            </a:lvl2pPr>
            <a:lvl3pPr>
              <a:defRPr sz="1600">
                <a:solidFill>
                  <a:schemeClr val="tx1"/>
                </a:solidFill>
                <a:latin typeface="Comic Sans MS" charset="0"/>
                <a:ea typeface="ＭＳ Ｐゴシック" charset="0"/>
              </a:defRPr>
            </a:lvl3pPr>
            <a:lvl4pPr>
              <a:defRPr sz="1600">
                <a:solidFill>
                  <a:schemeClr val="tx1"/>
                </a:solidFill>
                <a:latin typeface="Comic Sans MS" charset="0"/>
                <a:ea typeface="ＭＳ Ｐゴシック" charset="0"/>
              </a:defRPr>
            </a:lvl4pPr>
            <a:lvl5pPr>
              <a:defRPr sz="1600">
                <a:solidFill>
                  <a:schemeClr val="tx1"/>
                </a:solidFill>
                <a:latin typeface="Comic Sans MS" charset="0"/>
                <a:ea typeface="ＭＳ Ｐゴシック" charset="0"/>
              </a:defRPr>
            </a:lvl5pPr>
            <a:lvl6pPr marL="457200" eaLnBrk="0" fontAlgn="base" hangingPunct="0">
              <a:spcBef>
                <a:spcPct val="0"/>
              </a:spcBef>
              <a:spcAft>
                <a:spcPct val="0"/>
              </a:spcAft>
              <a:defRPr sz="1600">
                <a:solidFill>
                  <a:schemeClr val="tx1"/>
                </a:solidFill>
                <a:latin typeface="Comic Sans MS" charset="0"/>
                <a:ea typeface="ＭＳ Ｐゴシック" charset="0"/>
              </a:defRPr>
            </a:lvl6pPr>
            <a:lvl7pPr marL="914400" eaLnBrk="0" fontAlgn="base" hangingPunct="0">
              <a:spcBef>
                <a:spcPct val="0"/>
              </a:spcBef>
              <a:spcAft>
                <a:spcPct val="0"/>
              </a:spcAft>
              <a:defRPr sz="1600">
                <a:solidFill>
                  <a:schemeClr val="tx1"/>
                </a:solidFill>
                <a:latin typeface="Comic Sans MS" charset="0"/>
                <a:ea typeface="ＭＳ Ｐゴシック" charset="0"/>
              </a:defRPr>
            </a:lvl7pPr>
            <a:lvl8pPr marL="1371600" eaLnBrk="0" fontAlgn="base" hangingPunct="0">
              <a:spcBef>
                <a:spcPct val="0"/>
              </a:spcBef>
              <a:spcAft>
                <a:spcPct val="0"/>
              </a:spcAft>
              <a:defRPr sz="1600">
                <a:solidFill>
                  <a:schemeClr val="tx1"/>
                </a:solidFill>
                <a:latin typeface="Comic Sans MS" charset="0"/>
                <a:ea typeface="ＭＳ Ｐゴシック" charset="0"/>
              </a:defRPr>
            </a:lvl8pPr>
            <a:lvl9pPr marL="1828800" eaLnBrk="0" fontAlgn="base" hangingPunct="0">
              <a:spcBef>
                <a:spcPct val="0"/>
              </a:spcBef>
              <a:spcAft>
                <a:spcPct val="0"/>
              </a:spcAft>
              <a:defRPr sz="1600">
                <a:solidFill>
                  <a:schemeClr val="tx1"/>
                </a:solidFill>
                <a:latin typeface="Comic Sans MS" charset="0"/>
                <a:ea typeface="ＭＳ Ｐゴシック" charset="0"/>
              </a:defRPr>
            </a:lvl9pPr>
          </a:lstStyle>
          <a:p>
            <a:pPr fontAlgn="base">
              <a:spcBef>
                <a:spcPct val="0"/>
              </a:spcBef>
              <a:spcAft>
                <a:spcPct val="0"/>
              </a:spcAft>
              <a:defRPr/>
            </a:pPr>
            <a:r>
              <a:rPr lang="de-CH" b="1" dirty="0" smtClean="0">
                <a:solidFill>
                  <a:prstClr val="white"/>
                </a:solidFill>
                <a:latin typeface="Century Gothic" charset="0"/>
              </a:rPr>
              <a:t>ATLAS</a:t>
            </a:r>
          </a:p>
        </p:txBody>
      </p:sp>
      <p:sp>
        <p:nvSpPr>
          <p:cNvPr id="19" name="Line 70"/>
          <p:cNvSpPr>
            <a:spLocks noChangeShapeType="1"/>
          </p:cNvSpPr>
          <p:nvPr/>
        </p:nvSpPr>
        <p:spPr bwMode="auto">
          <a:xfrm flipH="1" flipV="1">
            <a:off x="2771799" y="693687"/>
            <a:ext cx="930249" cy="1330853"/>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20" name="Line 70"/>
          <p:cNvSpPr>
            <a:spLocks noChangeShapeType="1"/>
          </p:cNvSpPr>
          <p:nvPr/>
        </p:nvSpPr>
        <p:spPr bwMode="auto">
          <a:xfrm flipV="1">
            <a:off x="2730385" y="2014538"/>
            <a:ext cx="971665" cy="406350"/>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23" name="Oval 72"/>
          <p:cNvSpPr>
            <a:spLocks noChangeArrowheads="1"/>
          </p:cNvSpPr>
          <p:nvPr/>
        </p:nvSpPr>
        <p:spPr bwMode="auto">
          <a:xfrm>
            <a:off x="3613633" y="1981990"/>
            <a:ext cx="147638" cy="112713"/>
          </a:xfrm>
          <a:prstGeom prst="ellipse">
            <a:avLst/>
          </a:prstGeom>
          <a:solidFill>
            <a:schemeClr val="accent6">
              <a:lumMod val="60000"/>
              <a:lumOff val="40000"/>
            </a:schemeClr>
          </a:solidFill>
          <a:ln w="9525">
            <a:solidFill>
              <a:schemeClr val="accent6">
                <a:lumMod val="60000"/>
                <a:lumOff val="40000"/>
              </a:schemeClr>
            </a:solidFill>
            <a:round/>
            <a:headEnd/>
            <a:tailEnd/>
          </a:ln>
          <a:effectLst>
            <a:outerShdw blurRad="50800" dist="38100" dir="2700000" algn="tl" rotWithShape="0">
              <a:srgbClr val="000000">
                <a:alpha val="43000"/>
              </a:srgbClr>
            </a:outerShdw>
          </a:effectLst>
        </p:spPr>
        <p:txBody>
          <a:bodyPr wrap="none" anchor="ctr"/>
          <a:lstStyle/>
          <a:p>
            <a:pPr fontAlgn="base">
              <a:spcBef>
                <a:spcPct val="0"/>
              </a:spcBef>
              <a:spcAft>
                <a:spcPct val="0"/>
              </a:spcAft>
              <a:defRPr/>
            </a:pPr>
            <a:endParaRPr lang="en-US" sz="2400" dirty="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24" name="Oval 72"/>
          <p:cNvSpPr>
            <a:spLocks noChangeArrowheads="1"/>
          </p:cNvSpPr>
          <p:nvPr/>
        </p:nvSpPr>
        <p:spPr bwMode="auto">
          <a:xfrm>
            <a:off x="7894551" y="3604319"/>
            <a:ext cx="147638" cy="112713"/>
          </a:xfrm>
          <a:prstGeom prst="ellipse">
            <a:avLst/>
          </a:prstGeom>
          <a:solidFill>
            <a:schemeClr val="accent6">
              <a:lumMod val="60000"/>
              <a:lumOff val="40000"/>
            </a:schemeClr>
          </a:solidFill>
          <a:ln w="9525">
            <a:solidFill>
              <a:schemeClr val="accent6">
                <a:lumMod val="60000"/>
                <a:lumOff val="40000"/>
              </a:schemeClr>
            </a:solidFill>
            <a:round/>
            <a:headEnd/>
            <a:tailEnd/>
          </a:ln>
          <a:effectLst>
            <a:outerShdw blurRad="50800" dist="38100" dir="2700000" algn="tl" rotWithShape="0">
              <a:srgbClr val="000000">
                <a:alpha val="43000"/>
              </a:srgbClr>
            </a:outerShdw>
          </a:effectLst>
        </p:spPr>
        <p:txBody>
          <a:bodyPr wrap="none" anchor="ctr"/>
          <a:lstStyle/>
          <a:p>
            <a:pPr fontAlgn="base">
              <a:spcBef>
                <a:spcPct val="0"/>
              </a:spcBef>
              <a:spcAft>
                <a:spcPct val="0"/>
              </a:spcAft>
              <a:defRPr/>
            </a:pPr>
            <a:endParaRPr lang="en-US" sz="2400" dirty="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25" name="Line 70"/>
          <p:cNvSpPr>
            <a:spLocks noChangeShapeType="1"/>
          </p:cNvSpPr>
          <p:nvPr/>
        </p:nvSpPr>
        <p:spPr bwMode="auto">
          <a:xfrm flipV="1">
            <a:off x="5812924" y="4711771"/>
            <a:ext cx="489326" cy="422677"/>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26" name="Line 70"/>
          <p:cNvSpPr>
            <a:spLocks noChangeShapeType="1"/>
          </p:cNvSpPr>
          <p:nvPr/>
        </p:nvSpPr>
        <p:spPr bwMode="auto">
          <a:xfrm flipH="1" flipV="1">
            <a:off x="5798043" y="5218568"/>
            <a:ext cx="504206" cy="1234767"/>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27" name="Line 70"/>
          <p:cNvSpPr>
            <a:spLocks noChangeShapeType="1"/>
          </p:cNvSpPr>
          <p:nvPr/>
        </p:nvSpPr>
        <p:spPr bwMode="auto">
          <a:xfrm flipV="1">
            <a:off x="8042190" y="2748881"/>
            <a:ext cx="848888" cy="869403"/>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28" name="Line 70"/>
          <p:cNvSpPr>
            <a:spLocks noChangeShapeType="1"/>
          </p:cNvSpPr>
          <p:nvPr/>
        </p:nvSpPr>
        <p:spPr bwMode="auto">
          <a:xfrm flipH="1" flipV="1">
            <a:off x="6705599" y="2748881"/>
            <a:ext cx="1188951" cy="883209"/>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29" name="Line 70"/>
          <p:cNvSpPr>
            <a:spLocks noChangeShapeType="1"/>
          </p:cNvSpPr>
          <p:nvPr/>
        </p:nvSpPr>
        <p:spPr bwMode="auto">
          <a:xfrm flipH="1" flipV="1">
            <a:off x="2133600" y="4974888"/>
            <a:ext cx="240837" cy="119427"/>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30" name="Line 70"/>
          <p:cNvSpPr>
            <a:spLocks noChangeShapeType="1"/>
          </p:cNvSpPr>
          <p:nvPr/>
        </p:nvSpPr>
        <p:spPr bwMode="auto">
          <a:xfrm flipH="1">
            <a:off x="2135212" y="5094316"/>
            <a:ext cx="239225" cy="1335859"/>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31" name="Oval 72"/>
          <p:cNvSpPr>
            <a:spLocks noChangeArrowheads="1"/>
          </p:cNvSpPr>
          <p:nvPr/>
        </p:nvSpPr>
        <p:spPr bwMode="auto">
          <a:xfrm>
            <a:off x="2309159" y="5040788"/>
            <a:ext cx="147638" cy="112713"/>
          </a:xfrm>
          <a:prstGeom prst="ellipse">
            <a:avLst/>
          </a:prstGeom>
          <a:solidFill>
            <a:schemeClr val="accent6">
              <a:lumMod val="60000"/>
              <a:lumOff val="40000"/>
            </a:schemeClr>
          </a:solidFill>
          <a:ln w="9525">
            <a:solidFill>
              <a:schemeClr val="accent6">
                <a:lumMod val="60000"/>
                <a:lumOff val="40000"/>
              </a:schemeClr>
            </a:solidFill>
            <a:round/>
            <a:headEnd/>
            <a:tailEnd/>
          </a:ln>
          <a:effectLst>
            <a:outerShdw blurRad="50800" dist="38100" dir="2700000" algn="tl" rotWithShape="0">
              <a:srgbClr val="000000">
                <a:alpha val="43000"/>
              </a:srgbClr>
            </a:outerShdw>
          </a:effectLst>
        </p:spPr>
        <p:txBody>
          <a:bodyPr wrap="none" anchor="ctr"/>
          <a:lstStyle/>
          <a:p>
            <a:pPr fontAlgn="base">
              <a:spcBef>
                <a:spcPct val="0"/>
              </a:spcBef>
              <a:spcAft>
                <a:spcPct val="0"/>
              </a:spcAft>
              <a:defRPr/>
            </a:pPr>
            <a:endParaRPr lang="en-US" sz="2400" dirty="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32" name="Oval 72"/>
          <p:cNvSpPr>
            <a:spLocks noChangeArrowheads="1"/>
          </p:cNvSpPr>
          <p:nvPr/>
        </p:nvSpPr>
        <p:spPr bwMode="auto">
          <a:xfrm>
            <a:off x="5706701" y="5147077"/>
            <a:ext cx="147638" cy="112713"/>
          </a:xfrm>
          <a:prstGeom prst="ellipse">
            <a:avLst/>
          </a:prstGeom>
          <a:solidFill>
            <a:schemeClr val="accent6">
              <a:lumMod val="60000"/>
              <a:lumOff val="40000"/>
            </a:schemeClr>
          </a:solidFill>
          <a:ln w="9525">
            <a:solidFill>
              <a:schemeClr val="accent6">
                <a:lumMod val="60000"/>
                <a:lumOff val="40000"/>
              </a:schemeClr>
            </a:solidFill>
            <a:round/>
            <a:headEnd/>
            <a:tailEnd/>
          </a:ln>
          <a:effectLst>
            <a:outerShdw blurRad="50800" dist="38100" dir="2700000" algn="tl" rotWithShape="0">
              <a:srgbClr val="000000">
                <a:alpha val="43000"/>
              </a:srgbClr>
            </a:outerShdw>
          </a:effectLst>
        </p:spPr>
        <p:txBody>
          <a:bodyPr wrap="none" anchor="ctr"/>
          <a:lstStyle/>
          <a:p>
            <a:pPr fontAlgn="base">
              <a:spcBef>
                <a:spcPct val="0"/>
              </a:spcBef>
              <a:spcAft>
                <a:spcPct val="0"/>
              </a:spcAft>
              <a:defRPr/>
            </a:pPr>
            <a:endParaRPr lang="en-US" sz="2400" dirty="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8</a:t>
            </a:fld>
            <a:endParaRPr lang="en-GB" dirty="0"/>
          </a:p>
        </p:txBody>
      </p:sp>
      <p:sp>
        <p:nvSpPr>
          <p:cNvPr id="34" name="TextBox 33"/>
          <p:cNvSpPr txBox="1"/>
          <p:nvPr/>
        </p:nvSpPr>
        <p:spPr>
          <a:xfrm>
            <a:off x="0" y="12182"/>
            <a:ext cx="9130773" cy="369332"/>
          </a:xfrm>
          <a:prstGeom prst="rect">
            <a:avLst/>
          </a:prstGeom>
          <a:solidFill>
            <a:schemeClr val="tx1">
              <a:alpha val="14000"/>
            </a:schemeClr>
          </a:solidFill>
          <a:effectLst>
            <a:outerShdw blurRad="317500" sx="102000" sy="102000" algn="ctr" rotWithShape="0">
              <a:prstClr val="black"/>
            </a:outerShdw>
          </a:effectLst>
        </p:spPr>
        <p:txBody>
          <a:bodyPr wrap="square" rtlCol="0">
            <a:spAutoFit/>
          </a:bodyPr>
          <a:lstStyle/>
          <a:p>
            <a:pPr algn="ctr"/>
            <a:r>
              <a:rPr lang="en-US" i="1" dirty="0" smtClean="0">
                <a:solidFill>
                  <a:prstClr val="white"/>
                </a:solidFill>
                <a:latin typeface="Helvetica" charset="0"/>
                <a:ea typeface="Helvetica" charset="0"/>
                <a:cs typeface="Helvetica" charset="0"/>
              </a:rPr>
              <a:t>ATLAS &amp; CMS: giant, </a:t>
            </a:r>
            <a:r>
              <a:rPr lang="en-US" i="1" dirty="0">
                <a:solidFill>
                  <a:prstClr val="white"/>
                </a:solidFill>
                <a:latin typeface="Helvetica" charset="0"/>
                <a:ea typeface="Helvetica" charset="0"/>
                <a:cs typeface="Helvetica" charset="0"/>
              </a:rPr>
              <a:t>ultra sophisticated </a:t>
            </a:r>
            <a:r>
              <a:rPr lang="en-US" i="1" dirty="0" smtClean="0">
                <a:solidFill>
                  <a:prstClr val="white"/>
                </a:solidFill>
                <a:latin typeface="Helvetica" charset="0"/>
                <a:ea typeface="Helvetica" charset="0"/>
                <a:cs typeface="Helvetica" charset="0"/>
              </a:rPr>
              <a:t>general purpose particle detectors</a:t>
            </a:r>
          </a:p>
        </p:txBody>
      </p:sp>
    </p:spTree>
    <p:extLst>
      <p:ext uri="{BB962C8B-B14F-4D97-AF65-F5344CB8AC3E}">
        <p14:creationId xmlns:p14="http://schemas.microsoft.com/office/powerpoint/2010/main" val="206712294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10" name="Slide Number Placeholder 9"/>
          <p:cNvSpPr>
            <a:spLocks noGrp="1"/>
          </p:cNvSpPr>
          <p:nvPr>
            <p:ph type="sldNum" sz="quarter" idx="4"/>
          </p:nvPr>
        </p:nvSpPr>
        <p:spPr/>
        <p:txBody>
          <a:bodyPr/>
          <a:lstStyle/>
          <a:p>
            <a:pPr>
              <a:defRPr/>
            </a:pPr>
            <a:fld id="{611C2F03-9E95-40C9-A99F-3C4F7EE8CF2A}" type="slidenum">
              <a:rPr lang="en-GB" smtClean="0"/>
              <a:pPr>
                <a:defRPr/>
              </a:pPr>
              <a:t>9</a:t>
            </a:fld>
            <a:endParaRPr lang="en-GB" dirty="0"/>
          </a:p>
        </p:txBody>
      </p:sp>
      <p:sp>
        <p:nvSpPr>
          <p:cNvPr id="16" name="TextBox 15"/>
          <p:cNvSpPr txBox="1"/>
          <p:nvPr/>
        </p:nvSpPr>
        <p:spPr>
          <a:xfrm>
            <a:off x="5015362" y="404664"/>
            <a:ext cx="3805110" cy="830997"/>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Luminosity — </a:t>
            </a:r>
            <a:r>
              <a:rPr lang="en-US" sz="2400" dirty="0" smtClean="0">
                <a:solidFill>
                  <a:schemeClr val="bg1"/>
                </a:solidFill>
                <a:latin typeface="Helvetica Light" charset="0"/>
                <a:ea typeface="Helvetica Light" charset="0"/>
                <a:cs typeface="Helvetica Light" charset="0"/>
              </a:rPr>
              <a:t>single </a:t>
            </a:r>
            <a:r>
              <a:rPr lang="en-US" sz="2400" dirty="0">
                <a:solidFill>
                  <a:schemeClr val="bg1"/>
                </a:solidFill>
                <a:latin typeface="Helvetica Light" charset="0"/>
                <a:ea typeface="Helvetica Light" charset="0"/>
                <a:cs typeface="Helvetica Light" charset="0"/>
              </a:rPr>
              <a:t>most important </a:t>
            </a:r>
            <a:r>
              <a:rPr lang="en-US" sz="2400" dirty="0" smtClean="0">
                <a:solidFill>
                  <a:schemeClr val="bg1"/>
                </a:solidFill>
                <a:latin typeface="Helvetica Light" charset="0"/>
                <a:ea typeface="Helvetica Light" charset="0"/>
                <a:cs typeface="Helvetica Light" charset="0"/>
              </a:rPr>
              <a:t>quantity</a:t>
            </a:r>
            <a:endParaRPr lang="en-US" sz="2400" dirty="0">
              <a:solidFill>
                <a:schemeClr val="bg1"/>
              </a:solidFill>
              <a:latin typeface="Helvetica Light" charset="0"/>
              <a:ea typeface="Helvetica Light" charset="0"/>
              <a:cs typeface="Helvetica Light" charset="0"/>
            </a:endParaRPr>
          </a:p>
        </p:txBody>
      </p:sp>
      <p:sp>
        <p:nvSpPr>
          <p:cNvPr id="18" name="Text Box 25"/>
          <p:cNvSpPr txBox="1">
            <a:spLocks noChangeArrowheads="1"/>
          </p:cNvSpPr>
          <p:nvPr/>
        </p:nvSpPr>
        <p:spPr bwMode="auto">
          <a:xfrm>
            <a:off x="257174" y="2190400"/>
            <a:ext cx="8353426" cy="363176"/>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US" sz="1600" dirty="0" smtClean="0">
                <a:latin typeface="Helvetica Light" charset="0"/>
                <a:ea typeface="Helvetica Light" charset="0"/>
                <a:cs typeface="Helvetica Light" charset="0"/>
              </a:rPr>
              <a:t>Luminosity drives our ability to detect low cross-section processes</a:t>
            </a:r>
            <a:endParaRPr lang="en-GB" sz="1600" dirty="0" smtClean="0">
              <a:latin typeface="Helvetica Light" charset="0"/>
              <a:ea typeface="Helvetica Light" charset="0"/>
              <a:cs typeface="Helvetica Light" charset="0"/>
            </a:endParaRPr>
          </a:p>
        </p:txBody>
      </p:sp>
      <p:sp>
        <p:nvSpPr>
          <p:cNvPr id="25" name="TextBox 24"/>
          <p:cNvSpPr txBox="1"/>
          <p:nvPr/>
        </p:nvSpPr>
        <p:spPr>
          <a:xfrm>
            <a:off x="5773659" y="2588131"/>
            <a:ext cx="2974805" cy="984885"/>
          </a:xfrm>
          <a:prstGeom prst="rect">
            <a:avLst/>
          </a:prstGeom>
          <a:noFill/>
        </p:spPr>
        <p:txBody>
          <a:bodyPr wrap="square" rtlCol="0">
            <a:spAutoFit/>
          </a:bodyPr>
          <a:lstStyle/>
          <a:p>
            <a:pPr>
              <a:spcBef>
                <a:spcPts val="600"/>
              </a:spcBef>
            </a:pPr>
            <a:r>
              <a:rPr lang="en-GB" sz="1200" dirty="0">
                <a:solidFill>
                  <a:srgbClr val="008000"/>
                </a:solidFill>
                <a:latin typeface="Helvetica Light" charset="0"/>
                <a:ea typeface="Helvetica Light" charset="0"/>
                <a:cs typeface="Helvetica Light" charset="0"/>
              </a:rPr>
              <a:t>“Cross section” given by Nature</a:t>
            </a:r>
          </a:p>
          <a:p>
            <a:pPr>
              <a:spcBef>
                <a:spcPts val="600"/>
              </a:spcBef>
            </a:pPr>
            <a:r>
              <a:rPr lang="en-GB" sz="1200" dirty="0" smtClean="0">
                <a:solidFill>
                  <a:srgbClr val="18579B"/>
                </a:solidFill>
                <a:latin typeface="Helvetica Light" charset="0"/>
                <a:ea typeface="Helvetica Light" charset="0"/>
                <a:cs typeface="Helvetica Light" charset="0"/>
              </a:rPr>
              <a:t>“Efficiency” of detection optimised by experimentalist</a:t>
            </a:r>
            <a:endParaRPr lang="en-GB" sz="1200" dirty="0">
              <a:solidFill>
                <a:srgbClr val="18579B"/>
              </a:solidFill>
              <a:latin typeface="Helvetica Light" charset="0"/>
              <a:ea typeface="Helvetica Light" charset="0"/>
              <a:cs typeface="Helvetica Light" charset="0"/>
            </a:endParaRPr>
          </a:p>
          <a:p>
            <a:pPr>
              <a:spcBef>
                <a:spcPts val="600"/>
              </a:spcBef>
            </a:pPr>
            <a:r>
              <a:rPr lang="en-GB" sz="1200" dirty="0" smtClean="0">
                <a:solidFill>
                  <a:srgbClr val="D80017"/>
                </a:solidFill>
                <a:latin typeface="Helvetica Light" charset="0"/>
                <a:ea typeface="Helvetica Light" charset="0"/>
                <a:cs typeface="Helvetica Light" charset="0"/>
              </a:rPr>
              <a:t>Integrated luminosity delivered by LHC</a:t>
            </a:r>
          </a:p>
        </p:txBody>
      </p:sp>
      <mc:AlternateContent xmlns:mc="http://schemas.openxmlformats.org/markup-compatibility/2006" xmlns:a14="http://schemas.microsoft.com/office/drawing/2010/main">
        <mc:Choice Requires="a14">
          <p:sp>
            <p:nvSpPr>
              <p:cNvPr id="28" name="TextBox 27"/>
              <p:cNvSpPr txBox="1"/>
              <p:nvPr/>
            </p:nvSpPr>
            <p:spPr>
              <a:xfrm>
                <a:off x="1031416" y="2780928"/>
                <a:ext cx="4620704" cy="64581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1600" b="0" i="1" smtClean="0">
                              <a:latin typeface="Cambria Math" charset="0"/>
                              <a:ea typeface="Arial" charset="0"/>
                              <a:cs typeface="Arial" charset="0"/>
                            </a:rPr>
                          </m:ctrlPr>
                        </m:sSubSupPr>
                        <m:e>
                          <m:r>
                            <a:rPr lang="en-US" sz="1600" b="0" i="1" smtClean="0">
                              <a:latin typeface="Cambria Math" charset="0"/>
                              <a:ea typeface="Arial" charset="0"/>
                              <a:cs typeface="Arial" charset="0"/>
                            </a:rPr>
                            <m:t>𝑁</m:t>
                          </m:r>
                        </m:e>
                        <m:sub>
                          <m:r>
                            <m:rPr>
                              <m:sty m:val="p"/>
                            </m:rPr>
                            <a:rPr lang="en-US" sz="1600" b="0" i="0" smtClean="0">
                              <a:latin typeface="Cambria Math" charset="0"/>
                              <a:ea typeface="Arial" charset="0"/>
                              <a:cs typeface="Arial" charset="0"/>
                            </a:rPr>
                            <m:t>events</m:t>
                          </m:r>
                        </m:sub>
                        <m:sup>
                          <m:r>
                            <m:rPr>
                              <m:sty m:val="p"/>
                            </m:rPr>
                            <a:rPr lang="en-US" sz="1600" b="0" i="0" smtClean="0">
                              <a:latin typeface="Cambria Math" charset="0"/>
                              <a:ea typeface="Arial" charset="0"/>
                              <a:cs typeface="Arial" charset="0"/>
                            </a:rPr>
                            <m:t>obs</m:t>
                          </m:r>
                        </m:sup>
                      </m:sSubSup>
                      <m:r>
                        <a:rPr lang="en-US" sz="1600" b="0" i="0" smtClean="0">
                          <a:latin typeface="Cambria Math" charset="0"/>
                          <a:ea typeface="Arial" charset="0"/>
                          <a:cs typeface="Arial" charset="0"/>
                        </a:rPr>
                        <m:t>=</m:t>
                      </m:r>
                      <m:r>
                        <m:rPr>
                          <m:sty m:val="p"/>
                        </m:rPr>
                        <a:rPr lang="en-US" sz="1600" b="0" i="0" smtClean="0">
                          <a:solidFill>
                            <a:srgbClr val="00B050"/>
                          </a:solidFill>
                          <a:latin typeface="Cambria Math" charset="0"/>
                          <a:ea typeface="Arial" charset="0"/>
                          <a:cs typeface="Arial" charset="0"/>
                        </a:rPr>
                        <m:t>cross</m:t>
                      </m:r>
                      <m:r>
                        <a:rPr lang="en-US" sz="1600" b="0" i="0" smtClean="0">
                          <a:solidFill>
                            <a:srgbClr val="00B050"/>
                          </a:solidFill>
                          <a:latin typeface="Cambria Math" charset="0"/>
                          <a:ea typeface="Arial" charset="0"/>
                          <a:cs typeface="Arial" charset="0"/>
                        </a:rPr>
                        <m:t> </m:t>
                      </m:r>
                      <m:r>
                        <m:rPr>
                          <m:sty m:val="p"/>
                        </m:rPr>
                        <a:rPr lang="en-US" sz="1600" b="0" i="0" smtClean="0">
                          <a:solidFill>
                            <a:srgbClr val="00B050"/>
                          </a:solidFill>
                          <a:latin typeface="Cambria Math" charset="0"/>
                          <a:ea typeface="Arial" charset="0"/>
                          <a:cs typeface="Arial" charset="0"/>
                        </a:rPr>
                        <m:t>section</m:t>
                      </m:r>
                      <m:r>
                        <a:rPr lang="en-US" sz="1600" b="0" i="0" smtClean="0">
                          <a:solidFill>
                            <a:srgbClr val="00B050"/>
                          </a:solidFill>
                          <a:latin typeface="Cambria Math" charset="0"/>
                          <a:ea typeface="Arial" charset="0"/>
                          <a:cs typeface="Arial" charset="0"/>
                        </a:rPr>
                        <m:t> </m:t>
                      </m:r>
                      <m:r>
                        <a:rPr lang="en-US" sz="1600" b="0" i="1" smtClean="0">
                          <a:latin typeface="Cambria Math" charset="0"/>
                          <a:ea typeface="Cambria Math" charset="0"/>
                          <a:cs typeface="Cambria Math" charset="0"/>
                        </a:rPr>
                        <m:t>× </m:t>
                      </m:r>
                      <m:r>
                        <m:rPr>
                          <m:sty m:val="p"/>
                        </m:rPr>
                        <a:rPr lang="en-US" sz="1600" b="0" i="0" smtClean="0">
                          <a:solidFill>
                            <a:srgbClr val="003BB8"/>
                          </a:solidFill>
                          <a:latin typeface="Cambria Math" charset="0"/>
                          <a:ea typeface="Cambria Math" charset="0"/>
                          <a:cs typeface="Cambria Math" charset="0"/>
                        </a:rPr>
                        <m:t>efficiency</m:t>
                      </m:r>
                      <m:r>
                        <a:rPr lang="en-US" sz="1600" b="0" i="1" smtClean="0">
                          <a:solidFill>
                            <a:srgbClr val="003BB8"/>
                          </a:solidFill>
                          <a:latin typeface="Cambria Math" charset="0"/>
                          <a:ea typeface="Cambria Math" charset="0"/>
                          <a:cs typeface="Cambria Math" charset="0"/>
                        </a:rPr>
                        <m:t> </m:t>
                      </m:r>
                      <m:r>
                        <a:rPr lang="en-US" sz="1600" b="0" i="1" smtClean="0">
                          <a:latin typeface="Cambria Math" charset="0"/>
                          <a:ea typeface="Cambria Math" charset="0"/>
                          <a:cs typeface="Cambria Math" charset="0"/>
                        </a:rPr>
                        <m:t>× </m:t>
                      </m:r>
                      <m:nary>
                        <m:naryPr>
                          <m:limLoc m:val="undOvr"/>
                          <m:subHide m:val="on"/>
                          <m:supHide m:val="on"/>
                          <m:ctrlPr>
                            <a:rPr lang="en-US" sz="1600" b="0" i="1" smtClean="0">
                              <a:solidFill>
                                <a:srgbClr val="D80017"/>
                              </a:solidFill>
                              <a:latin typeface="Cambria Math" charset="0"/>
                              <a:ea typeface="Cambria Math" charset="0"/>
                              <a:cs typeface="Cambria Math" charset="0"/>
                            </a:rPr>
                          </m:ctrlPr>
                        </m:naryPr>
                        <m:sub/>
                        <m:sup/>
                        <m:e>
                          <m:r>
                            <a:rPr lang="en-US" sz="1600" b="0" i="1" smtClean="0">
                              <a:solidFill>
                                <a:srgbClr val="D80017"/>
                              </a:solidFill>
                              <a:latin typeface="Cambria Math" charset="0"/>
                              <a:ea typeface="Cambria Math" charset="0"/>
                              <a:cs typeface="Cambria Math" charset="0"/>
                            </a:rPr>
                            <m:t>𝐿</m:t>
                          </m:r>
                          <m:r>
                            <a:rPr lang="en-US" sz="1600" b="0" i="1" smtClean="0">
                              <a:solidFill>
                                <a:srgbClr val="D80017"/>
                              </a:solidFill>
                              <a:latin typeface="Cambria Math" charset="0"/>
                              <a:ea typeface="Cambria Math" charset="0"/>
                              <a:cs typeface="Cambria Math" charset="0"/>
                            </a:rPr>
                            <m:t>∙</m:t>
                          </m:r>
                          <m:r>
                            <a:rPr lang="en-US" sz="1600" b="0" i="1" smtClean="0">
                              <a:solidFill>
                                <a:srgbClr val="D80017"/>
                              </a:solidFill>
                              <a:latin typeface="Cambria Math" charset="0"/>
                              <a:ea typeface="Cambria Math" charset="0"/>
                              <a:cs typeface="Cambria Math" charset="0"/>
                            </a:rPr>
                            <m:t>𝑑𝑡</m:t>
                          </m:r>
                        </m:e>
                      </m:nary>
                    </m:oMath>
                  </m:oMathPara>
                </a14:m>
                <a:endParaRPr lang="en-US" sz="1600" dirty="0" smtClean="0">
                  <a:solidFill>
                    <a:srgbClr val="D80017"/>
                  </a:solidFill>
                  <a:ea typeface="Arial" charset="0"/>
                  <a:cs typeface="Arial" charset="0"/>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1031416" y="2780928"/>
                <a:ext cx="4620704" cy="645818"/>
              </a:xfrm>
              <a:prstGeom prst="rect">
                <a:avLst/>
              </a:prstGeom>
              <a:blipFill rotWithShape="0">
                <a:blip r:embed="rId4"/>
                <a:stretch>
                  <a:fillRect/>
                </a:stretch>
              </a:blipFill>
            </p:spPr>
            <p:txBody>
              <a:bodyPr/>
              <a:lstStyle/>
              <a:p>
                <a:r>
                  <a:rPr lang="en-US">
                    <a:noFill/>
                  </a:rPr>
                  <a:t> </a:t>
                </a:r>
              </a:p>
            </p:txBody>
          </p:sp>
        </mc:Fallback>
      </mc:AlternateContent>
      <p:sp>
        <p:nvSpPr>
          <p:cNvPr id="21" name="Text Box 25"/>
          <p:cNvSpPr txBox="1">
            <a:spLocks noChangeArrowheads="1"/>
          </p:cNvSpPr>
          <p:nvPr/>
        </p:nvSpPr>
        <p:spPr bwMode="auto">
          <a:xfrm>
            <a:off x="257174" y="3933056"/>
            <a:ext cx="6755726" cy="363176"/>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GB" sz="1600" dirty="0">
                <a:solidFill>
                  <a:prstClr val="black"/>
                </a:solidFill>
                <a:latin typeface="Helvetica Light" charset="0"/>
                <a:ea typeface="Helvetica Light" charset="0"/>
                <a:cs typeface="Helvetica Light" charset="0"/>
              </a:rPr>
              <a:t>Luminosity is a function of the LHC beam parameters</a:t>
            </a:r>
          </a:p>
        </p:txBody>
      </p:sp>
      <mc:AlternateContent xmlns:mc="http://schemas.openxmlformats.org/markup-compatibility/2006" xmlns:a14="http://schemas.microsoft.com/office/drawing/2010/main">
        <mc:Choice Requires="a14">
          <p:sp>
            <p:nvSpPr>
              <p:cNvPr id="24" name="TextBox 23"/>
              <p:cNvSpPr txBox="1"/>
              <p:nvPr/>
            </p:nvSpPr>
            <p:spPr>
              <a:xfrm>
                <a:off x="1403648" y="4653136"/>
                <a:ext cx="7272808" cy="569387"/>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r>
                        <a:rPr lang="en-US" sz="1600" i="1" smtClean="0">
                          <a:latin typeface="Cambria Math" charset="0"/>
                          <a:ea typeface="Arial" charset="0"/>
                          <a:cs typeface="Arial" charset="0"/>
                        </a:rPr>
                        <m:t>𝐿</m:t>
                      </m:r>
                      <m:r>
                        <a:rPr lang="en-US" sz="1600" b="0" i="0" smtClean="0">
                          <a:latin typeface="Cambria Math" charset="0"/>
                          <a:ea typeface="Arial" charset="0"/>
                          <a:cs typeface="Arial" charset="0"/>
                        </a:rPr>
                        <m:t>=</m:t>
                      </m:r>
                      <m:f>
                        <m:fPr>
                          <m:ctrlPr>
                            <a:rPr lang="is-IS" sz="1600" i="1">
                              <a:latin typeface="Cambria Math" charset="0"/>
                              <a:ea typeface="Arial" charset="0"/>
                              <a:cs typeface="Arial" charset="0"/>
                            </a:rPr>
                          </m:ctrlPr>
                        </m:fPr>
                        <m:num>
                          <m:sSub>
                            <m:sSubPr>
                              <m:ctrlPr>
                                <a:rPr lang="en-US" sz="1600" i="1">
                                  <a:latin typeface="Cambria Math" charset="0"/>
                                  <a:ea typeface="Arial" charset="0"/>
                                  <a:cs typeface="Arial" charset="0"/>
                                </a:rPr>
                              </m:ctrlPr>
                            </m:sSubPr>
                            <m:e>
                              <m:r>
                                <a:rPr lang="en-US" sz="1600" i="1">
                                  <a:latin typeface="Cambria Math" charset="0"/>
                                  <a:ea typeface="Arial" charset="0"/>
                                  <a:cs typeface="Arial" charset="0"/>
                                </a:rPr>
                                <m:t>𝑓</m:t>
                              </m:r>
                            </m:e>
                            <m:sub>
                              <m:r>
                                <m:rPr>
                                  <m:sty m:val="p"/>
                                </m:rPr>
                                <a:rPr lang="en-US" sz="1600">
                                  <a:latin typeface="Cambria Math" charset="0"/>
                                  <a:ea typeface="Arial" charset="0"/>
                                  <a:cs typeface="Arial" charset="0"/>
                                </a:rPr>
                                <m:t>rev</m:t>
                              </m:r>
                            </m:sub>
                          </m:sSub>
                          <m:sSub>
                            <m:sSubPr>
                              <m:ctrlPr>
                                <a:rPr lang="en-US" sz="1600" i="1">
                                  <a:latin typeface="Cambria Math" charset="0"/>
                                  <a:ea typeface="Arial" charset="0"/>
                                  <a:cs typeface="Arial" charset="0"/>
                                </a:rPr>
                              </m:ctrlPr>
                            </m:sSubPr>
                            <m:e>
                              <m:r>
                                <a:rPr lang="en-US" sz="1600" i="1">
                                  <a:latin typeface="Cambria Math" charset="0"/>
                                  <a:ea typeface="Arial" charset="0"/>
                                  <a:cs typeface="Arial" charset="0"/>
                                </a:rPr>
                                <m:t>𝑛</m:t>
                              </m:r>
                            </m:e>
                            <m:sub>
                              <m:r>
                                <m:rPr>
                                  <m:sty m:val="p"/>
                                </m:rPr>
                                <a:rPr lang="en-US" sz="1600">
                                  <a:latin typeface="Cambria Math" charset="0"/>
                                  <a:ea typeface="Arial" charset="0"/>
                                  <a:cs typeface="Arial" charset="0"/>
                                </a:rPr>
                                <m:t>bunch</m:t>
                              </m:r>
                            </m:sub>
                          </m:sSub>
                          <m:sSubSup>
                            <m:sSubSupPr>
                              <m:ctrlPr>
                                <a:rPr lang="en-US" sz="1600" i="1">
                                  <a:latin typeface="Cambria Math" charset="0"/>
                                  <a:ea typeface="Arial" charset="0"/>
                                  <a:cs typeface="Arial" charset="0"/>
                                </a:rPr>
                              </m:ctrlPr>
                            </m:sSubSupPr>
                            <m:e>
                              <m:r>
                                <a:rPr lang="en-US" sz="1600" i="1">
                                  <a:latin typeface="Cambria Math" charset="0"/>
                                  <a:ea typeface="Arial" charset="0"/>
                                  <a:cs typeface="Arial" charset="0"/>
                                </a:rPr>
                                <m:t>𝑁</m:t>
                              </m:r>
                            </m:e>
                            <m:sub>
                              <m:r>
                                <a:rPr lang="en-US" sz="1600" i="1">
                                  <a:latin typeface="Cambria Math" charset="0"/>
                                  <a:ea typeface="Arial" charset="0"/>
                                  <a:cs typeface="Arial" charset="0"/>
                                </a:rPr>
                                <m:t>𝑝</m:t>
                              </m:r>
                            </m:sub>
                            <m:sup>
                              <m:r>
                                <a:rPr lang="en-US" sz="1600" i="1">
                                  <a:latin typeface="Cambria Math" charset="0"/>
                                  <a:ea typeface="Arial" charset="0"/>
                                  <a:cs typeface="Arial" charset="0"/>
                                </a:rPr>
                                <m:t>2</m:t>
                              </m:r>
                            </m:sup>
                          </m:sSubSup>
                        </m:num>
                        <m:den>
                          <m:r>
                            <a:rPr lang="en-US" sz="1600" b="0" i="1" smtClean="0">
                              <a:latin typeface="Cambria Math" charset="0"/>
                              <a:ea typeface="Arial" charset="0"/>
                              <a:cs typeface="Arial" charset="0"/>
                            </a:rPr>
                            <m:t>4</m:t>
                          </m:r>
                          <m:r>
                            <a:rPr lang="en-US" sz="1600" b="0" i="1" smtClean="0">
                              <a:latin typeface="Cambria Math" charset="0"/>
                              <a:ea typeface="Cambria Math" charset="0"/>
                              <a:cs typeface="Cambria Math" charset="0"/>
                            </a:rPr>
                            <m:t>𝜋</m:t>
                          </m:r>
                          <m:sSub>
                            <m:sSubPr>
                              <m:ctrlPr>
                                <a:rPr lang="en-US" sz="1600" b="0" i="1" smtClean="0">
                                  <a:solidFill>
                                    <a:srgbClr val="D80017"/>
                                  </a:solidFill>
                                  <a:latin typeface="Cambria Math" charset="0"/>
                                  <a:ea typeface="Cambria Math" charset="0"/>
                                  <a:cs typeface="Cambria Math" charset="0"/>
                                </a:rPr>
                              </m:ctrlPr>
                            </m:sSubPr>
                            <m:e>
                              <m:r>
                                <a:rPr lang="en-US" sz="1600" i="1">
                                  <a:solidFill>
                                    <a:srgbClr val="D80017"/>
                                  </a:solidFill>
                                  <a:latin typeface="Cambria Math" charset="0"/>
                                  <a:ea typeface="Cambria Math" charset="0"/>
                                  <a:cs typeface="Cambria Math" charset="0"/>
                                </a:rPr>
                                <m:t>𝜎</m:t>
                              </m:r>
                            </m:e>
                            <m:sub>
                              <m:r>
                                <a:rPr lang="en-US" sz="1600" b="0" i="1" smtClean="0">
                                  <a:solidFill>
                                    <a:srgbClr val="D80017"/>
                                  </a:solidFill>
                                  <a:latin typeface="Cambria Math" charset="0"/>
                                  <a:ea typeface="Cambria Math" charset="0"/>
                                  <a:cs typeface="Cambria Math" charset="0"/>
                                </a:rPr>
                                <m:t>𝑥</m:t>
                              </m:r>
                            </m:sub>
                          </m:sSub>
                          <m:sSub>
                            <m:sSubPr>
                              <m:ctrlPr>
                                <a:rPr lang="en-US" sz="1600" i="1">
                                  <a:solidFill>
                                    <a:srgbClr val="D80017"/>
                                  </a:solidFill>
                                  <a:latin typeface="Cambria Math" charset="0"/>
                                  <a:ea typeface="Cambria Math" charset="0"/>
                                  <a:cs typeface="Cambria Math" charset="0"/>
                                </a:rPr>
                              </m:ctrlPr>
                            </m:sSubPr>
                            <m:e>
                              <m:r>
                                <a:rPr lang="en-US" sz="1600" i="1">
                                  <a:solidFill>
                                    <a:srgbClr val="D80017"/>
                                  </a:solidFill>
                                  <a:latin typeface="Cambria Math" charset="0"/>
                                  <a:ea typeface="Cambria Math" charset="0"/>
                                  <a:cs typeface="Cambria Math" charset="0"/>
                                </a:rPr>
                                <m:t>𝜎</m:t>
                              </m:r>
                            </m:e>
                            <m:sub>
                              <m:r>
                                <a:rPr lang="en-US" sz="1600" b="0" i="1" smtClean="0">
                                  <a:solidFill>
                                    <a:srgbClr val="D80017"/>
                                  </a:solidFill>
                                  <a:latin typeface="Cambria Math" charset="0"/>
                                  <a:ea typeface="Cambria Math" charset="0"/>
                                  <a:cs typeface="Cambria Math" charset="0"/>
                                </a:rPr>
                                <m:t>𝑦</m:t>
                              </m:r>
                            </m:sub>
                          </m:sSub>
                        </m:den>
                      </m:f>
                      <m:r>
                        <a:rPr lang="en-US" sz="1600" i="1" smtClean="0">
                          <a:latin typeface="Cambria Math" charset="0"/>
                          <a:ea typeface="Cambria Math" charset="0"/>
                          <a:cs typeface="Cambria Math" charset="0"/>
                        </a:rPr>
                        <m:t>∙</m:t>
                      </m:r>
                      <m:r>
                        <a:rPr lang="en-US" sz="1600" b="0" i="1" smtClean="0">
                          <a:solidFill>
                            <a:srgbClr val="019645"/>
                          </a:solidFill>
                          <a:latin typeface="Cambria Math" charset="0"/>
                          <a:ea typeface="Cambria Math" charset="0"/>
                          <a:cs typeface="Cambria Math" charset="0"/>
                        </a:rPr>
                        <m:t>𝑅</m:t>
                      </m:r>
                      <m:d>
                        <m:dPr>
                          <m:ctrlPr>
                            <a:rPr lang="en-US" sz="1600" b="0" i="1" smtClean="0">
                              <a:solidFill>
                                <a:srgbClr val="019645"/>
                              </a:solidFill>
                              <a:latin typeface="Cambria Math" charset="0"/>
                              <a:ea typeface="Cambria Math" charset="0"/>
                              <a:cs typeface="Cambria Math" charset="0"/>
                            </a:rPr>
                          </m:ctrlPr>
                        </m:dPr>
                        <m:e>
                          <m:sSub>
                            <m:sSubPr>
                              <m:ctrlPr>
                                <a:rPr lang="en-US" sz="1600" b="0" i="1" smtClean="0">
                                  <a:solidFill>
                                    <a:srgbClr val="019645"/>
                                  </a:solidFill>
                                  <a:latin typeface="Cambria Math" charset="0"/>
                                  <a:ea typeface="Cambria Math" charset="0"/>
                                  <a:cs typeface="Cambria Math" charset="0"/>
                                </a:rPr>
                              </m:ctrlPr>
                            </m:sSubPr>
                            <m:e>
                              <m:r>
                                <a:rPr lang="en-US" sz="1600" i="1">
                                  <a:solidFill>
                                    <a:srgbClr val="019645"/>
                                  </a:solidFill>
                                  <a:latin typeface="Cambria Math" charset="0"/>
                                  <a:ea typeface="Cambria Math" charset="0"/>
                                  <a:cs typeface="Cambria Math" charset="0"/>
                                </a:rPr>
                                <m:t>𝜃</m:t>
                              </m:r>
                            </m:e>
                            <m:sub>
                              <m:r>
                                <a:rPr lang="en-US" sz="1600" b="0" i="1" smtClean="0">
                                  <a:solidFill>
                                    <a:srgbClr val="019645"/>
                                  </a:solidFill>
                                  <a:latin typeface="Cambria Math" charset="0"/>
                                  <a:ea typeface="Cambria Math" charset="0"/>
                                  <a:cs typeface="Cambria Math" charset="0"/>
                                </a:rPr>
                                <m:t>𝑐</m:t>
                              </m:r>
                            </m:sub>
                          </m:sSub>
                          <m:r>
                            <a:rPr lang="en-US" sz="1600" b="0" i="1" smtClean="0">
                              <a:solidFill>
                                <a:srgbClr val="019645"/>
                              </a:solidFill>
                              <a:latin typeface="Cambria Math" charset="0"/>
                              <a:ea typeface="Cambria Math" charset="0"/>
                              <a:cs typeface="Cambria Math" charset="0"/>
                            </a:rPr>
                            <m:t>,</m:t>
                          </m:r>
                          <m:r>
                            <a:rPr lang="en-US" sz="1600" b="0" i="1" smtClean="0">
                              <a:solidFill>
                                <a:srgbClr val="019645"/>
                              </a:solidFill>
                              <a:latin typeface="Cambria Math" charset="0"/>
                              <a:ea typeface="Cambria Math" charset="0"/>
                              <a:cs typeface="Cambria Math" charset="0"/>
                            </a:rPr>
                            <m:t>𝜀</m:t>
                          </m:r>
                          <m:r>
                            <a:rPr lang="en-US" sz="1600" b="0" i="1" smtClean="0">
                              <a:solidFill>
                                <a:srgbClr val="019645"/>
                              </a:solidFill>
                              <a:latin typeface="Cambria Math" charset="0"/>
                              <a:ea typeface="Cambria Math" charset="0"/>
                              <a:cs typeface="Cambria Math" charset="0"/>
                            </a:rPr>
                            <m:t>,</m:t>
                          </m:r>
                          <m:sSup>
                            <m:sSupPr>
                              <m:ctrlPr>
                                <a:rPr lang="en-US" sz="1600" b="0" i="1" smtClean="0">
                                  <a:solidFill>
                                    <a:srgbClr val="019645"/>
                                  </a:solidFill>
                                  <a:latin typeface="Cambria Math" charset="0"/>
                                  <a:ea typeface="Cambria Math" charset="0"/>
                                  <a:cs typeface="Cambria Math" charset="0"/>
                                </a:rPr>
                              </m:ctrlPr>
                            </m:sSupPr>
                            <m:e>
                              <m:r>
                                <a:rPr lang="en-US" sz="1600" i="1">
                                  <a:solidFill>
                                    <a:srgbClr val="019645"/>
                                  </a:solidFill>
                                  <a:latin typeface="Cambria Math" charset="0"/>
                                  <a:ea typeface="Cambria Math" charset="0"/>
                                  <a:cs typeface="Cambria Math" charset="0"/>
                                </a:rPr>
                                <m:t>𝛽</m:t>
                              </m:r>
                            </m:e>
                            <m:sup>
                              <m:r>
                                <a:rPr lang="en-US" sz="1600" i="1">
                                  <a:solidFill>
                                    <a:srgbClr val="019645"/>
                                  </a:solidFill>
                                  <a:latin typeface="Cambria Math" charset="0"/>
                                  <a:ea typeface="Cambria Math" charset="0"/>
                                  <a:cs typeface="Cambria Math" charset="0"/>
                                </a:rPr>
                                <m:t>∗</m:t>
                              </m:r>
                            </m:sup>
                          </m:sSup>
                          <m:r>
                            <a:rPr lang="en-US" sz="1600" b="0" i="1" smtClean="0">
                              <a:solidFill>
                                <a:srgbClr val="019645"/>
                              </a:solidFill>
                              <a:latin typeface="Cambria Math" charset="0"/>
                              <a:ea typeface="Cambria Math" charset="0"/>
                              <a:cs typeface="Cambria Math" charset="0"/>
                            </a:rPr>
                            <m:t>,</m:t>
                          </m:r>
                          <m:sSub>
                            <m:sSubPr>
                              <m:ctrlPr>
                                <a:rPr lang="en-US" sz="1600" b="0" i="1" smtClean="0">
                                  <a:solidFill>
                                    <a:srgbClr val="019645"/>
                                  </a:solidFill>
                                  <a:latin typeface="Cambria Math" charset="0"/>
                                  <a:ea typeface="Cambria Math" charset="0"/>
                                  <a:cs typeface="Cambria Math" charset="0"/>
                                </a:rPr>
                              </m:ctrlPr>
                            </m:sSubPr>
                            <m:e>
                              <m:r>
                                <a:rPr lang="en-US" sz="1600" i="1">
                                  <a:solidFill>
                                    <a:srgbClr val="019645"/>
                                  </a:solidFill>
                                  <a:latin typeface="Cambria Math" charset="0"/>
                                  <a:ea typeface="Cambria Math" charset="0"/>
                                  <a:cs typeface="Cambria Math" charset="0"/>
                                </a:rPr>
                                <m:t>𝜎</m:t>
                              </m:r>
                            </m:e>
                            <m:sub>
                              <m:r>
                                <a:rPr lang="en-US" sz="1600" b="0" i="1" smtClean="0">
                                  <a:solidFill>
                                    <a:srgbClr val="019645"/>
                                  </a:solidFill>
                                  <a:latin typeface="Cambria Math" charset="0"/>
                                  <a:ea typeface="Cambria Math" charset="0"/>
                                  <a:cs typeface="Cambria Math" charset="0"/>
                                </a:rPr>
                                <m:t>𝑧</m:t>
                              </m:r>
                            </m:sub>
                          </m:sSub>
                        </m:e>
                      </m:d>
                    </m:oMath>
                  </m:oMathPara>
                </a14:m>
                <a:endParaRPr lang="en-US" sz="1600" dirty="0">
                  <a:solidFill>
                    <a:srgbClr val="019645"/>
                  </a:solidFill>
                  <a:ea typeface="Arial" charset="0"/>
                  <a:cs typeface="Arial"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1403648" y="4653136"/>
                <a:ext cx="7272808" cy="569387"/>
              </a:xfrm>
              <a:prstGeom prst="rect">
                <a:avLst/>
              </a:prstGeom>
              <a:blipFill rotWithShape="0">
                <a:blip r:embed="rId5"/>
                <a:stretch>
                  <a:fillRect/>
                </a:stretch>
              </a:blipFill>
            </p:spPr>
            <p:txBody>
              <a:bodyPr/>
              <a:lstStyle/>
              <a:p>
                <a:r>
                  <a:rPr lang="en-US">
                    <a:noFill/>
                  </a:rPr>
                  <a:t> </a:t>
                </a:r>
              </a:p>
            </p:txBody>
          </p:sp>
        </mc:Fallback>
      </mc:AlternateContent>
      <p:sp>
        <p:nvSpPr>
          <p:cNvPr id="29" name="Rectangle 28"/>
          <p:cNvSpPr/>
          <p:nvPr/>
        </p:nvSpPr>
        <p:spPr>
          <a:xfrm>
            <a:off x="2915816" y="5658053"/>
            <a:ext cx="2785212" cy="723275"/>
          </a:xfrm>
          <a:prstGeom prst="rect">
            <a:avLst/>
          </a:prstGeom>
        </p:spPr>
        <p:txBody>
          <a:bodyPr wrap="square">
            <a:spAutoFit/>
          </a:bodyPr>
          <a:lstStyle/>
          <a:p>
            <a:pPr lvl="0">
              <a:spcBef>
                <a:spcPts val="600"/>
              </a:spcBef>
            </a:pPr>
            <a:r>
              <a:rPr lang="en-GB" sz="1200" b="1" dirty="0" smtClean="0">
                <a:solidFill>
                  <a:srgbClr val="019645"/>
                </a:solidFill>
                <a:latin typeface="Helvetica Light" charset="0"/>
                <a:ea typeface="Helvetica Light" charset="0"/>
                <a:cs typeface="Helvetica Light" charset="0"/>
              </a:rPr>
              <a:t>Reduction factor</a:t>
            </a:r>
          </a:p>
          <a:p>
            <a:pPr lvl="0">
              <a:spcBef>
                <a:spcPts val="600"/>
              </a:spcBef>
            </a:pPr>
            <a:r>
              <a:rPr lang="en-GB" sz="1200" dirty="0" smtClean="0">
                <a:solidFill>
                  <a:srgbClr val="019645"/>
                </a:solidFill>
                <a:latin typeface="Helvetica Light" charset="0"/>
                <a:ea typeface="Helvetica Light" charset="0"/>
                <a:cs typeface="Helvetica Light" charset="0"/>
              </a:rPr>
              <a:t>Crossing angle (0.3 </a:t>
            </a:r>
            <a:r>
              <a:rPr lang="en-GB" sz="1200" dirty="0" err="1" smtClean="0">
                <a:solidFill>
                  <a:srgbClr val="019645"/>
                </a:solidFill>
                <a:latin typeface="Helvetica Light" charset="0"/>
                <a:ea typeface="Helvetica Light" charset="0"/>
                <a:cs typeface="Helvetica Light" charset="0"/>
              </a:rPr>
              <a:t>mrad</a:t>
            </a:r>
            <a:r>
              <a:rPr lang="en-GB" sz="1200" dirty="0" smtClean="0">
                <a:solidFill>
                  <a:srgbClr val="019645"/>
                </a:solidFill>
                <a:latin typeface="Helvetica Light" charset="0"/>
                <a:ea typeface="Helvetica Light" charset="0"/>
                <a:cs typeface="Helvetica Light" charset="0"/>
              </a:rPr>
              <a:t>) and “hourglass effect” (</a:t>
            </a:r>
            <a:r>
              <a:rPr lang="en-GB" sz="1200" dirty="0" err="1" smtClean="0">
                <a:solidFill>
                  <a:srgbClr val="019645"/>
                </a:solidFill>
                <a:latin typeface="Helvetica Light" charset="0"/>
                <a:ea typeface="Helvetica Light" charset="0"/>
                <a:cs typeface="Helvetica Light" charset="0"/>
              </a:rPr>
              <a:t>σ</a:t>
            </a:r>
            <a:r>
              <a:rPr lang="en-GB" sz="1200" baseline="-25000" dirty="0" err="1" smtClean="0">
                <a:solidFill>
                  <a:srgbClr val="019645"/>
                </a:solidFill>
                <a:latin typeface="Helvetica Light" charset="0"/>
                <a:ea typeface="Helvetica Light" charset="0"/>
                <a:cs typeface="Helvetica Light" charset="0"/>
              </a:rPr>
              <a:t>z</a:t>
            </a:r>
            <a:r>
              <a:rPr lang="en-GB" sz="1200" dirty="0" smtClean="0">
                <a:solidFill>
                  <a:srgbClr val="019645"/>
                </a:solidFill>
                <a:latin typeface="Helvetica Light" charset="0"/>
                <a:ea typeface="Helvetica Light" charset="0"/>
                <a:cs typeface="Helvetica Light" charset="0"/>
              </a:rPr>
              <a:t> ~ 4–</a:t>
            </a:r>
            <a:r>
              <a:rPr lang="en-GB" sz="1200" dirty="0">
                <a:solidFill>
                  <a:srgbClr val="019645"/>
                </a:solidFill>
                <a:latin typeface="Helvetica Light" charset="0"/>
                <a:ea typeface="Helvetica Light" charset="0"/>
                <a:cs typeface="Helvetica Light" charset="0"/>
              </a:rPr>
              <a:t>6</a:t>
            </a:r>
            <a:r>
              <a:rPr lang="en-GB" sz="1200" dirty="0" smtClean="0">
                <a:solidFill>
                  <a:srgbClr val="019645"/>
                </a:solidFill>
                <a:latin typeface="Helvetica Light" charset="0"/>
                <a:ea typeface="Helvetica Light" charset="0"/>
                <a:cs typeface="Helvetica Light" charset="0"/>
              </a:rPr>
              <a:t> cm)</a:t>
            </a:r>
            <a:endParaRPr lang="en-GB" sz="1200" dirty="0">
              <a:solidFill>
                <a:srgbClr val="019645"/>
              </a:solidFill>
              <a:latin typeface="Helvetica Light" charset="0"/>
              <a:ea typeface="Helvetica Light" charset="0"/>
              <a:cs typeface="Helvetica Light" charset="0"/>
            </a:endParaRPr>
          </a:p>
        </p:txBody>
      </p:sp>
      <p:cxnSp>
        <p:nvCxnSpPr>
          <p:cNvPr id="30" name="Straight Arrow Connector 29"/>
          <p:cNvCxnSpPr/>
          <p:nvPr/>
        </p:nvCxnSpPr>
        <p:spPr>
          <a:xfrm flipV="1">
            <a:off x="3136739" y="5092861"/>
            <a:ext cx="0" cy="555584"/>
          </a:xfrm>
          <a:prstGeom prst="straightConnector1">
            <a:avLst/>
          </a:prstGeom>
          <a:ln w="3175">
            <a:solidFill>
              <a:srgbClr val="019645"/>
            </a:solidFill>
            <a:tailEnd type="triangle"/>
          </a:ln>
          <a:effectLst/>
        </p:spPr>
        <p:style>
          <a:lnRef idx="2">
            <a:schemeClr val="accent1"/>
          </a:lnRef>
          <a:fillRef idx="0">
            <a:schemeClr val="accent1"/>
          </a:fillRef>
          <a:effectRef idx="1">
            <a:schemeClr val="accent1"/>
          </a:effectRef>
          <a:fontRef idx="minor">
            <a:schemeClr val="tx1"/>
          </a:fontRef>
        </p:style>
      </p:cxnSp>
      <p:grpSp>
        <p:nvGrpSpPr>
          <p:cNvPr id="5" name="Group 4"/>
          <p:cNvGrpSpPr/>
          <p:nvPr/>
        </p:nvGrpSpPr>
        <p:grpSpPr>
          <a:xfrm>
            <a:off x="5472394" y="5721841"/>
            <a:ext cx="2160240" cy="595407"/>
            <a:chOff x="6937631" y="5912530"/>
            <a:chExt cx="2160240" cy="595407"/>
          </a:xfrm>
        </p:grpSpPr>
        <p:sp>
          <p:nvSpPr>
            <p:cNvPr id="31" name="Oval 30"/>
            <p:cNvSpPr/>
            <p:nvPr/>
          </p:nvSpPr>
          <p:spPr>
            <a:xfrm rot="952614">
              <a:off x="7258762" y="5973782"/>
              <a:ext cx="504056" cy="121532"/>
            </a:xfrm>
            <a:prstGeom prst="ellipse">
              <a:avLst/>
            </a:prstGeom>
            <a:solidFill>
              <a:schemeClr val="tx2">
                <a:lumMod val="60000"/>
                <a:lumOff val="40000"/>
              </a:schemeClr>
            </a:solid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32" name="Oval 31"/>
            <p:cNvSpPr/>
            <p:nvPr/>
          </p:nvSpPr>
          <p:spPr>
            <a:xfrm rot="20647386" flipV="1">
              <a:off x="7258762" y="5979160"/>
              <a:ext cx="504056" cy="121532"/>
            </a:xfrm>
            <a:prstGeom prst="ellipse">
              <a:avLst/>
            </a:prstGeom>
            <a:solidFill>
              <a:srgbClr val="FF002D">
                <a:alpha val="61000"/>
              </a:srgbClr>
            </a:solid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grpSp>
          <p:nvGrpSpPr>
            <p:cNvPr id="33" name="Group 32"/>
            <p:cNvGrpSpPr/>
            <p:nvPr/>
          </p:nvGrpSpPr>
          <p:grpSpPr>
            <a:xfrm>
              <a:off x="7523922" y="6311338"/>
              <a:ext cx="590115" cy="195564"/>
              <a:chOff x="7808536" y="2276872"/>
              <a:chExt cx="590115" cy="195564"/>
            </a:xfrm>
          </p:grpSpPr>
          <p:sp>
            <p:nvSpPr>
              <p:cNvPr id="34" name="Oval 33"/>
              <p:cNvSpPr/>
              <p:nvPr/>
            </p:nvSpPr>
            <p:spPr>
              <a:xfrm rot="20980918" flipV="1">
                <a:off x="7812360" y="2276872"/>
                <a:ext cx="504056" cy="121532"/>
              </a:xfrm>
              <a:prstGeom prst="ellipse">
                <a:avLst/>
              </a:prstGeom>
              <a:solidFill>
                <a:srgbClr val="FF6293"/>
              </a:solid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35" name="Oval 34"/>
              <p:cNvSpPr/>
              <p:nvPr/>
            </p:nvSpPr>
            <p:spPr>
              <a:xfrm rot="619082">
                <a:off x="7808536" y="2346051"/>
                <a:ext cx="504056" cy="121532"/>
              </a:xfrm>
              <a:prstGeom prst="ellipse">
                <a:avLst/>
              </a:prstGeom>
              <a:solidFill>
                <a:srgbClr val="FF6293"/>
              </a:solid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36" name="Oval 35"/>
              <p:cNvSpPr/>
              <p:nvPr/>
            </p:nvSpPr>
            <p:spPr>
              <a:xfrm flipV="1">
                <a:off x="8121658" y="2276872"/>
                <a:ext cx="276993" cy="195564"/>
              </a:xfrm>
              <a:prstGeom prst="ellipse">
                <a:avLst/>
              </a:prstGeom>
              <a:solidFill>
                <a:srgbClr val="FF6293"/>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grpSp>
        <p:grpSp>
          <p:nvGrpSpPr>
            <p:cNvPr id="37" name="Group 36"/>
            <p:cNvGrpSpPr/>
            <p:nvPr/>
          </p:nvGrpSpPr>
          <p:grpSpPr>
            <a:xfrm flipH="1">
              <a:off x="6937631" y="6311338"/>
              <a:ext cx="590115" cy="195564"/>
              <a:chOff x="7808536" y="2276872"/>
              <a:chExt cx="590115" cy="195564"/>
            </a:xfrm>
            <a:solidFill>
              <a:schemeClr val="tx2">
                <a:lumMod val="60000"/>
                <a:lumOff val="40000"/>
              </a:schemeClr>
            </a:solidFill>
          </p:grpSpPr>
          <p:sp>
            <p:nvSpPr>
              <p:cNvPr id="38" name="Oval 37"/>
              <p:cNvSpPr/>
              <p:nvPr/>
            </p:nvSpPr>
            <p:spPr>
              <a:xfrm rot="20980918" flipV="1">
                <a:off x="7812360" y="2276872"/>
                <a:ext cx="504056" cy="121532"/>
              </a:xfrm>
              <a:prstGeom prst="ellipse">
                <a:avLst/>
              </a:prstGeom>
              <a:grp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39" name="Oval 38"/>
              <p:cNvSpPr/>
              <p:nvPr/>
            </p:nvSpPr>
            <p:spPr>
              <a:xfrm rot="619082">
                <a:off x="7808536" y="2346051"/>
                <a:ext cx="504056" cy="121532"/>
              </a:xfrm>
              <a:prstGeom prst="ellipse">
                <a:avLst/>
              </a:prstGeom>
              <a:grp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40" name="Oval 39"/>
              <p:cNvSpPr/>
              <p:nvPr/>
            </p:nvSpPr>
            <p:spPr>
              <a:xfrm flipV="1">
                <a:off x="8121658" y="2276872"/>
                <a:ext cx="276993" cy="195564"/>
              </a:xfrm>
              <a:prstGeom prst="ellipse">
                <a:avLst/>
              </a:prstGeom>
              <a:grp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grpSp>
        <p:sp>
          <p:nvSpPr>
            <p:cNvPr id="41" name="TextBox 40"/>
            <p:cNvSpPr txBox="1"/>
            <p:nvPr/>
          </p:nvSpPr>
          <p:spPr>
            <a:xfrm>
              <a:off x="8231928" y="5912530"/>
              <a:ext cx="865943" cy="215444"/>
            </a:xfrm>
            <a:prstGeom prst="rect">
              <a:avLst/>
            </a:prstGeom>
            <a:noFill/>
          </p:spPr>
          <p:txBody>
            <a:bodyPr wrap="none" rtlCol="0">
              <a:spAutoFit/>
            </a:bodyPr>
            <a:lstStyle/>
            <a:p>
              <a:r>
                <a:rPr lang="en-US" sz="800" dirty="0" smtClean="0">
                  <a:solidFill>
                    <a:schemeClr val="tx1">
                      <a:lumMod val="50000"/>
                      <a:lumOff val="50000"/>
                    </a:schemeClr>
                  </a:solidFill>
                  <a:latin typeface="Helvetica Light" charset="0"/>
                  <a:ea typeface="Helvetica Light" charset="0"/>
                  <a:cs typeface="Helvetica Light" charset="0"/>
                </a:rPr>
                <a:t>crossing angle</a:t>
              </a:r>
            </a:p>
          </p:txBody>
        </p:sp>
        <p:sp>
          <p:nvSpPr>
            <p:cNvPr id="42" name="TextBox 41"/>
            <p:cNvSpPr txBox="1"/>
            <p:nvPr/>
          </p:nvSpPr>
          <p:spPr>
            <a:xfrm>
              <a:off x="8233775" y="6292493"/>
              <a:ext cx="665567" cy="215444"/>
            </a:xfrm>
            <a:prstGeom prst="rect">
              <a:avLst/>
            </a:prstGeom>
            <a:noFill/>
          </p:spPr>
          <p:txBody>
            <a:bodyPr wrap="none" rtlCol="0">
              <a:spAutoFit/>
            </a:bodyPr>
            <a:lstStyle/>
            <a:p>
              <a:r>
                <a:rPr lang="en-US" sz="800" dirty="0" smtClean="0">
                  <a:solidFill>
                    <a:schemeClr val="tx1">
                      <a:lumMod val="50000"/>
                      <a:lumOff val="50000"/>
                    </a:schemeClr>
                  </a:solidFill>
                  <a:latin typeface="Helvetica Light" charset="0"/>
                  <a:ea typeface="Helvetica Light" charset="0"/>
                  <a:cs typeface="Helvetica Light" charset="0"/>
                </a:rPr>
                <a:t>hour glass</a:t>
              </a:r>
            </a:p>
          </p:txBody>
        </p:sp>
      </p:grpSp>
    </p:spTree>
    <p:extLst>
      <p:ext uri="{BB962C8B-B14F-4D97-AF65-F5344CB8AC3E}">
        <p14:creationId xmlns:p14="http://schemas.microsoft.com/office/powerpoint/2010/main" val="2077881282"/>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wrap="none" rtlCol="0" anchor="ctr">
        <a:spAutoFit/>
      </a:bodyPr>
      <a:lstStyle>
        <a:defPPr algn="r">
          <a:defRPr sz="1600">
            <a:latin typeface="Helvetica Light" charset="0"/>
            <a:ea typeface="Helvetica Light" charset="0"/>
            <a:cs typeface="Helvetica Light" charset="0"/>
          </a:defRPr>
        </a:defPPr>
      </a:lst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400" dirty="0" smtClean="0">
            <a:latin typeface="Helvetica Light" charset="0"/>
            <a:ea typeface="Helvetica Light" charset="0"/>
            <a:cs typeface="Helvetica Light" charset="0"/>
          </a:defRPr>
        </a:defPPr>
      </a:lstStyle>
    </a:txDef>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600" dirty="0" smtClean="0">
            <a:latin typeface="Helvetica Light"/>
            <a:cs typeface="Helvetica Light"/>
          </a:defRPr>
        </a:defPPr>
      </a:lstStyle>
    </a:txDef>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spAutoFit/>
      </a:bodyPr>
      <a:lstStyle>
        <a:defPPr>
          <a:defRPr sz="1600" dirty="0">
            <a:latin typeface="Helvetica Light" charset="0"/>
            <a:ea typeface="Helvetica Light" charset="0"/>
            <a:cs typeface="Helvetica Light" charset="0"/>
          </a:defRPr>
        </a:defPPr>
      </a:lst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400" dirty="0" smtClean="0">
            <a:latin typeface="Helvetica Light" charset="0"/>
            <a:ea typeface="Helvetica Light" charset="0"/>
            <a:cs typeface="Helvetica Light" charset="0"/>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256602</TotalTime>
  <Words>4273</Words>
  <Application>Microsoft Macintosh PowerPoint</Application>
  <PresentationFormat>Overhead</PresentationFormat>
  <Paragraphs>603</Paragraphs>
  <Slides>62</Slides>
  <Notes>32</Notes>
  <HiddenSlides>0</HiddenSlides>
  <MMClips>0</MMClips>
  <ScaleCrop>false</ScaleCrop>
  <HeadingPairs>
    <vt:vector size="8" baseType="variant">
      <vt:variant>
        <vt:lpstr>Fonts Used</vt:lpstr>
      </vt:variant>
      <vt:variant>
        <vt:i4>16</vt:i4>
      </vt:variant>
      <vt:variant>
        <vt:lpstr>Theme</vt:lpstr>
      </vt:variant>
      <vt:variant>
        <vt:i4>3</vt:i4>
      </vt:variant>
      <vt:variant>
        <vt:lpstr>Embedded OLE Servers</vt:lpstr>
      </vt:variant>
      <vt:variant>
        <vt:i4>1</vt:i4>
      </vt:variant>
      <vt:variant>
        <vt:lpstr>Slide Titles</vt:lpstr>
      </vt:variant>
      <vt:variant>
        <vt:i4>62</vt:i4>
      </vt:variant>
    </vt:vector>
  </HeadingPairs>
  <TitlesOfParts>
    <vt:vector size="82" baseType="lpstr">
      <vt:lpstr>Calibri</vt:lpstr>
      <vt:lpstr>Cambria Math</vt:lpstr>
      <vt:lpstr>Casual</vt:lpstr>
      <vt:lpstr>Century Gothic</vt:lpstr>
      <vt:lpstr>Chalkduster</vt:lpstr>
      <vt:lpstr>Helvetica</vt:lpstr>
      <vt:lpstr>Helvetica Light</vt:lpstr>
      <vt:lpstr>Helvetica Neue</vt:lpstr>
      <vt:lpstr>LucidaGrande</vt:lpstr>
      <vt:lpstr>ＭＳ Ｐゴシック</vt:lpstr>
      <vt:lpstr>Symbol</vt:lpstr>
      <vt:lpstr>Tahoma</vt:lpstr>
      <vt:lpstr>Times New Roman</vt:lpstr>
      <vt:lpstr>Trebuchet MS</vt:lpstr>
      <vt:lpstr>Wingdings</vt:lpstr>
      <vt:lpstr>Arial</vt:lpstr>
      <vt:lpstr>3_Office Theme</vt:lpstr>
      <vt:lpstr>5_Office Theme</vt:lpstr>
      <vt:lpstr>4_Office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CERN</Company>
  <LinksUpToDate>false</LinksUpToDate>
  <SharedDoc>false</SharedDoc>
  <HyperlinkBase/>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SUSY subconvenor meeting</dc:title>
  <dc:subject/>
  <dc:creator>Andreas Hoecker</dc:creator>
  <cp:keywords/>
  <dc:description/>
  <cp:lastModifiedBy>andreas.hoecker@cern.ch</cp:lastModifiedBy>
  <cp:revision>5038</cp:revision>
  <cp:lastPrinted>2017-12-16T17:04:48Z</cp:lastPrinted>
  <dcterms:created xsi:type="dcterms:W3CDTF">2013-03-19T21:10:26Z</dcterms:created>
  <dcterms:modified xsi:type="dcterms:W3CDTF">2017-12-17T13:16:50Z</dcterms:modified>
  <cp:category/>
</cp:coreProperties>
</file>