
<file path=[Content_Types].xml><?xml version="1.0" encoding="utf-8"?>
<Types xmlns="http://schemas.openxmlformats.org/package/2006/content-types"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8.xml" ContentType="application/vnd.openxmlformats-officedocument.presentationml.slide+xml"/>
  <Override PartName="/ppt/embeddings/oleObject47.bin" ContentType="application/vnd.openxmlformats-officedocument.oleObject"/>
  <Override PartName="/ppt/slides/slide60.xml" ContentType="application/vnd.openxmlformats-officedocument.presentationml.slide+xml"/>
  <Override PartName="/ppt/slides/slide28.xml" ContentType="application/vnd.openxmlformats-officedocument.presentationml.slide+xml"/>
  <Override PartName="/ppt/embeddings/oleObject57.bin" ContentType="application/vnd.openxmlformats-officedocument.oleObject"/>
  <Override PartName="/ppt/slides/slide37.xml" ContentType="application/vnd.openxmlformats-officedocument.presentationml.slide+xml"/>
  <Override PartName="/ppt/slides/slide70.xml" ContentType="application/vnd.openxmlformats-officedocument.presentationml.slide+xml"/>
  <Override PartName="/ppt/slides/slide9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Default Extension="vml" ContentType="application/vnd.openxmlformats-officedocument.vmlDrawing"/>
  <Override PartName="/ppt/slides/slide66.xml" ContentType="application/vnd.openxmlformats-officedocument.presentationml.slide+xml"/>
  <Override PartName="/ppt/theme/theme1.xml" ContentType="application/vnd.openxmlformats-officedocument.theme+xml"/>
  <Override PartName="/ppt/slides/slide75.xml" ContentType="application/vnd.openxmlformats-officedocument.presentationml.slide+xml"/>
  <Override PartName="/ppt/embeddings/oleObject1.bin" ContentType="application/vnd.openxmlformats-officedocument.oleObject"/>
  <Override PartName="/ppt/embeddings/oleObject13.bin" ContentType="application/vnd.openxmlformats-officedocument.oleObject"/>
  <Override PartName="/ppt/embeddings/oleObject23.bin" ContentType="application/vnd.openxmlformats-officedocument.oleObject"/>
  <Override PartName="/ppt/theme/theme7.xml" ContentType="application/vnd.openxmlformats-officedocument.theme+xml"/>
  <Override PartName="/ppt/embeddings/oleObject33.bin" ContentType="application/vnd.openxmlformats-officedocument.oleObject"/>
  <Default Extension="jpeg" ContentType="image/jpeg"/>
  <Override PartName="/ppt/embeddings/oleObject42.bin" ContentType="application/vnd.openxmlformats-officedocument.oleObject"/>
  <Override PartName="/ppt/slides/slide13.xml" ContentType="application/vnd.openxmlformats-officedocument.presentationml.slide+xml"/>
  <Override PartName="/ppt/embeddings/oleObject7.bin" ContentType="application/vnd.openxmlformats-officedocument.oleObject"/>
  <Override PartName="/ppt/slides/slide23.xml" ContentType="application/vnd.openxmlformats-officedocument.presentationml.slide+xml"/>
  <Override PartName="/ppt/embeddings/oleObject19.bin" ContentType="application/vnd.openxmlformats-officedocument.oleObject"/>
  <Override PartName="/ppt/embeddings/oleObject52.bin" ContentType="application/vnd.openxmlformats-officedocument.oleObject"/>
  <Override PartName="/ppt/slides/slide32.xml" ContentType="application/vnd.openxmlformats-officedocument.presentationml.slide+xml"/>
  <Override PartName="/ppt/embeddings/oleObject29.bin" ContentType="application/vnd.openxmlformats-officedocument.oleObject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42.xml" ContentType="application/vnd.openxmlformats-officedocument.presentationml.slide+xml"/>
  <Override PartName="/ppt/embeddings/oleObject38.bin" ContentType="application/vnd.openxmlformats-officedocument.oleObject"/>
  <Override PartName="/ppt/slides/slide51.xml" ContentType="application/vnd.openxmlformats-officedocument.presentationml.slide+xml"/>
  <Override PartName="/ppt/slides/slide19.xml" ContentType="application/vnd.openxmlformats-officedocument.presentationml.slide+xml"/>
  <Override PartName="/ppt/embeddings/oleObject48.bin" ContentType="application/vnd.openxmlformats-officedocument.oleObject"/>
  <Override PartName="/ppt/slides/slide61.xml" ContentType="application/vnd.openxmlformats-officedocument.presentationml.slide+xml"/>
  <Override PartName="/ppt/slides/slide29.xml" ContentType="application/vnd.openxmlformats-officedocument.presentationml.slide+xml"/>
  <Override PartName="/ppt/embeddings/oleObject58.bin" ContentType="application/vnd.openxmlformats-officedocument.oleObject"/>
  <Override PartName="/ppt/slides/slide38.xml" ContentType="application/vnd.openxmlformats-officedocument.presentationml.slide+xml"/>
  <Override PartName="/ppt/slides/slide71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7.xml" ContentType="application/vnd.openxmlformats-officedocument.presentationml.slide+xml"/>
  <Override PartName="/ppt/theme/theme2.xml" ContentType="application/vnd.openxmlformats-officedocument.theme+xml"/>
  <Override PartName="/ppt/embeddings/oleObject2.bin" ContentType="application/vnd.openxmlformats-officedocument.oleObject"/>
  <Override PartName="/ppt/embeddings/oleObject14.bin" ContentType="application/vnd.openxmlformats-officedocument.oleObject"/>
  <Override PartName="/ppt/embeddings/oleObject24.bin" ContentType="application/vnd.openxmlformats-officedocument.oleObject"/>
  <Override PartName="/ppt/embeddings/oleObject34.bin" ContentType="application/vnd.openxmlformats-officedocument.oleObject"/>
  <Override PartName="/ppt/slides/slide14.xml" ContentType="application/vnd.openxmlformats-officedocument.presentationml.slide+xml"/>
  <Override PartName="/ppt/embeddings/oleObject43.bin" ContentType="application/vnd.openxmlformats-officedocument.oleObject"/>
  <Override PartName="/ppt/embeddings/oleObject8.bin" ContentType="application/vnd.openxmlformats-officedocument.oleObject"/>
  <Override PartName="/ppt/slides/slide24.xml" ContentType="application/vnd.openxmlformats-officedocument.presentationml.slide+xml"/>
  <Default Extension="bin" ContentType="application/vnd.openxmlformats-officedocument.presentationml.printerSettings"/>
  <Override PartName="/ppt/embeddings/oleObject53.bin" ContentType="application/vnd.openxmlformats-officedocument.oleObject"/>
  <Override PartName="/ppt/slides/slide33.xml" ContentType="application/vnd.openxmlformats-officedocument.presentationml.slide+xml"/>
  <Override PartName="/ppt/slides/slide5.xml" ContentType="application/vnd.openxmlformats-officedocument.presentationml.slide+xml"/>
  <Default Extension="xml" ContentType="application/xml"/>
  <Override PartName="/ppt/slideLayouts/slideLayout6.xml" ContentType="application/vnd.openxmlformats-officedocument.presentationml.slideLayout+xml"/>
  <Override PartName="/ppt/slideMasters/slideMaster3.xml" ContentType="application/vnd.openxmlformats-officedocument.presentationml.slideMaster+xml"/>
  <Override PartName="/ppt/embeddings/oleObject39.bin" ContentType="application/vnd.openxmlformats-officedocument.oleObject"/>
  <Override PartName="/ppt/slides/slide43.xml" ContentType="application/vnd.openxmlformats-officedocument.presentationml.slide+xml"/>
  <Override PartName="/ppt/tableStyles.xml" ContentType="application/vnd.openxmlformats-officedocument.presentationml.tableStyles+xml"/>
  <Override PartName="/ppt/slides/slide52.xml" ContentType="application/vnd.openxmlformats-officedocument.presentationml.slide+xml"/>
  <Override PartName="/ppt/embeddings/oleObject49.bin" ContentType="application/vnd.openxmlformats-officedocument.oleObject"/>
  <Override PartName="/ppt/slides/slide62.xml" ContentType="application/vnd.openxmlformats-officedocument.presentationml.slide+xml"/>
  <Override PartName="/docProps/app.xml" ContentType="application/vnd.openxmlformats-officedocument.extended-properties+xml"/>
  <Override PartName="/ppt/slides/slide39.xml" ContentType="application/vnd.openxmlformats-officedocument.presentationml.slide+xml"/>
  <Override PartName="/ppt/slides/slide49.xml" ContentType="application/vnd.openxmlformats-officedocument.presentationml.slide+xml"/>
  <Override PartName="/ppt/embeddings/oleObject10.bin" ContentType="application/vnd.openxmlformats-officedocument.oleObject"/>
  <Override PartName="/ppt/slides/slide58.xml" ContentType="application/vnd.openxmlformats-officedocument.presentationml.slide+xml"/>
  <Override PartName="/docProps/core.xml" ContentType="application/vnd.openxmlformats-package.core-properties+xml"/>
  <Override PartName="/ppt/slides/slide68.xml" ContentType="application/vnd.openxmlformats-officedocument.presentationml.slide+xml"/>
  <Override PartName="/ppt/theme/theme3.xml" ContentType="application/vnd.openxmlformats-officedocument.theme+xml"/>
  <Override PartName="/ppt/embeddings/oleObject3.bin" ContentType="application/vnd.openxmlformats-officedocument.oleObject"/>
  <Override PartName="/ppt/embeddings/oleObject15.bin" ContentType="application/vnd.openxmlformats-officedocument.oleObject"/>
  <Override PartName="/ppt/embeddings/oleObject25.bin" ContentType="application/vnd.openxmlformats-officedocument.oleObject"/>
  <Override PartName="/ppt/slideLayouts/slideLayout1.xml" ContentType="application/vnd.openxmlformats-officedocument.presentationml.slideLayout+xml"/>
  <Override PartName="/ppt/embeddings/oleObject35.bin" ContentType="application/vnd.openxmlformats-officedocument.oleObject"/>
  <Override PartName="/ppt/embeddings/oleObject44.bin" ContentType="application/vnd.openxmlformats-officedocument.oleObject"/>
  <Override PartName="/ppt/slides/slide15.xml" ContentType="application/vnd.openxmlformats-officedocument.presentationml.slide+xml"/>
  <Override PartName="/ppt/embeddings/oleObject9.bin" ContentType="application/vnd.openxmlformats-officedocument.oleObject"/>
  <Override PartName="/ppt/slides/slide25.xml" ContentType="application/vnd.openxmlformats-officedocument.presentationml.slide+xml"/>
  <Override PartName="/ppt/embeddings/oleObject54.bin" ContentType="application/vnd.openxmlformats-officedocument.oleObject"/>
  <Override PartName="/ppt/slides/slide34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embeddings/oleObject11.bin" ContentType="application/vnd.openxmlformats-officedocument.oleObject"/>
  <Override PartName="/ppt/slides/slide59.xml" ContentType="application/vnd.openxmlformats-officedocument.presentationml.slide+xml"/>
  <Override PartName="/ppt/embeddings/oleObject20.bin" ContentType="application/vnd.openxmlformats-officedocument.oleObject"/>
  <Override PartName="/ppt/slides/slide69.xml" ContentType="application/vnd.openxmlformats-officedocument.presentationml.slide+xml"/>
  <Override PartName="/ppt/theme/theme4.xml" ContentType="application/vnd.openxmlformats-officedocument.theme+xml"/>
  <Override PartName="/ppt/embeddings/oleObject30.bin" ContentType="application/vnd.openxmlformats-officedocument.oleObject"/>
  <Override PartName="/ppt/slides/slide10.xml" ContentType="application/vnd.openxmlformats-officedocument.presentationml.slide+xml"/>
  <Override PartName="/ppt/embeddings/oleObject4.bin" ContentType="application/vnd.openxmlformats-officedocument.oleObject"/>
  <Override PartName="/ppt/embeddings/oleObject16.bin" ContentType="application/vnd.openxmlformats-officedocument.oleObject"/>
  <Override PartName="/ppt/slides/slide20.xml" ContentType="application/vnd.openxmlformats-officedocument.presentationml.slide+xml"/>
  <Override PartName="/ppt/embeddings/oleObject26.bin" ContentType="application/vnd.openxmlformats-officedocument.oleObject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embeddings/oleObject36.bin" ContentType="application/vnd.openxmlformats-officedocument.oleObject"/>
  <Override PartName="/ppt/embeddings/oleObject45.bin" ContentType="application/vnd.openxmlformats-officedocument.oleObject"/>
  <Override PartName="/ppt/slides/slide16.xml" ContentType="application/vnd.openxmlformats-officedocument.presentationml.slide+xml"/>
  <Override PartName="/ppt/viewProps.xml" ContentType="application/vnd.openxmlformats-officedocument.presentationml.viewProps+xml"/>
  <Override PartName="/ppt/embeddings/Microsoft_Equation1.bin" ContentType="application/vnd.openxmlformats-officedocument.oleObject"/>
  <Default Extension="rels" ContentType="application/vnd.openxmlformats-package.relationships+xml"/>
  <Override PartName="/ppt/slides/slide26.xml" ContentType="application/vnd.openxmlformats-officedocument.presentationml.slide+xml"/>
  <Default Extension="pict" ContentType="image/pict"/>
  <Override PartName="/ppt/embeddings/oleObject55.bin" ContentType="application/vnd.openxmlformats-officedocument.oleObject"/>
  <Default Extension="wmf" ContentType="image/x-wmf"/>
  <Override PartName="/ppt/slides/slide7.xml" ContentType="application/vnd.openxmlformats-officedocument.presentationml.slide+xml"/>
  <Override PartName="/ppt/slides/slide3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s/slide73.xml" ContentType="application/vnd.openxmlformats-officedocument.presentationml.slide+xml"/>
  <Override PartName="/ppt/presentation.xml" ContentType="application/vnd.openxmlformats-officedocument.presentationml.presentation.main+xml"/>
  <Override PartName="/ppt/embeddings/oleObject12.bin" ContentType="application/vnd.openxmlformats-officedocument.oleObject"/>
  <Override PartName="/ppt/embeddings/oleObject21.bin" ContentType="application/vnd.openxmlformats-officedocument.oleObject"/>
  <Override PartName="/ppt/theme/theme5.xml" ContentType="application/vnd.openxmlformats-officedocument.theme+xml"/>
  <Override PartName="/ppt/embeddings/oleObject31.bin" ContentType="application/vnd.openxmlformats-officedocument.oleObject"/>
  <Override PartName="/ppt/embeddings/oleObject40.bin" ContentType="application/vnd.openxmlformats-officedocument.oleObject"/>
  <Override PartName="/ppt/slides/slide11.xml" ContentType="application/vnd.openxmlformats-officedocument.presentationml.slide+xml"/>
  <Override PartName="/ppt/embeddings/oleObject5.bin" ContentType="application/vnd.openxmlformats-officedocument.oleObject"/>
  <Override PartName="/ppt/embeddings/oleObject17.bin" ContentType="application/vnd.openxmlformats-officedocument.oleObject"/>
  <Override PartName="/ppt/slides/slide21.xml" ContentType="application/vnd.openxmlformats-officedocument.presentationml.slide+xml"/>
  <Override PartName="/ppt/embeddings/oleObject50.bin" ContentType="application/vnd.openxmlformats-officedocument.oleObject"/>
  <Override PartName="/ppt/slides/slide30.xml" ContentType="application/vnd.openxmlformats-officedocument.presentationml.slide+xml"/>
  <Override PartName="/ppt/embeddings/oleObject27.bin" ContentType="application/vnd.openxmlformats-officedocument.oleObject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embeddings/oleObject37.bin" ContentType="application/vnd.openxmlformats-officedocument.oleObject"/>
  <Override PartName="/ppt/slides/slide17.xml" ContentType="application/vnd.openxmlformats-officedocument.presentationml.slide+xml"/>
  <Override PartName="/ppt/embeddings/oleObject46.bin" ContentType="application/vnd.openxmlformats-officedocument.oleObject"/>
  <Override PartName="/ppt/embeddings/Microsoft_Equation2.bin" ContentType="application/vnd.openxmlformats-officedocument.oleObject"/>
  <Override PartName="/ppt/slides/slide27.xml" ContentType="application/vnd.openxmlformats-officedocument.presentationml.slide+xml"/>
  <Override PartName="/ppt/embeddings/oleObject56.bin" ContentType="application/vnd.openxmlformats-officedocument.oleObject"/>
  <Override PartName="/ppt/slides/slide36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Default Extension="pdf" ContentType="application/pdf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embeddings/oleObject22.bin" ContentType="application/vnd.openxmlformats-officedocument.oleObject"/>
  <Override PartName="/ppt/theme/theme6.xml" ContentType="application/vnd.openxmlformats-officedocument.theme+xml"/>
  <Override PartName="/ppt/embeddings/oleObject32.bin" ContentType="application/vnd.openxmlformats-officedocument.oleObject"/>
  <Override PartName="/ppt/embeddings/oleObject41.bin" ContentType="application/vnd.openxmlformats-officedocument.oleObject"/>
  <Override PartName="/ppt/slides/slide12.xml" ContentType="application/vnd.openxmlformats-officedocument.presentationml.slide+xml"/>
  <Override PartName="/ppt/embeddings/oleObject6.bin" ContentType="application/vnd.openxmlformats-officedocument.oleObject"/>
  <Override PartName="/ppt/embeddings/oleObject18.bin" ContentType="application/vnd.openxmlformats-officedocument.oleObject"/>
  <Override PartName="/ppt/slides/slide22.xml" ContentType="application/vnd.openxmlformats-officedocument.presentationml.slide+xml"/>
  <Override PartName="/ppt/embeddings/oleObject51.bin" ContentType="application/vnd.openxmlformats-officedocument.oleObject"/>
  <Override PartName="/ppt/slides/slide31.xml" ContentType="application/vnd.openxmlformats-officedocument.presentationml.slide+xml"/>
  <Override PartName="/ppt/embeddings/oleObject28.bin" ContentType="application/vnd.openxmlformats-officedocument.oleObject"/>
  <Override PartName="/ppt/slides/slide3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5731" r:id="rId1"/>
    <p:sldMasterId id="2147485886" r:id="rId2"/>
    <p:sldMasterId id="2147485889" r:id="rId3"/>
    <p:sldMasterId id="2147485891" r:id="rId4"/>
    <p:sldMasterId id="2147485893" r:id="rId5"/>
  </p:sldMasterIdLst>
  <p:notesMasterIdLst>
    <p:notesMasterId r:id="rId81"/>
  </p:notesMasterIdLst>
  <p:handoutMasterIdLst>
    <p:handoutMasterId r:id="rId82"/>
  </p:handoutMasterIdLst>
  <p:sldIdLst>
    <p:sldId id="615" r:id="rId6"/>
    <p:sldId id="1205" r:id="rId7"/>
    <p:sldId id="1265" r:id="rId8"/>
    <p:sldId id="1266" r:id="rId9"/>
    <p:sldId id="1197" r:id="rId10"/>
    <p:sldId id="1198" r:id="rId11"/>
    <p:sldId id="1203" r:id="rId12"/>
    <p:sldId id="1320" r:id="rId13"/>
    <p:sldId id="1289" r:id="rId14"/>
    <p:sldId id="1290" r:id="rId15"/>
    <p:sldId id="1291" r:id="rId16"/>
    <p:sldId id="1292" r:id="rId17"/>
    <p:sldId id="1293" r:id="rId18"/>
    <p:sldId id="1204" r:id="rId19"/>
    <p:sldId id="1207" r:id="rId20"/>
    <p:sldId id="1212" r:id="rId21"/>
    <p:sldId id="1316" r:id="rId22"/>
    <p:sldId id="1210" r:id="rId23"/>
    <p:sldId id="1199" r:id="rId24"/>
    <p:sldId id="1294" r:id="rId25"/>
    <p:sldId id="1200" r:id="rId26"/>
    <p:sldId id="1216" r:id="rId27"/>
    <p:sldId id="1214" r:id="rId28"/>
    <p:sldId id="1215" r:id="rId29"/>
    <p:sldId id="1295" r:id="rId30"/>
    <p:sldId id="1271" r:id="rId31"/>
    <p:sldId id="1217" r:id="rId32"/>
    <p:sldId id="1220" r:id="rId33"/>
    <p:sldId id="1222" r:id="rId34"/>
    <p:sldId id="1321" r:id="rId35"/>
    <p:sldId id="1322" r:id="rId36"/>
    <p:sldId id="1284" r:id="rId37"/>
    <p:sldId id="1269" r:id="rId38"/>
    <p:sldId id="1221" r:id="rId39"/>
    <p:sldId id="1263" r:id="rId40"/>
    <p:sldId id="1228" r:id="rId41"/>
    <p:sldId id="1234" r:id="rId42"/>
    <p:sldId id="1235" r:id="rId43"/>
    <p:sldId id="1297" r:id="rId44"/>
    <p:sldId id="1299" r:id="rId45"/>
    <p:sldId id="1296" r:id="rId46"/>
    <p:sldId id="1315" r:id="rId47"/>
    <p:sldId id="1258" r:id="rId48"/>
    <p:sldId id="1259" r:id="rId49"/>
    <p:sldId id="1298" r:id="rId50"/>
    <p:sldId id="1260" r:id="rId51"/>
    <p:sldId id="1278" r:id="rId52"/>
    <p:sldId id="1239" r:id="rId53"/>
    <p:sldId id="1245" r:id="rId54"/>
    <p:sldId id="1288" r:id="rId55"/>
    <p:sldId id="1246" r:id="rId56"/>
    <p:sldId id="1243" r:id="rId57"/>
    <p:sldId id="1300" r:id="rId58"/>
    <p:sldId id="1303" r:id="rId59"/>
    <p:sldId id="1301" r:id="rId60"/>
    <p:sldId id="1302" r:id="rId61"/>
    <p:sldId id="1305" r:id="rId62"/>
    <p:sldId id="1247" r:id="rId63"/>
    <p:sldId id="1251" r:id="rId64"/>
    <p:sldId id="1256" r:id="rId65"/>
    <p:sldId id="1264" r:id="rId66"/>
    <p:sldId id="1230" r:id="rId67"/>
    <p:sldId id="1318" r:id="rId68"/>
    <p:sldId id="1319" r:id="rId69"/>
    <p:sldId id="1262" r:id="rId70"/>
    <p:sldId id="1312" r:id="rId71"/>
    <p:sldId id="1232" r:id="rId72"/>
    <p:sldId id="1282" r:id="rId73"/>
    <p:sldId id="1275" r:id="rId74"/>
    <p:sldId id="1283" r:id="rId75"/>
    <p:sldId id="1309" r:id="rId76"/>
    <p:sldId id="1273" r:id="rId77"/>
    <p:sldId id="1313" r:id="rId78"/>
    <p:sldId id="1314" r:id="rId79"/>
    <p:sldId id="1304" r:id="rId80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clrMru>
    <a:srgbClr val="0C2D52"/>
    <a:srgbClr val="404040"/>
    <a:srgbClr val="FCFCFC"/>
    <a:srgbClr val="BA5F5F"/>
    <a:srgbClr val="223422"/>
    <a:srgbClr val="263400"/>
    <a:srgbClr val="F2F2F2"/>
    <a:srgbClr val="E12B0D"/>
    <a:srgbClr val="7F7F7F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8485" autoAdjust="0"/>
    <p:restoredTop sz="94660"/>
  </p:normalViewPr>
  <p:slideViewPr>
    <p:cSldViewPr snapToObjects="1">
      <p:cViewPr varScale="1">
        <p:scale>
          <a:sx n="118" d="100"/>
          <a:sy n="118" d="100"/>
        </p:scale>
        <p:origin x="-2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408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70" Type="http://schemas.openxmlformats.org/officeDocument/2006/relationships/slide" Target="slides/slide65.xml"/><Relationship Id="rId71" Type="http://schemas.openxmlformats.org/officeDocument/2006/relationships/slide" Target="slides/slide66.xml"/><Relationship Id="rId72" Type="http://schemas.openxmlformats.org/officeDocument/2006/relationships/slide" Target="slides/slide67.xml"/><Relationship Id="rId73" Type="http://schemas.openxmlformats.org/officeDocument/2006/relationships/slide" Target="slides/slide68.xml"/><Relationship Id="rId74" Type="http://schemas.openxmlformats.org/officeDocument/2006/relationships/slide" Target="slides/slide69.xml"/><Relationship Id="rId75" Type="http://schemas.openxmlformats.org/officeDocument/2006/relationships/slide" Target="slides/slide70.xml"/><Relationship Id="rId76" Type="http://schemas.openxmlformats.org/officeDocument/2006/relationships/slide" Target="slides/slide71.xml"/><Relationship Id="rId77" Type="http://schemas.openxmlformats.org/officeDocument/2006/relationships/slide" Target="slides/slide72.xml"/><Relationship Id="rId78" Type="http://schemas.openxmlformats.org/officeDocument/2006/relationships/slide" Target="slides/slide73.xml"/><Relationship Id="rId79" Type="http://schemas.openxmlformats.org/officeDocument/2006/relationships/slide" Target="slides/slide7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1" Type="http://schemas.openxmlformats.org/officeDocument/2006/relationships/notesMaster" Target="notesMasters/notesMaster1.xml"/><Relationship Id="rId82" Type="http://schemas.openxmlformats.org/officeDocument/2006/relationships/handoutMaster" Target="handoutMasters/handoutMaster1.xml"/><Relationship Id="rId83" Type="http://schemas.openxmlformats.org/officeDocument/2006/relationships/printerSettings" Target="printerSettings/printerSettings1.bin"/><Relationship Id="rId84" Type="http://schemas.openxmlformats.org/officeDocument/2006/relationships/presProps" Target="presProps.xml"/><Relationship Id="rId85" Type="http://schemas.openxmlformats.org/officeDocument/2006/relationships/viewProps" Target="viewProps.xml"/><Relationship Id="rId86" Type="http://schemas.openxmlformats.org/officeDocument/2006/relationships/theme" Target="theme/theme1.xml"/><Relationship Id="rId8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ict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5.pict"/><Relationship Id="rId2" Type="http://schemas.openxmlformats.org/officeDocument/2006/relationships/image" Target="../media/image116.pict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6.pict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1.pict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0.pict"/><Relationship Id="rId2" Type="http://schemas.openxmlformats.org/officeDocument/2006/relationships/image" Target="../media/image141.pict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ict"/><Relationship Id="rId4" Type="http://schemas.openxmlformats.org/officeDocument/2006/relationships/image" Target="../media/image149.pict"/><Relationship Id="rId5" Type="http://schemas.openxmlformats.org/officeDocument/2006/relationships/image" Target="../media/image150.pict"/><Relationship Id="rId6" Type="http://schemas.openxmlformats.org/officeDocument/2006/relationships/image" Target="../media/image151.pict"/><Relationship Id="rId7" Type="http://schemas.openxmlformats.org/officeDocument/2006/relationships/image" Target="../media/image152.pict"/><Relationship Id="rId8" Type="http://schemas.openxmlformats.org/officeDocument/2006/relationships/image" Target="../media/image153.pict"/><Relationship Id="rId1" Type="http://schemas.openxmlformats.org/officeDocument/2006/relationships/image" Target="../media/image146.pict"/><Relationship Id="rId2" Type="http://schemas.openxmlformats.org/officeDocument/2006/relationships/image" Target="../media/image147.pict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8.wmf"/><Relationship Id="rId2" Type="http://schemas.openxmlformats.org/officeDocument/2006/relationships/image" Target="../media/image19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ict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ict"/><Relationship Id="rId4" Type="http://schemas.openxmlformats.org/officeDocument/2006/relationships/image" Target="../media/image38.pict"/><Relationship Id="rId5" Type="http://schemas.openxmlformats.org/officeDocument/2006/relationships/image" Target="../media/image39.pict"/><Relationship Id="rId1" Type="http://schemas.openxmlformats.org/officeDocument/2006/relationships/image" Target="../media/image35.pict"/><Relationship Id="rId2" Type="http://schemas.openxmlformats.org/officeDocument/2006/relationships/image" Target="../media/image36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ict"/><Relationship Id="rId2" Type="http://schemas.openxmlformats.org/officeDocument/2006/relationships/image" Target="../media/image49.pict"/><Relationship Id="rId3" Type="http://schemas.openxmlformats.org/officeDocument/2006/relationships/image" Target="../media/image5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ict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ict"/><Relationship Id="rId2" Type="http://schemas.openxmlformats.org/officeDocument/2006/relationships/image" Target="../media/image25.pict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4" Type="http://schemas.openxmlformats.org/officeDocument/2006/relationships/image" Target="../media/image85.wmf"/><Relationship Id="rId5" Type="http://schemas.openxmlformats.org/officeDocument/2006/relationships/image" Target="../media/image86.wmf"/><Relationship Id="rId1" Type="http://schemas.openxmlformats.org/officeDocument/2006/relationships/image" Target="../media/image82.wmf"/><Relationship Id="rId2" Type="http://schemas.openxmlformats.org/officeDocument/2006/relationships/image" Target="../media/image83.wmf"/></Relationships>
</file>

<file path=ppt/drawings/_rels/vmlDrawing8.vml.rels><?xml version="1.0" encoding="UTF-8" standalone="yes"?>
<Relationships xmlns="http://schemas.openxmlformats.org/package/2006/relationships"><Relationship Id="rId11" Type="http://schemas.openxmlformats.org/officeDocument/2006/relationships/image" Target="../media/image97.pict"/><Relationship Id="rId12" Type="http://schemas.openxmlformats.org/officeDocument/2006/relationships/image" Target="../media/image98.pict"/><Relationship Id="rId13" Type="http://schemas.openxmlformats.org/officeDocument/2006/relationships/image" Target="../media/image99.pict"/><Relationship Id="rId14" Type="http://schemas.openxmlformats.org/officeDocument/2006/relationships/image" Target="../media/image100.pict"/><Relationship Id="rId1" Type="http://schemas.openxmlformats.org/officeDocument/2006/relationships/image" Target="../media/image87.wmf"/><Relationship Id="rId2" Type="http://schemas.openxmlformats.org/officeDocument/2006/relationships/image" Target="../media/image88.wmf"/><Relationship Id="rId3" Type="http://schemas.openxmlformats.org/officeDocument/2006/relationships/image" Target="../media/image89.wmf"/><Relationship Id="rId4" Type="http://schemas.openxmlformats.org/officeDocument/2006/relationships/image" Target="../media/image90.wmf"/><Relationship Id="rId5" Type="http://schemas.openxmlformats.org/officeDocument/2006/relationships/image" Target="../media/image91.wmf"/><Relationship Id="rId6" Type="http://schemas.openxmlformats.org/officeDocument/2006/relationships/image" Target="../media/image92.wmf"/><Relationship Id="rId7" Type="http://schemas.openxmlformats.org/officeDocument/2006/relationships/image" Target="../media/image93.wmf"/><Relationship Id="rId8" Type="http://schemas.openxmlformats.org/officeDocument/2006/relationships/image" Target="../media/image94.pict"/><Relationship Id="rId9" Type="http://schemas.openxmlformats.org/officeDocument/2006/relationships/image" Target="../media/image95.wmf"/><Relationship Id="rId10" Type="http://schemas.openxmlformats.org/officeDocument/2006/relationships/image" Target="../media/image9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2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7966D-51EB-8642-8FB9-DD04C5AE0201}" type="datetimeFigureOut">
              <a:rPr lang="en-US" smtClean="0"/>
              <a:pPr/>
              <a:t>6/27/11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C4AF3-618D-6F49-BE4A-215B9B92F93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00F6FA6-8F53-F941-93C1-AB2A60577D66}" type="datetime1">
              <a:rPr lang="en-US"/>
              <a:pPr/>
              <a:t>6/25/11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C2CCB86-0642-B547-B2C2-2CB9ABB892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6/25/11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6/25/11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>
                <a:solidFill>
                  <a:prstClr val="black"/>
                </a:solidFill>
              </a:rPr>
              <a:pPr/>
              <a:t>6/25/11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>
                <a:solidFill>
                  <a:prstClr val="black"/>
                </a:solidFill>
              </a:rPr>
              <a:pPr/>
              <a:t>6/25/11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>
                <a:solidFill>
                  <a:prstClr val="black"/>
                </a:solidFill>
              </a:rPr>
              <a:pPr/>
              <a:t>6/25/11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>
                <a:solidFill>
                  <a:prstClr val="black"/>
                </a:solidFill>
              </a:rPr>
              <a:pPr/>
              <a:t>6/25/11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Relationship Id="rId3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Aspen June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ATLAS Searches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2" r:id="rId1"/>
    <p:sldLayoutId id="2147485883" r:id="rId2"/>
    <p:sldLayoutId id="2147485884" r:id="rId3"/>
    <p:sldLayoutId id="2147485885" r:id="rId4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Aspen June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ATLAS Searches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7" r:id="rId1"/>
    <p:sldLayoutId id="2147485888" r:id="rId2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Aspen June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ATLAS Searches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0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Aspen June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ATLAS Searches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2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Aspen June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ATLAS Searches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4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df"/><Relationship Id="rId3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df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d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oleObject" Target="../embeddings/oleObject1.bin"/><Relationship Id="rId7" Type="http://schemas.openxmlformats.org/officeDocument/2006/relationships/image" Target="../media/image2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df"/><Relationship Id="rId5" Type="http://schemas.openxmlformats.org/officeDocument/2006/relationships/image" Target="../media/image28.png"/><Relationship Id="rId6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df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df"/><Relationship Id="rId5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pd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6" Type="http://schemas.openxmlformats.org/officeDocument/2006/relationships/oleObject" Target="../embeddings/oleObject5.bin"/><Relationship Id="rId7" Type="http://schemas.openxmlformats.org/officeDocument/2006/relationships/image" Target="../media/image41.png"/><Relationship Id="rId8" Type="http://schemas.openxmlformats.org/officeDocument/2006/relationships/oleObject" Target="../embeddings/oleObject6.bin"/><Relationship Id="rId9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df"/><Relationship Id="rId5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d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df"/><Relationship Id="rId5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d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image" Target="../media/image51.pdf"/><Relationship Id="rId6" Type="http://schemas.openxmlformats.org/officeDocument/2006/relationships/image" Target="../media/image52.png"/><Relationship Id="rId7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df"/><Relationship Id="rId3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image" Target="../media/image56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df"/><Relationship Id="rId5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d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df"/><Relationship Id="rId5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d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df"/><Relationship Id="rId3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df"/><Relationship Id="rId3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df"/><Relationship Id="rId4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df"/><Relationship Id="rId4" Type="http://schemas.openxmlformats.org/officeDocument/2006/relationships/image" Target="../media/image28.png"/><Relationship Id="rId5" Type="http://schemas.openxmlformats.org/officeDocument/2006/relationships/oleObject" Target="../embeddings/oleObject12.bin"/><Relationship Id="rId6" Type="http://schemas.openxmlformats.org/officeDocument/2006/relationships/oleObject" Target="../embeddings/oleObject13.bin"/><Relationship Id="rId7" Type="http://schemas.openxmlformats.org/officeDocument/2006/relationships/image" Target="../media/image69.pdf"/><Relationship Id="rId8" Type="http://schemas.openxmlformats.org/officeDocument/2006/relationships/image" Target="../media/image70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pdf"/><Relationship Id="rId5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1.pd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pdf"/><Relationship Id="rId5" Type="http://schemas.openxmlformats.org/officeDocument/2006/relationships/image" Target="../media/image78.png"/><Relationship Id="rId6" Type="http://schemas.openxmlformats.org/officeDocument/2006/relationships/image" Target="../media/image79.pdf"/><Relationship Id="rId7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d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oleObject" Target="../embeddings/oleObject14.bin"/><Relationship Id="rId5" Type="http://schemas.openxmlformats.org/officeDocument/2006/relationships/oleObject" Target="../embeddings/oleObject15.bin"/><Relationship Id="rId6" Type="http://schemas.openxmlformats.org/officeDocument/2006/relationships/oleObject" Target="../embeddings/oleObject16.bin"/><Relationship Id="rId7" Type="http://schemas.openxmlformats.org/officeDocument/2006/relationships/oleObject" Target="../embeddings/oleObject17.bin"/><Relationship Id="rId8" Type="http://schemas.openxmlformats.org/officeDocument/2006/relationships/oleObject" Target="../embeddings/oleObject18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26.bin"/><Relationship Id="rId12" Type="http://schemas.openxmlformats.org/officeDocument/2006/relationships/oleObject" Target="../embeddings/oleObject27.bin"/><Relationship Id="rId13" Type="http://schemas.openxmlformats.org/officeDocument/2006/relationships/oleObject" Target="../embeddings/oleObject28.bin"/><Relationship Id="rId14" Type="http://schemas.openxmlformats.org/officeDocument/2006/relationships/oleObject" Target="../embeddings/oleObject29.bin"/><Relationship Id="rId15" Type="http://schemas.openxmlformats.org/officeDocument/2006/relationships/oleObject" Target="../embeddings/oleObject30.bin"/><Relationship Id="rId16" Type="http://schemas.openxmlformats.org/officeDocument/2006/relationships/oleObject" Target="../embeddings/oleObject31.bin"/><Relationship Id="rId17" Type="http://schemas.openxmlformats.org/officeDocument/2006/relationships/oleObject" Target="../embeddings/oleObject32.bin"/><Relationship Id="rId18" Type="http://schemas.openxmlformats.org/officeDocument/2006/relationships/oleObject" Target="../embeddings/oleObject33.bin"/><Relationship Id="rId19" Type="http://schemas.openxmlformats.org/officeDocument/2006/relationships/oleObject" Target="../embeddings/oleObject34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01.wmf"/><Relationship Id="rId4" Type="http://schemas.openxmlformats.org/officeDocument/2006/relationships/oleObject" Target="../embeddings/oleObject19.bin"/><Relationship Id="rId5" Type="http://schemas.openxmlformats.org/officeDocument/2006/relationships/oleObject" Target="../embeddings/oleObject20.bin"/><Relationship Id="rId6" Type="http://schemas.openxmlformats.org/officeDocument/2006/relationships/oleObject" Target="../embeddings/oleObject21.bin"/><Relationship Id="rId7" Type="http://schemas.openxmlformats.org/officeDocument/2006/relationships/oleObject" Target="../embeddings/oleObject22.bin"/><Relationship Id="rId8" Type="http://schemas.openxmlformats.org/officeDocument/2006/relationships/oleObject" Target="../embeddings/oleObject23.bin"/><Relationship Id="rId9" Type="http://schemas.openxmlformats.org/officeDocument/2006/relationships/oleObject" Target="../embeddings/oleObject24.bin"/><Relationship Id="rId10" Type="http://schemas.openxmlformats.org/officeDocument/2006/relationships/oleObject" Target="../embeddings/oleObject25.bin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35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4" Type="http://schemas.openxmlformats.org/officeDocument/2006/relationships/image" Target="../media/image105.pdf"/><Relationship Id="rId5" Type="http://schemas.openxmlformats.org/officeDocument/2006/relationships/image" Target="../media/image106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3.pd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7.pdf"/><Relationship Id="rId3" Type="http://schemas.openxmlformats.org/officeDocument/2006/relationships/image" Target="../media/image10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4" Type="http://schemas.openxmlformats.org/officeDocument/2006/relationships/image" Target="../media/image111.pdf"/><Relationship Id="rId5" Type="http://schemas.openxmlformats.org/officeDocument/2006/relationships/image" Target="../media/image112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9.pd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3.pdf"/><Relationship Id="rId3" Type="http://schemas.openxmlformats.org/officeDocument/2006/relationships/image" Target="../media/image11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df"/><Relationship Id="rId4" Type="http://schemas.openxmlformats.org/officeDocument/2006/relationships/image" Target="../media/image118.png"/><Relationship Id="rId5" Type="http://schemas.openxmlformats.org/officeDocument/2006/relationships/image" Target="../media/image119.pdf"/><Relationship Id="rId6" Type="http://schemas.openxmlformats.org/officeDocument/2006/relationships/image" Target="../media/image120.png"/><Relationship Id="rId7" Type="http://schemas.openxmlformats.org/officeDocument/2006/relationships/oleObject" Target="../embeddings/oleObject36.bin"/><Relationship Id="rId8" Type="http://schemas.openxmlformats.org/officeDocument/2006/relationships/oleObject" Target="../embeddings/oleObject37.bin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4" Type="http://schemas.openxmlformats.org/officeDocument/2006/relationships/image" Target="../media/image123.pdf"/><Relationship Id="rId5" Type="http://schemas.openxmlformats.org/officeDocument/2006/relationships/image" Target="../media/image124.png"/><Relationship Id="rId6" Type="http://schemas.openxmlformats.org/officeDocument/2006/relationships/image" Target="../media/image125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1.pd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df"/><Relationship Id="rId4" Type="http://schemas.openxmlformats.org/officeDocument/2006/relationships/image" Target="../media/image128.png"/><Relationship Id="rId5" Type="http://schemas.openxmlformats.org/officeDocument/2006/relationships/oleObject" Target="../embeddings/oleObject38.bin"/><Relationship Id="rId6" Type="http://schemas.openxmlformats.org/officeDocument/2006/relationships/image" Target="../media/image129.pdf"/><Relationship Id="rId7" Type="http://schemas.openxmlformats.org/officeDocument/2006/relationships/image" Target="../media/image130.png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4" Type="http://schemas.openxmlformats.org/officeDocument/2006/relationships/image" Target="../media/image132.pdf"/><Relationship Id="rId5" Type="http://schemas.openxmlformats.org/officeDocument/2006/relationships/image" Target="../media/image133.png"/><Relationship Id="rId6" Type="http://schemas.openxmlformats.org/officeDocument/2006/relationships/image" Target="../media/image134.pdf"/><Relationship Id="rId7" Type="http://schemas.openxmlformats.org/officeDocument/2006/relationships/image" Target="../media/image135.png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4" Type="http://schemas.openxmlformats.org/officeDocument/2006/relationships/image" Target="../media/image138.pdf"/><Relationship Id="rId5" Type="http://schemas.openxmlformats.org/officeDocument/2006/relationships/image" Target="../media/image13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6.pd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4" Type="http://schemas.openxmlformats.org/officeDocument/2006/relationships/image" Target="../media/image142.pdf"/><Relationship Id="rId5" Type="http://schemas.openxmlformats.org/officeDocument/2006/relationships/image" Target="../media/image143.png"/><Relationship Id="rId6" Type="http://schemas.openxmlformats.org/officeDocument/2006/relationships/image" Target="../media/image144.pdf"/><Relationship Id="rId7" Type="http://schemas.openxmlformats.org/officeDocument/2006/relationships/image" Target="../media/image145.png"/><Relationship Id="rId8" Type="http://schemas.openxmlformats.org/officeDocument/2006/relationships/oleObject" Target="../embeddings/oleObject41.bin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46.bin"/><Relationship Id="rId20" Type="http://schemas.openxmlformats.org/officeDocument/2006/relationships/oleObject" Target="../embeddings/oleObject57.bin"/><Relationship Id="rId21" Type="http://schemas.openxmlformats.org/officeDocument/2006/relationships/oleObject" Target="../embeddings/oleObject58.bin"/><Relationship Id="rId22" Type="http://schemas.openxmlformats.org/officeDocument/2006/relationships/image" Target="../media/image156.pdf"/><Relationship Id="rId23" Type="http://schemas.openxmlformats.org/officeDocument/2006/relationships/image" Target="../media/image157.png"/><Relationship Id="rId10" Type="http://schemas.openxmlformats.org/officeDocument/2006/relationships/oleObject" Target="../embeddings/oleObject47.bin"/><Relationship Id="rId11" Type="http://schemas.openxmlformats.org/officeDocument/2006/relationships/oleObject" Target="../embeddings/oleObject48.bin"/><Relationship Id="rId12" Type="http://schemas.openxmlformats.org/officeDocument/2006/relationships/oleObject" Target="../embeddings/oleObject49.bin"/><Relationship Id="rId13" Type="http://schemas.openxmlformats.org/officeDocument/2006/relationships/oleObject" Target="../embeddings/oleObject50.bin"/><Relationship Id="rId14" Type="http://schemas.openxmlformats.org/officeDocument/2006/relationships/oleObject" Target="../embeddings/oleObject51.bin"/><Relationship Id="rId15" Type="http://schemas.openxmlformats.org/officeDocument/2006/relationships/oleObject" Target="../embeddings/oleObject52.bin"/><Relationship Id="rId16" Type="http://schemas.openxmlformats.org/officeDocument/2006/relationships/oleObject" Target="../embeddings/oleObject53.bin"/><Relationship Id="rId17" Type="http://schemas.openxmlformats.org/officeDocument/2006/relationships/oleObject" Target="../embeddings/oleObject54.bin"/><Relationship Id="rId18" Type="http://schemas.openxmlformats.org/officeDocument/2006/relationships/oleObject" Target="../embeddings/oleObject55.bin"/><Relationship Id="rId19" Type="http://schemas.openxmlformats.org/officeDocument/2006/relationships/oleObject" Target="../embeddings/oleObject56.bin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6.xml"/><Relationship Id="rId3" Type="http://schemas.openxmlformats.org/officeDocument/2006/relationships/image" Target="../media/image154.pdf"/><Relationship Id="rId4" Type="http://schemas.openxmlformats.org/officeDocument/2006/relationships/image" Target="../media/image155.png"/><Relationship Id="rId5" Type="http://schemas.openxmlformats.org/officeDocument/2006/relationships/oleObject" Target="../embeddings/oleObject42.bin"/><Relationship Id="rId6" Type="http://schemas.openxmlformats.org/officeDocument/2006/relationships/oleObject" Target="../embeddings/oleObject43.bin"/><Relationship Id="rId7" Type="http://schemas.openxmlformats.org/officeDocument/2006/relationships/oleObject" Target="../embeddings/oleObject44.bin"/><Relationship Id="rId8" Type="http://schemas.openxmlformats.org/officeDocument/2006/relationships/oleObject" Target="../embeddings/oleObject45.bin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4" Type="http://schemas.openxmlformats.org/officeDocument/2006/relationships/image" Target="../media/image160.pdf"/><Relationship Id="rId5" Type="http://schemas.openxmlformats.org/officeDocument/2006/relationships/image" Target="../media/image161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8.pd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3.pdf"/><Relationship Id="rId3" Type="http://schemas.openxmlformats.org/officeDocument/2006/relationships/image" Target="../media/image114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4" Type="http://schemas.openxmlformats.org/officeDocument/2006/relationships/image" Target="../media/image164.pdf"/><Relationship Id="rId5" Type="http://schemas.openxmlformats.org/officeDocument/2006/relationships/image" Target="../media/image16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2.pd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4" Type="http://schemas.openxmlformats.org/officeDocument/2006/relationships/image" Target="../media/image166.pdf"/><Relationship Id="rId5" Type="http://schemas.openxmlformats.org/officeDocument/2006/relationships/image" Target="../media/image16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2.pd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68.pdf"/><Relationship Id="rId3" Type="http://schemas.openxmlformats.org/officeDocument/2006/relationships/image" Target="../media/image16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4" Type="http://schemas.openxmlformats.org/officeDocument/2006/relationships/image" Target="../media/image172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4" Type="http://schemas.openxmlformats.org/officeDocument/2006/relationships/image" Target="../media/image176.pdf"/><Relationship Id="rId5" Type="http://schemas.openxmlformats.org/officeDocument/2006/relationships/image" Target="../media/image177.png"/><Relationship Id="rId6" Type="http://schemas.openxmlformats.org/officeDocument/2006/relationships/image" Target="../media/image178.pdf"/><Relationship Id="rId7" Type="http://schemas.openxmlformats.org/officeDocument/2006/relationships/image" Target="../media/image179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4.pd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4" Type="http://schemas.openxmlformats.org/officeDocument/2006/relationships/image" Target="../media/image182.pdf"/><Relationship Id="rId5" Type="http://schemas.openxmlformats.org/officeDocument/2006/relationships/image" Target="../media/image183.png"/><Relationship Id="rId6" Type="http://schemas.openxmlformats.org/officeDocument/2006/relationships/image" Target="../media/image184.pdf"/><Relationship Id="rId7" Type="http://schemas.openxmlformats.org/officeDocument/2006/relationships/image" Target="../media/image18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0.pd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4" Type="http://schemas.openxmlformats.org/officeDocument/2006/relationships/image" Target="../media/image188.pdf"/><Relationship Id="rId5" Type="http://schemas.openxmlformats.org/officeDocument/2006/relationships/image" Target="../media/image189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6.pd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4" Type="http://schemas.openxmlformats.org/officeDocument/2006/relationships/image" Target="../media/image192.pdf"/><Relationship Id="rId5" Type="http://schemas.openxmlformats.org/officeDocument/2006/relationships/image" Target="../media/image19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0.pd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4.pdf"/><Relationship Id="rId3" Type="http://schemas.openxmlformats.org/officeDocument/2006/relationships/image" Target="../media/image19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4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4.pd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4" Type="http://schemas.openxmlformats.org/officeDocument/2006/relationships/image" Target="../media/image19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4.pdf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oleObject" Target="../embeddings/Microsoft_Equation1.bin"/><Relationship Id="rId5" Type="http://schemas.openxmlformats.org/officeDocument/2006/relationships/oleObject" Target="../embeddings/Microsoft_Equation2.bin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4" Type="http://schemas.openxmlformats.org/officeDocument/2006/relationships/image" Target="../media/image202.pdf"/><Relationship Id="rId5" Type="http://schemas.openxmlformats.org/officeDocument/2006/relationships/image" Target="../media/image203.png"/><Relationship Id="rId6" Type="http://schemas.openxmlformats.org/officeDocument/2006/relationships/image" Target="../media/image204.pdf"/><Relationship Id="rId7" Type="http://schemas.openxmlformats.org/officeDocument/2006/relationships/image" Target="../media/image205.png"/><Relationship Id="rId8" Type="http://schemas.openxmlformats.org/officeDocument/2006/relationships/image" Target="../media/image206.pdf"/><Relationship Id="rId9" Type="http://schemas.openxmlformats.org/officeDocument/2006/relationships/image" Target="../media/image207.png"/><Relationship Id="rId10" Type="http://schemas.openxmlformats.org/officeDocument/2006/relationships/image" Target="../media/image208.pdf"/><Relationship Id="rId11" Type="http://schemas.openxmlformats.org/officeDocument/2006/relationships/image" Target="../media/image209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0.pd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4" Type="http://schemas.openxmlformats.org/officeDocument/2006/relationships/image" Target="../media/image212.pdf"/><Relationship Id="rId5" Type="http://schemas.openxmlformats.org/officeDocument/2006/relationships/image" Target="../media/image213.png"/><Relationship Id="rId6" Type="http://schemas.openxmlformats.org/officeDocument/2006/relationships/image" Target="../media/image214.pdf"/><Relationship Id="rId7" Type="http://schemas.openxmlformats.org/officeDocument/2006/relationships/image" Target="../media/image215.png"/><Relationship Id="rId8" Type="http://schemas.openxmlformats.org/officeDocument/2006/relationships/image" Target="../media/image216.pdf"/><Relationship Id="rId9" Type="http://schemas.openxmlformats.org/officeDocument/2006/relationships/image" Target="../media/image2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0.pd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df"/><Relationship Id="rId5" Type="http://schemas.openxmlformats.org/officeDocument/2006/relationships/image" Target="../media/image121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df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8.pdf"/><Relationship Id="rId3" Type="http://schemas.openxmlformats.org/officeDocument/2006/relationships/image" Target="../media/image219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0.pdf"/><Relationship Id="rId3" Type="http://schemas.openxmlformats.org/officeDocument/2006/relationships/image" Target="../media/image22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4" Type="http://schemas.openxmlformats.org/officeDocument/2006/relationships/image" Target="../media/image182.pdf"/><Relationship Id="rId5" Type="http://schemas.openxmlformats.org/officeDocument/2006/relationships/image" Target="../media/image183.png"/><Relationship Id="rId6" Type="http://schemas.openxmlformats.org/officeDocument/2006/relationships/image" Target="../media/image184.pdf"/><Relationship Id="rId7" Type="http://schemas.openxmlformats.org/officeDocument/2006/relationships/image" Target="../media/image185.png"/><Relationship Id="rId8" Type="http://schemas.openxmlformats.org/officeDocument/2006/relationships/image" Target="../media/image222.pdf"/><Relationship Id="rId9" Type="http://schemas.openxmlformats.org/officeDocument/2006/relationships/image" Target="../media/image22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0.pd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4" Type="http://schemas.openxmlformats.org/officeDocument/2006/relationships/image" Target="../media/image226.pdf"/><Relationship Id="rId5" Type="http://schemas.openxmlformats.org/officeDocument/2006/relationships/image" Target="../media/image227.png"/><Relationship Id="rId6" Type="http://schemas.openxmlformats.org/officeDocument/2006/relationships/image" Target="../media/image228.pdf"/><Relationship Id="rId7" Type="http://schemas.openxmlformats.org/officeDocument/2006/relationships/image" Target="../media/image2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4.pd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4" Type="http://schemas.openxmlformats.org/officeDocument/2006/relationships/image" Target="../media/image230.pdf"/><Relationship Id="rId5" Type="http://schemas.openxmlformats.org/officeDocument/2006/relationships/image" Target="../media/image231.png"/><Relationship Id="rId6" Type="http://schemas.openxmlformats.org/officeDocument/2006/relationships/image" Target="../media/image232.pdf"/><Relationship Id="rId7" Type="http://schemas.openxmlformats.org/officeDocument/2006/relationships/image" Target="../media/image233.png"/><Relationship Id="rId8" Type="http://schemas.openxmlformats.org/officeDocument/2006/relationships/image" Target="../media/image234.pdf"/><Relationship Id="rId9" Type="http://schemas.openxmlformats.org/officeDocument/2006/relationships/image" Target="../media/image23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0.pdf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36.pdf"/><Relationship Id="rId3" Type="http://schemas.openxmlformats.org/officeDocument/2006/relationships/image" Target="../media/image2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d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df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LAS_grafiti.jpg"/>
          <p:cNvPicPr>
            <a:picLocks noChangeAspect="1"/>
          </p:cNvPicPr>
          <p:nvPr/>
        </p:nvPicPr>
        <p:blipFill>
          <a:blip r:embed="rId2"/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0" y="3733800"/>
            <a:ext cx="9144000" cy="9906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0" y="1815859"/>
            <a:ext cx="9144000" cy="1371600"/>
          </a:xfrm>
          <a:prstGeom prst="rect">
            <a:avLst/>
          </a:prstGeom>
          <a:solidFill>
            <a:schemeClr val="bg1">
              <a:alpha val="85000"/>
            </a:schemeClr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962928"/>
            <a:ext cx="914400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ATLAS Searches</a:t>
            </a:r>
          </a:p>
          <a:p>
            <a:pPr algn="ctr">
              <a:spcBef>
                <a:spcPts val="600"/>
              </a:spcBef>
            </a:pPr>
            <a:r>
              <a:rPr lang="en-US" sz="2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Recent Results </a:t>
            </a:r>
            <a:endParaRPr lang="en-GB" sz="2000" b="1" i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39" name="Rectangle 3"/>
          <p:cNvSpPr>
            <a:spLocks noChangeArrowheads="1"/>
          </p:cNvSpPr>
          <p:nvPr/>
        </p:nvSpPr>
        <p:spPr bwMode="auto">
          <a:xfrm>
            <a:off x="0" y="3855671"/>
            <a:ext cx="9144000" cy="68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Andreas Hoecker (CERN</a:t>
            </a:r>
            <a:r>
              <a:rPr lang="en-GB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)</a:t>
            </a:r>
          </a:p>
          <a:p>
            <a:pPr algn="ctr"/>
            <a:endParaRPr lang="en-GB" sz="400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Aspen</a:t>
            </a:r>
            <a:r>
              <a:rPr lang="en-US" sz="14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Physics Institute “</a:t>
            </a:r>
            <a:r>
              <a:rPr lang="en-US" sz="1400" dirty="0" smtClean="0"/>
              <a:t>Year One of the LHC”</a:t>
            </a:r>
            <a:r>
              <a:rPr lang="en-US" sz="14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, July 2011, Aspen, USA</a:t>
            </a:r>
            <a:endParaRPr lang="en-GB" sz="1400" i="1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29400"/>
            <a:ext cx="107167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00" i="1" dirty="0" smtClean="0">
                <a:solidFill>
                  <a:schemeClr val="bg1"/>
                </a:solidFill>
                <a:latin typeface="Trebuchet MS"/>
                <a:cs typeface="Trebuchet MS"/>
              </a:rPr>
              <a:t>Version: May 31, 0:17</a:t>
            </a:r>
            <a:endParaRPr lang="en-GB" sz="700" i="1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689" y="-1"/>
            <a:ext cx="6585347" cy="6568548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76200" y="43424"/>
            <a:ext cx="1447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A candidate</a:t>
            </a:r>
            <a:r>
              <a:rPr lang="en-US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Z boson event in the </a:t>
            </a:r>
            <a:r>
              <a:rPr lang="en-US" sz="14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dimuon</a:t>
            </a:r>
            <a:r>
              <a:rPr lang="en-US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 decay with 11 reconstructed vertices</a:t>
            </a:r>
            <a:endParaRPr lang="en-GB" sz="1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Trigger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Higher thresholds in 2011 than in 2010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Content Placeholder 3"/>
          <p:cNvSpPr txBox="1">
            <a:spLocks/>
          </p:cNvSpPr>
          <p:nvPr/>
        </p:nvSpPr>
        <p:spPr>
          <a:xfrm>
            <a:off x="152399" y="1676400"/>
            <a:ext cx="3962401" cy="4052669"/>
          </a:xfrm>
          <a:prstGeom prst="rect">
            <a:avLst/>
          </a:prstGeom>
        </p:spPr>
        <p:txBody>
          <a:bodyPr vert="horz" lIns="95975" tIns="47988" rIns="95975" bIns="47988" rtlCol="0">
            <a:noAutofit/>
          </a:bodyPr>
          <a:lstStyle/>
          <a:p>
            <a:pPr marR="0" lvl="0" algn="l" defTabSz="4798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tabLst/>
              <a:defRPr/>
            </a:pPr>
            <a:r>
              <a:rPr lang="en-US" sz="1600" b="1" dirty="0" smtClean="0">
                <a:latin typeface="Trebuchet MS"/>
                <a:ea typeface="+mn-ea"/>
                <a:cs typeface="Trebuchet MS"/>
              </a:rPr>
              <a:t>Trigger menu kept stable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322600" indent="-299923" defTabSz="479877" fontAlgn="auto">
              <a:spcBef>
                <a:spcPts val="984"/>
              </a:spcBef>
              <a:spcAft>
                <a:spcPts val="0"/>
              </a:spcAft>
              <a:buClr>
                <a:srgbClr val="3366FF"/>
              </a:buClr>
              <a:buFont typeface="Arial"/>
              <a:buChar char="•"/>
            </a:pPr>
            <a:r>
              <a:rPr lang="en-US" sz="1600" dirty="0" smtClean="0">
                <a:latin typeface="Trebuchet MS"/>
                <a:ea typeface="+mn-ea"/>
                <a:cs typeface="Trebuchet MS"/>
              </a:rPr>
              <a:t>Primary triggers never prescaled</a:t>
            </a:r>
          </a:p>
          <a:p>
            <a:pPr marL="322600" indent="-299923" defTabSz="479877" fontAlgn="auto">
              <a:spcBef>
                <a:spcPts val="984"/>
              </a:spcBef>
              <a:spcAft>
                <a:spcPts val="0"/>
              </a:spcAft>
              <a:buClr>
                <a:srgbClr val="3366FF"/>
              </a:buClr>
              <a:buFont typeface="Arial"/>
              <a:buChar char="•"/>
            </a:pPr>
            <a:r>
              <a:rPr lang="en-US" sz="1600" dirty="0" smtClean="0">
                <a:latin typeface="Trebuchet MS"/>
                <a:ea typeface="+mn-ea"/>
                <a:cs typeface="Trebuchet MS"/>
              </a:rPr>
              <a:t>Supplemented </a:t>
            </a:r>
            <a:r>
              <a:rPr lang="en-US" sz="1600" dirty="0" smtClean="0">
                <a:latin typeface="Trebuchet MS"/>
                <a:ea typeface="+mn-ea"/>
                <a:cs typeface="Trebuchet MS"/>
              </a:rPr>
              <a:t>by supporting and monitoring triggers</a:t>
            </a:r>
          </a:p>
          <a:p>
            <a:pPr marL="322600" indent="-299923" defTabSz="479877" fontAlgn="auto">
              <a:spcBef>
                <a:spcPct val="20000"/>
              </a:spcBef>
              <a:spcAft>
                <a:spcPts val="0"/>
              </a:spcAft>
              <a:buClr>
                <a:srgbClr val="3366FF"/>
              </a:buClr>
              <a:buFont typeface="Arial"/>
              <a:buChar char="•"/>
            </a:pPr>
            <a:endParaRPr kumimoji="0" lang="en-US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lvl="0" defTabSz="479877" fontAlgn="auto"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</a:pPr>
            <a:r>
              <a:rPr lang="en-US" sz="1600" b="1" dirty="0" smtClean="0">
                <a:latin typeface="Trebuchet MS"/>
                <a:ea typeface="+mn-ea"/>
                <a:cs typeface="Trebuchet MS"/>
              </a:rPr>
              <a:t>Typical</a:t>
            </a:r>
            <a:r>
              <a:rPr lang="en-US" sz="1600" b="1" dirty="0" smtClean="0">
                <a:latin typeface="Trebuchet MS"/>
                <a:ea typeface="+mn-ea"/>
                <a:cs typeface="Trebuchet MS"/>
              </a:rPr>
              <a:t> </a:t>
            </a:r>
            <a:r>
              <a:rPr lang="en-US" sz="1600" b="1" dirty="0" smtClean="0">
                <a:latin typeface="Trebuchet MS"/>
                <a:ea typeface="+mn-ea"/>
                <a:cs typeface="Trebuchet MS"/>
              </a:rPr>
              <a:t>o</a:t>
            </a:r>
            <a:r>
              <a:rPr lang="en-US" sz="1600" b="1" dirty="0" smtClean="0">
                <a:latin typeface="Trebuchet MS"/>
                <a:ea typeface="+mn-ea"/>
                <a:cs typeface="Trebuchet MS"/>
              </a:rPr>
              <a:t>utput rates</a:t>
            </a:r>
            <a:r>
              <a:rPr lang="en-US" sz="1600" b="1" dirty="0" smtClean="0">
                <a:latin typeface="Trebuchet MS"/>
                <a:ea typeface="+mn-ea"/>
                <a:cs typeface="Trebuchet MS"/>
              </a:rPr>
              <a:t>:</a:t>
            </a:r>
          </a:p>
          <a:p>
            <a:pPr marL="322600" indent="-299923" defTabSz="479877" fontAlgn="auto">
              <a:spcBef>
                <a:spcPts val="984"/>
              </a:spcBef>
              <a:spcAft>
                <a:spcPts val="0"/>
              </a:spcAft>
              <a:buClr>
                <a:srgbClr val="3366FF"/>
              </a:buClr>
              <a:buFont typeface="Arial"/>
              <a:buChar char="•"/>
            </a:pPr>
            <a:r>
              <a:rPr lang="en-US" sz="1600" dirty="0" smtClean="0">
                <a:latin typeface="Trebuchet MS"/>
                <a:ea typeface="+mn-ea"/>
                <a:cs typeface="Trebuchet MS"/>
              </a:rPr>
              <a:t>L1: 60 kHz, L2: 5 kHz, EF: 300-400 Hz</a:t>
            </a:r>
          </a:p>
          <a:p>
            <a:pPr marL="322600" indent="-299923" defTabSz="479877" fontAlgn="auto">
              <a:spcBef>
                <a:spcPts val="984"/>
              </a:spcBef>
              <a:spcAft>
                <a:spcPts val="0"/>
              </a:spcAft>
              <a:buClr>
                <a:srgbClr val="3366FF"/>
              </a:buClr>
              <a:buFont typeface="Arial"/>
              <a:buChar char="•"/>
            </a:pPr>
            <a:r>
              <a:rPr lang="en-US" sz="1600" dirty="0" smtClean="0">
                <a:latin typeface="Trebuchet MS"/>
                <a:ea typeface="+mn-ea"/>
                <a:cs typeface="Trebuchet MS"/>
              </a:rPr>
              <a:t>EF output rate constrained by offline resources</a:t>
            </a:r>
          </a:p>
          <a:p>
            <a:pPr marL="322600" indent="-299923" defTabSz="479877" fontAlgn="auto">
              <a:spcBef>
                <a:spcPts val="984"/>
              </a:spcBef>
              <a:spcAft>
                <a:spcPts val="0"/>
              </a:spcAft>
              <a:buClr>
                <a:srgbClr val="3366FF"/>
              </a:buClr>
              <a:buFont typeface="Arial"/>
              <a:buChar char="•"/>
            </a:pPr>
            <a:r>
              <a:rPr lang="en-US" sz="1600" dirty="0" smtClean="0">
                <a:latin typeface="Trebuchet MS"/>
                <a:ea typeface="+mn-ea"/>
                <a:cs typeface="Trebuchet MS"/>
              </a:rPr>
              <a:t>Can predict rates with ~20% accuracy</a:t>
            </a:r>
          </a:p>
          <a:p>
            <a:pPr marL="322600" indent="-299923" defTabSz="479877" fontAlgn="auto">
              <a:spcBef>
                <a:spcPts val="984"/>
              </a:spcBef>
              <a:spcAft>
                <a:spcPts val="0"/>
              </a:spcAft>
              <a:buClr>
                <a:srgbClr val="3366FF"/>
              </a:buClr>
              <a:buFont typeface="Arial"/>
              <a:buChar char="•"/>
            </a:pPr>
            <a:endParaRPr lang="en-US" sz="400" dirty="0" smtClean="0">
              <a:latin typeface="Trebuchet MS"/>
              <a:cs typeface="Trebuchet MS"/>
            </a:endParaRPr>
          </a:p>
          <a:p>
            <a:pPr lvl="0" defTabSz="479877" fontAlgn="auto"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</a:pPr>
            <a:r>
              <a:rPr lang="en-US" sz="1600" b="1" dirty="0" smtClean="0">
                <a:latin typeface="Trebuchet MS"/>
                <a:cs typeface="Trebuchet MS"/>
              </a:rPr>
              <a:t>Performance of trigger well understood</a:t>
            </a: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4572000" y="1700454"/>
            <a:ext cx="43434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595959"/>
                </a:solidFill>
              </a:rPr>
              <a:t>Unprescaled</a:t>
            </a:r>
            <a:r>
              <a:rPr lang="en-US" sz="1400" dirty="0" smtClean="0">
                <a:solidFill>
                  <a:srgbClr val="595959"/>
                </a:solidFill>
              </a:rPr>
              <a:t> trigger rates at L=1×10</a:t>
            </a:r>
            <a:r>
              <a:rPr lang="en-US" sz="1400" baseline="30000" dirty="0" smtClean="0">
                <a:solidFill>
                  <a:srgbClr val="595959"/>
                </a:solidFill>
              </a:rPr>
              <a:t>33</a:t>
            </a:r>
            <a:r>
              <a:rPr lang="en-US" sz="1400" dirty="0" smtClean="0">
                <a:solidFill>
                  <a:srgbClr val="595959"/>
                </a:solidFill>
              </a:rPr>
              <a:t> cm</a:t>
            </a:r>
            <a:r>
              <a:rPr lang="en-US" sz="1400" baseline="30000" dirty="0" smtClean="0">
                <a:solidFill>
                  <a:srgbClr val="595959"/>
                </a:solidFill>
              </a:rPr>
              <a:t>–2</a:t>
            </a:r>
            <a:r>
              <a:rPr lang="en-US" sz="1400" dirty="0" smtClean="0">
                <a:solidFill>
                  <a:srgbClr val="595959"/>
                </a:solidFill>
              </a:rPr>
              <a:t>s</a:t>
            </a:r>
            <a:r>
              <a:rPr lang="en-US" sz="1400" baseline="30000" dirty="0" smtClean="0">
                <a:solidFill>
                  <a:srgbClr val="595959"/>
                </a:solidFill>
              </a:rPr>
              <a:t>–1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572000" y="2040892"/>
          <a:ext cx="4343400" cy="3870959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676400"/>
                <a:gridCol w="1143000"/>
                <a:gridCol w="762000"/>
                <a:gridCol w="762000"/>
              </a:tblGrid>
              <a:tr h="45073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trigger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L1 item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L1 Rate (Hz)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EF Rate (Hz)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</a:tr>
              <a:tr h="26095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E20_medium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EM14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8500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50</a:t>
                      </a:r>
                      <a:endParaRPr lang="en-US" sz="1400" b="1" dirty="0"/>
                    </a:p>
                  </a:txBody>
                  <a:tcPr/>
                </a:tc>
              </a:tr>
              <a:tr h="26095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2e12_medium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2EM7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5700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</a:t>
                      </a:r>
                      <a:endParaRPr lang="en-US" sz="1400" b="1" dirty="0"/>
                    </a:p>
                  </a:txBody>
                  <a:tcPr/>
                </a:tc>
              </a:tr>
              <a:tr h="26095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g80_loose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EM30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700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3</a:t>
                      </a:r>
                      <a:endParaRPr lang="en-US" sz="1400" b="1" dirty="0"/>
                    </a:p>
                  </a:txBody>
                  <a:tcPr/>
                </a:tc>
              </a:tr>
              <a:tr h="26095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2g20_loose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2EM14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750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2</a:t>
                      </a:r>
                      <a:endParaRPr lang="en-US" sz="1400" b="1" dirty="0"/>
                    </a:p>
                  </a:txBody>
                  <a:tcPr/>
                </a:tc>
              </a:tr>
              <a:tr h="26095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mu18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MU10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5300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40</a:t>
                      </a:r>
                      <a:endParaRPr lang="en-US" sz="1400" b="1" dirty="0"/>
                    </a:p>
                  </a:txBody>
                  <a:tcPr/>
                </a:tc>
              </a:tr>
              <a:tr h="26095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2mu10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2MU10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100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</a:t>
                      </a:r>
                      <a:endParaRPr lang="en-US" sz="1400" b="1" dirty="0"/>
                    </a:p>
                  </a:txBody>
                  <a:tcPr/>
                </a:tc>
              </a:tr>
              <a:tr h="26095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xe60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XE40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300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4</a:t>
                      </a:r>
                      <a:endParaRPr lang="en-US" sz="1400" b="1" dirty="0"/>
                    </a:p>
                  </a:txBody>
                  <a:tcPr/>
                </a:tc>
              </a:tr>
              <a:tr h="26095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J180 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J75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200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6</a:t>
                      </a:r>
                      <a:endParaRPr lang="en-US" sz="1400" b="1" dirty="0"/>
                    </a:p>
                  </a:txBody>
                  <a:tcPr/>
                </a:tc>
              </a:tr>
              <a:tr h="26095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Tau29medium_xe35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TAU11_XE20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3800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6</a:t>
                      </a:r>
                      <a:endParaRPr lang="en-US" sz="1400" b="1" dirty="0"/>
                    </a:p>
                  </a:txBody>
                  <a:tcPr/>
                </a:tc>
              </a:tr>
              <a:tr h="26095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Tau16_e15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TAU6_EM10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7500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6</a:t>
                      </a:r>
                      <a:endParaRPr lang="en-US" sz="1400" b="1" dirty="0"/>
                    </a:p>
                  </a:txBody>
                  <a:tcPr/>
                </a:tc>
              </a:tr>
              <a:tr h="26095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J75_xe45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J50_XE20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500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10</a:t>
                      </a:r>
                      <a:endParaRPr lang="en-US" sz="1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and QCD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Lots of truly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novel results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at unexplored centre-of-mass energies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7" descr="summaryPlotAsymST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3000" y="1683878"/>
            <a:ext cx="6644592" cy="4488322"/>
          </a:xfrm>
          <a:prstGeom prst="rect">
            <a:avLst/>
          </a:prstGeom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691592" y="1600200"/>
            <a:ext cx="57912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</a:rPr>
              <a:t>Summary of EW boson and top cross section measurements vs. theory</a:t>
            </a:r>
            <a:endParaRPr lang="en-US" sz="1400" baseline="30000" dirty="0" smtClean="0">
              <a:solidFill>
                <a:srgbClr val="595959"/>
              </a:solidFill>
            </a:endParaRPr>
          </a:p>
        </p:txBody>
      </p:sp>
      <p:sp>
        <p:nvSpPr>
          <p:cNvPr id="11" name="7-Point Star 10"/>
          <p:cNvSpPr/>
          <p:nvPr/>
        </p:nvSpPr>
        <p:spPr>
          <a:xfrm>
            <a:off x="7603064" y="4986868"/>
            <a:ext cx="732366" cy="601590"/>
          </a:xfrm>
          <a:prstGeom prst="star7">
            <a:avLst>
              <a:gd name="adj" fmla="val 31797"/>
              <a:gd name="hf" fmla="val 102572"/>
              <a:gd name="vf" fmla="val 105210"/>
            </a:avLst>
          </a:prstGeom>
          <a:ln/>
          <a:effectLst>
            <a:outerShdw blurRad="127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</a:rPr>
              <a:t>2011 </a:t>
            </a:r>
          </a:p>
          <a:p>
            <a:pPr algn="ctr">
              <a:lnSpc>
                <a:spcPts val="1180"/>
              </a:lnSpc>
              <a:spcBef>
                <a:spcPts val="0"/>
              </a:spcBef>
            </a:pPr>
            <a:r>
              <a:rPr lang="en-GB" sz="1100" b="1" dirty="0" smtClean="0">
                <a:solidFill>
                  <a:schemeClr val="bg1"/>
                </a:solidFill>
              </a:rPr>
              <a:t>data</a:t>
            </a:r>
            <a:endParaRPr lang="en-GB" sz="11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and QCD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Lots of truly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novel results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at unexplored centre-of-mass energies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7" descr="summaryPlotAsymST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3000" y="1683878"/>
            <a:ext cx="6644592" cy="4488322"/>
          </a:xfrm>
          <a:prstGeom prst="rect">
            <a:avLst/>
          </a:prstGeom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691592" y="1600200"/>
            <a:ext cx="57912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</a:rPr>
              <a:t>Summary of EW boson and top cross section measurements vs. theory</a:t>
            </a:r>
            <a:endParaRPr lang="en-US" sz="1400" baseline="30000" dirty="0" smtClean="0">
              <a:solidFill>
                <a:srgbClr val="595959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69333" y="1905000"/>
            <a:ext cx="3869267" cy="2764367"/>
            <a:chOff x="702733" y="2201335"/>
            <a:chExt cx="3869267" cy="2764367"/>
          </a:xfrm>
        </p:grpSpPr>
        <p:sp>
          <p:nvSpPr>
            <p:cNvPr id="9" name="Rectangle 8"/>
            <p:cNvSpPr/>
            <p:nvPr/>
          </p:nvSpPr>
          <p:spPr>
            <a:xfrm>
              <a:off x="702733" y="2201335"/>
              <a:ext cx="3869267" cy="2764367"/>
            </a:xfrm>
            <a:prstGeom prst="rect">
              <a:avLst/>
            </a:prstGeom>
            <a:solidFill>
              <a:schemeClr val="bg1"/>
            </a:solidFill>
            <a:ln w="63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17500" dist="38100" dir="2700000">
                <a:srgbClr val="000000">
                  <a:alpha val="31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2000" y="2222502"/>
              <a:ext cx="3660446" cy="262751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-12407111" y="2286000"/>
            <a:ext cx="1600293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6.2</a:t>
            </a:r>
            <a:r>
              <a:rPr lang="en-GB" sz="1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GB" sz="14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observation</a:t>
            </a:r>
          </a:p>
          <a:p>
            <a:pPr algn="r"/>
            <a:endParaRPr lang="en-GB" sz="500" i="1" dirty="0" smtClean="0">
              <a:solidFill>
                <a:schemeClr val="tx2">
                  <a:lumMod val="75000"/>
                  <a:lumOff val="25000"/>
                </a:schemeClr>
              </a:solidFill>
              <a:latin typeface="Symbol" charset="2"/>
              <a:cs typeface="Symbol" charset="2"/>
            </a:endParaRPr>
          </a:p>
          <a:p>
            <a:pPr algn="r"/>
            <a:r>
              <a:rPr lang="en-GB" sz="1400" i="1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GB" sz="1400" i="1" baseline="-250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t</a:t>
            </a:r>
            <a:r>
              <a:rPr lang="en-GB" sz="14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= 76      </a:t>
            </a:r>
            <a:r>
              <a:rPr lang="en-GB" sz="14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pb</a:t>
            </a:r>
            <a:endParaRPr lang="en-GB" sz="14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r"/>
            <a:endParaRPr lang="en-GB" sz="5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r">
              <a:spcBef>
                <a:spcPts val="0"/>
              </a:spcBef>
            </a:pPr>
            <a:r>
              <a:rPr lang="en-GB" sz="14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(SM: 66.2 </a:t>
            </a:r>
            <a:r>
              <a:rPr lang="en-GB" sz="14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pb</a:t>
            </a:r>
            <a:r>
              <a:rPr lang="en-GB" sz="14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)</a:t>
            </a:r>
            <a:endParaRPr lang="en-GB" sz="14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4149" y="4441221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FFFFFF"/>
                </a:solidFill>
              </a:rPr>
              <a:t>ATLAS-CONF-2011-088</a:t>
            </a:r>
            <a:endParaRPr lang="en-US" sz="800" dirty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50634" y="2542112"/>
            <a:ext cx="402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18579B"/>
                </a:solidFill>
              </a:rPr>
              <a:t>+41</a:t>
            </a:r>
          </a:p>
          <a:p>
            <a:r>
              <a:rPr lang="en-GB" sz="1000" dirty="0" smtClean="0">
                <a:solidFill>
                  <a:srgbClr val="18579B"/>
                </a:solidFill>
              </a:rPr>
              <a:t>–21</a:t>
            </a:r>
            <a:endParaRPr lang="en-GB" sz="1000" dirty="0">
              <a:solidFill>
                <a:srgbClr val="18579B"/>
              </a:solidFill>
            </a:endParaRPr>
          </a:p>
        </p:txBody>
      </p:sp>
      <p:pic>
        <p:nvPicPr>
          <p:cNvPr id="15" name="Picture 1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7679781" y="3646074"/>
            <a:ext cx="1355454" cy="1079956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5115983" y="4059766"/>
            <a:ext cx="1143000" cy="1066800"/>
          </a:xfrm>
          <a:prstGeom prst="ellipse">
            <a:avLst/>
          </a:prstGeom>
          <a:noFill/>
          <a:ln w="254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Curved Connector 17"/>
          <p:cNvCxnSpPr>
            <a:stCxn id="9" idx="3"/>
            <a:endCxn id="16" idx="0"/>
          </p:cNvCxnSpPr>
          <p:nvPr/>
        </p:nvCxnSpPr>
        <p:spPr>
          <a:xfrm>
            <a:off x="4038600" y="3287184"/>
            <a:ext cx="1648883" cy="772582"/>
          </a:xfrm>
          <a:prstGeom prst="curvedConnector2">
            <a:avLst/>
          </a:prstGeom>
          <a:ln>
            <a:solidFill>
              <a:srgbClr val="18579B"/>
            </a:solidFill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783471" y="4760893"/>
            <a:ext cx="1142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t</a:t>
            </a:r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-channel dominates single-top production</a:t>
            </a: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3" name="7-Point Star 22"/>
          <p:cNvSpPr/>
          <p:nvPr/>
        </p:nvSpPr>
        <p:spPr>
          <a:xfrm>
            <a:off x="182034" y="4800600"/>
            <a:ext cx="732366" cy="601590"/>
          </a:xfrm>
          <a:prstGeom prst="star7">
            <a:avLst>
              <a:gd name="adj" fmla="val 31797"/>
              <a:gd name="hf" fmla="val 102572"/>
              <a:gd name="vf" fmla="val 105210"/>
            </a:avLst>
          </a:prstGeom>
          <a:ln/>
          <a:effectLst>
            <a:outerShdw blurRad="127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</a:rPr>
              <a:t>2011 </a:t>
            </a:r>
          </a:p>
          <a:p>
            <a:pPr algn="ctr">
              <a:lnSpc>
                <a:spcPts val="1180"/>
              </a:lnSpc>
              <a:spcBef>
                <a:spcPts val="0"/>
              </a:spcBef>
            </a:pPr>
            <a:r>
              <a:rPr lang="en-GB" sz="1100" b="1" dirty="0" smtClean="0">
                <a:solidFill>
                  <a:schemeClr val="bg1"/>
                </a:solidFill>
              </a:rPr>
              <a:t>data</a:t>
            </a:r>
            <a:endParaRPr lang="en-GB" sz="11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5791201"/>
            <a:ext cx="9144000" cy="83396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0" y="4114800"/>
            <a:ext cx="9144000" cy="167640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0" y="2286000"/>
            <a:ext cx="9144000" cy="14478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2399488"/>
            <a:ext cx="9144000" cy="11101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609600" indent="-525463" algn="ctr">
              <a:spcBef>
                <a:spcPct val="50000"/>
              </a:spcBef>
            </a:pPr>
            <a:r>
              <a:rPr lang="en-US" sz="3600" dirty="0" smtClean="0">
                <a:latin typeface="Trebuchet MS"/>
                <a:ea typeface="Arial" charset="0"/>
                <a:cs typeface="Trebuchet MS"/>
              </a:rPr>
              <a:t>Higgs boson searches</a:t>
            </a:r>
          </a:p>
          <a:p>
            <a:pPr marL="609600" indent="-525463" algn="ctr">
              <a:spcBef>
                <a:spcPct val="50000"/>
              </a:spcBef>
            </a:pPr>
            <a:r>
              <a:rPr lang="en-US" sz="2000" i="1" dirty="0" smtClean="0">
                <a:latin typeface="Trebuchet MS"/>
                <a:ea typeface="Arial" charset="0"/>
                <a:cs typeface="Trebuchet MS"/>
                <a:sym typeface="Symbol" charset="2"/>
              </a:rPr>
              <a:t>Standard Model and Beyond</a:t>
            </a:r>
            <a:endParaRPr lang="en-US" sz="1800" i="1" dirty="0" smtClean="0">
              <a:latin typeface="Trebuchet MS"/>
              <a:cs typeface="Trebuchet MS"/>
              <a:sym typeface="Symbol" charset="2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4405" y="4214285"/>
            <a:ext cx="1488274" cy="12721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0210" y="4191000"/>
            <a:ext cx="1509990" cy="1371600"/>
          </a:xfrm>
          <a:prstGeom prst="rect">
            <a:avLst/>
          </a:prstGeom>
        </p:spPr>
      </p:pic>
      <p:graphicFrame>
        <p:nvGraphicFramePr>
          <p:cNvPr id="2818050" name="Object 2"/>
          <p:cNvGraphicFramePr>
            <a:graphicFrameLocks noChangeAspect="1"/>
          </p:cNvGraphicFramePr>
          <p:nvPr/>
        </p:nvGraphicFramePr>
        <p:xfrm>
          <a:off x="1828800" y="5899149"/>
          <a:ext cx="4159195" cy="602103"/>
        </p:xfrm>
        <a:graphic>
          <a:graphicData uri="http://schemas.openxmlformats.org/presentationml/2006/ole">
            <p:oleObj spid="_x0000_s2818050" name="Equation" r:id="rId6" imgW="3911600" imgH="584200" progId="Equation.DSMT4">
              <p:embed/>
            </p:oleObj>
          </a:graphicData>
        </a:graphic>
      </p:graphicFrame>
      <p:sp>
        <p:nvSpPr>
          <p:cNvPr id="16" name="Rectangle 15"/>
          <p:cNvSpPr/>
          <p:nvPr/>
        </p:nvSpPr>
        <p:spPr>
          <a:xfrm>
            <a:off x="0" y="1005416"/>
            <a:ext cx="9144000" cy="462571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270932" y="568404"/>
            <a:ext cx="861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rebuchet MS"/>
                <a:cs typeface="Trebuchet MS"/>
              </a:rPr>
              <a:t>mass</a:t>
            </a:r>
            <a:endParaRPr lang="en-GB" sz="6600" dirty="0">
              <a:solidFill>
                <a:schemeClr val="accent2">
                  <a:lumMod val="20000"/>
                  <a:lumOff val="80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678"/>
          <a:stretch>
            <a:fillRect/>
          </a:stretch>
        </p:blipFill>
        <p:spPr>
          <a:xfrm>
            <a:off x="6021485" y="4182536"/>
            <a:ext cx="1598515" cy="131949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676400" y="5486400"/>
            <a:ext cx="17360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GB" sz="1200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</a:t>
            </a:r>
            <a:r>
              <a:rPr lang="en-GB" sz="12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=120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= 16.6 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pb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(87%)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02728" y="5486400"/>
            <a:ext cx="15649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GB" sz="1200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</a:t>
            </a:r>
            <a:r>
              <a:rPr lang="en-GB" sz="12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=120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= 1.3 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pb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(7%)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78898" y="5486400"/>
            <a:ext cx="15649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GB" sz="1200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</a:t>
            </a:r>
            <a:r>
              <a:rPr lang="en-GB" sz="12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=120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= 1.0 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pb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(5%)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892335" y="5508112"/>
            <a:ext cx="12516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rgbClr val="595959"/>
                </a:solidFill>
              </a:rPr>
              <a:t>[ arXiv:1101.0593 ]</a:t>
            </a:r>
            <a:endParaRPr lang="en-US" sz="1000" dirty="0">
              <a:solidFill>
                <a:srgbClr val="595959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Theoretical and indirect exp. Higgs constraints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should be light but not too light…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1" name="Picture 8" descr="MH_vs_Lambda_bounds_big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201801"/>
            <a:ext cx="4232047" cy="2919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1092401" y="3429000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7EB606">
                    <a:lumMod val="75000"/>
                  </a:srgb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67000" y="3429000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Not allowed</a:t>
            </a:r>
            <a:endParaRPr lang="en-GB" sz="1200" dirty="0">
              <a:solidFill>
                <a:srgbClr val="E12548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09600" y="5181600"/>
            <a:ext cx="40701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The SM Higgs must steer a narrow course between two disastrous situations if it is to survive up to the Planck scale </a:t>
            </a:r>
            <a:r>
              <a:rPr lang="en-GB" sz="1400" i="1" dirty="0" smtClean="0">
                <a:solidFill>
                  <a:srgbClr val="D00209"/>
                </a:solidFill>
                <a:ea typeface="Arial" charset="0"/>
                <a:cs typeface="Arial" charset="0"/>
              </a:rPr>
              <a:t>M</a:t>
            </a:r>
            <a:r>
              <a:rPr lang="en-GB" sz="1400" i="1" baseline="-250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P</a:t>
            </a:r>
            <a:r>
              <a:rPr lang="en-GB" sz="14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 ~ 2×10</a:t>
            </a:r>
            <a:r>
              <a:rPr lang="en-GB" sz="1400" baseline="300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18</a:t>
            </a:r>
            <a:r>
              <a:rPr lang="en-GB" sz="14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 GeV</a:t>
            </a: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562526" y="2071829"/>
            <a:ext cx="4555491" cy="30852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0" y="1277779"/>
            <a:ext cx="1905000" cy="246221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J. Ellis et al., arXiv:0906.0954</a:t>
            </a: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558308" y="1676400"/>
            <a:ext cx="3826139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595959"/>
                </a:solidFill>
              </a:rPr>
              <a:t>Perturbativity and (</a:t>
            </a:r>
            <a:r>
              <a:rPr lang="en-US" sz="1400" dirty="0" err="1" smtClean="0">
                <a:solidFill>
                  <a:srgbClr val="595959"/>
                </a:solidFill>
              </a:rPr>
              <a:t>meta)stability</a:t>
            </a:r>
            <a:r>
              <a:rPr lang="en-US" sz="1400" dirty="0" smtClean="0">
                <a:solidFill>
                  <a:srgbClr val="595959"/>
                </a:solidFill>
              </a:rPr>
              <a:t> bounds versus the SM cut-off scale </a:t>
            </a:r>
            <a:r>
              <a:rPr lang="en-US" sz="1400" dirty="0" smtClean="0">
                <a:solidFill>
                  <a:srgbClr val="595959"/>
                </a:solidFill>
                <a:latin typeface="Symbol" charset="2"/>
                <a:cs typeface="Symbol" charset="2"/>
              </a:rPr>
              <a:t>L</a:t>
            </a: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4909580" y="1897001"/>
            <a:ext cx="4013692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595959"/>
                </a:solidFill>
              </a:rPr>
              <a:t>EW fit </a:t>
            </a:r>
            <a:r>
              <a:rPr lang="en-US" sz="1400" b="1" dirty="0" smtClean="0">
                <a:solidFill>
                  <a:srgbClr val="595959"/>
                </a:solidFill>
              </a:rPr>
              <a:t>not including </a:t>
            </a:r>
            <a:r>
              <a:rPr lang="en-US" sz="1400" dirty="0" smtClean="0">
                <a:solidFill>
                  <a:srgbClr val="595959"/>
                </a:solidFill>
              </a:rPr>
              <a:t>direct Higgs searches</a:t>
            </a:r>
            <a:endParaRPr lang="en-GB" sz="14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5290365" y="5344856"/>
            <a:ext cx="3352800" cy="5766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288925" indent="-288925">
              <a:spcBef>
                <a:spcPct val="50000"/>
              </a:spcBef>
              <a:buSzPct val="100000"/>
            </a:pPr>
            <a:r>
              <a:rPr lang="en-US" sz="1400" dirty="0" smtClean="0">
                <a:solidFill>
                  <a:srgbClr val="404040"/>
                </a:solidFill>
                <a:sym typeface="Symbol" charset="2"/>
              </a:rPr>
              <a:t>Central </a:t>
            </a:r>
            <a:r>
              <a:rPr lang="en-US" sz="1400" dirty="0">
                <a:solidFill>
                  <a:srgbClr val="404040"/>
                </a:solidFill>
                <a:sym typeface="Symbol" charset="2"/>
              </a:rPr>
              <a:t>value ±1: </a:t>
            </a:r>
          </a:p>
          <a:p>
            <a:pPr marL="288925" indent="-288925">
              <a:spcBef>
                <a:spcPts val="363"/>
              </a:spcBef>
              <a:buSzPct val="100000"/>
            </a:pPr>
            <a:r>
              <a:rPr lang="en-US" sz="1400" dirty="0">
                <a:solidFill>
                  <a:srgbClr val="404040"/>
                </a:solidFill>
                <a:sym typeface="Symbol" charset="2"/>
              </a:rPr>
              <a:t>95% CL upper limit: </a:t>
            </a:r>
            <a:r>
              <a:rPr lang="en-US" sz="1400" dirty="0" smtClean="0">
                <a:solidFill>
                  <a:srgbClr val="404040"/>
                </a:solidFill>
                <a:sym typeface="Symbol" charset="2"/>
              </a:rPr>
              <a:t>169 </a:t>
            </a:r>
            <a:r>
              <a:rPr lang="en-US" sz="1400" dirty="0">
                <a:solidFill>
                  <a:srgbClr val="404040"/>
                </a:solidFill>
                <a:sym typeface="Symbol" charset="2"/>
              </a:rPr>
              <a:t>GeV</a:t>
            </a:r>
          </a:p>
        </p:txBody>
      </p:sp>
      <p:graphicFrame>
        <p:nvGraphicFramePr>
          <p:cNvPr id="2822146" name="Object 2"/>
          <p:cNvGraphicFramePr>
            <a:graphicFrameLocks noChangeAspect="1"/>
          </p:cNvGraphicFramePr>
          <p:nvPr/>
        </p:nvGraphicFramePr>
        <p:xfrm>
          <a:off x="6941081" y="5362575"/>
          <a:ext cx="1373187" cy="304800"/>
        </p:xfrm>
        <a:graphic>
          <a:graphicData uri="http://schemas.openxmlformats.org/presentationml/2006/ole">
            <p:oleObj spid="_x0000_s2822146" name="Equation" r:id="rId6" imgW="1143000" imgH="254000" progId="Equation.DSMT4">
              <p:embed/>
            </p:oleObj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772400" y="1277779"/>
            <a:ext cx="1371600" cy="246221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http://</a:t>
            </a:r>
            <a:r>
              <a:rPr kumimoji="0" lang="en-US" sz="10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cern.ch/gfitter</a:t>
            </a:r>
            <a:endParaRPr kumimoji="0" lang="en-US" sz="1000" b="0" i="1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Theoretical and indirect exp. Higgs constraints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should be light but not too light…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1" name="Picture 8" descr="MH_vs_Lambda_bounds_big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01801"/>
            <a:ext cx="4232047" cy="2919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1092401" y="3429000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7EB606">
                    <a:lumMod val="75000"/>
                  </a:srgb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67000" y="3429000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Not allowed</a:t>
            </a:r>
            <a:endParaRPr lang="en-GB" sz="1200" dirty="0">
              <a:solidFill>
                <a:srgbClr val="E12548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9" name="Picture 20" descr="2009_03_19_HiggsScan_logo.gi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r="2771"/>
              <a:stretch>
                <a:fillRect/>
              </a:stretch>
            </p:blipFill>
          </mc:Choice>
          <mc:Fallback>
            <p:blipFill>
              <a:blip r:embed="rId4"/>
              <a:srcRect r="2771"/>
              <a:stretch>
                <a:fillRect/>
              </a:stretch>
            </p:blipFill>
          </mc:Fallback>
        </mc:AlternateContent>
        <p:spPr bwMode="auto">
          <a:xfrm>
            <a:off x="4562526" y="2071960"/>
            <a:ext cx="4429074" cy="3085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558308" y="1676400"/>
            <a:ext cx="3826139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595959"/>
                </a:solidFill>
              </a:rPr>
              <a:t>Perturbativity and (</a:t>
            </a:r>
            <a:r>
              <a:rPr lang="en-US" sz="1400" dirty="0" err="1" smtClean="0">
                <a:solidFill>
                  <a:srgbClr val="595959"/>
                </a:solidFill>
              </a:rPr>
              <a:t>meta)stability</a:t>
            </a:r>
            <a:r>
              <a:rPr lang="en-US" sz="1400" dirty="0" smtClean="0">
                <a:solidFill>
                  <a:srgbClr val="595959"/>
                </a:solidFill>
              </a:rPr>
              <a:t> bounds versus the SM cut-off scale </a:t>
            </a:r>
            <a:r>
              <a:rPr lang="en-US" sz="1400" dirty="0" smtClean="0">
                <a:solidFill>
                  <a:srgbClr val="595959"/>
                </a:solidFill>
                <a:latin typeface="Symbol" charset="2"/>
                <a:cs typeface="Symbol" charset="2"/>
              </a:rPr>
              <a:t>L</a:t>
            </a: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4909580" y="1897001"/>
            <a:ext cx="4013692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595959"/>
                </a:solidFill>
              </a:rPr>
              <a:t>EW fit </a:t>
            </a:r>
            <a:r>
              <a:rPr lang="en-US" sz="1400" b="1" dirty="0" smtClean="0">
                <a:solidFill>
                  <a:srgbClr val="595959"/>
                </a:solidFill>
              </a:rPr>
              <a:t>not including </a:t>
            </a:r>
            <a:r>
              <a:rPr lang="en-US" sz="1400" dirty="0" smtClean="0">
                <a:solidFill>
                  <a:srgbClr val="595959"/>
                </a:solidFill>
              </a:rPr>
              <a:t>direct Higgs searches</a:t>
            </a:r>
            <a:endParaRPr lang="en-GB" sz="14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1630142"/>
            <a:ext cx="9113520" cy="35514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2286000"/>
            <a:ext cx="9144000" cy="2457083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1200"/>
              </a:spcBef>
            </a:pPr>
            <a:endParaRPr lang="en-GB" dirty="0" smtClean="0">
              <a:solidFill>
                <a:srgbClr val="E12548"/>
              </a:solidFill>
              <a:effectLst>
                <a:glow rad="228600">
                  <a:prstClr val="white"/>
                </a:glow>
              </a:effectLst>
              <a:latin typeface="Trebuchet MS"/>
              <a:cs typeface="Trebuchet MS"/>
            </a:endParaRPr>
          </a:p>
          <a:p>
            <a:pPr algn="ctr">
              <a:spcBef>
                <a:spcPts val="0"/>
              </a:spcBef>
            </a:pPr>
            <a:r>
              <a:rPr lang="en-GB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In </a:t>
            </a:r>
            <a:r>
              <a:rPr lang="en-GB" dirty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the Standard Model the Higgs must be </a:t>
            </a:r>
            <a:r>
              <a:rPr lang="en-GB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light.</a:t>
            </a:r>
          </a:p>
          <a:p>
            <a:pPr algn="ctr">
              <a:spcBef>
                <a:spcPts val="1200"/>
              </a:spcBef>
            </a:pPr>
            <a:r>
              <a:rPr lang="en-GB" b="1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BUT</a:t>
            </a:r>
            <a:r>
              <a:rPr lang="en-GB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: Beyond </a:t>
            </a:r>
            <a:r>
              <a:rPr lang="en-GB" dirty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the Standard Model the Higgs can be heavy !</a:t>
            </a:r>
          </a:p>
          <a:p>
            <a:pPr algn="ctr">
              <a:spcBef>
                <a:spcPts val="1200"/>
              </a:spcBef>
            </a:pPr>
            <a:r>
              <a:rPr lang="en-US" b="1" dirty="0" err="1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</a:t>
            </a:r>
            <a:r>
              <a:rPr lang="en-US" b="1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 MUST ALSO search for a heavy </a:t>
            </a:r>
            <a:r>
              <a:rPr lang="en-US" b="1" dirty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Higgs boson !</a:t>
            </a:r>
            <a:endParaRPr lang="en-GB" b="1" dirty="0" smtClean="0">
              <a:solidFill>
                <a:srgbClr val="E12548"/>
              </a:solidFill>
              <a:effectLst>
                <a:glow rad="228600">
                  <a:prstClr val="white"/>
                </a:glow>
              </a:effectLst>
              <a:latin typeface="Trebuchet MS"/>
              <a:cs typeface="Trebuchet MS"/>
            </a:endParaRPr>
          </a:p>
          <a:p>
            <a:pPr algn="ctr">
              <a:spcBef>
                <a:spcPts val="1200"/>
              </a:spcBef>
            </a:pPr>
            <a:r>
              <a:rPr lang="en-GB" sz="16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[ New physics scale can be low, and weak-</a:t>
            </a:r>
            <a:r>
              <a:rPr lang="en-GB" sz="1600" dirty="0" err="1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isospin</a:t>
            </a:r>
            <a:r>
              <a:rPr lang="en-GB" sz="16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 violating new physics </a:t>
            </a:r>
          </a:p>
          <a:p>
            <a:pPr algn="ctr">
              <a:spcBef>
                <a:spcPts val="200"/>
              </a:spcBef>
            </a:pPr>
            <a:r>
              <a:rPr lang="en-GB" sz="16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               contributions may cancel heavy Higgs effects on electroweak precision data ]</a:t>
            </a:r>
            <a:endParaRPr lang="en-GB" sz="1600" dirty="0">
              <a:solidFill>
                <a:srgbClr val="E12548"/>
              </a:solidFill>
              <a:effectLst>
                <a:glow rad="228600">
                  <a:prstClr val="white"/>
                </a:glow>
              </a:effectLst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mass constraint in SM extensions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sufficient weak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isospin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violation, Higgs can become heavy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72400" y="1277779"/>
            <a:ext cx="1371600" cy="246221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http://</a:t>
            </a:r>
            <a:r>
              <a:rPr kumimoji="0" lang="en-US" sz="10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cern.ch/gfitter</a:t>
            </a:r>
            <a:endParaRPr kumimoji="0" lang="en-US" sz="1000" b="0" i="1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19" name="Picture 1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562526" y="2401200"/>
            <a:ext cx="4555491" cy="3085200"/>
          </a:xfrm>
          <a:prstGeom prst="rect">
            <a:avLst/>
          </a:prstGeom>
        </p:spPr>
      </p:pic>
      <p:pic>
        <p:nvPicPr>
          <p:cNvPr id="18" name="Picture 1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92709" y="2401200"/>
            <a:ext cx="4555491" cy="3085200"/>
          </a:xfrm>
          <a:prstGeom prst="rect">
            <a:avLst/>
          </a:prstGeom>
        </p:spPr>
      </p:pic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558308" y="2081971"/>
            <a:ext cx="4004218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</a:rPr>
              <a:t>Constraint in </a:t>
            </a:r>
            <a:r>
              <a:rPr lang="en-US" sz="1400" b="1" i="1" dirty="0" smtClean="0">
                <a:solidFill>
                  <a:srgbClr val="595959"/>
                </a:solidFill>
              </a:rPr>
              <a:t>S</a:t>
            </a:r>
            <a:r>
              <a:rPr lang="en-US" sz="1400" b="1" dirty="0" smtClean="0">
                <a:solidFill>
                  <a:srgbClr val="595959"/>
                </a:solidFill>
              </a:rPr>
              <a:t>,</a:t>
            </a:r>
            <a:r>
              <a:rPr lang="en-US" sz="1400" b="1" i="1" dirty="0" smtClean="0">
                <a:solidFill>
                  <a:srgbClr val="595959"/>
                </a:solidFill>
              </a:rPr>
              <a:t>T</a:t>
            </a:r>
            <a:r>
              <a:rPr lang="en-US" sz="1400" b="1" dirty="0" smtClean="0">
                <a:solidFill>
                  <a:srgbClr val="595959"/>
                </a:solidFill>
              </a:rPr>
              <a:t> plane in sequential 4</a:t>
            </a:r>
            <a:r>
              <a:rPr lang="en-US" sz="1400" b="1" baseline="30000" dirty="0" smtClean="0">
                <a:solidFill>
                  <a:srgbClr val="595959"/>
                </a:solidFill>
              </a:rPr>
              <a:t>th</a:t>
            </a:r>
            <a:r>
              <a:rPr lang="en-US" sz="1400" b="1" dirty="0" smtClean="0">
                <a:solidFill>
                  <a:srgbClr val="595959"/>
                </a:solidFill>
              </a:rPr>
              <a:t> gen.</a:t>
            </a:r>
            <a:endParaRPr lang="en-US" sz="1400" b="1" dirty="0" smtClean="0">
              <a:solidFill>
                <a:srgbClr val="595959"/>
              </a:solidFill>
              <a:latin typeface="Symbol" charset="2"/>
              <a:cs typeface="Symbol" charset="2"/>
            </a:endParaRP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5005915" y="2081971"/>
            <a:ext cx="3733585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</a:rPr>
              <a:t>Constraint in </a:t>
            </a:r>
            <a:r>
              <a:rPr lang="en-US" sz="1400" b="1" i="1" dirty="0" smtClean="0">
                <a:solidFill>
                  <a:srgbClr val="595959"/>
                </a:solidFill>
              </a:rPr>
              <a:t>S</a:t>
            </a:r>
            <a:r>
              <a:rPr lang="en-US" sz="1400" b="1" dirty="0" smtClean="0">
                <a:solidFill>
                  <a:srgbClr val="595959"/>
                </a:solidFill>
              </a:rPr>
              <a:t>,</a:t>
            </a:r>
            <a:r>
              <a:rPr lang="en-US" sz="1400" b="1" i="1" dirty="0" smtClean="0">
                <a:solidFill>
                  <a:srgbClr val="595959"/>
                </a:solidFill>
              </a:rPr>
              <a:t>T</a:t>
            </a:r>
            <a:r>
              <a:rPr lang="en-US" sz="1400" b="1" dirty="0" smtClean="0">
                <a:solidFill>
                  <a:srgbClr val="595959"/>
                </a:solidFill>
              </a:rPr>
              <a:t> plane</a:t>
            </a:r>
            <a:r>
              <a:rPr lang="en-US" sz="1400" b="1" dirty="0" smtClean="0">
                <a:solidFill>
                  <a:srgbClr val="595959"/>
                </a:solidFill>
              </a:rPr>
              <a:t> in UED</a:t>
            </a:r>
            <a:endParaRPr lang="en-US" sz="1400" b="1" dirty="0" smtClean="0">
              <a:solidFill>
                <a:srgbClr val="595959"/>
              </a:solidFill>
              <a:latin typeface="Symbol" charset="2"/>
              <a:cs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Dependence of the branching fractions on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M</a:t>
            </a:r>
            <a:r>
              <a:rPr lang="en-US" sz="20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drives search strategy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6" name="Picture 15" descr="higgs_b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03" y="1985795"/>
            <a:ext cx="4649597" cy="3287395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953000" y="1981200"/>
            <a:ext cx="37338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For </a:t>
            </a:r>
            <a:r>
              <a:rPr lang="en-US" sz="1600" dirty="0" smtClean="0">
                <a:solidFill>
                  <a:srgbClr val="FF0000"/>
                </a:solidFill>
              </a:rPr>
              <a:t>heavy Higgs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Lepton final states via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WW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*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ZZ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*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953000" y="2819400"/>
            <a:ext cx="37338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For </a:t>
            </a:r>
            <a:r>
              <a:rPr lang="en-US" sz="1600" dirty="0" smtClean="0">
                <a:solidFill>
                  <a:srgbClr val="FF0000"/>
                </a:solidFill>
              </a:rPr>
              <a:t>light Higgs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Lepton final states via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WW*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ZZ*</a:t>
            </a: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Di-photon final state</a:t>
            </a: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Di-tau final state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53000" y="4216062"/>
            <a:ext cx="39624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The dominant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sym typeface="Wingdings"/>
              </a:rPr>
              <a:t>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bb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mode is only exploitable in association with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/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Z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or </a:t>
            </a: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tt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, also with strong Higgs boost</a:t>
            </a:r>
          </a:p>
          <a:p>
            <a:pPr defTabSz="182563">
              <a:spcBef>
                <a:spcPts val="600"/>
              </a:spcBef>
            </a:pP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Associated leptons provide trigger signal as they help to reduce huge QCD background, </a:t>
            </a:r>
            <a:r>
              <a:rPr lang="en-US" sz="12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s</a:t>
            </a:r>
            <a:r>
              <a:rPr lang="en-US" sz="12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en-US" sz="1200" i="1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bb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 ~ O(100 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µ</a:t>
            </a:r>
            <a:r>
              <a:rPr lang="en-US" sz="12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b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 </a:t>
            </a:r>
            <a:endParaRPr lang="en-US" sz="1200" i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aphicFrame>
        <p:nvGraphicFramePr>
          <p:cNvPr id="31" name="Object 4"/>
          <p:cNvGraphicFramePr>
            <a:graphicFrameLocks noChangeAspect="1"/>
          </p:cNvGraphicFramePr>
          <p:nvPr/>
        </p:nvGraphicFramePr>
        <p:xfrm>
          <a:off x="762000" y="1722438"/>
          <a:ext cx="1704975" cy="295275"/>
        </p:xfrm>
        <a:graphic>
          <a:graphicData uri="http://schemas.openxmlformats.org/presentationml/2006/ole">
            <p:oleObj spid="_x0000_s2825223" name="Equation" r:id="rId4" imgW="1562100" imgH="266700" progId="Equation.DSMT4">
              <p:embed/>
            </p:oleObj>
          </a:graphicData>
        </a:graphic>
      </p:graphicFrame>
      <p:graphicFrame>
        <p:nvGraphicFramePr>
          <p:cNvPr id="32" name="Object 6"/>
          <p:cNvGraphicFramePr>
            <a:graphicFrameLocks noChangeAspect="1"/>
          </p:cNvGraphicFramePr>
          <p:nvPr/>
        </p:nvGraphicFramePr>
        <p:xfrm>
          <a:off x="3429000" y="2667000"/>
          <a:ext cx="846137" cy="223837"/>
        </p:xfrm>
        <a:graphic>
          <a:graphicData uri="http://schemas.openxmlformats.org/presentationml/2006/ole">
            <p:oleObj spid="_x0000_s2825224" name="Equation" r:id="rId5" imgW="774700" imgH="203200" progId="Equation.DSMT4">
              <p:embed/>
            </p:oleObj>
          </a:graphicData>
        </a:graphic>
      </p:graphicFrame>
      <p:graphicFrame>
        <p:nvGraphicFramePr>
          <p:cNvPr id="33" name="Object 8"/>
          <p:cNvGraphicFramePr>
            <a:graphicFrameLocks noChangeAspect="1"/>
          </p:cNvGraphicFramePr>
          <p:nvPr/>
        </p:nvGraphicFramePr>
        <p:xfrm>
          <a:off x="2743200" y="5486400"/>
          <a:ext cx="790575" cy="223837"/>
        </p:xfrm>
        <a:graphic>
          <a:graphicData uri="http://schemas.openxmlformats.org/presentationml/2006/ole">
            <p:oleObj spid="_x0000_s2825225" name="Equation" r:id="rId6" imgW="723900" imgH="203200" progId="Equation.DSMT4">
              <p:embed/>
            </p:oleObj>
          </a:graphicData>
        </a:graphic>
      </p:graphicFrame>
      <p:pic>
        <p:nvPicPr>
          <p:cNvPr id="35" name="Picture 34"/>
          <p:cNvPicPr>
            <a:picLocks noChangeAspect="1"/>
          </p:cNvPicPr>
          <p:nvPr/>
        </p:nvPicPr>
        <p:blipFill>
          <a:blip r:embed="rId7"/>
          <a:srcRect l="634" r="78843"/>
          <a:stretch>
            <a:fillRect/>
          </a:stretch>
        </p:blipFill>
        <p:spPr>
          <a:xfrm>
            <a:off x="715754" y="5181600"/>
            <a:ext cx="949060" cy="90992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/>
          <a:srcRect l="52578" r="26088"/>
          <a:stretch>
            <a:fillRect/>
          </a:stretch>
        </p:blipFill>
        <p:spPr>
          <a:xfrm>
            <a:off x="1676400" y="5186074"/>
            <a:ext cx="986571" cy="909926"/>
          </a:xfrm>
          <a:prstGeom prst="rect">
            <a:avLst/>
          </a:prstGeom>
        </p:spPr>
      </p:pic>
      <p:graphicFrame>
        <p:nvGraphicFramePr>
          <p:cNvPr id="2825226" name="Object 10"/>
          <p:cNvGraphicFramePr>
            <a:graphicFrameLocks noChangeAspect="1"/>
          </p:cNvGraphicFramePr>
          <p:nvPr/>
        </p:nvGraphicFramePr>
        <p:xfrm>
          <a:off x="2928938" y="5654675"/>
          <a:ext cx="1871662" cy="365125"/>
        </p:xfrm>
        <a:graphic>
          <a:graphicData uri="http://schemas.openxmlformats.org/presentationml/2006/ole">
            <p:oleObj spid="_x0000_s2825226" name="Equation" r:id="rId8" imgW="1714500" imgH="330200" progId="Equation.DSMT4">
              <p:embed/>
            </p:oleObj>
          </a:graphicData>
        </a:graphic>
      </p:graphicFrame>
      <p:graphicFrame>
        <p:nvGraphicFramePr>
          <p:cNvPr id="2825227" name="Object 11"/>
          <p:cNvGraphicFramePr>
            <a:graphicFrameLocks noChangeAspect="1"/>
          </p:cNvGraphicFramePr>
          <p:nvPr/>
        </p:nvGraphicFramePr>
        <p:xfrm>
          <a:off x="3421062" y="2890837"/>
          <a:ext cx="1303338" cy="279400"/>
        </p:xfrm>
        <a:graphic>
          <a:graphicData uri="http://schemas.openxmlformats.org/presentationml/2006/ole">
            <p:oleObj spid="_x0000_s2825227" name="Equation" r:id="rId9" imgW="1193800" imgH="2540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gg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7381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Clean discovery channel for light Higgs: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BR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(115 / 140 GeV | √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s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=7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TeV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)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45 / 28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fb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Select tight &amp; isolated high-</a:t>
            </a:r>
            <a:r>
              <a:rPr lang="en-US" sz="1400" i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p</a:t>
            </a:r>
            <a:r>
              <a:rPr lang="en-US" sz="1400" i="1" kern="0" baseline="-2500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photons; need excellent </a:t>
            </a:r>
            <a:r>
              <a:rPr lang="en-US" sz="1400" i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US" sz="1400" i="1" kern="0" baseline="-25000" dirty="0" err="1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resolution, efficient &amp; pure PID, primary vertex</a:t>
            </a:r>
            <a:endParaRPr lang="en-US" sz="1400" kern="0" baseline="-25000" dirty="0" smtClean="0">
              <a:solidFill>
                <a:srgbClr val="18579B"/>
              </a:solidFill>
              <a:latin typeface="Symbol" charset="2"/>
              <a:ea typeface="Arial" charset="0"/>
              <a:cs typeface="Symbol" charset="2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2083207"/>
            <a:ext cx="9144000" cy="3479393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315200" y="6989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dirty="0" smtClean="0">
                <a:solidFill>
                  <a:schemeClr val="bg1"/>
                </a:solidFill>
              </a:rPr>
              <a:t>ATLAS-CONF-2011-085</a:t>
            </a:r>
            <a:endParaRPr lang="en-US" sz="800" i="1" kern="0" dirty="0" smtClean="0">
              <a:solidFill>
                <a:schemeClr val="bg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219200" y="5746356"/>
            <a:ext cx="7010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lvl="1" indent="-271463"/>
            <a:r>
              <a:rPr lang="en-US" sz="1400" dirty="0" smtClean="0">
                <a:solidFill>
                  <a:srgbClr val="E12B0D"/>
                </a:solidFill>
              </a:rPr>
              <a:t>Total background shape and </a:t>
            </a:r>
            <a:r>
              <a:rPr lang="en-US" sz="1400" dirty="0" err="1" smtClean="0">
                <a:solidFill>
                  <a:srgbClr val="E12B0D"/>
                </a:solidFill>
              </a:rPr>
              <a:t>normalisation</a:t>
            </a:r>
            <a:r>
              <a:rPr lang="en-US" sz="1400" dirty="0" smtClean="0">
                <a:solidFill>
                  <a:srgbClr val="E12B0D"/>
                </a:solidFill>
              </a:rPr>
              <a:t> determined simultaneous with signal</a:t>
            </a:r>
          </a:p>
          <a:p>
            <a:pPr marL="271463" lvl="1" indent="-271463">
              <a:spcBef>
                <a:spcPts val="600"/>
              </a:spcBef>
            </a:pPr>
            <a:r>
              <a:rPr lang="en-US" sz="1400" dirty="0" smtClean="0">
                <a:solidFill>
                  <a:srgbClr val="E12B0D"/>
                </a:solidFill>
              </a:rPr>
              <a:t>Higgs signal would manifest itself as narrow peak </a:t>
            </a:r>
            <a:r>
              <a:rPr lang="en-US" sz="1200" dirty="0" smtClean="0">
                <a:solidFill>
                  <a:srgbClr val="E12B0D"/>
                </a:solidFill>
              </a:rPr>
              <a:t>[ </a:t>
            </a:r>
            <a:r>
              <a:rPr lang="en-US" sz="1200" dirty="0" smtClean="0">
                <a:solidFill>
                  <a:srgbClr val="E12B0D"/>
                </a:solidFill>
                <a:latin typeface="Arial"/>
                <a:cs typeface="Arial"/>
              </a:rPr>
              <a:t>syst. error on </a:t>
            </a:r>
            <a:r>
              <a:rPr lang="en-US" sz="1200" dirty="0" smtClean="0">
                <a:solidFill>
                  <a:srgbClr val="E12B0D"/>
                </a:solidFill>
              </a:rPr>
              <a:t>signal yield ~ 24% ] </a:t>
            </a:r>
            <a:endParaRPr lang="en-US" sz="1400" dirty="0" smtClean="0">
              <a:solidFill>
                <a:srgbClr val="E12B0D"/>
              </a:solidFill>
            </a:endParaRPr>
          </a:p>
        </p:txBody>
      </p:sp>
      <p:pic>
        <p:nvPicPr>
          <p:cNvPr id="20" name="Picture 1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524722" y="2247381"/>
            <a:ext cx="4619278" cy="3128400"/>
          </a:xfrm>
          <a:prstGeom prst="rect">
            <a:avLst/>
          </a:prstGeom>
        </p:spPr>
      </p:pic>
      <p:pic>
        <p:nvPicPr>
          <p:cNvPr id="18" name="Picture 1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8469" y="2247381"/>
            <a:ext cx="4619278" cy="3128400"/>
          </a:xfrm>
          <a:prstGeom prst="rect">
            <a:avLst/>
          </a:prstGeom>
        </p:spPr>
      </p:pic>
      <p:sp>
        <p:nvSpPr>
          <p:cNvPr id="51" name="Text Box 11"/>
          <p:cNvSpPr txBox="1">
            <a:spLocks noChangeArrowheads="1"/>
          </p:cNvSpPr>
          <p:nvPr/>
        </p:nvSpPr>
        <p:spPr bwMode="auto">
          <a:xfrm>
            <a:off x="1568451" y="2154248"/>
            <a:ext cx="2895600" cy="25609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050" dirty="0" smtClean="0">
                <a:solidFill>
                  <a:srgbClr val="595959"/>
                </a:solidFill>
              </a:rPr>
              <a:t>926 selected </a:t>
            </a:r>
            <a:r>
              <a:rPr lang="en-US" sz="1050" dirty="0" err="1" smtClean="0">
                <a:solidFill>
                  <a:srgbClr val="595959"/>
                </a:solidFill>
              </a:rPr>
              <a:t>diphoton</a:t>
            </a:r>
            <a:r>
              <a:rPr lang="en-US" sz="1050" dirty="0" smtClean="0">
                <a:solidFill>
                  <a:srgbClr val="595959"/>
                </a:solidFill>
              </a:rPr>
              <a:t> candidates</a:t>
            </a:r>
            <a:endParaRPr lang="en-GB" sz="105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52" name="Text Box 11"/>
          <p:cNvSpPr txBox="1">
            <a:spLocks noChangeArrowheads="1"/>
          </p:cNvSpPr>
          <p:nvPr/>
        </p:nvSpPr>
        <p:spPr bwMode="auto">
          <a:xfrm>
            <a:off x="6928222" y="2154248"/>
            <a:ext cx="2057400" cy="2637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050" dirty="0" err="1" smtClean="0">
                <a:solidFill>
                  <a:srgbClr val="595959"/>
                </a:solidFill>
              </a:rPr>
              <a:t>Diphoton</a:t>
            </a:r>
            <a:r>
              <a:rPr lang="en-US" sz="1050" dirty="0" smtClean="0">
                <a:solidFill>
                  <a:srgbClr val="595959"/>
                </a:solidFill>
              </a:rPr>
              <a:t> purity of ~ 70%</a:t>
            </a:r>
            <a:endParaRPr lang="en-GB" sz="105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2" name="7-Point Star 21"/>
          <p:cNvSpPr/>
          <p:nvPr/>
        </p:nvSpPr>
        <p:spPr>
          <a:xfrm>
            <a:off x="220137" y="150281"/>
            <a:ext cx="732366" cy="601590"/>
          </a:xfrm>
          <a:prstGeom prst="star7">
            <a:avLst>
              <a:gd name="adj" fmla="val 31797"/>
              <a:gd name="hf" fmla="val 102572"/>
              <a:gd name="vf" fmla="val 105210"/>
            </a:avLst>
          </a:prstGeom>
          <a:ln/>
          <a:effectLst>
            <a:outerShdw blurRad="127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</a:rPr>
              <a:t>2011 </a:t>
            </a:r>
          </a:p>
          <a:p>
            <a:pPr algn="ctr">
              <a:lnSpc>
                <a:spcPts val="1180"/>
              </a:lnSpc>
              <a:spcBef>
                <a:spcPts val="0"/>
              </a:spcBef>
            </a:pPr>
            <a:r>
              <a:rPr lang="en-GB" sz="1100" b="1" dirty="0" smtClean="0">
                <a:solidFill>
                  <a:schemeClr val="bg1"/>
                </a:solidFill>
              </a:rPr>
              <a:t>data</a:t>
            </a:r>
            <a:endParaRPr lang="en-GB" sz="11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lum bright="32000"/>
          </a:blip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762000" y="914400"/>
            <a:ext cx="7696200" cy="5029200"/>
          </a:xfrm>
          <a:prstGeom prst="roundRect">
            <a:avLst>
              <a:gd name="adj" fmla="val 16667"/>
            </a:avLst>
          </a:prstGeom>
          <a:solidFill>
            <a:schemeClr val="bg1">
              <a:alpha val="94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14400" y="1066800"/>
            <a:ext cx="7620000" cy="467987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800" dirty="0" smtClean="0">
                <a:solidFill>
                  <a:srgbClr val="000000"/>
                </a:solidFill>
                <a:latin typeface="Trebuchet MS"/>
                <a:cs typeface="Trebuchet MS"/>
              </a:rPr>
              <a:t>The LHC proton-proton Physics Programme</a:t>
            </a:r>
          </a:p>
          <a:p>
            <a:pPr marL="719138" indent="-454025" defTabSz="914400">
              <a:lnSpc>
                <a:spcPct val="110000"/>
              </a:lnSpc>
              <a:spcBef>
                <a:spcPts val="1800"/>
              </a:spcBef>
              <a:buFontTx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Mass and electroweak symmetry breaking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Higgs Boson, measurement of its properties</a:t>
            </a: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Hierarchy in the </a:t>
            </a:r>
            <a:r>
              <a:rPr lang="en-GB" sz="2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TeV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domain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new phenomena moderating the hierarchy problem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unexpected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Electroweak unification and strong interactions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Precision measurements (</a:t>
            </a:r>
            <a:r>
              <a:rPr lang="en-GB" sz="1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M</a:t>
            </a:r>
            <a:r>
              <a:rPr lang="en-GB" sz="1400" i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W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, </a:t>
            </a:r>
            <a:r>
              <a:rPr lang="en-GB" sz="1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m</a:t>
            </a:r>
            <a:r>
              <a:rPr lang="en-GB" sz="1400" baseline="-25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top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) and tests of the Standard Model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Tests of perturbative QCD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Flavour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B, D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mixing, rare decays and </a:t>
            </a:r>
            <a:r>
              <a:rPr lang="en-GB" sz="1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CP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violation as tests of the Standard Model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gg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7381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Clean discovery channel for light Higgs: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BR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(115 / 140 GeV | √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s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=7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TeV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)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45 / 28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fb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Select tight &amp; isolated high-</a:t>
            </a:r>
            <a:r>
              <a:rPr lang="en-US" sz="1400" i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p</a:t>
            </a:r>
            <a:r>
              <a:rPr lang="en-US" sz="1400" i="1" kern="0" baseline="-2500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photons; need excellent </a:t>
            </a:r>
            <a:r>
              <a:rPr lang="en-US" sz="1400" i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US" sz="1400" i="1" kern="0" baseline="-25000" dirty="0" err="1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resolution, efficient &amp; pure PID, primary vertex</a:t>
            </a:r>
            <a:endParaRPr lang="en-US" sz="1400" kern="0" baseline="-25000" dirty="0" smtClean="0">
              <a:solidFill>
                <a:srgbClr val="18579B"/>
              </a:solidFill>
              <a:latin typeface="Symbol" charset="2"/>
              <a:ea typeface="Arial" charset="0"/>
              <a:cs typeface="Symbol" charset="2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2083207"/>
            <a:ext cx="9144000" cy="3479393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315200" y="6989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dirty="0" smtClean="0">
                <a:solidFill>
                  <a:schemeClr val="bg1"/>
                </a:solidFill>
              </a:rPr>
              <a:t>ATLAS-CONF-2011-085</a:t>
            </a:r>
            <a:endParaRPr lang="en-US" sz="800" i="1" kern="0" dirty="0" smtClean="0">
              <a:solidFill>
                <a:schemeClr val="bg1"/>
              </a:solidFill>
            </a:endParaRPr>
          </a:p>
        </p:txBody>
      </p:sp>
      <p:pic>
        <p:nvPicPr>
          <p:cNvPr id="18" name="Picture 1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469" y="2247381"/>
            <a:ext cx="4619278" cy="3128400"/>
          </a:xfrm>
          <a:prstGeom prst="rect">
            <a:avLst/>
          </a:prstGeom>
        </p:spPr>
      </p:pic>
      <p:sp>
        <p:nvSpPr>
          <p:cNvPr id="51" name="Text Box 11"/>
          <p:cNvSpPr txBox="1">
            <a:spLocks noChangeArrowheads="1"/>
          </p:cNvSpPr>
          <p:nvPr/>
        </p:nvSpPr>
        <p:spPr bwMode="auto">
          <a:xfrm>
            <a:off x="1568451" y="2154248"/>
            <a:ext cx="2895600" cy="25609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050" dirty="0" smtClean="0">
                <a:solidFill>
                  <a:srgbClr val="595959"/>
                </a:solidFill>
              </a:rPr>
              <a:t>926 selected </a:t>
            </a:r>
            <a:r>
              <a:rPr lang="en-US" sz="1050" dirty="0" err="1" smtClean="0">
                <a:solidFill>
                  <a:srgbClr val="595959"/>
                </a:solidFill>
              </a:rPr>
              <a:t>diphoton</a:t>
            </a:r>
            <a:r>
              <a:rPr lang="en-US" sz="1050" dirty="0" smtClean="0">
                <a:solidFill>
                  <a:srgbClr val="595959"/>
                </a:solidFill>
              </a:rPr>
              <a:t> candidates</a:t>
            </a:r>
            <a:endParaRPr lang="en-GB" sz="105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2" name="7-Point Star 21"/>
          <p:cNvSpPr/>
          <p:nvPr/>
        </p:nvSpPr>
        <p:spPr>
          <a:xfrm>
            <a:off x="220137" y="150281"/>
            <a:ext cx="732366" cy="601590"/>
          </a:xfrm>
          <a:prstGeom prst="star7">
            <a:avLst>
              <a:gd name="adj" fmla="val 31797"/>
              <a:gd name="hf" fmla="val 102572"/>
              <a:gd name="vf" fmla="val 105210"/>
            </a:avLst>
          </a:prstGeom>
          <a:ln/>
          <a:effectLst>
            <a:outerShdw blurRad="127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</a:rPr>
              <a:t>2011 </a:t>
            </a:r>
          </a:p>
          <a:p>
            <a:pPr algn="ctr">
              <a:lnSpc>
                <a:spcPts val="1180"/>
              </a:lnSpc>
              <a:spcBef>
                <a:spcPts val="0"/>
              </a:spcBef>
            </a:pPr>
            <a:r>
              <a:rPr lang="en-GB" sz="1100" b="1" dirty="0" smtClean="0">
                <a:solidFill>
                  <a:schemeClr val="bg1"/>
                </a:solidFill>
              </a:rPr>
              <a:t>data</a:t>
            </a:r>
            <a:endParaRPr lang="en-GB" sz="1100" b="1" dirty="0">
              <a:solidFill>
                <a:schemeClr val="bg1"/>
              </a:solidFill>
            </a:endParaRP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524722" y="2247381"/>
            <a:ext cx="4619278" cy="3128400"/>
          </a:xfrm>
          <a:prstGeom prst="rect">
            <a:avLst/>
          </a:prstGeom>
        </p:spPr>
      </p:pic>
      <p:sp>
        <p:nvSpPr>
          <p:cNvPr id="52" name="Text Box 11"/>
          <p:cNvSpPr txBox="1">
            <a:spLocks noChangeArrowheads="1"/>
          </p:cNvSpPr>
          <p:nvPr/>
        </p:nvSpPr>
        <p:spPr bwMode="auto">
          <a:xfrm>
            <a:off x="5181600" y="2154248"/>
            <a:ext cx="3804022" cy="25609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050" dirty="0" smtClean="0">
                <a:solidFill>
                  <a:srgbClr val="595959"/>
                </a:solidFill>
              </a:rPr>
              <a:t>Expected limit about 8 times 95% SM exclusion </a:t>
            </a:r>
            <a:endParaRPr lang="en-GB" sz="105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219200" y="5746356"/>
            <a:ext cx="7010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lvl="1" indent="-271463"/>
            <a:r>
              <a:rPr lang="en-US" sz="1400" dirty="0" smtClean="0">
                <a:solidFill>
                  <a:srgbClr val="E12B0D"/>
                </a:solidFill>
              </a:rPr>
              <a:t>Total background shape and </a:t>
            </a:r>
            <a:r>
              <a:rPr lang="en-US" sz="1400" dirty="0" err="1" smtClean="0">
                <a:solidFill>
                  <a:srgbClr val="E12B0D"/>
                </a:solidFill>
              </a:rPr>
              <a:t>normalisation</a:t>
            </a:r>
            <a:r>
              <a:rPr lang="en-US" sz="1400" dirty="0" smtClean="0">
                <a:solidFill>
                  <a:srgbClr val="E12B0D"/>
                </a:solidFill>
              </a:rPr>
              <a:t> determined simultaneous with signal</a:t>
            </a:r>
          </a:p>
          <a:p>
            <a:pPr marL="271463" lvl="1" indent="-271463">
              <a:spcBef>
                <a:spcPts val="600"/>
              </a:spcBef>
            </a:pPr>
            <a:r>
              <a:rPr lang="en-US" sz="1400" dirty="0" smtClean="0">
                <a:solidFill>
                  <a:srgbClr val="E12B0D"/>
                </a:solidFill>
              </a:rPr>
              <a:t>Higgs signal would manifest itself as narrow peak </a:t>
            </a:r>
            <a:r>
              <a:rPr lang="en-US" sz="1200" dirty="0" smtClean="0">
                <a:solidFill>
                  <a:srgbClr val="E12B0D"/>
                </a:solidFill>
              </a:rPr>
              <a:t>[ </a:t>
            </a:r>
            <a:r>
              <a:rPr lang="en-US" sz="1200" dirty="0" smtClean="0">
                <a:solidFill>
                  <a:srgbClr val="E12B0D"/>
                </a:solidFill>
                <a:latin typeface="Arial"/>
                <a:cs typeface="Arial"/>
              </a:rPr>
              <a:t>syst. error on </a:t>
            </a:r>
            <a:r>
              <a:rPr lang="en-US" sz="1200" dirty="0" smtClean="0">
                <a:solidFill>
                  <a:srgbClr val="E12B0D"/>
                </a:solidFill>
              </a:rPr>
              <a:t>signal yield ~ 24% ] </a:t>
            </a:r>
            <a:endParaRPr lang="en-US" sz="1400" dirty="0" smtClean="0">
              <a:solidFill>
                <a:srgbClr val="E12B0D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ZZ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(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*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)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4 leptons (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e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,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µ)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534400" cy="7381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Very clean channel, low BR: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BR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(140 / 200 / 600 GeV | √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s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=7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TeV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)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4.2 / 6.8 / 0.5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fb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Signal selection: </a:t>
            </a:r>
            <a:r>
              <a:rPr lang="en-US" sz="1400" i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p</a:t>
            </a:r>
            <a:r>
              <a:rPr lang="en-US" sz="1400" i="1" kern="0" baseline="-2500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 &gt; 15</a:t>
            </a:r>
            <a:r>
              <a:rPr lang="en-US" sz="1400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/ 7</a:t>
            </a:r>
            <a:r>
              <a:rPr lang="en-US" sz="1400" kern="0" baseline="-25000" dirty="0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GeV, isolated leptons, 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(1,2) ~ 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Z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, 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(3,4) &gt;15–60 GeV (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4l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- dependent) </a:t>
            </a:r>
            <a:endParaRPr lang="en-US" sz="1400" kern="0" dirty="0" smtClean="0">
              <a:solidFill>
                <a:srgbClr val="18579B"/>
              </a:solidFill>
              <a:ea typeface="Arial" charset="0"/>
              <a:cs typeface="Arial" charset="0"/>
            </a:endParaRPr>
          </a:p>
        </p:txBody>
      </p:sp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0" y="2083207"/>
            <a:ext cx="4953000" cy="358140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33" name="Rectangle 34"/>
          <p:cNvSpPr>
            <a:spLocks noChangeArrowheads="1"/>
          </p:cNvSpPr>
          <p:nvPr/>
        </p:nvSpPr>
        <p:spPr bwMode="auto">
          <a:xfrm>
            <a:off x="4495800" y="2159407"/>
            <a:ext cx="304800" cy="1371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181600" y="1981200"/>
            <a:ext cx="388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srgbClr val="E12B0D"/>
                </a:solidFill>
              </a:rPr>
              <a:t>Backgrounds:</a:t>
            </a:r>
          </a:p>
        </p:txBody>
      </p:sp>
      <p:graphicFrame>
        <p:nvGraphicFramePr>
          <p:cNvPr id="35" name="Object 10"/>
          <p:cNvGraphicFramePr>
            <a:graphicFrameLocks noChangeAspect="1"/>
          </p:cNvGraphicFramePr>
          <p:nvPr/>
        </p:nvGraphicFramePr>
        <p:xfrm>
          <a:off x="5768975" y="3417530"/>
          <a:ext cx="2552648" cy="282121"/>
        </p:xfrm>
        <a:graphic>
          <a:graphicData uri="http://schemas.openxmlformats.org/presentationml/2006/ole">
            <p:oleObj spid="_x0000_s2812933" name="Equation" r:id="rId3" imgW="1981200" imgH="215900" progId="Equation.DSMT4">
              <p:embed/>
            </p:oleObj>
          </a:graphicData>
        </a:graphic>
      </p:graphicFrame>
      <p:sp>
        <p:nvSpPr>
          <p:cNvPr id="36" name="Rectangle 35"/>
          <p:cNvSpPr/>
          <p:nvPr/>
        </p:nvSpPr>
        <p:spPr>
          <a:xfrm>
            <a:off x="5181600" y="3047642"/>
            <a:ext cx="274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400" b="1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Top production</a:t>
            </a:r>
            <a:endParaRPr lang="en-US" sz="1400" b="1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graphicFrame>
        <p:nvGraphicFramePr>
          <p:cNvPr id="37" name="Object 10"/>
          <p:cNvGraphicFramePr>
            <a:graphicFrameLocks noChangeAspect="1"/>
          </p:cNvGraphicFramePr>
          <p:nvPr/>
        </p:nvGraphicFramePr>
        <p:xfrm>
          <a:off x="5762626" y="4226960"/>
          <a:ext cx="1586928" cy="231935"/>
        </p:xfrm>
        <a:graphic>
          <a:graphicData uri="http://schemas.openxmlformats.org/presentationml/2006/ole">
            <p:oleObj spid="_x0000_s2812934" name="Equation" r:id="rId4" imgW="1231900" imgH="177800" progId="Equation.DSMT4">
              <p:embed/>
            </p:oleObj>
          </a:graphicData>
        </a:graphic>
      </p:graphicFrame>
      <p:sp>
        <p:nvSpPr>
          <p:cNvPr id="38" name="Rectangle 37"/>
          <p:cNvSpPr/>
          <p:nvPr/>
        </p:nvSpPr>
        <p:spPr>
          <a:xfrm>
            <a:off x="5181600" y="3807023"/>
            <a:ext cx="3581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Also: associated </a:t>
            </a:r>
            <a:r>
              <a:rPr lang="en-US" sz="1400" i="1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Zbb</a:t>
            </a:r>
            <a:r>
              <a:rPr lang="en-US" sz="1400" i="1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production</a:t>
            </a:r>
            <a:endParaRPr lang="en-US" sz="1400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257800" y="4522113"/>
            <a:ext cx="3276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>
              <a:spcBef>
                <a:spcPts val="600"/>
              </a:spcBef>
            </a:pPr>
            <a:r>
              <a:rPr lang="en-US" sz="1100" dirty="0" smtClean="0">
                <a:solidFill>
                  <a:prstClr val="black"/>
                </a:solidFill>
                <a:latin typeface="Arial"/>
                <a:cs typeface="Arial"/>
              </a:rPr>
              <a:t>Reject by requiring leptons to be isolated and to match primary vertex</a:t>
            </a:r>
            <a:endParaRPr lang="en-US" sz="1100" i="1" baseline="-250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181600" y="2448580"/>
            <a:ext cx="335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E12B0D"/>
                </a:solidFill>
              </a:rPr>
              <a:t>Dominant background after isolation cuts: </a:t>
            </a:r>
            <a:r>
              <a:rPr lang="en-US" sz="1400" b="1" i="1" dirty="0" smtClean="0">
                <a:solidFill>
                  <a:srgbClr val="E12B0D"/>
                </a:solidFill>
              </a:rPr>
              <a:t>ZZ</a:t>
            </a:r>
            <a:r>
              <a:rPr lang="en-US" sz="1400" b="1" baseline="30000" dirty="0" smtClean="0">
                <a:solidFill>
                  <a:srgbClr val="E12B0D"/>
                </a:solidFill>
              </a:rPr>
              <a:t>(</a:t>
            </a:r>
            <a:r>
              <a:rPr lang="en-US" sz="1400" b="1" i="1" dirty="0" smtClean="0">
                <a:solidFill>
                  <a:srgbClr val="E12B0D"/>
                </a:solidFill>
              </a:rPr>
              <a:t>*</a:t>
            </a:r>
            <a:r>
              <a:rPr lang="en-US" sz="1400" b="1" baseline="30000" dirty="0" smtClean="0">
                <a:solidFill>
                  <a:srgbClr val="E12B0D"/>
                </a:solidFill>
              </a:rPr>
              <a:t>)</a:t>
            </a:r>
            <a:r>
              <a:rPr lang="en-US" sz="1400" b="1" i="1" dirty="0" smtClean="0">
                <a:solidFill>
                  <a:srgbClr val="E12B0D"/>
                </a:solidFill>
              </a:rPr>
              <a:t> </a:t>
            </a:r>
            <a:r>
              <a:rPr lang="en-US" sz="1400" b="1" dirty="0" smtClean="0">
                <a:solidFill>
                  <a:srgbClr val="E12B0D"/>
                </a:solidFill>
              </a:rPr>
              <a:t>continuum</a:t>
            </a:r>
            <a:endParaRPr lang="en-GB" sz="1400" b="1" dirty="0">
              <a:solidFill>
                <a:srgbClr val="E12B0D"/>
              </a:solidFill>
            </a:endParaRPr>
          </a:p>
        </p:txBody>
      </p:sp>
      <p:pic>
        <p:nvPicPr>
          <p:cNvPr id="43" name="Picture 4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65130" y="2209800"/>
            <a:ext cx="4877015" cy="3302952"/>
          </a:xfrm>
          <a:prstGeom prst="rect">
            <a:avLst/>
          </a:prstGeom>
        </p:spPr>
      </p:pic>
      <p:graphicFrame>
        <p:nvGraphicFramePr>
          <p:cNvPr id="44" name="Object 7"/>
          <p:cNvGraphicFramePr>
            <a:graphicFrameLocks noChangeAspect="1"/>
          </p:cNvGraphicFramePr>
          <p:nvPr/>
        </p:nvGraphicFramePr>
        <p:xfrm>
          <a:off x="3230047" y="3187700"/>
          <a:ext cx="1287463" cy="241300"/>
        </p:xfrm>
        <a:graphic>
          <a:graphicData uri="http://schemas.openxmlformats.org/presentationml/2006/ole">
            <p:oleObj spid="_x0000_s2812935" name="Equation" r:id="rId7" imgW="1091880" imgH="203040" progId="Equation.DSMT4">
              <p:embed/>
            </p:oleObj>
          </a:graphicData>
        </a:graphic>
      </p:graphicFrame>
      <p:sp>
        <p:nvSpPr>
          <p:cNvPr id="45" name="Text Box 11"/>
          <p:cNvSpPr txBox="1">
            <a:spLocks noChangeArrowheads="1"/>
          </p:cNvSpPr>
          <p:nvPr/>
        </p:nvSpPr>
        <p:spPr bwMode="auto">
          <a:xfrm>
            <a:off x="65130" y="2112778"/>
            <a:ext cx="4714650" cy="25609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050" dirty="0" smtClean="0">
                <a:solidFill>
                  <a:srgbClr val="595959"/>
                </a:solidFill>
              </a:rPr>
              <a:t>4-lepton mass distribution</a:t>
            </a:r>
            <a:r>
              <a:rPr lang="en-US" sz="1050" dirty="0" smtClean="0">
                <a:solidFill>
                  <a:srgbClr val="595959"/>
                </a:solidFill>
              </a:rPr>
              <a:t> </a:t>
            </a:r>
            <a:r>
              <a:rPr lang="en-US" sz="1050" u="sng" dirty="0" smtClean="0">
                <a:solidFill>
                  <a:srgbClr val="595959"/>
                </a:solidFill>
              </a:rPr>
              <a:t>before</a:t>
            </a:r>
            <a:r>
              <a:rPr lang="en-US" sz="1050" dirty="0" smtClean="0">
                <a:solidFill>
                  <a:srgbClr val="595959"/>
                </a:solidFill>
              </a:rPr>
              <a:t> applying lepton IP and isolation cuts</a:t>
            </a:r>
            <a:endParaRPr lang="en-GB" sz="105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391400" y="698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ATLAS-CONF-2011-048</a:t>
            </a:r>
          </a:p>
        </p:txBody>
      </p:sp>
      <p:graphicFrame>
        <p:nvGraphicFramePr>
          <p:cNvPr id="47" name="Table 46"/>
          <p:cNvGraphicFramePr>
            <a:graphicFrameLocks noGrp="1"/>
          </p:cNvGraphicFramePr>
          <p:nvPr/>
        </p:nvGraphicFramePr>
        <p:xfrm>
          <a:off x="5257117" y="5074921"/>
          <a:ext cx="3810683" cy="1249679"/>
        </p:xfrm>
        <a:graphic>
          <a:graphicData uri="http://schemas.openxmlformats.org/drawingml/2006/table">
            <a:tbl>
              <a:tblPr/>
              <a:tblGrid>
                <a:gridCol w="1168609"/>
                <a:gridCol w="1321037"/>
                <a:gridCol w="1321037"/>
              </a:tblGrid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</a:t>
                      </a:r>
                      <a:r>
                        <a:rPr kumimoji="0" lang="en-GB" sz="1400" b="0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= 130 GeV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</a:t>
                      </a:r>
                      <a:r>
                        <a:rPr kumimoji="0" lang="en-GB" sz="1400" b="0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= 150 GeV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Observed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Background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0.010 ± 0.002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0.090 ± 0.014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Signal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0.015 ± 0.003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0.095 ± 0.017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              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ZZ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(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*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)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2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l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(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e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,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µ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) +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nn</a:t>
            </a:r>
            <a:endParaRPr lang="en-US" sz="3600" b="1" i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534400" cy="7381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Benefit for 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M</a:t>
            </a:r>
            <a:r>
              <a:rPr lang="en-US" sz="1800" i="1" kern="0" baseline="-2500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H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&gt; 200 GeV from 3 times larger 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Z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® </a:t>
            </a:r>
            <a:r>
              <a:rPr lang="en-US" sz="1800" i="1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nn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BR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Higgs to 4 leptons transverse mass reconstruction from leptons and </a:t>
            </a:r>
            <a:r>
              <a:rPr lang="en-US" sz="1400" i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US" sz="1400" i="1" kern="0" baseline="-2500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US" sz="1400" kern="0" baseline="-2500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,miss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vector</a:t>
            </a:r>
            <a:endParaRPr lang="en-US" sz="1400" kern="0" baseline="-25000" dirty="0" smtClean="0">
              <a:solidFill>
                <a:srgbClr val="18579B"/>
              </a:solidFill>
              <a:ea typeface="Arial" charset="0"/>
              <a:cs typeface="Arial" charset="0"/>
            </a:endParaRPr>
          </a:p>
        </p:txBody>
      </p:sp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0" y="2083207"/>
            <a:ext cx="4953000" cy="358140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33" name="Rectangle 34"/>
          <p:cNvSpPr>
            <a:spLocks noChangeArrowheads="1"/>
          </p:cNvSpPr>
          <p:nvPr/>
        </p:nvSpPr>
        <p:spPr bwMode="auto">
          <a:xfrm>
            <a:off x="4495800" y="2159407"/>
            <a:ext cx="304800" cy="1371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181600" y="1981200"/>
            <a:ext cx="388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srgbClr val="E12B0D"/>
                </a:solidFill>
              </a:rPr>
              <a:t>Backgrounds: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181600" y="3045023"/>
            <a:ext cx="274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400" b="1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Top production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: veto </a:t>
            </a:r>
            <a:r>
              <a:rPr lang="en-US" sz="1400" i="1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b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-jets</a:t>
            </a:r>
            <a:endParaRPr lang="en-US" sz="1400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181600" y="3426023"/>
            <a:ext cx="3581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Also: </a:t>
            </a:r>
            <a:r>
              <a:rPr lang="en-US" sz="1400" i="1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W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+ jets and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diboson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production</a:t>
            </a:r>
            <a:endParaRPr lang="en-US" sz="1400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181600" y="3810000"/>
            <a:ext cx="2819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>
              <a:spcBef>
                <a:spcPts val="600"/>
              </a:spcBef>
            </a:pPr>
            <a:r>
              <a:rPr lang="en-US" sz="1100" dirty="0" smtClean="0">
                <a:solidFill>
                  <a:prstClr val="black"/>
                </a:solidFill>
                <a:latin typeface="Arial"/>
                <a:cs typeface="Arial"/>
              </a:rPr>
              <a:t>Verify MC background yields with </a:t>
            </a:r>
            <a:r>
              <a:rPr lang="en-US" sz="1100" dirty="0" err="1" smtClean="0">
                <a:solidFill>
                  <a:prstClr val="black"/>
                </a:solidFill>
                <a:latin typeface="Arial"/>
                <a:cs typeface="Arial"/>
              </a:rPr>
              <a:t>dedicted</a:t>
            </a:r>
            <a:r>
              <a:rPr lang="en-US" sz="1100" dirty="0" smtClean="0">
                <a:solidFill>
                  <a:prstClr val="black"/>
                </a:solidFill>
                <a:latin typeface="Arial"/>
                <a:cs typeface="Arial"/>
              </a:rPr>
              <a:t> control regions</a:t>
            </a:r>
            <a:endParaRPr lang="en-US" sz="1100" i="1" baseline="-250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181600" y="2435423"/>
            <a:ext cx="335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i="1" dirty="0" smtClean="0">
                <a:solidFill>
                  <a:srgbClr val="0D0D0D"/>
                </a:solidFill>
              </a:rPr>
              <a:t>Z</a:t>
            </a:r>
            <a:r>
              <a:rPr lang="en-US" sz="1400" b="1" dirty="0" smtClean="0">
                <a:solidFill>
                  <a:srgbClr val="0D0D0D"/>
                </a:solidFill>
              </a:rPr>
              <a:t> + jets</a:t>
            </a:r>
            <a:r>
              <a:rPr lang="en-US" sz="1400" dirty="0" smtClean="0">
                <a:solidFill>
                  <a:srgbClr val="0D0D0D"/>
                </a:solidFill>
              </a:rPr>
              <a:t>: require large </a:t>
            </a:r>
            <a:r>
              <a:rPr lang="en-US" sz="1400" i="1" dirty="0" err="1" smtClean="0">
                <a:solidFill>
                  <a:srgbClr val="0D0D0D"/>
                </a:solidFill>
              </a:rPr>
              <a:t>E</a:t>
            </a:r>
            <a:r>
              <a:rPr lang="en-US" sz="1400" i="1" baseline="-25000" dirty="0" err="1" smtClean="0">
                <a:solidFill>
                  <a:srgbClr val="0D0D0D"/>
                </a:solidFill>
              </a:rPr>
              <a:t>T</a:t>
            </a:r>
            <a:r>
              <a:rPr lang="en-US" sz="1400" baseline="-25000" dirty="0" err="1" smtClean="0">
                <a:solidFill>
                  <a:srgbClr val="0D0D0D"/>
                </a:solidFill>
              </a:rPr>
              <a:t>,miss</a:t>
            </a:r>
            <a:r>
              <a:rPr lang="en-US" sz="1400" dirty="0" smtClean="0">
                <a:solidFill>
                  <a:srgbClr val="0D0D0D"/>
                </a:solidFill>
              </a:rPr>
              <a:t> and veto back-to-back leptons</a:t>
            </a:r>
            <a:endParaRPr lang="en-GB" sz="1400" dirty="0">
              <a:solidFill>
                <a:srgbClr val="0D0D0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391400" y="698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ATLAS-CONF-2011-026</a:t>
            </a:r>
          </a:p>
        </p:txBody>
      </p:sp>
      <p:graphicFrame>
        <p:nvGraphicFramePr>
          <p:cNvPr id="47" name="Table 46"/>
          <p:cNvGraphicFramePr>
            <a:graphicFrameLocks noGrp="1"/>
          </p:cNvGraphicFramePr>
          <p:nvPr/>
        </p:nvGraphicFramePr>
        <p:xfrm>
          <a:off x="5257117" y="4414928"/>
          <a:ext cx="3810683" cy="1249679"/>
        </p:xfrm>
        <a:graphic>
          <a:graphicData uri="http://schemas.openxmlformats.org/drawingml/2006/table">
            <a:tbl>
              <a:tblPr/>
              <a:tblGrid>
                <a:gridCol w="1168609"/>
                <a:gridCol w="1321037"/>
                <a:gridCol w="1321037"/>
              </a:tblGrid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</a:t>
                      </a:r>
                      <a:r>
                        <a:rPr kumimoji="0" lang="en-GB" sz="1400" b="0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= 200 GeV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</a:t>
                      </a:r>
                      <a:r>
                        <a:rPr kumimoji="0" lang="en-GB" sz="1400" b="0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= 400 GeV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626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Observed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Background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5.8 ± 1.4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3.5 ± 0.9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Signal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0.19 ± 0.04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0.30 ± 0.06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</a:tbl>
          </a:graphicData>
        </a:graphic>
      </p:graphicFrame>
      <p:pic>
        <p:nvPicPr>
          <p:cNvPr id="20" name="Picture 19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5949" y="2139362"/>
            <a:ext cx="4796403" cy="3423238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0" y="5943600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lvl="1" indent="-271463" algn="ctr"/>
            <a:r>
              <a:rPr lang="en-US" sz="1400" dirty="0" smtClean="0">
                <a:solidFill>
                  <a:srgbClr val="E12B0D"/>
                </a:solidFill>
              </a:rPr>
              <a:t>Similarly powerful for </a:t>
            </a:r>
            <a:r>
              <a:rPr lang="en-US" sz="1400" i="1" dirty="0" smtClean="0">
                <a:solidFill>
                  <a:srgbClr val="E12B0D"/>
                </a:solidFill>
              </a:rPr>
              <a:t>M</a:t>
            </a:r>
            <a:r>
              <a:rPr lang="en-US" sz="1400" i="1" baseline="-25000" dirty="0" smtClean="0">
                <a:solidFill>
                  <a:srgbClr val="E12B0D"/>
                </a:solidFill>
              </a:rPr>
              <a:t>H</a:t>
            </a:r>
            <a:r>
              <a:rPr lang="en-US" sz="1400" dirty="0" smtClean="0">
                <a:solidFill>
                  <a:srgbClr val="E12B0D"/>
                </a:solidFill>
              </a:rPr>
              <a:t> &gt; 400 GeV : </a:t>
            </a:r>
            <a:r>
              <a:rPr lang="en-US" sz="1400" i="1" dirty="0" smtClean="0">
                <a:solidFill>
                  <a:srgbClr val="E12B0D"/>
                </a:solidFill>
              </a:rPr>
              <a:t>H</a:t>
            </a:r>
            <a:r>
              <a:rPr lang="en-US" sz="1400" dirty="0" smtClean="0">
                <a:solidFill>
                  <a:srgbClr val="E12B0D"/>
                </a:solidFill>
              </a:rPr>
              <a:t> </a:t>
            </a:r>
            <a:r>
              <a:rPr lang="en-US" sz="1400" dirty="0" smtClean="0">
                <a:solidFill>
                  <a:srgbClr val="E12B0D"/>
                </a:solidFill>
                <a:latin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E12B0D"/>
                </a:solidFill>
              </a:rPr>
              <a:t> </a:t>
            </a:r>
            <a:r>
              <a:rPr lang="en-US" sz="1400" i="1" dirty="0" smtClean="0">
                <a:solidFill>
                  <a:srgbClr val="E12B0D"/>
                </a:solidFill>
              </a:rPr>
              <a:t>ZZ</a:t>
            </a:r>
            <a:r>
              <a:rPr lang="en-US" sz="1400" dirty="0" smtClean="0">
                <a:solidFill>
                  <a:srgbClr val="E12B0D"/>
                </a:solidFill>
              </a:rPr>
              <a:t> </a:t>
            </a:r>
            <a:r>
              <a:rPr lang="en-US" sz="1400" dirty="0" smtClean="0">
                <a:solidFill>
                  <a:srgbClr val="E12B0D"/>
                </a:solidFill>
                <a:latin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E12B0D"/>
                </a:solidFill>
              </a:rPr>
              <a:t> 2</a:t>
            </a:r>
            <a:r>
              <a:rPr lang="en-US" sz="1400" i="1" dirty="0" smtClean="0">
                <a:solidFill>
                  <a:srgbClr val="E12B0D"/>
                </a:solidFill>
              </a:rPr>
              <a:t>l</a:t>
            </a:r>
            <a:r>
              <a:rPr lang="en-US" sz="1400" dirty="0" smtClean="0">
                <a:solidFill>
                  <a:srgbClr val="E12B0D"/>
                </a:solidFill>
              </a:rPr>
              <a:t> + </a:t>
            </a:r>
            <a:r>
              <a:rPr lang="en-US" sz="1400" i="1" dirty="0" err="1" smtClean="0">
                <a:solidFill>
                  <a:srgbClr val="E12B0D"/>
                </a:solidFill>
              </a:rPr>
              <a:t>qq</a:t>
            </a:r>
            <a:r>
              <a:rPr lang="en-US" sz="1400" i="1" dirty="0" smtClean="0">
                <a:solidFill>
                  <a:srgbClr val="E12B0D"/>
                </a:solidFill>
              </a:rPr>
              <a:t> </a:t>
            </a:r>
            <a:r>
              <a:rPr lang="en-US" sz="1400" dirty="0" smtClean="0">
                <a:solidFill>
                  <a:srgbClr val="E12B0D"/>
                </a:solidFill>
              </a:rPr>
              <a:t>mode [ also included in analysis ]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71377" y="3066117"/>
            <a:ext cx="8629742" cy="24384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1143000" y="2514600"/>
          <a:ext cx="6873875" cy="388937"/>
        </p:xfrm>
        <a:graphic>
          <a:graphicData uri="http://schemas.openxmlformats.org/presentationml/2006/ole">
            <p:oleObj spid="_x0000_s2829314" name="Equation" r:id="rId3" imgW="4559300" imgH="254000" progId="Equation.DSMT4">
              <p:embed/>
            </p:oleObj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014" y="3186522"/>
            <a:ext cx="4442386" cy="2286000"/>
          </a:xfrm>
          <a:prstGeom prst="rect">
            <a:avLst/>
          </a:prstGeom>
        </p:spPr>
      </p:pic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5564188" y="3218800"/>
            <a:ext cx="3427412" cy="2243138"/>
            <a:chOff x="243" y="1918"/>
            <a:chExt cx="2159" cy="1413"/>
          </a:xfrm>
        </p:grpSpPr>
        <p:cxnSp>
          <p:nvCxnSpPr>
            <p:cNvPr id="10" name="AutoShape 7"/>
            <p:cNvCxnSpPr>
              <a:cxnSpLocks noChangeShapeType="1"/>
            </p:cNvCxnSpPr>
            <p:nvPr/>
          </p:nvCxnSpPr>
          <p:spPr bwMode="auto">
            <a:xfrm flipV="1">
              <a:off x="576" y="2055"/>
              <a:ext cx="873" cy="384"/>
            </a:xfrm>
            <a:prstGeom prst="straightConnector1">
              <a:avLst/>
            </a:prstGeom>
            <a:noFill/>
            <a:ln w="25560">
              <a:solidFill>
                <a:srgbClr val="D00209"/>
              </a:solidFill>
              <a:miter lim="800000"/>
              <a:headEnd type="triangle" w="med" len="med"/>
              <a:tailEnd type="triangle" w="med" len="med"/>
            </a:ln>
            <a:effectLst>
              <a:outerShdw blurRad="63500" dist="109865" dir="634411" algn="ctr" rotWithShape="0">
                <a:srgbClr val="808080">
                  <a:alpha val="38034"/>
                </a:srgbClr>
              </a:outerShdw>
            </a:effectLst>
          </p:spPr>
        </p:cxnSp>
        <p:sp>
          <p:nvSpPr>
            <p:cNvPr id="11" name="Oval 8"/>
            <p:cNvSpPr>
              <a:spLocks noChangeArrowheads="1"/>
            </p:cNvSpPr>
            <p:nvPr/>
          </p:nvSpPr>
          <p:spPr bwMode="auto">
            <a:xfrm>
              <a:off x="859" y="2104"/>
              <a:ext cx="303" cy="282"/>
            </a:xfrm>
            <a:prstGeom prst="ellipse">
              <a:avLst/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lIns="90000" tIns="46800" rIns="90000" bIns="46800" anchor="ctr">
              <a:prstTxWarp prst="textNoShape">
                <a:avLst/>
              </a:prstTxWarp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smtClean="0">
                  <a:solidFill>
                    <a:srgbClr val="FFFFFF"/>
                  </a:solidFill>
                  <a:latin typeface="Calibri" charset="0"/>
                </a:rPr>
                <a:t>H</a:t>
              </a:r>
              <a:endParaRPr lang="en-GB" sz="1800" kern="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12" name="AutoShape 9"/>
            <p:cNvSpPr>
              <a:spLocks noChangeArrowheads="1"/>
            </p:cNvSpPr>
            <p:nvPr/>
          </p:nvSpPr>
          <p:spPr bwMode="auto">
            <a:xfrm rot="20100000">
              <a:off x="1120" y="1918"/>
              <a:ext cx="288" cy="144"/>
            </a:xfrm>
            <a:prstGeom prst="rightArrow">
              <a:avLst>
                <a:gd name="adj1" fmla="val 50000"/>
                <a:gd name="adj2" fmla="val 49148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AutoShape 10"/>
            <p:cNvSpPr>
              <a:spLocks noChangeArrowheads="1"/>
            </p:cNvSpPr>
            <p:nvPr/>
          </p:nvSpPr>
          <p:spPr bwMode="auto">
            <a:xfrm rot="9420000">
              <a:off x="498" y="2204"/>
              <a:ext cx="288" cy="144"/>
            </a:xfrm>
            <a:prstGeom prst="rightArrow">
              <a:avLst>
                <a:gd name="adj1" fmla="val 50000"/>
                <a:gd name="adj2" fmla="val 49148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rot="10800000"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4" name="AutoShape 11"/>
            <p:cNvCxnSpPr>
              <a:cxnSpLocks noChangeShapeType="1"/>
            </p:cNvCxnSpPr>
            <p:nvPr/>
          </p:nvCxnSpPr>
          <p:spPr bwMode="auto">
            <a:xfrm flipV="1">
              <a:off x="315" y="2727"/>
              <a:ext cx="874" cy="384"/>
            </a:xfrm>
            <a:prstGeom prst="straightConnector1">
              <a:avLst/>
            </a:prstGeom>
            <a:noFill/>
            <a:ln w="25560">
              <a:solidFill>
                <a:srgbClr val="D00209"/>
              </a:solidFill>
              <a:miter lim="800000"/>
              <a:headEnd type="triangle" w="med" len="med"/>
              <a:tailEnd type="triangle" w="med" len="med"/>
            </a:ln>
            <a:effectLst>
              <a:outerShdw blurRad="63500" dist="109865" dir="634411" algn="ctr" rotWithShape="0">
                <a:srgbClr val="808080">
                  <a:alpha val="38034"/>
                </a:srgbClr>
              </a:outerShdw>
            </a:effectLst>
          </p:spPr>
        </p:cxnSp>
        <p:sp>
          <p:nvSpPr>
            <p:cNvPr id="15" name="Oval 12"/>
            <p:cNvSpPr>
              <a:spLocks noChangeArrowheads="1"/>
            </p:cNvSpPr>
            <p:nvPr/>
          </p:nvSpPr>
          <p:spPr bwMode="auto">
            <a:xfrm>
              <a:off x="598" y="2775"/>
              <a:ext cx="303" cy="282"/>
            </a:xfrm>
            <a:prstGeom prst="ellipse">
              <a:avLst/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lIns="90000" tIns="46800" rIns="90000" bIns="46800" anchor="ctr">
              <a:prstTxWarp prst="textNoShape">
                <a:avLst/>
              </a:prstTxWarp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en-GB" sz="1800" kern="0" smtClean="0">
                <a:solidFill>
                  <a:srgbClr val="FFFFFF"/>
                </a:solidFill>
                <a:latin typeface="Calibri" charset="0"/>
              </a:endParaRPr>
            </a:p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en-GB" sz="1800" kern="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16" name="AutoShape 13"/>
            <p:cNvSpPr>
              <a:spLocks noChangeArrowheads="1"/>
            </p:cNvSpPr>
            <p:nvPr/>
          </p:nvSpPr>
          <p:spPr bwMode="auto">
            <a:xfrm rot="9300000">
              <a:off x="966" y="2566"/>
              <a:ext cx="177" cy="144"/>
            </a:xfrm>
            <a:prstGeom prst="rightArrow">
              <a:avLst>
                <a:gd name="adj1" fmla="val 50000"/>
                <a:gd name="adj2" fmla="val 48973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rot="10800000"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AutoShape 14"/>
            <p:cNvSpPr>
              <a:spLocks noChangeArrowheads="1"/>
            </p:cNvSpPr>
            <p:nvPr/>
          </p:nvSpPr>
          <p:spPr bwMode="auto">
            <a:xfrm rot="9420000">
              <a:off x="243" y="2899"/>
              <a:ext cx="165" cy="144"/>
            </a:xfrm>
            <a:prstGeom prst="rightArrow">
              <a:avLst>
                <a:gd name="adj1" fmla="val 50000"/>
                <a:gd name="adj2" fmla="val 48984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rot="10800000"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8" name="AutoShape 15"/>
            <p:cNvCxnSpPr>
              <a:cxnSpLocks noChangeShapeType="1"/>
            </p:cNvCxnSpPr>
            <p:nvPr/>
          </p:nvCxnSpPr>
          <p:spPr bwMode="auto">
            <a:xfrm flipV="1">
              <a:off x="1330" y="2243"/>
              <a:ext cx="874" cy="384"/>
            </a:xfrm>
            <a:prstGeom prst="straightConnector1">
              <a:avLst/>
            </a:prstGeom>
            <a:noFill/>
            <a:ln w="25560">
              <a:solidFill>
                <a:srgbClr val="D00209"/>
              </a:solidFill>
              <a:miter lim="800000"/>
              <a:headEnd type="triangle" w="med" len="med"/>
              <a:tailEnd type="triangle" w="med" len="med"/>
            </a:ln>
            <a:effectLst>
              <a:outerShdw blurRad="63500" dist="109865" dir="634411" algn="ctr" rotWithShape="0">
                <a:srgbClr val="808080">
                  <a:alpha val="38034"/>
                </a:srgbClr>
              </a:outerShdw>
            </a:effectLst>
          </p:spPr>
        </p:cxnSp>
        <p:sp>
          <p:nvSpPr>
            <p:cNvPr id="19" name="Oval 16"/>
            <p:cNvSpPr>
              <a:spLocks noChangeArrowheads="1"/>
            </p:cNvSpPr>
            <p:nvPr/>
          </p:nvSpPr>
          <p:spPr bwMode="auto">
            <a:xfrm>
              <a:off x="1613" y="2292"/>
              <a:ext cx="303" cy="283"/>
            </a:xfrm>
            <a:prstGeom prst="ellipse">
              <a:avLst/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lIns="90000" tIns="46800" rIns="90000" bIns="46800" anchor="ctr">
              <a:prstTxWarp prst="textNoShape">
                <a:avLst/>
              </a:prstTxWarp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en-GB" sz="1800" kern="0" smtClean="0">
                <a:solidFill>
                  <a:srgbClr val="FFFFFF"/>
                </a:solidFill>
                <a:latin typeface="Calibri" charset="0"/>
              </a:endParaRPr>
            </a:p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en-GB" sz="1800" kern="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20" name="AutoShape 17"/>
            <p:cNvSpPr>
              <a:spLocks noChangeArrowheads="1"/>
            </p:cNvSpPr>
            <p:nvPr/>
          </p:nvSpPr>
          <p:spPr bwMode="auto">
            <a:xfrm rot="20220000">
              <a:off x="1952" y="2091"/>
              <a:ext cx="207" cy="144"/>
            </a:xfrm>
            <a:prstGeom prst="rightArrow">
              <a:avLst>
                <a:gd name="adj1" fmla="val 50000"/>
                <a:gd name="adj2" fmla="val 49248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AutoShape 18"/>
            <p:cNvSpPr>
              <a:spLocks noChangeArrowheads="1"/>
            </p:cNvSpPr>
            <p:nvPr/>
          </p:nvSpPr>
          <p:spPr bwMode="auto">
            <a:xfrm rot="19980000">
              <a:off x="1256" y="2416"/>
              <a:ext cx="172" cy="144"/>
            </a:xfrm>
            <a:prstGeom prst="rightArrow">
              <a:avLst>
                <a:gd name="adj1" fmla="val 50000"/>
                <a:gd name="adj2" fmla="val 49155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Text Box 19"/>
            <p:cNvSpPr txBox="1">
              <a:spLocks noChangeArrowheads="1"/>
            </p:cNvSpPr>
            <p:nvPr/>
          </p:nvSpPr>
          <p:spPr bwMode="auto">
            <a:xfrm>
              <a:off x="2061" y="2243"/>
              <a:ext cx="341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smtClean="0">
                  <a:solidFill>
                    <a:sysClr val="windowText" lastClr="000000"/>
                  </a:solidFill>
                  <a:latin typeface="Calibri" charset="0"/>
                </a:rPr>
                <a:t>μ</a:t>
              </a:r>
              <a:r>
                <a:rPr lang="en-GB" sz="1800" kern="0" baseline="30000" smtClean="0">
                  <a:solidFill>
                    <a:sysClr val="windowText" lastClr="000000"/>
                  </a:solidFill>
                  <a:latin typeface="Calibri" charset="0"/>
                </a:rPr>
                <a:t>+</a:t>
              </a:r>
              <a:endParaRPr lang="en-GB" sz="1800" kern="0" baseline="30000">
                <a:solidFill>
                  <a:sysClr val="windowText" lastClr="000000"/>
                </a:solidFill>
                <a:latin typeface="Calibri" charset="0"/>
              </a:endParaRPr>
            </a:p>
          </p:txBody>
        </p:sp>
        <p:sp>
          <p:nvSpPr>
            <p:cNvPr id="23" name="Text Box 20"/>
            <p:cNvSpPr txBox="1">
              <a:spLocks noChangeArrowheads="1"/>
            </p:cNvSpPr>
            <p:nvPr/>
          </p:nvSpPr>
          <p:spPr bwMode="auto">
            <a:xfrm>
              <a:off x="1286" y="2583"/>
              <a:ext cx="236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dirty="0" err="1" smtClean="0">
                  <a:solidFill>
                    <a:sysClr val="windowText" lastClr="000000"/>
                  </a:solidFill>
                  <a:latin typeface="Calibri" charset="0"/>
                </a:rPr>
                <a:t>ν</a:t>
              </a:r>
              <a:endParaRPr lang="en-GB" sz="1800" kern="0" dirty="0">
                <a:solidFill>
                  <a:sysClr val="windowText" lastClr="000000"/>
                </a:solidFill>
                <a:latin typeface="Calibri" charset="0"/>
              </a:endParaRPr>
            </a:p>
          </p:txBody>
        </p:sp>
        <p:sp>
          <p:nvSpPr>
            <p:cNvPr id="24" name="Text Box 21"/>
            <p:cNvSpPr txBox="1">
              <a:spLocks noChangeArrowheads="1"/>
            </p:cNvSpPr>
            <p:nvPr/>
          </p:nvSpPr>
          <p:spPr bwMode="auto">
            <a:xfrm>
              <a:off x="622" y="2787"/>
              <a:ext cx="287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dirty="0" smtClean="0">
                  <a:solidFill>
                    <a:srgbClr val="FFFFFF"/>
                  </a:solidFill>
                  <a:latin typeface="Calibri" charset="0"/>
                </a:rPr>
                <a:t>W</a:t>
              </a:r>
              <a:r>
                <a:rPr lang="en-GB" sz="1800" kern="0" baseline="30000" dirty="0" smtClean="0">
                  <a:solidFill>
                    <a:srgbClr val="FFFFFF"/>
                  </a:solidFill>
                  <a:latin typeface="Calibri" charset="0"/>
                </a:rPr>
                <a:t>–</a:t>
              </a:r>
              <a:endParaRPr lang="en-GB" sz="1800" kern="0" baseline="30000" dirty="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1629" y="2296"/>
              <a:ext cx="413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smtClean="0">
                  <a:solidFill>
                    <a:srgbClr val="FFFFFF"/>
                  </a:solidFill>
                  <a:latin typeface="Calibri" charset="0"/>
                </a:rPr>
                <a:t>W</a:t>
              </a:r>
              <a:r>
                <a:rPr lang="en-GB" sz="1800" kern="0" baseline="30000" smtClean="0">
                  <a:solidFill>
                    <a:srgbClr val="FFFFFF"/>
                  </a:solidFill>
                  <a:latin typeface="Calibri" charset="0"/>
                </a:rPr>
                <a:t>+</a:t>
              </a:r>
              <a:endParaRPr lang="en-GB" sz="1800" kern="0" baseline="300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1071" y="2727"/>
              <a:ext cx="236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dirty="0" err="1" smtClean="0">
                  <a:solidFill>
                    <a:sysClr val="windowText" lastClr="000000"/>
                  </a:solidFill>
                  <a:latin typeface="Calibri" charset="0"/>
                </a:rPr>
                <a:t>e</a:t>
              </a:r>
              <a:r>
                <a:rPr lang="en-GB" sz="1800" kern="0" baseline="30000" dirty="0" smtClean="0">
                  <a:solidFill>
                    <a:sysClr val="windowText" lastClr="000000"/>
                  </a:solidFill>
                  <a:latin typeface="Calibri" charset="0"/>
                </a:rPr>
                <a:t>–</a:t>
              </a:r>
              <a:endParaRPr lang="en-GB" sz="1800" kern="0" baseline="30000" dirty="0">
                <a:solidFill>
                  <a:sysClr val="windowText" lastClr="000000"/>
                </a:solidFill>
                <a:latin typeface="Calibri" charset="0"/>
              </a:endParaRPr>
            </a:p>
          </p:txBody>
        </p:sp>
        <p:sp>
          <p:nvSpPr>
            <p:cNvPr id="27" name="Text Box 25"/>
            <p:cNvSpPr txBox="1">
              <a:spLocks noChangeArrowheads="1"/>
            </p:cNvSpPr>
            <p:nvPr/>
          </p:nvSpPr>
          <p:spPr bwMode="auto">
            <a:xfrm>
              <a:off x="283" y="3099"/>
              <a:ext cx="236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dirty="0" err="1" smtClean="0">
                  <a:solidFill>
                    <a:sysClr val="windowText" lastClr="000000"/>
                  </a:solidFill>
                  <a:latin typeface="Calibri" charset="0"/>
                </a:rPr>
                <a:t>ν</a:t>
              </a:r>
              <a:endParaRPr lang="en-GB" sz="1800" kern="0" dirty="0">
                <a:solidFill>
                  <a:sysClr val="windowText" lastClr="000000"/>
                </a:solidFill>
                <a:latin typeface="Calibri" charset="0"/>
              </a:endParaRPr>
            </a:p>
          </p:txBody>
        </p:sp>
        <p:sp>
          <p:nvSpPr>
            <p:cNvPr id="28" name="Text Box 27"/>
            <p:cNvSpPr txBox="1">
              <a:spLocks noChangeArrowheads="1"/>
            </p:cNvSpPr>
            <p:nvPr/>
          </p:nvSpPr>
          <p:spPr bwMode="auto">
            <a:xfrm>
              <a:off x="529" y="2446"/>
              <a:ext cx="337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dirty="0" smtClean="0">
                  <a:solidFill>
                    <a:sysClr val="windowText" lastClr="000000"/>
                  </a:solidFill>
                  <a:latin typeface="Calibri" charset="0"/>
                </a:rPr>
                <a:t>W</a:t>
              </a:r>
              <a:r>
                <a:rPr lang="en-GB" sz="1800" kern="0" baseline="30000" dirty="0" smtClean="0">
                  <a:solidFill>
                    <a:sysClr val="windowText" lastClr="000000"/>
                  </a:solidFill>
                  <a:latin typeface="Calibri" charset="0"/>
                </a:rPr>
                <a:t>–</a:t>
              </a:r>
              <a:endParaRPr lang="en-GB" sz="1800" kern="0" baseline="30000" dirty="0">
                <a:solidFill>
                  <a:sysClr val="windowText" lastClr="000000"/>
                </a:solidFill>
                <a:latin typeface="Calibri" charset="0"/>
              </a:endParaRPr>
            </a:p>
          </p:txBody>
        </p:sp>
        <p:sp>
          <p:nvSpPr>
            <p:cNvPr id="29" name="Text Box 28"/>
            <p:cNvSpPr txBox="1">
              <a:spLocks noChangeArrowheads="1"/>
            </p:cNvSpPr>
            <p:nvPr/>
          </p:nvSpPr>
          <p:spPr bwMode="auto">
            <a:xfrm>
              <a:off x="1284" y="2062"/>
              <a:ext cx="329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smtClean="0">
                  <a:solidFill>
                    <a:sysClr val="windowText" lastClr="000000"/>
                  </a:solidFill>
                  <a:latin typeface="Calibri" charset="0"/>
                </a:rPr>
                <a:t>W</a:t>
              </a:r>
              <a:r>
                <a:rPr lang="en-GB" sz="1800" kern="0" baseline="30000" smtClean="0">
                  <a:solidFill>
                    <a:sysClr val="windowText" lastClr="000000"/>
                  </a:solidFill>
                  <a:latin typeface="Calibri" charset="0"/>
                </a:rPr>
                <a:t>+</a:t>
              </a:r>
              <a:endParaRPr lang="en-GB" sz="1800" kern="0" baseline="30000">
                <a:solidFill>
                  <a:sysClr val="windowText" lastClr="000000"/>
                </a:solidFill>
                <a:latin typeface="Calibri" charset="0"/>
              </a:endParaRPr>
            </a:p>
          </p:txBody>
        </p:sp>
      </p:grpSp>
      <p:cxnSp>
        <p:nvCxnSpPr>
          <p:cNvPr id="30" name="Straight Connector 29"/>
          <p:cNvCxnSpPr/>
          <p:nvPr/>
        </p:nvCxnSpPr>
        <p:spPr>
          <a:xfrm rot="5400000">
            <a:off x="4205385" y="4288939"/>
            <a:ext cx="2252992" cy="1588"/>
          </a:xfrm>
          <a:prstGeom prst="line">
            <a:avLst/>
          </a:prstGeom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375503" y="5572780"/>
            <a:ext cx="3539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MS Gothic" charset="0"/>
                <a:cs typeface="MS Gothic" charset="0"/>
              </a:rPr>
              <a:t>W</a:t>
            </a: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MS Gothic" charset="0"/>
                <a:cs typeface="MS Gothic" charset="0"/>
              </a:rPr>
              <a:t> polarisation: correlated lepton emission</a:t>
            </a:r>
          </a:p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ea typeface="MS Gothic" charset="0"/>
                <a:cs typeface="MS Gothic" charset="0"/>
              </a:rPr>
              <a:t>Dilepton</a:t>
            </a: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MS Gothic" charset="0"/>
                <a:cs typeface="MS Gothic" charset="0"/>
              </a:rPr>
              <a:t> opening angle is </a:t>
            </a:r>
            <a:r>
              <a:rPr lang="en-GB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ea typeface="MS Gothic" charset="0"/>
                <a:cs typeface="MS Gothic" charset="0"/>
              </a:rPr>
              <a:t>discriminant</a:t>
            </a:r>
            <a:endParaRPr lang="en-GB" sz="1400" dirty="0" smtClean="0">
              <a:solidFill>
                <a:prstClr val="black">
                  <a:lumMod val="50000"/>
                  <a:lumOff val="50000"/>
                </a:prstClr>
              </a:solidFill>
              <a:ea typeface="MS Gothic" charset="0"/>
              <a:cs typeface="MS Gothic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7633" y="3225525"/>
            <a:ext cx="733237" cy="292388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r"/>
            <a:r>
              <a:rPr lang="en-GB" sz="1300" dirty="0" smtClean="0">
                <a:solidFill>
                  <a:srgbClr val="262626"/>
                </a:solidFill>
                <a:latin typeface="Verdana"/>
                <a:cs typeface="Verdana"/>
              </a:rPr>
              <a:t>proton</a:t>
            </a:r>
            <a:endParaRPr lang="en-GB" sz="1300" dirty="0">
              <a:solidFill>
                <a:srgbClr val="262626"/>
              </a:solidFill>
              <a:latin typeface="Verdana"/>
              <a:cs typeface="Verdana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9760" y="5054500"/>
            <a:ext cx="917675" cy="246221"/>
          </a:xfrm>
          <a:prstGeom prst="rect">
            <a:avLst/>
          </a:prstGeom>
          <a:solidFill>
            <a:srgbClr val="FFFFFF"/>
          </a:solidFill>
        </p:spPr>
        <p:txBody>
          <a:bodyPr wrap="square" tIns="0" rtlCol="0">
            <a:spAutoFit/>
          </a:bodyPr>
          <a:lstStyle/>
          <a:p>
            <a:pPr algn="r"/>
            <a:r>
              <a:rPr lang="en-GB" sz="1300" dirty="0" smtClean="0">
                <a:solidFill>
                  <a:srgbClr val="262626"/>
                </a:solidFill>
                <a:latin typeface="Verdana"/>
                <a:cs typeface="Verdana"/>
              </a:rPr>
              <a:t>proton</a:t>
            </a:r>
            <a:endParaRPr lang="en-GB" sz="1300" dirty="0">
              <a:solidFill>
                <a:srgbClr val="262626"/>
              </a:solidFill>
              <a:latin typeface="Verdana"/>
              <a:cs typeface="Verdana"/>
            </a:endParaRPr>
          </a:p>
        </p:txBody>
      </p:sp>
      <p:sp>
        <p:nvSpPr>
          <p:cNvPr id="34" name="Text Box 25"/>
          <p:cNvSpPr txBox="1">
            <a:spLocks noChangeArrowheads="1"/>
          </p:cNvSpPr>
          <p:nvPr/>
        </p:nvSpPr>
        <p:spPr bwMode="auto">
          <a:xfrm>
            <a:off x="5623938" y="4908651"/>
            <a:ext cx="3746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1800" kern="0" dirty="0" smtClean="0">
                <a:solidFill>
                  <a:sysClr val="windowText" lastClr="000000"/>
                </a:solidFill>
                <a:latin typeface="Calibri" charset="0"/>
              </a:rPr>
              <a:t>_</a:t>
            </a:r>
            <a:endParaRPr lang="en-GB" sz="1800" kern="0" dirty="0">
              <a:solidFill>
                <a:sysClr val="windowText" lastClr="000000"/>
              </a:solidFill>
              <a:latin typeface="Calibri" charset="0"/>
            </a:endParaRPr>
          </a:p>
        </p:txBody>
      </p:sp>
      <p:sp>
        <p:nvSpPr>
          <p:cNvPr id="35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10136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No clean channel but large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BR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(120 / 165 / 200 GeV | √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s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=7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TeV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)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120 / 400 / 200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fb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Leptonic mode (</a:t>
            </a:r>
            <a:r>
              <a:rPr lang="en-US" sz="1400" b="1" kern="0" dirty="0" err="1" smtClean="0">
                <a:solidFill>
                  <a:srgbClr val="18579B"/>
                </a:solidFill>
                <a:latin typeface="SchoolHouse Cursive B"/>
                <a:ea typeface="Arial" charset="0"/>
                <a:cs typeface="SchoolHouse Cursive B"/>
              </a:rPr>
              <a:t>l</a:t>
            </a:r>
            <a:r>
              <a:rPr lang="en-US" sz="1400" i="1" kern="0" dirty="0" err="1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n</a:t>
            </a:r>
            <a:r>
              <a:rPr lang="en-US" sz="1400" b="1" kern="0" dirty="0" err="1" smtClean="0">
                <a:solidFill>
                  <a:srgbClr val="18579B"/>
                </a:solidFill>
                <a:latin typeface="SchoolHouse Cursive B"/>
                <a:ea typeface="Arial" charset="0"/>
                <a:cs typeface="SchoolHouse Cursive B"/>
              </a:rPr>
              <a:t>l</a:t>
            </a:r>
            <a:r>
              <a:rPr lang="en-US" sz="1400" i="1" kern="0" dirty="0" err="1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n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)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used for 120 &lt; 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H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&lt; 220 GeV, semi-leptonic mode (</a:t>
            </a:r>
            <a:r>
              <a:rPr lang="en-US" sz="1400" b="1" kern="0" dirty="0" err="1" smtClean="0">
                <a:solidFill>
                  <a:srgbClr val="18579B"/>
                </a:solidFill>
                <a:latin typeface="SchoolHouse Cursive B"/>
                <a:ea typeface="Arial" charset="0"/>
                <a:cs typeface="SchoolHouse Cursive B"/>
              </a:rPr>
              <a:t>l</a:t>
            </a:r>
            <a:r>
              <a:rPr lang="en-US" sz="1400" i="1" kern="0" dirty="0" err="1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n</a:t>
            </a:r>
            <a:r>
              <a:rPr lang="en-US" sz="1400" i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qq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) for 220 &lt; 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H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&lt; 600 GeV</a:t>
            </a:r>
            <a:endParaRPr lang="en-GB" sz="1400" kern="0" dirty="0" smtClean="0">
              <a:solidFill>
                <a:srgbClr val="18579B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Signal selection: leptons, </a:t>
            </a:r>
            <a:r>
              <a:rPr lang="en-GB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GB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GB" sz="1400" kern="0" baseline="30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2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= (</a:t>
            </a:r>
            <a:r>
              <a:rPr lang="en-GB" sz="1400" i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GB" sz="1400" i="1" kern="0" baseline="-2500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T,ll</a:t>
            </a:r>
            <a:r>
              <a:rPr lang="en-GB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+ </a:t>
            </a:r>
            <a:r>
              <a:rPr lang="en-GB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GB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GB" sz="1400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,miss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)</a:t>
            </a:r>
            <a:r>
              <a:rPr lang="en-GB" sz="1400" kern="0" baseline="30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2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– (</a:t>
            </a:r>
            <a:r>
              <a:rPr lang="en-GB" sz="1400" b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p</a:t>
            </a:r>
            <a:r>
              <a:rPr lang="en-GB" sz="1400" i="1" kern="0" baseline="-2500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T,ll</a:t>
            </a:r>
            <a:r>
              <a:rPr lang="en-GB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+ </a:t>
            </a:r>
            <a:r>
              <a:rPr lang="en-GB" sz="1400" b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p</a:t>
            </a:r>
            <a:r>
              <a:rPr lang="en-GB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GB" sz="1400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,miss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)</a:t>
            </a:r>
            <a:r>
              <a:rPr lang="en-GB" sz="1400" kern="0" baseline="30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2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~ </a:t>
            </a:r>
            <a:r>
              <a:rPr lang="en-GB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GB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H</a:t>
            </a:r>
            <a:r>
              <a:rPr lang="en-GB" sz="1400" i="1" kern="0" baseline="30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2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, exploit </a:t>
            </a:r>
            <a:r>
              <a:rPr lang="en-GB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W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polarisation, separate jets</a:t>
            </a: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WW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(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*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)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2 </a:t>
            </a:r>
            <a:r>
              <a:rPr lang="en-GB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l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(</a:t>
            </a:r>
            <a:r>
              <a:rPr lang="en-GB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e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, 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µ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) 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+ 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2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n</a:t>
            </a:r>
            <a:endParaRPr lang="en-GB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"/>
              <a:ea typeface="Calibri" charset="0"/>
              <a:cs typeface="A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91400" y="698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ATLAS-CONF-2011-005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81000" y="5572780"/>
            <a:ext cx="32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GB" sz="1400" kern="0" dirty="0" smtClean="0">
                <a:solidFill>
                  <a:srgbClr val="E12548"/>
                </a:solidFill>
                <a:latin typeface="Arial"/>
                <a:ea typeface="Arial" charset="0"/>
                <a:cs typeface="Arial"/>
              </a:rPr>
              <a:t>Dominant backgrounds from </a:t>
            </a:r>
          </a:p>
          <a:p>
            <a:pPr marL="0" lvl="1"/>
            <a:r>
              <a:rPr lang="en-GB" sz="1400" i="1" kern="0" dirty="0" smtClean="0">
                <a:solidFill>
                  <a:srgbClr val="E12548"/>
                </a:solidFill>
                <a:latin typeface="Arial"/>
                <a:ea typeface="Arial" charset="0"/>
                <a:cs typeface="Arial"/>
              </a:rPr>
              <a:t>WW </a:t>
            </a:r>
            <a:r>
              <a:rPr lang="en-GB" sz="1400" kern="0" dirty="0" smtClean="0">
                <a:solidFill>
                  <a:srgbClr val="E12548"/>
                </a:solidFill>
                <a:latin typeface="Arial"/>
                <a:ea typeface="Arial" charset="0"/>
                <a:cs typeface="Arial"/>
              </a:rPr>
              <a:t>continuum, </a:t>
            </a:r>
            <a:r>
              <a:rPr lang="en-GB" sz="1400" i="1" kern="0" dirty="0" smtClean="0">
                <a:solidFill>
                  <a:srgbClr val="E12548"/>
                </a:solidFill>
                <a:latin typeface="Arial"/>
                <a:ea typeface="Arial" charset="0"/>
                <a:cs typeface="Arial"/>
              </a:rPr>
              <a:t>W </a:t>
            </a:r>
            <a:r>
              <a:rPr lang="en-GB" sz="1400" kern="0" dirty="0" smtClean="0">
                <a:solidFill>
                  <a:srgbClr val="E12548"/>
                </a:solidFill>
                <a:latin typeface="Arial"/>
                <a:ea typeface="Arial" charset="0"/>
                <a:cs typeface="Arial"/>
              </a:rPr>
              <a:t>+ jets,</a:t>
            </a:r>
            <a:r>
              <a:rPr lang="en-GB" sz="1400" i="1" kern="0" dirty="0" smtClean="0">
                <a:solidFill>
                  <a:srgbClr val="E12548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kern="0" dirty="0" smtClean="0">
                <a:solidFill>
                  <a:srgbClr val="E12548"/>
                </a:solidFill>
                <a:latin typeface="Arial"/>
                <a:ea typeface="Arial" charset="0"/>
                <a:cs typeface="Arial"/>
              </a:rPr>
              <a:t>top…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904240"/>
            <a:ext cx="9144000" cy="565912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5" name="Picture 33" descr="fig03-c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2499" r="3284" b="3823"/>
              <a:stretch>
                <a:fillRect/>
              </a:stretch>
            </p:blipFill>
          </mc:Choice>
          <mc:Fallback>
            <p:blipFill>
              <a:blip r:embed="rId3"/>
              <a:srcRect t="2499" r="3284" b="3823"/>
              <a:stretch>
                <a:fillRect/>
              </a:stretch>
            </p:blipFill>
          </mc:Fallback>
        </mc:AlternateContent>
        <p:spPr bwMode="auto">
          <a:xfrm>
            <a:off x="231488" y="1000760"/>
            <a:ext cx="4205693" cy="275881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2400" y="152400"/>
            <a:ext cx="88793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3525" indent="-263525"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</a:rPr>
              <a:t>Data-driven background determination using background-enhanced control regions (</a:t>
            </a:r>
            <a:r>
              <a:rPr lang="en-GB" sz="1600" i="1" dirty="0" smtClean="0">
                <a:solidFill>
                  <a:prstClr val="black"/>
                </a:solidFill>
              </a:rPr>
              <a:t>anti-cuts</a:t>
            </a:r>
            <a:r>
              <a:rPr lang="en-GB" sz="1600" dirty="0" smtClean="0">
                <a:solidFill>
                  <a:prstClr val="black"/>
                </a:solidFill>
              </a:rPr>
              <a:t>) </a:t>
            </a:r>
          </a:p>
          <a:p>
            <a:pPr marL="263525" indent="-263525"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</a:rPr>
              <a:t>0-jet channel: </a:t>
            </a:r>
            <a:r>
              <a:rPr lang="en-GB" sz="1600" i="1" dirty="0" smtClean="0">
                <a:solidFill>
                  <a:prstClr val="black"/>
                </a:solidFill>
              </a:rPr>
              <a:t>S</a:t>
            </a:r>
            <a:r>
              <a:rPr lang="en-GB" sz="1600" dirty="0" smtClean="0">
                <a:solidFill>
                  <a:prstClr val="black"/>
                </a:solidFill>
              </a:rPr>
              <a:t>/</a:t>
            </a:r>
            <a:r>
              <a:rPr lang="en-GB" sz="1600" i="1" dirty="0" smtClean="0">
                <a:solidFill>
                  <a:prstClr val="black"/>
                </a:solidFill>
              </a:rPr>
              <a:t>B</a:t>
            </a:r>
            <a:r>
              <a:rPr lang="en-GB" sz="1600" dirty="0" smtClean="0">
                <a:solidFill>
                  <a:prstClr val="black"/>
                </a:solidFill>
              </a:rPr>
              <a:t> ~ 0.7 at </a:t>
            </a:r>
            <a:r>
              <a:rPr lang="en-GB" sz="1600" i="1" dirty="0" smtClean="0">
                <a:solidFill>
                  <a:prstClr val="black"/>
                </a:solidFill>
              </a:rPr>
              <a:t>M</a:t>
            </a:r>
            <a:r>
              <a:rPr lang="en-GB" sz="1600" i="1" baseline="-25000" dirty="0" smtClean="0">
                <a:solidFill>
                  <a:prstClr val="black"/>
                </a:solidFill>
              </a:rPr>
              <a:t>H</a:t>
            </a:r>
            <a:r>
              <a:rPr lang="en-GB" sz="1600" i="1" dirty="0" smtClean="0">
                <a:solidFill>
                  <a:prstClr val="black"/>
                </a:solidFill>
              </a:rPr>
              <a:t> </a:t>
            </a:r>
            <a:r>
              <a:rPr lang="en-GB" sz="1600" dirty="0" smtClean="0">
                <a:solidFill>
                  <a:prstClr val="black"/>
                </a:solidFill>
              </a:rPr>
              <a:t>= 170 GeV, after cuts on </a:t>
            </a:r>
            <a:r>
              <a:rPr lang="en-GB" sz="16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Df</a:t>
            </a:r>
            <a:r>
              <a:rPr lang="en-GB" sz="1600" i="1" baseline="-25000" dirty="0" err="1" smtClean="0">
                <a:solidFill>
                  <a:prstClr val="black"/>
                </a:solidFill>
              </a:rPr>
              <a:t>ll</a:t>
            </a:r>
            <a:r>
              <a:rPr lang="en-GB" sz="1600" dirty="0" smtClean="0">
                <a:solidFill>
                  <a:prstClr val="black"/>
                </a:solidFill>
              </a:rPr>
              <a:t>, </a:t>
            </a:r>
            <a:r>
              <a:rPr lang="en-GB" sz="1600" i="1" dirty="0" err="1" smtClean="0">
                <a:solidFill>
                  <a:prstClr val="black"/>
                </a:solidFill>
              </a:rPr>
              <a:t>m</a:t>
            </a:r>
            <a:r>
              <a:rPr lang="en-GB" sz="1600" i="1" baseline="-25000" dirty="0" err="1" smtClean="0">
                <a:solidFill>
                  <a:prstClr val="black"/>
                </a:solidFill>
              </a:rPr>
              <a:t>ll</a:t>
            </a:r>
            <a:r>
              <a:rPr lang="en-GB" sz="1600" dirty="0" smtClean="0">
                <a:solidFill>
                  <a:prstClr val="black"/>
                </a:solidFill>
              </a:rPr>
              <a:t>, </a:t>
            </a:r>
            <a:r>
              <a:rPr lang="en-GB" sz="1600" i="1" dirty="0" err="1" smtClean="0">
                <a:solidFill>
                  <a:prstClr val="black"/>
                </a:solidFill>
              </a:rPr>
              <a:t>m</a:t>
            </a:r>
            <a:r>
              <a:rPr lang="en-GB" sz="1600" i="1" baseline="-25000" dirty="0" err="1" smtClean="0">
                <a:solidFill>
                  <a:prstClr val="black"/>
                </a:solidFill>
              </a:rPr>
              <a:t>T</a:t>
            </a:r>
            <a:r>
              <a:rPr lang="en-GB" sz="1600" dirty="0" smtClean="0">
                <a:solidFill>
                  <a:prstClr val="black"/>
                </a:solidFill>
              </a:rPr>
              <a:t>, </a:t>
            </a:r>
            <a:r>
              <a:rPr lang="en-GB" sz="1600" i="1" dirty="0" err="1" smtClean="0">
                <a:solidFill>
                  <a:prstClr val="black"/>
                </a:solidFill>
              </a:rPr>
              <a:t>E</a:t>
            </a:r>
            <a:r>
              <a:rPr lang="en-GB" sz="1600" i="1" baseline="-25000" dirty="0" err="1" smtClean="0">
                <a:solidFill>
                  <a:prstClr val="black"/>
                </a:solidFill>
              </a:rPr>
              <a:t>T,</a:t>
            </a:r>
            <a:r>
              <a:rPr lang="en-GB" sz="1600" baseline="-25000" dirty="0" err="1" smtClean="0">
                <a:solidFill>
                  <a:prstClr val="black"/>
                </a:solidFill>
              </a:rPr>
              <a:t>miss</a:t>
            </a:r>
            <a:r>
              <a:rPr lang="en-GB" sz="1600" dirty="0" smtClean="0">
                <a:solidFill>
                  <a:prstClr val="black"/>
                </a:solidFill>
              </a:rPr>
              <a:t> </a:t>
            </a:r>
            <a:endParaRPr lang="en-GB" sz="1600" dirty="0">
              <a:solidFill>
                <a:prstClr val="black"/>
              </a:solidFill>
            </a:endParaRPr>
          </a:p>
        </p:txBody>
      </p:sp>
      <p:grpSp>
        <p:nvGrpSpPr>
          <p:cNvPr id="8" name="Group 13"/>
          <p:cNvGrpSpPr/>
          <p:nvPr/>
        </p:nvGrpSpPr>
        <p:grpSpPr>
          <a:xfrm>
            <a:off x="5105400" y="3854558"/>
            <a:ext cx="3835920" cy="2315601"/>
            <a:chOff x="5105400" y="3854558"/>
            <a:chExt cx="3835920" cy="2315601"/>
          </a:xfrm>
        </p:grpSpPr>
        <p:sp>
          <p:nvSpPr>
            <p:cNvPr id="9" name="Rectangle 8"/>
            <p:cNvSpPr/>
            <p:nvPr/>
          </p:nvSpPr>
          <p:spPr>
            <a:xfrm>
              <a:off x="5105400" y="3854558"/>
              <a:ext cx="3552763" cy="2315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07520" y="4114800"/>
              <a:ext cx="3733800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GB" sz="1400" dirty="0" smtClean="0">
                  <a:solidFill>
                    <a:prstClr val="black"/>
                  </a:solidFill>
                </a:rPr>
                <a:t>Higgs detection requires good       understanding of </a:t>
              </a:r>
              <a:r>
                <a:rPr lang="en-GB" sz="1400" i="1" dirty="0" smtClean="0">
                  <a:solidFill>
                    <a:prstClr val="black"/>
                  </a:solidFill>
                </a:rPr>
                <a:t>WW </a:t>
              </a:r>
              <a:r>
                <a:rPr lang="en-GB" sz="1400" dirty="0" smtClean="0">
                  <a:solidFill>
                    <a:prstClr val="black"/>
                  </a:solidFill>
                </a:rPr>
                <a:t>background</a:t>
              </a:r>
            </a:p>
            <a:p>
              <a:pPr>
                <a:spcBef>
                  <a:spcPts val="600"/>
                </a:spcBef>
              </a:pPr>
              <a:r>
                <a:rPr lang="en-GB" sz="400" dirty="0" smtClean="0">
                  <a:solidFill>
                    <a:prstClr val="black"/>
                  </a:solidFill>
                </a:rPr>
                <a:t> </a:t>
              </a:r>
              <a:endParaRPr lang="en-GB" sz="300" dirty="0" smtClean="0">
                <a:solidFill>
                  <a:prstClr val="black"/>
                </a:solidFill>
              </a:endParaRPr>
            </a:p>
            <a:p>
              <a:pPr>
                <a:spcBef>
                  <a:spcPts val="600"/>
                </a:spcBef>
              </a:pPr>
              <a:r>
                <a:rPr lang="en-GB" sz="1400" dirty="0" smtClean="0">
                  <a:solidFill>
                    <a:prstClr val="black"/>
                  </a:solidFill>
                </a:rPr>
                <a:t>Recent ATLAS measurement </a:t>
              </a:r>
              <a:r>
                <a:rPr lang="en-US" sz="1400" dirty="0" smtClean="0">
                  <a:solidFill>
                    <a:prstClr val="black"/>
                  </a:solidFill>
                </a:rPr>
                <a:t>finds:</a:t>
              </a:r>
              <a:r>
                <a:rPr lang="en-GB" sz="1400" dirty="0" smtClean="0">
                  <a:solidFill>
                    <a:prstClr val="black"/>
                  </a:solidFill>
                </a:rPr>
                <a:t>  </a:t>
              </a:r>
              <a:endParaRPr lang="en-US" sz="1400" dirty="0" smtClean="0">
                <a:solidFill>
                  <a:prstClr val="black"/>
                </a:solidFill>
              </a:endParaRPr>
            </a:p>
            <a:p>
              <a:pPr>
                <a:spcBef>
                  <a:spcPts val="900"/>
                </a:spcBef>
              </a:pPr>
              <a:r>
                <a:rPr lang="en-US" sz="1400" dirty="0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   </a:t>
              </a:r>
              <a:r>
                <a:rPr lang="en-US" sz="1400" dirty="0" err="1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s</a:t>
              </a:r>
              <a:r>
                <a:rPr lang="en-US" sz="1400" dirty="0" err="1" smtClean="0">
                  <a:solidFill>
                    <a:srgbClr val="D00209"/>
                  </a:solidFill>
                </a:rPr>
                <a:t>(</a:t>
              </a:r>
              <a:r>
                <a:rPr lang="en-US" sz="1400" i="1" dirty="0" err="1" smtClean="0">
                  <a:solidFill>
                    <a:srgbClr val="D00209"/>
                  </a:solidFill>
                </a:rPr>
                <a:t>pp</a:t>
              </a:r>
              <a:r>
                <a:rPr lang="en-US" sz="1400" i="1" dirty="0" smtClean="0">
                  <a:solidFill>
                    <a:srgbClr val="D00209"/>
                  </a:solidFill>
                </a:rPr>
                <a:t> </a:t>
              </a:r>
              <a:r>
                <a:rPr lang="en-US" sz="1400" dirty="0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®</a:t>
              </a:r>
              <a:r>
                <a:rPr lang="en-US" sz="1400" dirty="0" smtClean="0">
                  <a:solidFill>
                    <a:srgbClr val="D00209"/>
                  </a:solidFill>
                </a:rPr>
                <a:t> </a:t>
              </a:r>
              <a:r>
                <a:rPr lang="en-US" sz="1400" i="1" dirty="0" smtClean="0">
                  <a:solidFill>
                    <a:srgbClr val="D00209"/>
                  </a:solidFill>
                </a:rPr>
                <a:t>W</a:t>
              </a:r>
              <a:r>
                <a:rPr lang="en-US" sz="700" i="1" dirty="0" smtClean="0">
                  <a:solidFill>
                    <a:srgbClr val="D00209"/>
                  </a:solidFill>
                </a:rPr>
                <a:t> </a:t>
              </a:r>
              <a:r>
                <a:rPr lang="en-US" sz="1400" baseline="30000" dirty="0" smtClean="0">
                  <a:solidFill>
                    <a:srgbClr val="D00209"/>
                  </a:solidFill>
                </a:rPr>
                <a:t>+</a:t>
              </a:r>
              <a:r>
                <a:rPr lang="en-US" sz="1400" i="1" dirty="0" smtClean="0">
                  <a:solidFill>
                    <a:srgbClr val="D00209"/>
                  </a:solidFill>
                </a:rPr>
                <a:t>W</a:t>
              </a:r>
              <a:r>
                <a:rPr lang="en-US" sz="1000" i="1" dirty="0" smtClean="0">
                  <a:solidFill>
                    <a:srgbClr val="D00209"/>
                  </a:solidFill>
                </a:rPr>
                <a:t> </a:t>
              </a:r>
              <a:r>
                <a:rPr lang="en-US" sz="1400" baseline="30000" dirty="0" smtClean="0">
                  <a:solidFill>
                    <a:srgbClr val="D00209"/>
                  </a:solidFill>
                </a:rPr>
                <a:t>–</a:t>
              </a:r>
              <a:r>
                <a:rPr lang="en-US" sz="1400" dirty="0" smtClean="0">
                  <a:solidFill>
                    <a:srgbClr val="D00209"/>
                  </a:solidFill>
                </a:rPr>
                <a:t>) = (41 </a:t>
              </a:r>
              <a:r>
                <a:rPr lang="en-US" sz="1400" baseline="30000" dirty="0" smtClean="0">
                  <a:solidFill>
                    <a:srgbClr val="D00209"/>
                  </a:solidFill>
                </a:rPr>
                <a:t> </a:t>
              </a:r>
              <a:r>
                <a:rPr lang="en-US" sz="1400" dirty="0" smtClean="0">
                  <a:solidFill>
                    <a:srgbClr val="D00209"/>
                  </a:solidFill>
                </a:rPr>
                <a:t>     ± 5)</a:t>
              </a:r>
              <a:r>
                <a:rPr lang="en-GB" sz="1400" dirty="0" smtClean="0">
                  <a:solidFill>
                    <a:srgbClr val="D00209"/>
                  </a:solidFill>
                </a:rPr>
                <a:t> </a:t>
              </a:r>
              <a:r>
                <a:rPr lang="en-GB" sz="1400" dirty="0" err="1" smtClean="0">
                  <a:solidFill>
                    <a:srgbClr val="D00209"/>
                  </a:solidFill>
                </a:rPr>
                <a:t>pb</a:t>
              </a:r>
              <a:endParaRPr lang="en-GB" sz="1400" dirty="0" smtClean="0">
                <a:solidFill>
                  <a:srgbClr val="D00209"/>
                </a:solidFill>
              </a:endParaRPr>
            </a:p>
            <a:p>
              <a:pPr>
                <a:spcBef>
                  <a:spcPts val="900"/>
                </a:spcBef>
              </a:pPr>
              <a:r>
                <a:rPr lang="en-GB" sz="1400" dirty="0" smtClean="0">
                  <a:solidFill>
                    <a:prstClr val="black"/>
                  </a:solidFill>
                </a:rPr>
                <a:t>agreeing with NLO SM: </a:t>
              </a:r>
              <a:r>
                <a:rPr lang="en-GB" sz="1400" dirty="0" smtClean="0">
                  <a:solidFill>
                    <a:srgbClr val="D00209"/>
                  </a:solidFill>
                </a:rPr>
                <a:t>(44 ± 3) </a:t>
              </a:r>
              <a:r>
                <a:rPr lang="en-GB" sz="1400" dirty="0" err="1" smtClean="0">
                  <a:solidFill>
                    <a:srgbClr val="D00209"/>
                  </a:solidFill>
                </a:rPr>
                <a:t>pb</a:t>
              </a:r>
              <a:endParaRPr lang="en-GB" sz="14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 rot="16200000">
            <a:off x="-566916" y="5387798"/>
            <a:ext cx="134927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ATLAS-CONF-2011-005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00" y="5956756"/>
            <a:ext cx="103816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arXiv:1104.5225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69494" y="5253933"/>
            <a:ext cx="384365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aseline="30000" dirty="0" smtClean="0">
                <a:solidFill>
                  <a:srgbClr val="D00209"/>
                </a:solidFill>
              </a:rPr>
              <a:t>–16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7069494" y="5112660"/>
            <a:ext cx="387696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aseline="30000" dirty="0" smtClean="0">
                <a:solidFill>
                  <a:srgbClr val="D00209"/>
                </a:solidFill>
              </a:rPr>
              <a:t>+20</a:t>
            </a:r>
            <a:endParaRPr lang="en-GB" dirty="0"/>
          </a:p>
        </p:txBody>
      </p:sp>
      <p:pic>
        <p:nvPicPr>
          <p:cNvPr id="15" name="Picture 33" descr="fig03-c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t="2861" r="2087" b="4875"/>
              <a:stretch>
                <a:fillRect/>
              </a:stretch>
            </p:blipFill>
          </mc:Choice>
          <mc:Fallback>
            <p:blipFill>
              <a:blip r:embed="rId5"/>
              <a:srcRect t="2861" r="2087" b="4875"/>
              <a:stretch>
                <a:fillRect/>
              </a:stretch>
            </p:blipFill>
          </mc:Fallback>
        </mc:AlternateContent>
        <p:spPr bwMode="auto">
          <a:xfrm>
            <a:off x="4565432" y="1000760"/>
            <a:ext cx="4257746" cy="2717173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772410" y="3854558"/>
            <a:ext cx="3552763" cy="2315601"/>
          </a:xfrm>
          <a:prstGeom prst="rect">
            <a:avLst/>
          </a:prstGeom>
          <a:solidFill>
            <a:schemeClr val="bg1">
              <a:lumMod val="95000"/>
            </a:schemeClr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791169" y="4607310"/>
          <a:ext cx="3518627" cy="1554479"/>
        </p:xfrm>
        <a:graphic>
          <a:graphicData uri="http://schemas.openxmlformats.org/drawingml/2006/table">
            <a:tbl>
              <a:tblPr/>
              <a:tblGrid>
                <a:gridCol w="1079045"/>
                <a:gridCol w="1219791"/>
                <a:gridCol w="1219791"/>
              </a:tblGrid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0-jet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1-jet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626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Observed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Total Bkg.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0.83 ± 0.15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0.47 ± 0.18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 </a:t>
                      </a: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WW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bkg.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0.71 ± 0.08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0.18 ± 0.04 )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Signal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0.62 ± 0.18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0.31 ± 0.09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772411" y="3972580"/>
            <a:ext cx="33423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Observed and expected num. of events in </a:t>
            </a:r>
            <a:r>
              <a:rPr lang="en-GB" sz="14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r>
              <a:rPr lang="en-GB" sz="14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m</a:t>
            </a:r>
            <a:r>
              <a:rPr lang="en-GB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channel for </a:t>
            </a:r>
            <a:r>
              <a:rPr lang="en-GB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en-GB" sz="1400" b="1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</a:t>
            </a:r>
            <a:r>
              <a:rPr lang="en-GB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= 170 GeV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904240"/>
            <a:ext cx="9144000" cy="565912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5" name="Picture 33" descr="fig03-c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2499" r="3284" b="3823"/>
              <a:stretch>
                <a:fillRect/>
              </a:stretch>
            </p:blipFill>
          </mc:Choice>
          <mc:Fallback>
            <p:blipFill>
              <a:blip r:embed="rId3"/>
              <a:srcRect t="2499" r="3284" b="3823"/>
              <a:stretch>
                <a:fillRect/>
              </a:stretch>
            </p:blipFill>
          </mc:Fallback>
        </mc:AlternateContent>
        <p:spPr bwMode="auto">
          <a:xfrm>
            <a:off x="231488" y="1000760"/>
            <a:ext cx="4205693" cy="275881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2400" y="152400"/>
            <a:ext cx="88793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3525" indent="-263525"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</a:rPr>
              <a:t>Data-driven background determination using background-enhanced control regions (</a:t>
            </a:r>
            <a:r>
              <a:rPr lang="en-GB" sz="1600" i="1" dirty="0" smtClean="0">
                <a:solidFill>
                  <a:prstClr val="black"/>
                </a:solidFill>
              </a:rPr>
              <a:t>anti-cuts</a:t>
            </a:r>
            <a:r>
              <a:rPr lang="en-GB" sz="1600" dirty="0" smtClean="0">
                <a:solidFill>
                  <a:prstClr val="black"/>
                </a:solidFill>
              </a:rPr>
              <a:t>) </a:t>
            </a:r>
          </a:p>
          <a:p>
            <a:pPr marL="263525" indent="-263525"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</a:rPr>
              <a:t>0-jet channel: </a:t>
            </a:r>
            <a:r>
              <a:rPr lang="en-GB" sz="1600" i="1" dirty="0" smtClean="0">
                <a:solidFill>
                  <a:prstClr val="black"/>
                </a:solidFill>
              </a:rPr>
              <a:t>S</a:t>
            </a:r>
            <a:r>
              <a:rPr lang="en-GB" sz="1600" dirty="0" smtClean="0">
                <a:solidFill>
                  <a:prstClr val="black"/>
                </a:solidFill>
              </a:rPr>
              <a:t>/</a:t>
            </a:r>
            <a:r>
              <a:rPr lang="en-GB" sz="1600" i="1" dirty="0" smtClean="0">
                <a:solidFill>
                  <a:prstClr val="black"/>
                </a:solidFill>
              </a:rPr>
              <a:t>B</a:t>
            </a:r>
            <a:r>
              <a:rPr lang="en-GB" sz="1600" dirty="0" smtClean="0">
                <a:solidFill>
                  <a:prstClr val="black"/>
                </a:solidFill>
              </a:rPr>
              <a:t> ~ 0.7 at </a:t>
            </a:r>
            <a:r>
              <a:rPr lang="en-GB" sz="1600" i="1" dirty="0" smtClean="0">
                <a:solidFill>
                  <a:prstClr val="black"/>
                </a:solidFill>
              </a:rPr>
              <a:t>M</a:t>
            </a:r>
            <a:r>
              <a:rPr lang="en-GB" sz="1600" i="1" baseline="-25000" dirty="0" smtClean="0">
                <a:solidFill>
                  <a:prstClr val="black"/>
                </a:solidFill>
              </a:rPr>
              <a:t>H</a:t>
            </a:r>
            <a:r>
              <a:rPr lang="en-GB" sz="1600" i="1" dirty="0" smtClean="0">
                <a:solidFill>
                  <a:prstClr val="black"/>
                </a:solidFill>
              </a:rPr>
              <a:t> </a:t>
            </a:r>
            <a:r>
              <a:rPr lang="en-GB" sz="1600" dirty="0" smtClean="0">
                <a:solidFill>
                  <a:prstClr val="black"/>
                </a:solidFill>
              </a:rPr>
              <a:t>= 170 GeV, after cuts on </a:t>
            </a:r>
            <a:r>
              <a:rPr lang="en-GB" sz="16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Df</a:t>
            </a:r>
            <a:r>
              <a:rPr lang="en-GB" sz="1600" i="1" baseline="-25000" dirty="0" err="1" smtClean="0">
                <a:solidFill>
                  <a:prstClr val="black"/>
                </a:solidFill>
              </a:rPr>
              <a:t>ll</a:t>
            </a:r>
            <a:r>
              <a:rPr lang="en-GB" sz="1600" dirty="0" smtClean="0">
                <a:solidFill>
                  <a:prstClr val="black"/>
                </a:solidFill>
              </a:rPr>
              <a:t>, </a:t>
            </a:r>
            <a:r>
              <a:rPr lang="en-GB" sz="1600" i="1" dirty="0" err="1" smtClean="0">
                <a:solidFill>
                  <a:prstClr val="black"/>
                </a:solidFill>
              </a:rPr>
              <a:t>m</a:t>
            </a:r>
            <a:r>
              <a:rPr lang="en-GB" sz="1600" i="1" baseline="-25000" dirty="0" err="1" smtClean="0">
                <a:solidFill>
                  <a:prstClr val="black"/>
                </a:solidFill>
              </a:rPr>
              <a:t>ll</a:t>
            </a:r>
            <a:r>
              <a:rPr lang="en-GB" sz="1600" dirty="0" smtClean="0">
                <a:solidFill>
                  <a:prstClr val="black"/>
                </a:solidFill>
              </a:rPr>
              <a:t>, </a:t>
            </a:r>
            <a:r>
              <a:rPr lang="en-GB" sz="1600" i="1" dirty="0" err="1" smtClean="0">
                <a:solidFill>
                  <a:prstClr val="black"/>
                </a:solidFill>
              </a:rPr>
              <a:t>m</a:t>
            </a:r>
            <a:r>
              <a:rPr lang="en-GB" sz="1600" i="1" baseline="-25000" dirty="0" err="1" smtClean="0">
                <a:solidFill>
                  <a:prstClr val="black"/>
                </a:solidFill>
              </a:rPr>
              <a:t>T</a:t>
            </a:r>
            <a:r>
              <a:rPr lang="en-GB" sz="1600" dirty="0" smtClean="0">
                <a:solidFill>
                  <a:prstClr val="black"/>
                </a:solidFill>
              </a:rPr>
              <a:t>, </a:t>
            </a:r>
            <a:r>
              <a:rPr lang="en-GB" sz="1600" i="1" dirty="0" err="1" smtClean="0">
                <a:solidFill>
                  <a:prstClr val="black"/>
                </a:solidFill>
              </a:rPr>
              <a:t>E</a:t>
            </a:r>
            <a:r>
              <a:rPr lang="en-GB" sz="1600" i="1" baseline="-25000" dirty="0" err="1" smtClean="0">
                <a:solidFill>
                  <a:prstClr val="black"/>
                </a:solidFill>
              </a:rPr>
              <a:t>T,</a:t>
            </a:r>
            <a:r>
              <a:rPr lang="en-GB" sz="1600" baseline="-25000" dirty="0" err="1" smtClean="0">
                <a:solidFill>
                  <a:prstClr val="black"/>
                </a:solidFill>
              </a:rPr>
              <a:t>miss</a:t>
            </a:r>
            <a:r>
              <a:rPr lang="en-GB" sz="1600" dirty="0" smtClean="0">
                <a:solidFill>
                  <a:prstClr val="black"/>
                </a:solidFill>
              </a:rPr>
              <a:t> </a:t>
            </a:r>
            <a:endParaRPr lang="en-GB" sz="1600" dirty="0">
              <a:solidFill>
                <a:prstClr val="black"/>
              </a:solidFill>
            </a:endParaRPr>
          </a:p>
        </p:txBody>
      </p:sp>
      <p:grpSp>
        <p:nvGrpSpPr>
          <p:cNvPr id="2" name="Group 13"/>
          <p:cNvGrpSpPr/>
          <p:nvPr/>
        </p:nvGrpSpPr>
        <p:grpSpPr>
          <a:xfrm>
            <a:off x="5105400" y="3854558"/>
            <a:ext cx="3835920" cy="2315601"/>
            <a:chOff x="5105400" y="3854558"/>
            <a:chExt cx="3835920" cy="2315601"/>
          </a:xfrm>
        </p:grpSpPr>
        <p:sp>
          <p:nvSpPr>
            <p:cNvPr id="9" name="Rectangle 8"/>
            <p:cNvSpPr/>
            <p:nvPr/>
          </p:nvSpPr>
          <p:spPr>
            <a:xfrm>
              <a:off x="5105400" y="3854558"/>
              <a:ext cx="3552763" cy="2315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07520" y="4114800"/>
              <a:ext cx="3733800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GB" sz="1400" dirty="0" smtClean="0">
                  <a:solidFill>
                    <a:prstClr val="black"/>
                  </a:solidFill>
                </a:rPr>
                <a:t>Higgs detection requires good       understanding of </a:t>
              </a:r>
              <a:r>
                <a:rPr lang="en-GB" sz="1400" i="1" dirty="0" smtClean="0">
                  <a:solidFill>
                    <a:prstClr val="black"/>
                  </a:solidFill>
                </a:rPr>
                <a:t>WW </a:t>
              </a:r>
              <a:r>
                <a:rPr lang="en-GB" sz="1400" dirty="0" smtClean="0">
                  <a:solidFill>
                    <a:prstClr val="black"/>
                  </a:solidFill>
                </a:rPr>
                <a:t>background</a:t>
              </a:r>
            </a:p>
            <a:p>
              <a:pPr>
                <a:spcBef>
                  <a:spcPts val="600"/>
                </a:spcBef>
              </a:pPr>
              <a:r>
                <a:rPr lang="en-GB" sz="400" dirty="0" smtClean="0">
                  <a:solidFill>
                    <a:prstClr val="black"/>
                  </a:solidFill>
                </a:rPr>
                <a:t> </a:t>
              </a:r>
              <a:endParaRPr lang="en-GB" sz="300" dirty="0" smtClean="0">
                <a:solidFill>
                  <a:prstClr val="black"/>
                </a:solidFill>
              </a:endParaRPr>
            </a:p>
            <a:p>
              <a:pPr>
                <a:spcBef>
                  <a:spcPts val="600"/>
                </a:spcBef>
              </a:pPr>
              <a:r>
                <a:rPr lang="en-GB" sz="1400" dirty="0" smtClean="0">
                  <a:solidFill>
                    <a:prstClr val="black"/>
                  </a:solidFill>
                </a:rPr>
                <a:t>Recent ATLAS measurement </a:t>
              </a:r>
              <a:r>
                <a:rPr lang="en-US" sz="1400" dirty="0" smtClean="0">
                  <a:solidFill>
                    <a:prstClr val="black"/>
                  </a:solidFill>
                </a:rPr>
                <a:t>finds:</a:t>
              </a:r>
              <a:r>
                <a:rPr lang="en-GB" sz="1400" dirty="0" smtClean="0">
                  <a:solidFill>
                    <a:prstClr val="black"/>
                  </a:solidFill>
                </a:rPr>
                <a:t>  </a:t>
              </a:r>
              <a:endParaRPr lang="en-US" sz="1400" dirty="0" smtClean="0">
                <a:solidFill>
                  <a:prstClr val="black"/>
                </a:solidFill>
              </a:endParaRPr>
            </a:p>
            <a:p>
              <a:pPr>
                <a:spcBef>
                  <a:spcPts val="900"/>
                </a:spcBef>
              </a:pPr>
              <a:r>
                <a:rPr lang="en-US" sz="1400" dirty="0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   </a:t>
              </a:r>
              <a:r>
                <a:rPr lang="en-US" sz="1400" dirty="0" err="1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s</a:t>
              </a:r>
              <a:r>
                <a:rPr lang="en-US" sz="1400" dirty="0" err="1" smtClean="0">
                  <a:solidFill>
                    <a:srgbClr val="D00209"/>
                  </a:solidFill>
                </a:rPr>
                <a:t>(</a:t>
              </a:r>
              <a:r>
                <a:rPr lang="en-US" sz="1400" i="1" dirty="0" err="1" smtClean="0">
                  <a:solidFill>
                    <a:srgbClr val="D00209"/>
                  </a:solidFill>
                </a:rPr>
                <a:t>pp</a:t>
              </a:r>
              <a:r>
                <a:rPr lang="en-US" sz="1400" i="1" dirty="0" smtClean="0">
                  <a:solidFill>
                    <a:srgbClr val="D00209"/>
                  </a:solidFill>
                </a:rPr>
                <a:t> </a:t>
              </a:r>
              <a:r>
                <a:rPr lang="en-US" sz="1400" dirty="0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®</a:t>
              </a:r>
              <a:r>
                <a:rPr lang="en-US" sz="1400" dirty="0" smtClean="0">
                  <a:solidFill>
                    <a:srgbClr val="D00209"/>
                  </a:solidFill>
                </a:rPr>
                <a:t> </a:t>
              </a:r>
              <a:r>
                <a:rPr lang="en-US" sz="1400" i="1" dirty="0" smtClean="0">
                  <a:solidFill>
                    <a:srgbClr val="D00209"/>
                  </a:solidFill>
                </a:rPr>
                <a:t>W</a:t>
              </a:r>
              <a:r>
                <a:rPr lang="en-US" sz="700" i="1" dirty="0" smtClean="0">
                  <a:solidFill>
                    <a:srgbClr val="D00209"/>
                  </a:solidFill>
                </a:rPr>
                <a:t> </a:t>
              </a:r>
              <a:r>
                <a:rPr lang="en-US" sz="1400" baseline="30000" dirty="0" smtClean="0">
                  <a:solidFill>
                    <a:srgbClr val="D00209"/>
                  </a:solidFill>
                </a:rPr>
                <a:t>+</a:t>
              </a:r>
              <a:r>
                <a:rPr lang="en-US" sz="1400" i="1" dirty="0" smtClean="0">
                  <a:solidFill>
                    <a:srgbClr val="D00209"/>
                  </a:solidFill>
                </a:rPr>
                <a:t>W</a:t>
              </a:r>
              <a:r>
                <a:rPr lang="en-US" sz="1000" i="1" dirty="0" smtClean="0">
                  <a:solidFill>
                    <a:srgbClr val="D00209"/>
                  </a:solidFill>
                </a:rPr>
                <a:t> </a:t>
              </a:r>
              <a:r>
                <a:rPr lang="en-US" sz="1400" baseline="30000" dirty="0" smtClean="0">
                  <a:solidFill>
                    <a:srgbClr val="D00209"/>
                  </a:solidFill>
                </a:rPr>
                <a:t>–</a:t>
              </a:r>
              <a:r>
                <a:rPr lang="en-US" sz="1400" dirty="0" smtClean="0">
                  <a:solidFill>
                    <a:srgbClr val="D00209"/>
                  </a:solidFill>
                </a:rPr>
                <a:t>) = (41 </a:t>
              </a:r>
              <a:r>
                <a:rPr lang="en-US" sz="1400" baseline="30000" dirty="0" smtClean="0">
                  <a:solidFill>
                    <a:srgbClr val="D00209"/>
                  </a:solidFill>
                </a:rPr>
                <a:t> </a:t>
              </a:r>
              <a:r>
                <a:rPr lang="en-US" sz="1400" dirty="0" smtClean="0">
                  <a:solidFill>
                    <a:srgbClr val="D00209"/>
                  </a:solidFill>
                </a:rPr>
                <a:t>     ± 5)</a:t>
              </a:r>
              <a:r>
                <a:rPr lang="en-GB" sz="1400" dirty="0" smtClean="0">
                  <a:solidFill>
                    <a:srgbClr val="D00209"/>
                  </a:solidFill>
                </a:rPr>
                <a:t> </a:t>
              </a:r>
              <a:r>
                <a:rPr lang="en-GB" sz="1400" dirty="0" err="1" smtClean="0">
                  <a:solidFill>
                    <a:srgbClr val="D00209"/>
                  </a:solidFill>
                </a:rPr>
                <a:t>pb</a:t>
              </a:r>
              <a:endParaRPr lang="en-GB" sz="1400" dirty="0" smtClean="0">
                <a:solidFill>
                  <a:srgbClr val="D00209"/>
                </a:solidFill>
              </a:endParaRPr>
            </a:p>
            <a:p>
              <a:pPr>
                <a:spcBef>
                  <a:spcPts val="900"/>
                </a:spcBef>
              </a:pPr>
              <a:r>
                <a:rPr lang="en-GB" sz="1400" dirty="0" smtClean="0">
                  <a:solidFill>
                    <a:prstClr val="black"/>
                  </a:solidFill>
                </a:rPr>
                <a:t>agreeing with NLO SM: </a:t>
              </a:r>
              <a:r>
                <a:rPr lang="en-GB" sz="1400" dirty="0" smtClean="0">
                  <a:solidFill>
                    <a:srgbClr val="D00209"/>
                  </a:solidFill>
                </a:rPr>
                <a:t>(44 ± 3) </a:t>
              </a:r>
              <a:r>
                <a:rPr lang="en-GB" sz="1400" dirty="0" err="1" smtClean="0">
                  <a:solidFill>
                    <a:srgbClr val="D00209"/>
                  </a:solidFill>
                </a:rPr>
                <a:t>pb</a:t>
              </a:r>
              <a:endParaRPr lang="en-GB" sz="14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 rot="16200000">
            <a:off x="-566916" y="5387798"/>
            <a:ext cx="134927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ATLAS-CONF-2011-005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00" y="5956756"/>
            <a:ext cx="103816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arXiv:1104.5225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69494" y="5253933"/>
            <a:ext cx="384365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aseline="30000" dirty="0" smtClean="0">
                <a:solidFill>
                  <a:srgbClr val="D00209"/>
                </a:solidFill>
              </a:rPr>
              <a:t>–16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7069494" y="5112660"/>
            <a:ext cx="387696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aseline="30000" dirty="0" smtClean="0">
                <a:solidFill>
                  <a:srgbClr val="D00209"/>
                </a:solidFill>
              </a:rPr>
              <a:t>+20</a:t>
            </a:r>
            <a:endParaRPr lang="en-GB" dirty="0"/>
          </a:p>
        </p:txBody>
      </p:sp>
      <p:pic>
        <p:nvPicPr>
          <p:cNvPr id="15" name="Picture 33" descr="fig03-c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t="2861" r="2087" b="4875"/>
              <a:stretch>
                <a:fillRect/>
              </a:stretch>
            </p:blipFill>
          </mc:Choice>
          <mc:Fallback>
            <p:blipFill>
              <a:blip r:embed="rId5"/>
              <a:srcRect t="2861" r="2087" b="4875"/>
              <a:stretch>
                <a:fillRect/>
              </a:stretch>
            </p:blipFill>
          </mc:Fallback>
        </mc:AlternateContent>
        <p:spPr bwMode="auto">
          <a:xfrm>
            <a:off x="4565432" y="1000760"/>
            <a:ext cx="4257746" cy="2717173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772410" y="3854558"/>
            <a:ext cx="3552763" cy="2315601"/>
          </a:xfrm>
          <a:prstGeom prst="rect">
            <a:avLst/>
          </a:prstGeom>
          <a:solidFill>
            <a:schemeClr val="bg1">
              <a:lumMod val="95000"/>
            </a:schemeClr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791169" y="4607310"/>
          <a:ext cx="3518627" cy="1554479"/>
        </p:xfrm>
        <a:graphic>
          <a:graphicData uri="http://schemas.openxmlformats.org/drawingml/2006/table">
            <a:tbl>
              <a:tblPr/>
              <a:tblGrid>
                <a:gridCol w="1079045"/>
                <a:gridCol w="1219791"/>
                <a:gridCol w="1219791"/>
              </a:tblGrid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0-jet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1-jet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626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Observed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Total Bkg.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0.83 ± 0.15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0.47 ± 0.18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 </a:t>
                      </a: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WW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bkg.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0.71 ± 0.08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0.18 ± 0.04 )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Signal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0.62 ± 0.18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0.31 ± 0.09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772411" y="3972580"/>
            <a:ext cx="33423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Observed and expected num. of events in </a:t>
            </a:r>
            <a:r>
              <a:rPr lang="en-GB" sz="14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r>
              <a:rPr lang="en-GB" sz="14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m</a:t>
            </a:r>
            <a:r>
              <a:rPr lang="en-GB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channel for </a:t>
            </a:r>
            <a:r>
              <a:rPr lang="en-GB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en-GB" sz="1400" b="1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</a:t>
            </a:r>
            <a:r>
              <a:rPr lang="en-GB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= 170 GeV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3759576"/>
            <a:ext cx="9113520" cy="27174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00200" y="4234696"/>
            <a:ext cx="6234659" cy="178510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(Almost) counting experiment only</a:t>
            </a:r>
          </a:p>
          <a:p>
            <a:pPr algn="ctr">
              <a:spcBef>
                <a:spcPts val="1200"/>
              </a:spcBef>
            </a:pPr>
            <a:r>
              <a:rPr lang="en-US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Requires accurate control of backgrounds in abundance and variable shapes</a:t>
            </a:r>
          </a:p>
          <a:p>
            <a:pPr algn="ctr">
              <a:spcBef>
                <a:spcPts val="1200"/>
              </a:spcBef>
            </a:pPr>
            <a:r>
              <a:rPr lang="en-US" dirty="0" err="1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</a:t>
            </a:r>
            <a:r>
              <a:rPr lang="en-US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 Hard work for </a:t>
            </a:r>
            <a:r>
              <a:rPr lang="en-US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experimentalists </a:t>
            </a:r>
            <a:r>
              <a:rPr lang="en-US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!</a:t>
            </a:r>
            <a:endParaRPr lang="en-GB" dirty="0">
              <a:solidFill>
                <a:srgbClr val="E12548"/>
              </a:solidFill>
              <a:effectLst>
                <a:glow rad="228600">
                  <a:prstClr val="white"/>
                </a:glow>
              </a:effectLst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400"/>
            <a:ext cx="9144000" cy="574243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722120"/>
            <a:ext cx="9144000" cy="43738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SM Higgs Exclusion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05600" y="19050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At 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</a:t>
            </a:r>
            <a:r>
              <a:rPr lang="en-GB" sz="1400" i="1" baseline="-25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H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= 120 GeV, </a:t>
            </a:r>
          </a:p>
          <a:p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WW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competitive with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gg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05600" y="25146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Almost 95% exclusion at 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</a:t>
            </a:r>
            <a:r>
              <a:rPr lang="en-GB" sz="1400" i="1" baseline="-25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H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~ 160 GeV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05600" y="3134380"/>
            <a:ext cx="2057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Between 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</a:t>
            </a:r>
            <a:r>
              <a:rPr lang="en-GB" sz="1400" i="1" baseline="-25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H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~ 210 and 290 GeV 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ZZ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®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ll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nn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most sensitive 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05600" y="39624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Above 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</a:t>
            </a:r>
            <a:r>
              <a:rPr lang="en-GB" sz="1400" i="1" baseline="-25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H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~ 290 GeV 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WW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®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l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n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qq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dominant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05600" y="458218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Above 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</a:t>
            </a:r>
            <a:r>
              <a:rPr lang="en-GB" sz="1400" i="1" baseline="-25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H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~ 400 GeV 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ZZ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®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l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l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qq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competitive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0" y="568124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600" dirty="0" smtClean="0">
                <a:solidFill>
                  <a:srgbClr val="D00209"/>
                </a:solidFill>
              </a:rPr>
              <a:t>Power-constrained* limits (PCL) computed from </a:t>
            </a:r>
            <a:r>
              <a:rPr lang="en-US" sz="1600" dirty="0" err="1" smtClean="0">
                <a:solidFill>
                  <a:srgbClr val="D00209"/>
                </a:solidFill>
              </a:rPr>
              <a:t>CL</a:t>
            </a:r>
            <a:r>
              <a:rPr lang="en-US" sz="1600" baseline="-25000" dirty="0" err="1" smtClean="0">
                <a:solidFill>
                  <a:srgbClr val="D00209"/>
                </a:solidFill>
              </a:rPr>
              <a:t>s+b</a:t>
            </a:r>
            <a:r>
              <a:rPr lang="en-US" sz="1600" dirty="0" smtClean="0">
                <a:solidFill>
                  <a:srgbClr val="D00209"/>
                </a:solidFill>
              </a:rPr>
              <a:t> of test statistics using toy MC </a:t>
            </a:r>
            <a:endParaRPr lang="en-GB" sz="1600" baseline="30000" dirty="0">
              <a:solidFill>
                <a:srgbClr val="D00209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81000" y="1132417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Observed and expected 95% CL exclusion limits in units of SM cross section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91000" y="6096000"/>
            <a:ext cx="4876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*Fluctuations below –1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dirty="0" err="1" smtClean="0">
                <a:solidFill>
                  <a:schemeClr val="bg1">
                    <a:lumMod val="50000"/>
                  </a:schemeClr>
                </a:solidFill>
              </a:rPr>
              <a:t>wrt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. median of expected limits are not allowed</a:t>
            </a:r>
          </a:p>
          <a:p>
            <a:pPr algn="r"/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Corresponding </a:t>
            </a:r>
            <a:r>
              <a:rPr lang="en-US" sz="1100" dirty="0" err="1" smtClean="0">
                <a:solidFill>
                  <a:schemeClr val="bg1">
                    <a:lumMod val="50000"/>
                  </a:schemeClr>
                </a:solidFill>
              </a:rPr>
              <a:t>CL</a:t>
            </a:r>
            <a:r>
              <a:rPr lang="en-US" sz="1100" baseline="-25000" dirty="0" err="1" smtClean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 limits provide reduced exclusion 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(</a:t>
            </a:r>
            <a:r>
              <a:rPr lang="en-US" sz="1100" dirty="0" err="1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overcoverage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)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8" name="Picture 2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45017" y="1803687"/>
            <a:ext cx="6427350" cy="3808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772400" y="698956"/>
            <a:ext cx="990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arXiv:1106.2748</a:t>
            </a:r>
          </a:p>
        </p:txBody>
      </p:sp>
      <p:sp>
        <p:nvSpPr>
          <p:cNvPr id="25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375833" y="1989667"/>
            <a:ext cx="370417" cy="3005665"/>
          </a:xfrm>
          <a:prstGeom prst="rect">
            <a:avLst/>
          </a:prstGeom>
          <a:solidFill>
            <a:schemeClr val="tx2">
              <a:lumMod val="10000"/>
              <a:lumOff val="90000"/>
              <a:alpha val="3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0" name="Straight Connector 29"/>
          <p:cNvCxnSpPr/>
          <p:nvPr/>
        </p:nvCxnSpPr>
        <p:spPr>
          <a:xfrm rot="5400000" flipH="1" flipV="1">
            <a:off x="243816" y="3492103"/>
            <a:ext cx="3006459" cy="1588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  <a:alpha val="68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2645833" y="1989668"/>
            <a:ext cx="264583" cy="3005664"/>
          </a:xfrm>
          <a:prstGeom prst="rect">
            <a:avLst/>
          </a:prstGeom>
          <a:solidFill>
            <a:schemeClr val="tx2">
              <a:lumMod val="10000"/>
              <a:lumOff val="90000"/>
              <a:alpha val="4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Connector 31"/>
          <p:cNvCxnSpPr/>
          <p:nvPr/>
        </p:nvCxnSpPr>
        <p:spPr>
          <a:xfrm rot="16200000" flipV="1">
            <a:off x="1407583" y="3492501"/>
            <a:ext cx="3006461" cy="794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  <a:alpha val="59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 flipH="1" flipV="1">
            <a:off x="1158876" y="3487208"/>
            <a:ext cx="3005665" cy="10584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  <a:alpha val="59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 rot="16200000">
            <a:off x="2136457" y="3116474"/>
            <a:ext cx="1272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Tevatron 95% CL</a:t>
            </a:r>
            <a:endParaRPr lang="en-GB" sz="10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16200000">
            <a:off x="1021662" y="3615956"/>
            <a:ext cx="1272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LEP 95% CL</a:t>
            </a:r>
            <a:endParaRPr lang="en-GB" sz="10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722120"/>
            <a:ext cx="9144000" cy="43738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SM Higgs Exclusion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1928336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Combination using maximum likelihood fit taking into account correlated nuisance parameters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05600" y="3200400"/>
            <a:ext cx="2360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Uncertainty on cross section included in SM expectation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0" y="568124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600" dirty="0" smtClean="0">
                <a:solidFill>
                  <a:srgbClr val="D00209"/>
                </a:solidFill>
              </a:rPr>
              <a:t>Power-constrained* limits (PCL) computed from </a:t>
            </a:r>
            <a:r>
              <a:rPr lang="en-US" sz="1600" dirty="0" err="1" smtClean="0">
                <a:solidFill>
                  <a:srgbClr val="D00209"/>
                </a:solidFill>
              </a:rPr>
              <a:t>CL</a:t>
            </a:r>
            <a:r>
              <a:rPr lang="en-US" sz="1600" baseline="-25000" dirty="0" err="1" smtClean="0">
                <a:solidFill>
                  <a:srgbClr val="D00209"/>
                </a:solidFill>
              </a:rPr>
              <a:t>s+b</a:t>
            </a:r>
            <a:r>
              <a:rPr lang="en-US" sz="1600" dirty="0" smtClean="0">
                <a:solidFill>
                  <a:srgbClr val="D00209"/>
                </a:solidFill>
              </a:rPr>
              <a:t> of test statistics using toy MC </a:t>
            </a:r>
            <a:endParaRPr lang="en-GB" sz="1600" baseline="30000" dirty="0">
              <a:solidFill>
                <a:srgbClr val="D00209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191000" y="6096000"/>
            <a:ext cx="4876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 smtClean="0">
                <a:solidFill>
                  <a:srgbClr val="7F7F7F"/>
                </a:solidFill>
              </a:rPr>
              <a:t>*Fluctuations below –1</a:t>
            </a:r>
            <a:r>
              <a:rPr lang="en-US" sz="11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s</a:t>
            </a:r>
            <a:r>
              <a:rPr lang="en-US" sz="1100" dirty="0" smtClean="0">
                <a:solidFill>
                  <a:srgbClr val="7F7F7F"/>
                </a:solidFill>
              </a:rPr>
              <a:t> </a:t>
            </a:r>
            <a:r>
              <a:rPr lang="en-US" sz="1100" dirty="0" err="1" smtClean="0">
                <a:solidFill>
                  <a:srgbClr val="7F7F7F"/>
                </a:solidFill>
              </a:rPr>
              <a:t>wrt</a:t>
            </a:r>
            <a:r>
              <a:rPr lang="en-US" sz="1100" dirty="0" smtClean="0">
                <a:solidFill>
                  <a:srgbClr val="7F7F7F"/>
                </a:solidFill>
              </a:rPr>
              <a:t>. median of expected limits are not allowed</a:t>
            </a:r>
          </a:p>
          <a:p>
            <a:pPr algn="r"/>
            <a:r>
              <a:rPr lang="en-US" sz="1100" dirty="0" smtClean="0">
                <a:solidFill>
                  <a:srgbClr val="7F7F7F"/>
                </a:solidFill>
              </a:rPr>
              <a:t>Corresponding </a:t>
            </a:r>
            <a:r>
              <a:rPr lang="en-US" sz="1100" dirty="0" err="1" smtClean="0">
                <a:solidFill>
                  <a:srgbClr val="7F7F7F"/>
                </a:solidFill>
              </a:rPr>
              <a:t>CL</a:t>
            </a:r>
            <a:r>
              <a:rPr lang="en-US" sz="1100" baseline="-25000" dirty="0" err="1" smtClean="0">
                <a:solidFill>
                  <a:srgbClr val="7F7F7F"/>
                </a:solidFill>
              </a:rPr>
              <a:t>s</a:t>
            </a:r>
            <a:r>
              <a:rPr lang="en-US" sz="1100" dirty="0" smtClean="0">
                <a:solidFill>
                  <a:srgbClr val="7F7F7F"/>
                </a:solidFill>
              </a:rPr>
              <a:t> limits provide reduced exclusion</a:t>
            </a:r>
            <a:r>
              <a:rPr lang="en-US" sz="1100" dirty="0" smtClean="0">
                <a:solidFill>
                  <a:srgbClr val="7F7F7F"/>
                </a:solidFill>
                <a:sym typeface="Wingdings"/>
              </a:rPr>
              <a:t> (</a:t>
            </a:r>
            <a:r>
              <a:rPr lang="en-US" sz="1100" dirty="0" err="1" smtClean="0">
                <a:solidFill>
                  <a:srgbClr val="7F7F7F"/>
                </a:solidFill>
                <a:sym typeface="Wingdings"/>
              </a:rPr>
              <a:t>overcoverage</a:t>
            </a:r>
            <a:r>
              <a:rPr lang="en-US" sz="1100" dirty="0" smtClean="0">
                <a:solidFill>
                  <a:srgbClr val="7F7F7F"/>
                </a:solidFill>
              </a:rPr>
              <a:t>)</a:t>
            </a:r>
            <a:endParaRPr lang="en-GB" sz="1800" dirty="0">
              <a:solidFill>
                <a:srgbClr val="7F7F7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1000" y="1132417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ATLAS combination of individual channels for 2010 data</a:t>
            </a:r>
          </a:p>
        </p:txBody>
      </p:sp>
      <p:pic>
        <p:nvPicPr>
          <p:cNvPr id="26" name="Picture 2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41199" y="1801284"/>
            <a:ext cx="6427350" cy="380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Rectangle 27"/>
          <p:cNvSpPr/>
          <p:nvPr/>
        </p:nvSpPr>
        <p:spPr>
          <a:xfrm>
            <a:off x="2874434" y="4528634"/>
            <a:ext cx="350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900" dirty="0" smtClean="0">
                <a:solidFill>
                  <a:srgbClr val="7F7F7F"/>
                </a:solidFill>
              </a:rPr>
              <a:t>Grey horizontal bands show cross section uncertainties </a:t>
            </a:r>
          </a:p>
          <a:p>
            <a:pPr algn="r"/>
            <a:r>
              <a:rPr lang="en-US" sz="900" dirty="0" smtClean="0">
                <a:solidFill>
                  <a:srgbClr val="7F7F7F"/>
                </a:solidFill>
              </a:rPr>
              <a:t>Inner region highlights contribution from QCD scale variation</a:t>
            </a:r>
            <a:endParaRPr lang="en-GB" sz="900" dirty="0">
              <a:solidFill>
                <a:srgbClr val="7F7F7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05600" y="4040770"/>
            <a:ext cx="2360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Not yet reached at Tevatron who exclude 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158–173 GeV</a:t>
            </a:r>
            <a:endParaRPr lang="en-GB" sz="1400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at 95% CL </a:t>
            </a:r>
            <a:r>
              <a:rPr lang="en-US" sz="105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[arXiv:1103.3233]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375833" y="1989667"/>
            <a:ext cx="370417" cy="3005665"/>
          </a:xfrm>
          <a:prstGeom prst="rect">
            <a:avLst/>
          </a:prstGeom>
          <a:solidFill>
            <a:schemeClr val="tx2">
              <a:lumMod val="10000"/>
              <a:lumOff val="90000"/>
              <a:alpha val="3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Connector 26"/>
          <p:cNvCxnSpPr/>
          <p:nvPr/>
        </p:nvCxnSpPr>
        <p:spPr>
          <a:xfrm rot="5400000" flipH="1" flipV="1">
            <a:off x="243816" y="3492103"/>
            <a:ext cx="3006459" cy="1588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  <a:alpha val="68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645833" y="2514600"/>
            <a:ext cx="264583" cy="2480731"/>
          </a:xfrm>
          <a:prstGeom prst="rect">
            <a:avLst/>
          </a:prstGeom>
          <a:solidFill>
            <a:schemeClr val="tx2">
              <a:lumMod val="10000"/>
              <a:lumOff val="90000"/>
              <a:alpha val="4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3" name="Straight Connector 32"/>
          <p:cNvCxnSpPr/>
          <p:nvPr/>
        </p:nvCxnSpPr>
        <p:spPr>
          <a:xfrm rot="16200000" flipV="1">
            <a:off x="1670049" y="3754967"/>
            <a:ext cx="2481528" cy="794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  <a:alpha val="59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 flipH="1" flipV="1">
            <a:off x="1416052" y="3754966"/>
            <a:ext cx="2480730" cy="2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  <a:alpha val="59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 rot="16200000">
            <a:off x="2136457" y="2851837"/>
            <a:ext cx="1272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Tevatron 95% CL</a:t>
            </a:r>
            <a:endParaRPr lang="en-GB" sz="10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 rot="16200000">
            <a:off x="1021662" y="3702789"/>
            <a:ext cx="1272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LEP 95% CL</a:t>
            </a:r>
            <a:endParaRPr lang="en-GB" sz="10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72400" y="698956"/>
            <a:ext cx="990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arXiv:1106.2748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722120"/>
            <a:ext cx="9144000" cy="43738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4-Gen SM Higgs Exclusion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0" y="568124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600" dirty="0" smtClean="0">
                <a:solidFill>
                  <a:srgbClr val="D00209"/>
                </a:solidFill>
              </a:rPr>
              <a:t>95% CL exclusion of 140 &lt; </a:t>
            </a:r>
            <a:r>
              <a:rPr lang="en-US" sz="1600" i="1" dirty="0" smtClean="0">
                <a:solidFill>
                  <a:srgbClr val="D00209"/>
                </a:solidFill>
              </a:rPr>
              <a:t>M</a:t>
            </a:r>
            <a:r>
              <a:rPr lang="en-US" sz="1600" i="1" baseline="-25000" dirty="0" smtClean="0">
                <a:solidFill>
                  <a:srgbClr val="D00209"/>
                </a:solidFill>
              </a:rPr>
              <a:t>H</a:t>
            </a:r>
            <a:r>
              <a:rPr lang="en-US" sz="1600" i="1" dirty="0" smtClean="0">
                <a:solidFill>
                  <a:srgbClr val="D00209"/>
                </a:solidFill>
              </a:rPr>
              <a:t> </a:t>
            </a:r>
            <a:r>
              <a:rPr lang="en-US" sz="1600" dirty="0" smtClean="0">
                <a:solidFill>
                  <a:srgbClr val="D00209"/>
                </a:solidFill>
              </a:rPr>
              <a:t>&lt; 185 GeV in SM4</a:t>
            </a:r>
            <a:endParaRPr lang="en-GB" sz="1600" baseline="30000" dirty="0">
              <a:solidFill>
                <a:srgbClr val="D00209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722" y="1981200"/>
            <a:ext cx="1872078" cy="16002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622442" y="3220720"/>
            <a:ext cx="781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smtClean="0">
                <a:solidFill>
                  <a:srgbClr val="E12B0D"/>
                </a:solidFill>
              </a:rPr>
              <a:t>u</a:t>
            </a:r>
            <a:r>
              <a:rPr lang="en-GB" sz="1400" baseline="-25000" dirty="0" smtClean="0">
                <a:solidFill>
                  <a:srgbClr val="E12B0D"/>
                </a:solidFill>
              </a:rPr>
              <a:t>4</a:t>
            </a:r>
            <a:r>
              <a:rPr lang="en-GB" sz="1400" dirty="0" smtClean="0">
                <a:solidFill>
                  <a:srgbClr val="E12B0D"/>
                </a:solidFill>
              </a:rPr>
              <a:t>, </a:t>
            </a:r>
            <a:r>
              <a:rPr lang="en-GB" sz="1400" i="1" dirty="0" smtClean="0">
                <a:solidFill>
                  <a:srgbClr val="E12B0D"/>
                </a:solidFill>
              </a:rPr>
              <a:t>d</a:t>
            </a:r>
            <a:r>
              <a:rPr lang="en-GB" sz="1400" baseline="-25000" dirty="0" smtClean="0">
                <a:solidFill>
                  <a:srgbClr val="E12B0D"/>
                </a:solidFill>
              </a:rPr>
              <a:t>4</a:t>
            </a:r>
            <a:r>
              <a:rPr lang="en-GB" sz="1400" dirty="0" smtClean="0">
                <a:solidFill>
                  <a:srgbClr val="E12B0D"/>
                </a:solidFill>
              </a:rPr>
              <a:t> ?</a:t>
            </a:r>
            <a:endParaRPr lang="en-GB" sz="1400" dirty="0">
              <a:solidFill>
                <a:srgbClr val="E12B0D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7607202" y="3180080"/>
            <a:ext cx="782320" cy="386080"/>
          </a:xfrm>
          <a:prstGeom prst="ellipse">
            <a:avLst/>
          </a:prstGeom>
          <a:noFill/>
          <a:ln w="25400" cap="flat" cmpd="sng" algn="ctr">
            <a:solidFill>
              <a:srgbClr val="D00209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26" name="Curved Connector 25"/>
          <p:cNvCxnSpPr>
            <a:endCxn id="25" idx="4"/>
          </p:cNvCxnSpPr>
          <p:nvPr/>
        </p:nvCxnSpPr>
        <p:spPr>
          <a:xfrm rot="16200000" flipV="1">
            <a:off x="7687803" y="3876719"/>
            <a:ext cx="621120" cy="1"/>
          </a:xfrm>
          <a:prstGeom prst="curvedConnector3">
            <a:avLst>
              <a:gd name="adj1" fmla="val 50000"/>
            </a:avLst>
          </a:prstGeom>
          <a:ln w="12700" cap="flat" cmpd="sng" algn="ctr">
            <a:solidFill>
              <a:srgbClr val="D0020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128815" y="4187280"/>
            <a:ext cx="19389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D00209"/>
                </a:solidFill>
              </a:rPr>
              <a:t>4</a:t>
            </a:r>
            <a:r>
              <a:rPr lang="en-GB" sz="1600" baseline="30000" dirty="0" smtClean="0">
                <a:solidFill>
                  <a:srgbClr val="D00209"/>
                </a:solidFill>
              </a:rPr>
              <a:t>th</a:t>
            </a:r>
            <a:r>
              <a:rPr lang="en-GB" sz="1600" dirty="0" smtClean="0">
                <a:solidFill>
                  <a:srgbClr val="D00209"/>
                </a:solidFill>
              </a:rPr>
              <a:t> generation ? </a:t>
            </a:r>
          </a:p>
          <a:p>
            <a:r>
              <a:rPr lang="en-GB" sz="1600" i="1" dirty="0" smtClean="0">
                <a:solidFill>
                  <a:srgbClr val="D00209"/>
                </a:solidFill>
              </a:rPr>
              <a:t>K</a:t>
            </a:r>
            <a:r>
              <a:rPr lang="en-GB" sz="1600" dirty="0" smtClean="0">
                <a:solidFill>
                  <a:srgbClr val="D00209"/>
                </a:solidFill>
              </a:rPr>
              <a:t>-factor of ~3</a:t>
            </a:r>
            <a:r>
              <a:rPr lang="en-GB" sz="1600" baseline="30000" dirty="0" smtClean="0">
                <a:solidFill>
                  <a:srgbClr val="D00209"/>
                </a:solidFill>
              </a:rPr>
              <a:t>2</a:t>
            </a:r>
            <a:r>
              <a:rPr lang="en-GB" sz="1600" dirty="0" smtClean="0">
                <a:solidFill>
                  <a:srgbClr val="D00209"/>
                </a:solidFill>
              </a:rPr>
              <a:t> = 9 </a:t>
            </a:r>
            <a:r>
              <a:rPr lang="en-GB" sz="1200" dirty="0" smtClean="0">
                <a:solidFill>
                  <a:srgbClr val="D00209"/>
                </a:solidFill>
              </a:rPr>
              <a:t>using sequential model</a:t>
            </a:r>
            <a:endParaRPr lang="en-GB" sz="1600" dirty="0">
              <a:solidFill>
                <a:srgbClr val="D00209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1000" y="1132417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Gluon fusion to Higgs via triangular heavy-quark loop sensitive to 4</a:t>
            </a:r>
            <a:r>
              <a:rPr lang="en-US" sz="1800" baseline="30000" dirty="0" smtClean="0">
                <a:solidFill>
                  <a:prstClr val="black"/>
                </a:solidFill>
              </a:rPr>
              <a:t>th</a:t>
            </a:r>
            <a:r>
              <a:rPr lang="en-US" sz="1800" dirty="0" smtClean="0">
                <a:solidFill>
                  <a:prstClr val="black"/>
                </a:solidFill>
              </a:rPr>
              <a:t> generation</a:t>
            </a:r>
          </a:p>
        </p:txBody>
      </p:sp>
      <p:pic>
        <p:nvPicPr>
          <p:cNvPr id="28" name="Picture 2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340783" y="1798653"/>
            <a:ext cx="6427350" cy="38088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772400" y="698956"/>
            <a:ext cx="990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arXiv:1106.2748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lum bright="32000"/>
          </a:blip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762000" y="914400"/>
            <a:ext cx="7696200" cy="5029200"/>
          </a:xfrm>
          <a:prstGeom prst="roundRect">
            <a:avLst>
              <a:gd name="adj" fmla="val 16667"/>
            </a:avLst>
          </a:prstGeom>
          <a:solidFill>
            <a:schemeClr val="bg1">
              <a:alpha val="94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14400" y="1066800"/>
            <a:ext cx="7620000" cy="467987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800" dirty="0" smtClean="0">
                <a:solidFill>
                  <a:srgbClr val="000000"/>
                </a:solidFill>
                <a:latin typeface="Trebuchet MS"/>
                <a:cs typeface="Trebuchet MS"/>
              </a:rPr>
              <a:t>The LHC proton-proton Physics Programme</a:t>
            </a:r>
          </a:p>
          <a:p>
            <a:pPr marL="719138" indent="-454025" defTabSz="914400">
              <a:lnSpc>
                <a:spcPct val="110000"/>
              </a:lnSpc>
              <a:spcBef>
                <a:spcPts val="1800"/>
              </a:spcBef>
              <a:buFontTx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Mass and electroweak symmetry breaking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Higgs Boson, measurement of its properties</a:t>
            </a: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Hierarchy in the </a:t>
            </a:r>
            <a:r>
              <a:rPr lang="en-GB" sz="2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TeV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domain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new phenomena moderating the hierarchy problem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unexpected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chemeClr val="bg1">
                    <a:lumMod val="85000"/>
                  </a:schemeClr>
                </a:solidFill>
                <a:latin typeface="Trebuchet MS"/>
                <a:cs typeface="Trebuchet MS"/>
              </a:rPr>
              <a:t> Electroweak unification and strong interactions</a:t>
            </a:r>
            <a:r>
              <a:rPr lang="en-GB" sz="1600" dirty="0" smtClean="0">
                <a:solidFill>
                  <a:schemeClr val="bg1">
                    <a:lumMod val="85000"/>
                  </a:schemeClr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Precision measurements (</a:t>
            </a:r>
            <a:r>
              <a:rPr lang="en-GB" sz="1400" i="1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M</a:t>
            </a:r>
            <a:r>
              <a:rPr lang="en-GB" sz="1400" i="1" baseline="-25000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W</a:t>
            </a: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, </a:t>
            </a:r>
            <a:r>
              <a:rPr lang="en-GB" sz="1400" i="1" dirty="0" err="1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m</a:t>
            </a:r>
            <a:r>
              <a:rPr lang="en-GB" sz="1400" baseline="-25000" dirty="0" err="1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top</a:t>
            </a: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) and tests of the Standard Model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Tests of perturbative QCD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chemeClr val="bg1">
                    <a:lumMod val="85000"/>
                  </a:schemeClr>
                </a:solidFill>
                <a:latin typeface="Trebuchet MS"/>
                <a:cs typeface="Trebuchet MS"/>
              </a:rPr>
              <a:t> Flavour</a:t>
            </a:r>
            <a:r>
              <a:rPr lang="en-GB" sz="1600" dirty="0" smtClean="0">
                <a:solidFill>
                  <a:schemeClr val="bg1">
                    <a:lumMod val="85000"/>
                  </a:schemeClr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i="1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B, D</a:t>
            </a: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mixing, rare decays and </a:t>
            </a:r>
            <a:r>
              <a:rPr lang="en-GB" sz="1400" i="1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CP</a:t>
            </a: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violation as tests of the Standard Model</a:t>
            </a:r>
          </a:p>
        </p:txBody>
      </p:sp>
      <p:sp>
        <p:nvSpPr>
          <p:cNvPr id="7" name="TextBox 6"/>
          <p:cNvSpPr txBox="1"/>
          <p:nvPr/>
        </p:nvSpPr>
        <p:spPr>
          <a:xfrm rot="20921315">
            <a:off x="185293" y="2322103"/>
            <a:ext cx="1137235" cy="369332"/>
          </a:xfrm>
          <a:prstGeom prst="rect">
            <a:avLst/>
          </a:prstGeom>
          <a:solidFill>
            <a:schemeClr val="bg1"/>
          </a:solidFill>
          <a:ln>
            <a:solidFill>
              <a:srgbClr val="E12B0D"/>
            </a:solidFill>
          </a:ln>
          <a:effectLst>
            <a:outerShdw blurRad="165100" dist="38100" dir="2700000">
              <a:srgbClr val="000000">
                <a:alpha val="16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This talk</a:t>
            </a:r>
            <a:endParaRPr lang="en-GB" sz="1800" i="1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on Higgs mass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direct Higgs searches with EW fit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6" name="Picture 1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0" y="2071829"/>
            <a:ext cx="4555491" cy="3085200"/>
          </a:xfrm>
          <a:prstGeom prst="rect">
            <a:avLst/>
          </a:prstGeom>
        </p:spPr>
      </p:pic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5290365" y="5366903"/>
            <a:ext cx="3352800" cy="5766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288925" indent="-288925">
              <a:spcBef>
                <a:spcPct val="50000"/>
              </a:spcBef>
              <a:buSzPct val="100000"/>
            </a:pPr>
            <a:r>
              <a:rPr lang="en-US" sz="1400" dirty="0" smtClean="0">
                <a:solidFill>
                  <a:srgbClr val="404040"/>
                </a:solidFill>
                <a:sym typeface="Symbol" charset="2"/>
              </a:rPr>
              <a:t>Central </a:t>
            </a:r>
            <a:r>
              <a:rPr lang="en-US" sz="1400" dirty="0">
                <a:solidFill>
                  <a:srgbClr val="404040"/>
                </a:solidFill>
                <a:sym typeface="Symbol" charset="2"/>
              </a:rPr>
              <a:t>value ±1: </a:t>
            </a:r>
          </a:p>
          <a:p>
            <a:pPr marL="288925" indent="-288925">
              <a:spcBef>
                <a:spcPts val="363"/>
              </a:spcBef>
              <a:buSzPct val="100000"/>
            </a:pPr>
            <a:r>
              <a:rPr lang="en-US" sz="1400" dirty="0">
                <a:solidFill>
                  <a:srgbClr val="404040"/>
                </a:solidFill>
                <a:sym typeface="Symbol" charset="2"/>
              </a:rPr>
              <a:t>95% CL upper limit:</a:t>
            </a:r>
            <a:r>
              <a:rPr lang="en-US" sz="1400" dirty="0" smtClean="0">
                <a:solidFill>
                  <a:srgbClr val="404040"/>
                </a:solidFill>
                <a:sym typeface="Symbol" charset="2"/>
              </a:rPr>
              <a:t> 143 GeV</a:t>
            </a:r>
            <a:endParaRPr lang="en-US" sz="1400" dirty="0">
              <a:solidFill>
                <a:srgbClr val="404040"/>
              </a:solidFill>
              <a:sym typeface="Symbol" charset="2"/>
            </a:endParaRPr>
          </a:p>
        </p:txBody>
      </p:sp>
      <p:graphicFrame>
        <p:nvGraphicFramePr>
          <p:cNvPr id="2822146" name="Object 2"/>
          <p:cNvGraphicFramePr>
            <a:graphicFrameLocks noChangeAspect="1"/>
          </p:cNvGraphicFramePr>
          <p:nvPr/>
        </p:nvGraphicFramePr>
        <p:xfrm>
          <a:off x="6902450" y="5384800"/>
          <a:ext cx="1449388" cy="304800"/>
        </p:xfrm>
        <a:graphic>
          <a:graphicData uri="http://schemas.openxmlformats.org/presentationml/2006/ole">
            <p:oleObj spid="_x0000_s3054594" name="Equation" r:id="rId5" imgW="1206500" imgH="254000" progId="Equation.DSMT4">
              <p:embed/>
            </p:oleObj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772400" y="1277779"/>
            <a:ext cx="1371600" cy="246221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http://</a:t>
            </a:r>
            <a:r>
              <a:rPr kumimoji="0" lang="en-US" sz="1000" b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cern.ch/gfitter</a:t>
            </a:r>
            <a:endParaRPr kumimoji="0" lang="en-US" sz="1000" b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838200" y="5366903"/>
            <a:ext cx="3352800" cy="5766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288925" indent="-288925">
              <a:spcBef>
                <a:spcPct val="50000"/>
              </a:spcBef>
              <a:buSzPct val="100000"/>
            </a:pPr>
            <a:r>
              <a:rPr lang="en-US" sz="1400" dirty="0" smtClean="0">
                <a:solidFill>
                  <a:srgbClr val="404040"/>
                </a:solidFill>
                <a:sym typeface="Symbol" charset="2"/>
              </a:rPr>
              <a:t>Central </a:t>
            </a:r>
            <a:r>
              <a:rPr lang="en-US" sz="1400" dirty="0">
                <a:solidFill>
                  <a:srgbClr val="404040"/>
                </a:solidFill>
                <a:sym typeface="Symbol" charset="2"/>
              </a:rPr>
              <a:t>value ±1: </a:t>
            </a:r>
          </a:p>
          <a:p>
            <a:pPr marL="288925" indent="-288925">
              <a:spcBef>
                <a:spcPts val="363"/>
              </a:spcBef>
              <a:buSzPct val="100000"/>
            </a:pPr>
            <a:r>
              <a:rPr lang="en-US" sz="1400" dirty="0">
                <a:solidFill>
                  <a:srgbClr val="404040"/>
                </a:solidFill>
                <a:sym typeface="Symbol" charset="2"/>
              </a:rPr>
              <a:t>95% CL upper limit: </a:t>
            </a:r>
            <a:r>
              <a:rPr lang="en-US" sz="1400" dirty="0" smtClean="0">
                <a:solidFill>
                  <a:srgbClr val="404040"/>
                </a:solidFill>
                <a:sym typeface="Symbol" charset="2"/>
              </a:rPr>
              <a:t>169 </a:t>
            </a:r>
            <a:r>
              <a:rPr lang="en-US" sz="1400" dirty="0">
                <a:solidFill>
                  <a:srgbClr val="404040"/>
                </a:solidFill>
                <a:sym typeface="Symbol" charset="2"/>
              </a:rPr>
              <a:t>GeV</a:t>
            </a:r>
          </a:p>
        </p:txBody>
      </p:sp>
      <p:graphicFrame>
        <p:nvGraphicFramePr>
          <p:cNvPr id="19" name="Object 2"/>
          <p:cNvGraphicFramePr>
            <a:graphicFrameLocks noChangeAspect="1"/>
          </p:cNvGraphicFramePr>
          <p:nvPr/>
        </p:nvGraphicFramePr>
        <p:xfrm>
          <a:off x="2488916" y="5384622"/>
          <a:ext cx="1373187" cy="304800"/>
        </p:xfrm>
        <a:graphic>
          <a:graphicData uri="http://schemas.openxmlformats.org/presentationml/2006/ole">
            <p:oleObj spid="_x0000_s3054595" name="Equation" r:id="rId6" imgW="1143000" imgH="254000" progId="Equation.DSMT4">
              <p:embed/>
            </p:oleObj>
          </a:graphicData>
        </a:graphic>
      </p:graphicFrame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67689" y="1828800"/>
            <a:ext cx="4013692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595959"/>
                </a:solidFill>
              </a:rPr>
              <a:t>EW fit </a:t>
            </a:r>
            <a:r>
              <a:rPr lang="en-US" sz="1400" b="1" i="1" dirty="0" smtClean="0">
                <a:solidFill>
                  <a:srgbClr val="595959"/>
                </a:solidFill>
              </a:rPr>
              <a:t>not </a:t>
            </a:r>
            <a:r>
              <a:rPr lang="en-US" sz="1400" b="1" dirty="0" smtClean="0">
                <a:solidFill>
                  <a:srgbClr val="595959"/>
                </a:solidFill>
              </a:rPr>
              <a:t>including </a:t>
            </a:r>
            <a:r>
              <a:rPr lang="en-US" sz="1400" dirty="0" smtClean="0">
                <a:solidFill>
                  <a:srgbClr val="595959"/>
                </a:solidFill>
              </a:rPr>
              <a:t>direct Higgs searches</a:t>
            </a:r>
            <a:endParaRPr lang="en-GB" sz="1400" b="1" baseline="-25000" dirty="0">
              <a:solidFill>
                <a:srgbClr val="D00209"/>
              </a:solidFill>
              <a:sym typeface="Symbol" charset="2"/>
            </a:endParaRPr>
          </a:p>
        </p:txBody>
      </p:sp>
      <p:pic>
        <p:nvPicPr>
          <p:cNvPr id="23" name="Picture 2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4533781" y="2071829"/>
            <a:ext cx="4555491" cy="3085200"/>
          </a:xfrm>
          <a:prstGeom prst="rect">
            <a:avLst/>
          </a:prstGeom>
        </p:spPr>
      </p:pic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4903926" y="1828800"/>
            <a:ext cx="4013692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595959"/>
                </a:solidFill>
              </a:rPr>
              <a:t>EW fit </a:t>
            </a:r>
            <a:r>
              <a:rPr lang="en-US" sz="1400" b="1" i="1" dirty="0" smtClean="0">
                <a:solidFill>
                  <a:srgbClr val="595959"/>
                </a:solidFill>
              </a:rPr>
              <a:t>including </a:t>
            </a:r>
            <a:r>
              <a:rPr lang="en-US" sz="1400" dirty="0" smtClean="0">
                <a:solidFill>
                  <a:srgbClr val="595959"/>
                </a:solidFill>
              </a:rPr>
              <a:t>direct Higgs searches</a:t>
            </a:r>
            <a:endParaRPr lang="en-GB" sz="14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71800" y="2928119"/>
            <a:ext cx="115975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Width of band indicates theory uncertainty</a:t>
            </a:r>
            <a:endParaRPr lang="en-GB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on other observables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direct Higgs searches with EW fit to predict precision observables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72400" y="1277779"/>
            <a:ext cx="1371600" cy="246221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http://</a:t>
            </a:r>
            <a:r>
              <a:rPr kumimoji="0" lang="en-US" sz="1000" b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cern.ch/gfitter</a:t>
            </a:r>
            <a:endParaRPr kumimoji="0" lang="en-US" sz="1000" b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533400" y="5257800"/>
            <a:ext cx="4057404" cy="843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288925" indent="-288925">
              <a:spcBef>
                <a:spcPct val="50000"/>
              </a:spcBef>
              <a:buSzPct val="100000"/>
            </a:pPr>
            <a:r>
              <a:rPr lang="en-US" sz="1400" dirty="0" smtClean="0">
                <a:solidFill>
                  <a:srgbClr val="404040"/>
                </a:solidFill>
                <a:sym typeface="Symbol" charset="2"/>
              </a:rPr>
              <a:t>Central </a:t>
            </a:r>
            <a:r>
              <a:rPr lang="en-US" sz="1400" dirty="0">
                <a:solidFill>
                  <a:srgbClr val="404040"/>
                </a:solidFill>
                <a:sym typeface="Symbol" charset="2"/>
              </a:rPr>
              <a:t>value ±1:</a:t>
            </a:r>
            <a:r>
              <a:rPr lang="en-US" sz="1400" dirty="0" smtClean="0">
                <a:solidFill>
                  <a:srgbClr val="404040"/>
                </a:solidFill>
                <a:sym typeface="Symbol" charset="2"/>
              </a:rPr>
              <a:t> 	</a:t>
            </a:r>
            <a:r>
              <a:rPr lang="en-US" sz="1400" i="1" dirty="0" err="1" smtClean="0">
                <a:solidFill>
                  <a:srgbClr val="E12B0D"/>
                </a:solidFill>
                <a:sym typeface="Symbol" charset="2"/>
              </a:rPr>
              <a:t>m</a:t>
            </a:r>
            <a:r>
              <a:rPr lang="en-US" sz="1400" i="1" baseline="-25000" dirty="0" err="1" smtClean="0">
                <a:solidFill>
                  <a:srgbClr val="E12B0D"/>
                </a:solidFill>
                <a:sym typeface="Symbol" charset="2"/>
              </a:rPr>
              <a:t>t</a:t>
            </a:r>
            <a:r>
              <a:rPr lang="en-US" sz="1400" i="1" dirty="0" smtClean="0">
                <a:solidFill>
                  <a:srgbClr val="E12B0D"/>
                </a:solidFill>
                <a:sym typeface="Symbol" charset="2"/>
              </a:rPr>
              <a:t> </a:t>
            </a:r>
            <a:r>
              <a:rPr lang="en-US" sz="1400" dirty="0" smtClean="0">
                <a:solidFill>
                  <a:srgbClr val="E12B0D"/>
                </a:solidFill>
                <a:sym typeface="Symbol" charset="2"/>
              </a:rPr>
              <a:t>= (176.8 ± 3.3) GeV</a:t>
            </a:r>
          </a:p>
          <a:p>
            <a:pPr marL="288925" indent="-288925">
              <a:spcBef>
                <a:spcPts val="363"/>
              </a:spcBef>
              <a:buSzPct val="100000"/>
            </a:pPr>
            <a:r>
              <a:rPr lang="en-US" sz="1400" dirty="0" smtClean="0">
                <a:solidFill>
                  <a:srgbClr val="404040"/>
                </a:solidFill>
                <a:sym typeface="Symbol" charset="2"/>
              </a:rPr>
              <a:t>Direct measurement: 	</a:t>
            </a:r>
            <a:r>
              <a:rPr lang="en-US" sz="1400" i="1" dirty="0" err="1" smtClean="0">
                <a:solidFill>
                  <a:srgbClr val="E12B0D"/>
                </a:solidFill>
                <a:sym typeface="Symbol" charset="2"/>
              </a:rPr>
              <a:t>m</a:t>
            </a:r>
            <a:r>
              <a:rPr lang="en-US" sz="1400" i="1" baseline="-25000" dirty="0" err="1" smtClean="0">
                <a:solidFill>
                  <a:srgbClr val="E12B0D"/>
                </a:solidFill>
                <a:sym typeface="Symbol" charset="2"/>
              </a:rPr>
              <a:t>t</a:t>
            </a:r>
            <a:r>
              <a:rPr lang="en-US" sz="1400" i="1" dirty="0" smtClean="0">
                <a:solidFill>
                  <a:srgbClr val="E12B0D"/>
                </a:solidFill>
                <a:sym typeface="Symbol" charset="2"/>
              </a:rPr>
              <a:t> </a:t>
            </a:r>
            <a:r>
              <a:rPr lang="en-US" sz="1400" dirty="0" smtClean="0">
                <a:solidFill>
                  <a:srgbClr val="E12B0D"/>
                </a:solidFill>
                <a:sym typeface="Symbol" charset="2"/>
              </a:rPr>
              <a:t>= (173.3 ± 1.1) GeV</a:t>
            </a:r>
          </a:p>
          <a:p>
            <a:pPr marL="288925" indent="-288925">
              <a:spcBef>
                <a:spcPts val="363"/>
              </a:spcBef>
              <a:buSzPct val="100000"/>
            </a:pPr>
            <a:r>
              <a:rPr lang="en-US" sz="1400" dirty="0" smtClean="0">
                <a:solidFill>
                  <a:srgbClr val="404040"/>
                </a:solidFill>
                <a:sym typeface="Symbol" charset="2"/>
              </a:rPr>
              <a:t>From cross section:</a:t>
            </a:r>
            <a:r>
              <a:rPr lang="en-US" sz="1400" dirty="0" smtClean="0">
                <a:solidFill>
                  <a:srgbClr val="E12B0D"/>
                </a:solidFill>
                <a:sym typeface="Symbol" charset="2"/>
              </a:rPr>
              <a:t>	</a:t>
            </a:r>
            <a:r>
              <a:rPr lang="en-US" sz="1400" i="1" dirty="0" err="1" smtClean="0">
                <a:solidFill>
                  <a:srgbClr val="E12B0D"/>
                </a:solidFill>
                <a:sym typeface="Symbol" charset="2"/>
              </a:rPr>
              <a:t>m</a:t>
            </a:r>
            <a:r>
              <a:rPr lang="en-US" sz="1400" i="1" baseline="-25000" dirty="0" err="1" smtClean="0">
                <a:solidFill>
                  <a:srgbClr val="E12B0D"/>
                </a:solidFill>
                <a:sym typeface="Symbol" charset="2"/>
              </a:rPr>
              <a:t>t</a:t>
            </a:r>
            <a:r>
              <a:rPr lang="en-US" sz="1400" i="1" dirty="0" smtClean="0">
                <a:solidFill>
                  <a:srgbClr val="E12B0D"/>
                </a:solidFill>
                <a:sym typeface="Symbol" charset="2"/>
              </a:rPr>
              <a:t> </a:t>
            </a:r>
            <a:r>
              <a:rPr lang="en-US" sz="1400" dirty="0" smtClean="0">
                <a:solidFill>
                  <a:srgbClr val="E12B0D"/>
                </a:solidFill>
                <a:sym typeface="Symbol" charset="2"/>
              </a:rPr>
              <a:t>= (167.5         ) GeV</a:t>
            </a:r>
            <a:endParaRPr lang="en-US" sz="1400" dirty="0">
              <a:solidFill>
                <a:srgbClr val="404040"/>
              </a:solidFill>
              <a:sym typeface="Symbol" charset="2"/>
            </a:endParaRP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533781" y="2071829"/>
            <a:ext cx="4555491" cy="3085200"/>
          </a:xfrm>
          <a:prstGeom prst="rect">
            <a:avLst/>
          </a:prstGeom>
        </p:spPr>
      </p:pic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4895604" y="1828800"/>
            <a:ext cx="4013692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595959"/>
                </a:solidFill>
              </a:rPr>
              <a:t>Constraint on </a:t>
            </a:r>
            <a:r>
              <a:rPr lang="en-US" sz="1400" i="1" dirty="0" smtClean="0">
                <a:solidFill>
                  <a:srgbClr val="595959"/>
                </a:solidFill>
              </a:rPr>
              <a:t>W</a:t>
            </a:r>
            <a:r>
              <a:rPr lang="en-US" sz="1400" dirty="0" smtClean="0">
                <a:solidFill>
                  <a:srgbClr val="595959"/>
                </a:solidFill>
              </a:rPr>
              <a:t> mass</a:t>
            </a:r>
            <a:endParaRPr lang="en-GB" sz="1400" b="1" baseline="-25000" dirty="0">
              <a:solidFill>
                <a:srgbClr val="D00209"/>
              </a:solidFill>
              <a:sym typeface="Symbol" charset="2"/>
            </a:endParaRPr>
          </a:p>
        </p:txBody>
      </p:sp>
      <p:pic>
        <p:nvPicPr>
          <p:cNvPr id="22" name="Picture 2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0" y="2071829"/>
            <a:ext cx="4555491" cy="3085200"/>
          </a:xfrm>
          <a:prstGeom prst="rect">
            <a:avLst/>
          </a:prstGeom>
        </p:spPr>
      </p:pic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67689" y="1828800"/>
            <a:ext cx="4013692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595959"/>
                </a:solidFill>
              </a:rPr>
              <a:t>Constraint on top mass</a:t>
            </a:r>
            <a:endParaRPr lang="en-GB" sz="14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309165" y="5768419"/>
            <a:ext cx="463310" cy="398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smtClean="0">
                <a:solidFill>
                  <a:srgbClr val="E12B0D"/>
                </a:solidFill>
                <a:sym typeface="Symbol" charset="2"/>
              </a:rPr>
              <a:t>+5.0</a:t>
            </a:r>
          </a:p>
          <a:p>
            <a:pPr>
              <a:lnSpc>
                <a:spcPts val="1060"/>
              </a:lnSpc>
            </a:pPr>
            <a:r>
              <a:rPr lang="en-US" sz="1050" dirty="0" smtClean="0">
                <a:solidFill>
                  <a:srgbClr val="E12B0D"/>
                </a:solidFill>
                <a:sym typeface="Symbol" charset="2"/>
              </a:rPr>
              <a:t>–4.5</a:t>
            </a:r>
            <a:endParaRPr lang="en-GB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6248400"/>
            <a:ext cx="1371600" cy="246221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D0: </a:t>
            </a:r>
            <a:r>
              <a:rPr kumimoji="0" lang="en-US" sz="1000" b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arXiv</a:t>
            </a:r>
            <a:r>
              <a:rPr lang="en-US" sz="1000" kern="0" dirty="0" smtClean="0">
                <a:solidFill>
                  <a:srgbClr val="FFFFFF"/>
                </a:solidFill>
              </a:rPr>
              <a:t>:1104.2887</a:t>
            </a:r>
            <a:endParaRPr kumimoji="0" lang="en-US" sz="1000" b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4800600" y="5257800"/>
            <a:ext cx="4343400" cy="5766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288925" indent="-288925">
              <a:spcBef>
                <a:spcPct val="50000"/>
              </a:spcBef>
              <a:buSzPct val="100000"/>
            </a:pPr>
            <a:r>
              <a:rPr lang="en-US" sz="1400" dirty="0" smtClean="0">
                <a:solidFill>
                  <a:srgbClr val="404040"/>
                </a:solidFill>
                <a:sym typeface="Symbol" charset="2"/>
              </a:rPr>
              <a:t>Central </a:t>
            </a:r>
            <a:r>
              <a:rPr lang="en-US" sz="1400" dirty="0">
                <a:solidFill>
                  <a:srgbClr val="404040"/>
                </a:solidFill>
                <a:sym typeface="Symbol" charset="2"/>
              </a:rPr>
              <a:t>value ±1:</a:t>
            </a:r>
            <a:r>
              <a:rPr lang="en-US" sz="1400" dirty="0" smtClean="0">
                <a:solidFill>
                  <a:srgbClr val="404040"/>
                </a:solidFill>
                <a:sym typeface="Symbol" charset="2"/>
              </a:rPr>
              <a:t> 	</a:t>
            </a:r>
            <a:r>
              <a:rPr lang="en-US" sz="1400" i="1" dirty="0" err="1" smtClean="0">
                <a:solidFill>
                  <a:srgbClr val="E12B0D"/>
                </a:solidFill>
                <a:sym typeface="Symbol" charset="2"/>
              </a:rPr>
              <a:t>m</a:t>
            </a:r>
            <a:r>
              <a:rPr lang="en-US" sz="1400" i="1" baseline="-25000" dirty="0" err="1" smtClean="0">
                <a:solidFill>
                  <a:srgbClr val="E12B0D"/>
                </a:solidFill>
                <a:sym typeface="Symbol" charset="2"/>
              </a:rPr>
              <a:t>t</a:t>
            </a:r>
            <a:r>
              <a:rPr lang="en-US" sz="1400" i="1" dirty="0" smtClean="0">
                <a:solidFill>
                  <a:srgbClr val="E12B0D"/>
                </a:solidFill>
                <a:sym typeface="Symbol" charset="2"/>
              </a:rPr>
              <a:t> </a:t>
            </a:r>
            <a:r>
              <a:rPr lang="en-US" sz="1400" dirty="0" smtClean="0">
                <a:solidFill>
                  <a:srgbClr val="E12B0D"/>
                </a:solidFill>
                <a:sym typeface="Symbol" charset="2"/>
              </a:rPr>
              <a:t>= (80.359             ) GeV</a:t>
            </a:r>
          </a:p>
          <a:p>
            <a:pPr marL="288925" indent="-288925">
              <a:spcBef>
                <a:spcPts val="363"/>
              </a:spcBef>
              <a:buSzPct val="100000"/>
            </a:pPr>
            <a:r>
              <a:rPr lang="en-US" sz="1400" dirty="0" smtClean="0">
                <a:solidFill>
                  <a:srgbClr val="404040"/>
                </a:solidFill>
                <a:sym typeface="Symbol" charset="2"/>
              </a:rPr>
              <a:t>Direct measurement: 	</a:t>
            </a:r>
            <a:r>
              <a:rPr lang="en-US" sz="1400" i="1" dirty="0" err="1" smtClean="0">
                <a:solidFill>
                  <a:srgbClr val="E12B0D"/>
                </a:solidFill>
                <a:sym typeface="Symbol" charset="2"/>
              </a:rPr>
              <a:t>m</a:t>
            </a:r>
            <a:r>
              <a:rPr lang="en-US" sz="1400" i="1" baseline="-25000" dirty="0" err="1" smtClean="0">
                <a:solidFill>
                  <a:srgbClr val="E12B0D"/>
                </a:solidFill>
                <a:sym typeface="Symbol" charset="2"/>
              </a:rPr>
              <a:t>t</a:t>
            </a:r>
            <a:r>
              <a:rPr lang="en-US" sz="1400" i="1" dirty="0" smtClean="0">
                <a:solidFill>
                  <a:srgbClr val="E12B0D"/>
                </a:solidFill>
                <a:sym typeface="Symbol" charset="2"/>
              </a:rPr>
              <a:t> </a:t>
            </a:r>
            <a:r>
              <a:rPr lang="en-US" sz="1400" dirty="0" smtClean="0">
                <a:solidFill>
                  <a:srgbClr val="E12B0D"/>
                </a:solidFill>
                <a:sym typeface="Symbol" charset="2"/>
              </a:rPr>
              <a:t>= (80.399 ± 0.023) GeV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612725" y="3766576"/>
            <a:ext cx="115975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3.0 GeV error if </a:t>
            </a:r>
            <a:r>
              <a:rPr lang="en-GB" sz="105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</a:t>
            </a:r>
            <a:r>
              <a:rPr lang="en-GB" sz="105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</a:t>
            </a:r>
            <a:r>
              <a:rPr lang="en-GB" sz="105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= 120 GeV known</a:t>
            </a:r>
            <a:endParaRPr lang="en-GB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81800" y="3299936"/>
            <a:ext cx="838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11 </a:t>
            </a:r>
            <a:r>
              <a:rPr lang="en-GB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MeV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error if Higgs known</a:t>
            </a:r>
            <a:endParaRPr lang="en-GB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706840" y="5211309"/>
            <a:ext cx="613084" cy="398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smtClean="0">
                <a:solidFill>
                  <a:srgbClr val="E12B0D"/>
                </a:solidFill>
                <a:sym typeface="Symbol" charset="2"/>
              </a:rPr>
              <a:t>+0.017</a:t>
            </a:r>
          </a:p>
          <a:p>
            <a:pPr>
              <a:lnSpc>
                <a:spcPts val="1060"/>
              </a:lnSpc>
            </a:pPr>
            <a:r>
              <a:rPr lang="en-US" sz="1050" dirty="0" smtClean="0">
                <a:solidFill>
                  <a:srgbClr val="E12B0D"/>
                </a:solidFill>
                <a:sym typeface="Symbol" charset="2"/>
              </a:rPr>
              <a:t>–0.010</a:t>
            </a:r>
            <a:endParaRPr lang="en-GB" sz="1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2243666"/>
            <a:ext cx="9144000" cy="4309533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  </a:t>
            </a:r>
            <a:r>
              <a:rPr lang="en-GB" sz="12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SM / SUSY Higgs to </a:t>
            </a:r>
            <a:r>
              <a:rPr lang="en-GB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tt</a:t>
            </a:r>
            <a:endParaRPr lang="en-GB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10136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2 Higgs doublets required in MSSM, leading to 5 Higgs bosons: </a:t>
            </a:r>
            <a:r>
              <a:rPr lang="en-US" sz="1800" i="1" kern="0" dirty="0" err="1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h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, 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H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, 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A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, 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H</a:t>
            </a:r>
            <a:r>
              <a:rPr lang="en-US" sz="1800" kern="0" baseline="3000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±</a:t>
            </a:r>
            <a:endParaRPr lang="en-US" sz="1800" kern="0" baseline="3000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Higgs coupling to down-type fermions can be strongly enhanced depending on </a:t>
            </a:r>
            <a:r>
              <a:rPr lang="en-GB" sz="1400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tan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b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=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u</a:t>
            </a:r>
            <a:r>
              <a:rPr lang="en-GB" sz="1400" i="1" kern="0" baseline="-250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d</a:t>
            </a:r>
            <a:r>
              <a:rPr lang="en-GB" sz="1400" kern="0" baseline="-250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/</a:t>
            </a:r>
            <a:r>
              <a:rPr lang="en-GB" sz="1400" kern="0" baseline="-250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u</a:t>
            </a:r>
            <a:r>
              <a:rPr lang="en-GB" sz="1400" i="1" kern="0" baseline="-250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u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and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GB" sz="1400" i="1" kern="0" baseline="-250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A</a:t>
            </a:r>
            <a:endParaRPr lang="en-GB" sz="1400" i="1" kern="0" baseline="-25000" dirty="0" smtClean="0">
              <a:solidFill>
                <a:schemeClr val="tx2">
                  <a:lumMod val="75000"/>
                  <a:lumOff val="25000"/>
                </a:schemeClr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Search for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h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, </a:t>
            </a:r>
            <a:r>
              <a:rPr lang="en-GB" sz="1400" i="1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H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, </a:t>
            </a:r>
            <a:r>
              <a:rPr lang="en-GB" sz="1400" i="1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A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®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tt</a:t>
            </a:r>
            <a:r>
              <a:rPr lang="en-GB" sz="1400" i="1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  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decays in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–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&amp;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GB" sz="1400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/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–had channels (52% BR), require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GB" sz="1400" i="1" kern="0" baseline="-250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GB" sz="1400" kern="0" baseline="-250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,miss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&gt; 20 GeV and low </a:t>
            </a:r>
            <a:r>
              <a:rPr lang="en-GB" sz="1400" i="1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GB" sz="1400" i="1" kern="0" baseline="-250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T</a:t>
            </a:r>
            <a:endParaRPr lang="en-GB" sz="1400" i="1" kern="0" baseline="-25000" dirty="0" smtClean="0">
              <a:solidFill>
                <a:schemeClr val="tx2">
                  <a:lumMod val="75000"/>
                  <a:lumOff val="25000"/>
                </a:schemeClr>
              </a:solidFill>
              <a:latin typeface="Symbol" charset="2"/>
              <a:ea typeface="Arial" charset="0"/>
              <a:cs typeface="Symbol" charset="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67540"/>
            <a:ext cx="8991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lvl="1" indent="-271463"/>
            <a:r>
              <a:rPr lang="en-US" sz="1400" dirty="0" smtClean="0">
                <a:solidFill>
                  <a:srgbClr val="E12B0D"/>
                </a:solidFill>
              </a:rPr>
              <a:t>We also searched for </a:t>
            </a:r>
            <a:r>
              <a:rPr lang="en-US" sz="1400" i="1" dirty="0" smtClean="0">
                <a:solidFill>
                  <a:srgbClr val="E12B0D"/>
                </a:solidFill>
              </a:rPr>
              <a:t>CP</a:t>
            </a:r>
            <a:r>
              <a:rPr lang="en-US" sz="1400" dirty="0" smtClean="0">
                <a:solidFill>
                  <a:srgbClr val="E12B0D"/>
                </a:solidFill>
              </a:rPr>
              <a:t>-odd NMSSM Higgs </a:t>
            </a:r>
            <a:r>
              <a:rPr lang="en-US" sz="1400" i="1" dirty="0" smtClean="0">
                <a:solidFill>
                  <a:srgbClr val="E12B0D"/>
                </a:solidFill>
              </a:rPr>
              <a:t>a</a:t>
            </a:r>
            <a:r>
              <a:rPr lang="en-US" sz="1400" baseline="-25000" dirty="0" smtClean="0">
                <a:solidFill>
                  <a:srgbClr val="E12B0D"/>
                </a:solidFill>
              </a:rPr>
              <a:t>1</a:t>
            </a:r>
            <a:r>
              <a:rPr lang="en-US" sz="1400" dirty="0" smtClean="0">
                <a:solidFill>
                  <a:srgbClr val="E12B0D"/>
                </a:solidFill>
              </a:rPr>
              <a:t> </a:t>
            </a:r>
            <a:r>
              <a:rPr lang="en-US" sz="1400" dirty="0" smtClean="0">
                <a:solidFill>
                  <a:srgbClr val="E12B0D"/>
                </a:solidFill>
                <a:latin typeface="Symbol" charset="2"/>
                <a:cs typeface="Symbol" charset="2"/>
              </a:rPr>
              <a:t>® </a:t>
            </a:r>
            <a:r>
              <a:rPr lang="en-US" sz="1400" i="1" dirty="0" smtClean="0">
                <a:solidFill>
                  <a:srgbClr val="E12B0D"/>
                </a:solidFill>
                <a:latin typeface="Symbol" charset="2"/>
                <a:cs typeface="Symbol" charset="2"/>
              </a:rPr>
              <a:t>mm</a:t>
            </a:r>
            <a:r>
              <a:rPr lang="en-US" sz="1400" i="1" dirty="0" smtClean="0">
                <a:solidFill>
                  <a:srgbClr val="E12B0D"/>
                </a:solidFill>
              </a:rPr>
              <a:t> </a:t>
            </a:r>
            <a:r>
              <a:rPr lang="en-US" sz="1400" dirty="0" smtClean="0">
                <a:solidFill>
                  <a:srgbClr val="E12B0D"/>
                </a:solidFill>
              </a:rPr>
              <a:t>for masses 6–9, 11–12 GeV </a:t>
            </a:r>
            <a:r>
              <a:rPr lang="en-US" sz="1400" dirty="0" err="1" smtClean="0">
                <a:solidFill>
                  <a:srgbClr val="E12B0D"/>
                </a:solidFill>
                <a:sym typeface="Wingdings"/>
              </a:rPr>
              <a:t></a:t>
            </a:r>
            <a:r>
              <a:rPr lang="en-US" sz="1400" dirty="0" smtClean="0">
                <a:solidFill>
                  <a:srgbClr val="E12B0D"/>
                </a:solidFill>
              </a:rPr>
              <a:t> 95% CL limits </a:t>
            </a:r>
            <a:r>
              <a:rPr lang="en-US" sz="1400" i="1" dirty="0" smtClean="0">
                <a:solidFill>
                  <a:srgbClr val="E12B0D"/>
                </a:solidFill>
              </a:rPr>
              <a:t>O</a:t>
            </a:r>
            <a:r>
              <a:rPr lang="en-US" sz="1400" dirty="0" smtClean="0">
                <a:solidFill>
                  <a:srgbClr val="E12B0D"/>
                </a:solidFill>
              </a:rPr>
              <a:t>(250 </a:t>
            </a:r>
            <a:r>
              <a:rPr lang="en-US" sz="1400" dirty="0" err="1" smtClean="0">
                <a:solidFill>
                  <a:srgbClr val="E12B0D"/>
                </a:solidFill>
              </a:rPr>
              <a:t>pb</a:t>
            </a:r>
            <a:r>
              <a:rPr lang="en-US" sz="1400" dirty="0" smtClean="0">
                <a:solidFill>
                  <a:srgbClr val="E12B0D"/>
                </a:solidFill>
              </a:rPr>
              <a:t>)   </a:t>
            </a: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50476"/>
              <a:stretch>
                <a:fillRect/>
              </a:stretch>
            </p:blipFill>
          </mc:Choice>
          <mc:Fallback>
            <p:blipFill>
              <a:blip r:embed="rId3"/>
              <a:srcRect r="50476"/>
              <a:stretch>
                <a:fillRect/>
              </a:stretch>
            </p:blipFill>
          </mc:Fallback>
        </mc:AlternateContent>
        <p:spPr>
          <a:xfrm>
            <a:off x="381000" y="2337148"/>
            <a:ext cx="3962400" cy="3682652"/>
          </a:xfrm>
          <a:prstGeom prst="rect">
            <a:avLst/>
          </a:prstGeom>
        </p:spPr>
      </p:pic>
      <p:pic>
        <p:nvPicPr>
          <p:cNvPr id="19" name="Picture 1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52381"/>
              <a:stretch>
                <a:fillRect/>
              </a:stretch>
            </p:blipFill>
          </mc:Choice>
          <mc:Fallback>
            <p:blipFill>
              <a:blip r:embed="rId3"/>
              <a:srcRect l="52381"/>
              <a:stretch>
                <a:fillRect/>
              </a:stretch>
            </p:blipFill>
          </mc:Fallback>
        </mc:AlternateContent>
        <p:spPr>
          <a:xfrm>
            <a:off x="4343400" y="2337148"/>
            <a:ext cx="3810000" cy="368265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077200" y="2449096"/>
            <a:ext cx="9144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err="1" smtClean="0">
                <a:solidFill>
                  <a:srgbClr val="D00209"/>
                </a:solidFill>
              </a:rPr>
              <a:t>m</a:t>
            </a:r>
            <a:r>
              <a:rPr lang="en-GB" sz="1400" i="1" baseline="-25000" dirty="0" err="1" smtClean="0">
                <a:solidFill>
                  <a:srgbClr val="D00209"/>
                </a:solidFill>
              </a:rPr>
              <a:t>h</a:t>
            </a:r>
            <a:r>
              <a:rPr lang="en-GB" sz="1400" baseline="30000" dirty="0" err="1" smtClean="0">
                <a:solidFill>
                  <a:srgbClr val="D00209"/>
                </a:solidFill>
              </a:rPr>
              <a:t>max</a:t>
            </a:r>
            <a:r>
              <a:rPr lang="en-GB" sz="1400" dirty="0" smtClean="0">
                <a:solidFill>
                  <a:srgbClr val="D00209"/>
                </a:solidFill>
              </a:rPr>
              <a:t> scenario </a:t>
            </a:r>
          </a:p>
          <a:p>
            <a:endParaRPr lang="en-GB" sz="600" dirty="0" smtClean="0">
              <a:solidFill>
                <a:srgbClr val="D0020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7626578" y="4934526"/>
            <a:ext cx="8382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Preliminary</a:t>
            </a:r>
          </a:p>
        </p:txBody>
      </p:sp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5277167" y="76200"/>
            <a:ext cx="1940067" cy="73025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6019800" y="5156548"/>
            <a:ext cx="5334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2101849" y="4862331"/>
            <a:ext cx="649817" cy="184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2027768" y="4819999"/>
            <a:ext cx="9254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i="1" dirty="0" smtClean="0"/>
              <a:t>Preliminary</a:t>
            </a:r>
            <a:endParaRPr lang="en-GB" sz="1100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5987546" y="5089670"/>
            <a:ext cx="9254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i="1" dirty="0" smtClean="0"/>
              <a:t>Preliminary</a:t>
            </a:r>
            <a:endParaRPr lang="en-GB" sz="1050" i="1" dirty="0"/>
          </a:p>
        </p:txBody>
      </p:sp>
      <p:pic>
        <p:nvPicPr>
          <p:cNvPr id="29" name="Picture 2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7293434" y="70888"/>
            <a:ext cx="1469566" cy="77653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lum bright="20000" contrast="23000"/>
          </a:blip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1905000"/>
            <a:ext cx="9144000" cy="14478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2018488"/>
            <a:ext cx="9144000" cy="10640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609600" indent="-525463" algn="ctr">
              <a:spcBef>
                <a:spcPct val="50000"/>
              </a:spcBef>
            </a:pPr>
            <a:r>
              <a:rPr lang="en-US" sz="3600" dirty="0" smtClean="0">
                <a:latin typeface="Trebuchet MS"/>
                <a:ea typeface="Arial" charset="0"/>
                <a:cs typeface="Trebuchet MS"/>
              </a:rPr>
              <a:t>Supersymmetry searches</a:t>
            </a:r>
          </a:p>
          <a:p>
            <a:pPr marL="609600" indent="-525463" algn="ctr">
              <a:spcBef>
                <a:spcPct val="50000"/>
              </a:spcBef>
            </a:pPr>
            <a:r>
              <a:rPr lang="en-US" sz="1800" i="1" dirty="0" smtClean="0">
                <a:latin typeface="Trebuchet MS"/>
                <a:ea typeface="Arial" charset="0"/>
                <a:cs typeface="Trebuchet MS"/>
                <a:sym typeface="Symbol" charset="2"/>
              </a:rPr>
              <a:t>SUSY searches also sensitive to many other new physics scenarios (and vice versa)</a:t>
            </a:r>
            <a:endParaRPr lang="en-US" sz="1600" i="1" dirty="0" smtClean="0">
              <a:latin typeface="Trebuchet MS"/>
              <a:cs typeface="Trebuchet MS"/>
              <a:sym typeface="Symbol" charset="2"/>
            </a:endParaRPr>
          </a:p>
        </p:txBody>
      </p:sp>
      <p:graphicFrame>
        <p:nvGraphicFramePr>
          <p:cNvPr id="19" name="Group 142"/>
          <p:cNvGraphicFramePr>
            <a:graphicFrameLocks noGrp="1"/>
          </p:cNvGraphicFramePr>
          <p:nvPr/>
        </p:nvGraphicFramePr>
        <p:xfrm>
          <a:off x="2493962" y="3845895"/>
          <a:ext cx="4275137" cy="2295527"/>
        </p:xfrm>
        <a:graphic>
          <a:graphicData uri="http://schemas.openxmlformats.org/drawingml/2006/table">
            <a:tbl>
              <a:tblPr/>
              <a:tblGrid>
                <a:gridCol w="1493837"/>
                <a:gridCol w="1385888"/>
                <a:gridCol w="1395412"/>
              </a:tblGrid>
              <a:tr h="382588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Spin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Spin 1/2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Spin 1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  <a:alpha val="80000"/>
                      </a:schemeClr>
                    </a:solidFill>
                  </a:tcPr>
                </a:tc>
              </a:tr>
              <a:tr h="38417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Euclid Extra" charset="0"/>
                        </a:rPr>
                        <a:t>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Euclid Extra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80000"/>
                      </a:srgbClr>
                    </a:solidFill>
                  </a:tcPr>
                </a:tc>
                <a:tc rowSpan="3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50000"/>
                        <a:lumOff val="50000"/>
                        <a:alpha val="80000"/>
                      </a:schemeClr>
                    </a:solidFill>
                  </a:tcPr>
                </a:tc>
              </a:tr>
              <a:tr h="3794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8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82588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>
                        <a:alpha val="8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84175">
                <a:tc row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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, Z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0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W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80000"/>
                      </a:srgbClr>
                    </a:solidFill>
                  </a:tcPr>
                </a:tc>
              </a:tr>
              <a:tr h="3825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g</a:t>
                      </a:r>
                      <a:r>
                        <a:rPr kumimoji="0" lang="en-US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a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8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" name="Object 168"/>
          <p:cNvGraphicFramePr>
            <a:graphicFrameLocks noChangeAspect="1"/>
          </p:cNvGraphicFramePr>
          <p:nvPr/>
        </p:nvGraphicFramePr>
        <p:xfrm>
          <a:off x="2922587" y="4249120"/>
          <a:ext cx="520700" cy="338138"/>
        </p:xfrm>
        <a:graphic>
          <a:graphicData uri="http://schemas.openxmlformats.org/presentationml/2006/ole">
            <p:oleObj spid="_x0000_s2839559" name="Equation" r:id="rId4" imgW="393480" imgH="253800" progId="Equation.DSMT4">
              <p:embed/>
            </p:oleObj>
          </a:graphicData>
        </a:graphic>
      </p:graphicFrame>
      <p:graphicFrame>
        <p:nvGraphicFramePr>
          <p:cNvPr id="21" name="Object 170"/>
          <p:cNvGraphicFramePr>
            <a:graphicFrameLocks noChangeAspect="1"/>
          </p:cNvGraphicFramePr>
          <p:nvPr/>
        </p:nvGraphicFramePr>
        <p:xfrm>
          <a:off x="4595812" y="5825508"/>
          <a:ext cx="252413" cy="304800"/>
        </p:xfrm>
        <a:graphic>
          <a:graphicData uri="http://schemas.openxmlformats.org/presentationml/2006/ole">
            <p:oleObj spid="_x0000_s2839560" name="Equation" r:id="rId5" imgW="190440" imgH="228600" progId="Equation.DSMT4">
              <p:embed/>
            </p:oleObj>
          </a:graphicData>
        </a:graphic>
      </p:graphicFrame>
      <p:graphicFrame>
        <p:nvGraphicFramePr>
          <p:cNvPr id="22" name="Object 171"/>
          <p:cNvGraphicFramePr>
            <a:graphicFrameLocks noChangeAspect="1"/>
          </p:cNvGraphicFramePr>
          <p:nvPr/>
        </p:nvGraphicFramePr>
        <p:xfrm>
          <a:off x="4030662" y="5015883"/>
          <a:ext cx="1295400" cy="322263"/>
        </p:xfrm>
        <a:graphic>
          <a:graphicData uri="http://schemas.openxmlformats.org/presentationml/2006/ole">
            <p:oleObj spid="_x0000_s2839561" name="Equation" r:id="rId6" imgW="977760" imgH="241200" progId="Equation.DSMT4">
              <p:embed/>
            </p:oleObj>
          </a:graphicData>
        </a:graphic>
      </p:graphicFrame>
      <p:graphicFrame>
        <p:nvGraphicFramePr>
          <p:cNvPr id="23" name="Object 172"/>
          <p:cNvGraphicFramePr>
            <a:graphicFrameLocks noChangeAspect="1"/>
          </p:cNvGraphicFramePr>
          <p:nvPr/>
        </p:nvGraphicFramePr>
        <p:xfrm>
          <a:off x="4371975" y="5376245"/>
          <a:ext cx="622300" cy="322263"/>
        </p:xfrm>
        <a:graphic>
          <a:graphicData uri="http://schemas.openxmlformats.org/presentationml/2006/ole">
            <p:oleObj spid="_x0000_s2839562" name="Equation" r:id="rId7" imgW="469800" imgH="241200" progId="Equation.DSMT4">
              <p:embed/>
            </p:oleObj>
          </a:graphicData>
        </a:graphic>
      </p:graphicFrame>
      <p:graphicFrame>
        <p:nvGraphicFramePr>
          <p:cNvPr id="25" name="Object 169"/>
          <p:cNvGraphicFramePr>
            <a:graphicFrameLocks noChangeAspect="1"/>
          </p:cNvGraphicFramePr>
          <p:nvPr/>
        </p:nvGraphicFramePr>
        <p:xfrm>
          <a:off x="2913062" y="4680920"/>
          <a:ext cx="547688" cy="309563"/>
        </p:xfrm>
        <a:graphic>
          <a:graphicData uri="http://schemas.openxmlformats.org/presentationml/2006/ole">
            <p:oleObj spid="_x0000_s2839563" name="Equation" r:id="rId8" imgW="406080" imgH="228600" progId="Equation.DSMT4">
              <p:embed/>
            </p:oleObj>
          </a:graphicData>
        </a:graphic>
      </p:graphicFrame>
      <p:sp>
        <p:nvSpPr>
          <p:cNvPr id="26" name="Text Box 166"/>
          <p:cNvSpPr txBox="1">
            <a:spLocks noChangeArrowheads="1"/>
          </p:cNvSpPr>
          <p:nvPr/>
        </p:nvSpPr>
        <p:spPr bwMode="auto">
          <a:xfrm>
            <a:off x="6108700" y="4315795"/>
            <a:ext cx="603250" cy="277813"/>
          </a:xfrm>
          <a:prstGeom prst="rect">
            <a:avLst/>
          </a:prstGeom>
          <a:solidFill>
            <a:srgbClr val="FFFFFF">
              <a:alpha val="80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US" sz="1200" dirty="0">
                <a:solidFill>
                  <a:srgbClr val="000000"/>
                </a:solidFill>
                <a:ea typeface="Arial" charset="0"/>
                <a:cs typeface="Arial" charset="0"/>
              </a:rPr>
              <a:t>SM</a:t>
            </a:r>
            <a:endParaRPr lang="fr-FR" sz="1200" dirty="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7" name="Text Box 167"/>
          <p:cNvSpPr txBox="1">
            <a:spLocks noChangeArrowheads="1"/>
          </p:cNvSpPr>
          <p:nvPr/>
        </p:nvSpPr>
        <p:spPr bwMode="auto">
          <a:xfrm>
            <a:off x="6108700" y="4642820"/>
            <a:ext cx="603250" cy="277813"/>
          </a:xfrm>
          <a:prstGeom prst="rect">
            <a:avLst/>
          </a:prstGeom>
          <a:solidFill>
            <a:srgbClr val="D9D9D9"/>
          </a:solidFill>
          <a:ln w="317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ea typeface="Arial" charset="0"/>
                <a:cs typeface="Arial" charset="0"/>
              </a:rPr>
              <a:t>SUSY</a:t>
            </a:r>
            <a:endParaRPr lang="fr-FR" sz="1200" dirty="0">
              <a:solidFill>
                <a:srgbClr val="000000">
                  <a:alpha val="80000"/>
                </a:srgbClr>
              </a:solidFill>
              <a:ea typeface="Arial" charset="0"/>
              <a:cs typeface="Arial" charset="0"/>
            </a:endParaRPr>
          </a:p>
        </p:txBody>
      </p:sp>
      <p:sp>
        <p:nvSpPr>
          <p:cNvPr id="28" name="Text Box 135"/>
          <p:cNvSpPr txBox="1">
            <a:spLocks noChangeArrowheads="1"/>
          </p:cNvSpPr>
          <p:nvPr/>
        </p:nvSpPr>
        <p:spPr bwMode="auto">
          <a:xfrm>
            <a:off x="2493962" y="6165554"/>
            <a:ext cx="4275137" cy="463846"/>
          </a:xfrm>
          <a:prstGeom prst="rect">
            <a:avLst/>
          </a:prstGeom>
          <a:solidFill>
            <a:srgbClr val="FFFFFF">
              <a:alpha val="80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Gauge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-mixed physical states that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propagate in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space and time and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can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observed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Text Box 135"/>
          <p:cNvSpPr txBox="1">
            <a:spLocks noChangeArrowheads="1"/>
          </p:cNvSpPr>
          <p:nvPr/>
        </p:nvSpPr>
        <p:spPr bwMode="auto">
          <a:xfrm>
            <a:off x="6816196" y="5677576"/>
            <a:ext cx="1504950" cy="463846"/>
          </a:xfrm>
          <a:prstGeom prst="rect">
            <a:avLst/>
          </a:prstGeom>
          <a:solidFill>
            <a:srgbClr val="FFFFFF">
              <a:alpha val="80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 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gravitino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en-US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=3/2) and graviton (</a:t>
            </a:r>
            <a:r>
              <a:rPr lang="en-US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=2)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1005416"/>
            <a:ext cx="9144000" cy="462571"/>
          </a:xfrm>
          <a:prstGeom prst="rect">
            <a:avLst/>
          </a:prstGeom>
          <a:solidFill>
            <a:srgbClr val="223422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70932" y="568404"/>
            <a:ext cx="861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rebuchet MS"/>
                <a:cs typeface="Trebuchet MS"/>
              </a:rPr>
              <a:t>hierarchy</a:t>
            </a:r>
            <a:endParaRPr lang="en-GB" sz="6600" dirty="0">
              <a:solidFill>
                <a:schemeClr val="accent5">
                  <a:lumMod val="40000"/>
                  <a:lumOff val="6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Characteristic SUSY Decay Cascades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5" name="Picture 4" descr="dd00942_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3650" y="4211894"/>
            <a:ext cx="855663" cy="582613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21000"/>
              </a:srgbClr>
            </a:outerShdw>
          </a:effectLst>
        </p:spPr>
      </p:pic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724025" y="4527807"/>
            <a:ext cx="1125538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H="1">
            <a:off x="2938463" y="4527807"/>
            <a:ext cx="1125537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894013" y="3808669"/>
            <a:ext cx="674687" cy="1393825"/>
            <a:chOff x="2568" y="1962"/>
            <a:chExt cx="425" cy="878"/>
          </a:xfrm>
        </p:grpSpPr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568" y="2415"/>
              <a:ext cx="369" cy="425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H="1">
              <a:off x="2569" y="1962"/>
              <a:ext cx="424" cy="453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1423988" y="4348419"/>
          <a:ext cx="247650" cy="314325"/>
        </p:xfrm>
        <a:graphic>
          <a:graphicData uri="http://schemas.openxmlformats.org/presentationml/2006/ole">
            <p:oleObj spid="_x0000_s2920450" name="Equation" r:id="rId4" imgW="139680" imgH="177480" progId="Equation.DSMT4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4105275" y="4348419"/>
          <a:ext cx="247650" cy="314325"/>
        </p:xfrm>
        <a:graphic>
          <a:graphicData uri="http://schemas.openxmlformats.org/presentationml/2006/ole">
            <p:oleObj spid="_x0000_s2920451" name="Equation" r:id="rId5" imgW="139680" imgH="177480" progId="Equation.DSMT4">
              <p:embed/>
            </p:oleObj>
          </a:graphicData>
        </a:graphic>
      </p:graphicFrame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3254375" y="4200782"/>
            <a:ext cx="3600450" cy="1857376"/>
            <a:chOff x="1576" y="2181"/>
            <a:chExt cx="2268" cy="1170"/>
          </a:xfrm>
        </p:grpSpPr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718" y="2812"/>
              <a:ext cx="568" cy="11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 flipH="1" flipV="1">
              <a:off x="1719" y="2813"/>
              <a:ext cx="225" cy="453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V="1">
              <a:off x="2285" y="2897"/>
              <a:ext cx="595" cy="2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H="1" flipV="1">
              <a:off x="2256" y="2925"/>
              <a:ext cx="255" cy="42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flipV="1">
              <a:off x="2852" y="2727"/>
              <a:ext cx="510" cy="170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H="1" flipV="1">
              <a:off x="2851" y="2897"/>
              <a:ext cx="312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 flipV="1">
              <a:off x="3362" y="2387"/>
              <a:ext cx="482" cy="34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 flipV="1">
              <a:off x="3390" y="2727"/>
              <a:ext cx="369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3362" y="26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2823" y="2869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2228" y="2897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auto">
            <a:xfrm>
              <a:off x="1689" y="27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graphicFrame>
          <p:nvGraphicFramePr>
            <p:cNvPr id="26" name="Object 25"/>
            <p:cNvGraphicFramePr>
              <a:graphicFrameLocks noChangeAspect="1"/>
            </p:cNvGraphicFramePr>
            <p:nvPr/>
          </p:nvGraphicFramePr>
          <p:xfrm>
            <a:off x="1576" y="2436"/>
            <a:ext cx="156" cy="240"/>
          </p:xfrm>
          <a:graphic>
            <a:graphicData uri="http://schemas.openxmlformats.org/presentationml/2006/ole">
              <p:oleObj spid="_x0000_s2920452" name="Equation" r:id="rId6" imgW="139680" imgH="215640" progId="Equation.DSMT4">
                <p:embed/>
              </p:oleObj>
            </a:graphicData>
          </a:graphic>
        </p:graphicFrame>
        <p:graphicFrame>
          <p:nvGraphicFramePr>
            <p:cNvPr id="27" name="Object 26"/>
            <p:cNvGraphicFramePr>
              <a:graphicFrameLocks noChangeAspect="1"/>
            </p:cNvGraphicFramePr>
            <p:nvPr/>
          </p:nvGraphicFramePr>
          <p:xfrm>
            <a:off x="1909" y="2607"/>
            <a:ext cx="199" cy="255"/>
          </p:xfrm>
          <a:graphic>
            <a:graphicData uri="http://schemas.openxmlformats.org/presentationml/2006/ole">
              <p:oleObj spid="_x0000_s2920453" name="Equation" r:id="rId7" imgW="177480" imgH="228600" progId="Equation.DSMT4">
                <p:embed/>
              </p:oleObj>
            </a:graphicData>
          </a:graphic>
        </p:graphicFrame>
        <p:graphicFrame>
          <p:nvGraphicFramePr>
            <p:cNvPr id="28" name="Object 27"/>
            <p:cNvGraphicFramePr>
              <a:graphicFrameLocks noChangeAspect="1"/>
            </p:cNvGraphicFramePr>
            <p:nvPr/>
          </p:nvGraphicFramePr>
          <p:xfrm>
            <a:off x="2406" y="2628"/>
            <a:ext cx="226" cy="268"/>
          </p:xfrm>
          <a:graphic>
            <a:graphicData uri="http://schemas.openxmlformats.org/presentationml/2006/ole">
              <p:oleObj spid="_x0000_s2920454" name="Equation" r:id="rId8" imgW="203040" imgH="241200" progId="Equation.DSMT4">
                <p:embed/>
              </p:oleObj>
            </a:graphicData>
          </a:graphic>
        </p:graphicFrame>
        <p:graphicFrame>
          <p:nvGraphicFramePr>
            <p:cNvPr id="29" name="Object 28"/>
            <p:cNvGraphicFramePr>
              <a:graphicFrameLocks noChangeAspect="1"/>
            </p:cNvGraphicFramePr>
            <p:nvPr/>
          </p:nvGraphicFramePr>
          <p:xfrm>
            <a:off x="3001" y="2522"/>
            <a:ext cx="211" cy="281"/>
          </p:xfrm>
          <a:graphic>
            <a:graphicData uri="http://schemas.openxmlformats.org/presentationml/2006/ole">
              <p:oleObj spid="_x0000_s2920455" name="Equation" r:id="rId9" imgW="190440" imgH="253800" progId="Equation.DSMT4">
                <p:embed/>
              </p:oleObj>
            </a:graphicData>
          </a:graphic>
        </p:graphicFrame>
        <p:graphicFrame>
          <p:nvGraphicFramePr>
            <p:cNvPr id="30" name="Object 29"/>
            <p:cNvGraphicFramePr>
              <a:graphicFrameLocks noChangeAspect="1"/>
            </p:cNvGraphicFramePr>
            <p:nvPr/>
          </p:nvGraphicFramePr>
          <p:xfrm>
            <a:off x="3689" y="2833"/>
            <a:ext cx="127" cy="183"/>
          </p:xfrm>
          <a:graphic>
            <a:graphicData uri="http://schemas.openxmlformats.org/presentationml/2006/ole">
              <p:oleObj spid="_x0000_s2920456" name="Equation" r:id="rId10" imgW="114120" imgH="164880" progId="Equation.DSMT4">
                <p:embed/>
              </p:oleObj>
            </a:graphicData>
          </a:graphic>
        </p:graphicFrame>
        <p:graphicFrame>
          <p:nvGraphicFramePr>
            <p:cNvPr id="31" name="Object 30"/>
            <p:cNvGraphicFramePr>
              <a:graphicFrameLocks noChangeAspect="1"/>
            </p:cNvGraphicFramePr>
            <p:nvPr/>
          </p:nvGraphicFramePr>
          <p:xfrm>
            <a:off x="3107" y="3005"/>
            <a:ext cx="127" cy="182"/>
          </p:xfrm>
          <a:graphic>
            <a:graphicData uri="http://schemas.openxmlformats.org/presentationml/2006/ole">
              <p:oleObj spid="_x0000_s2920457" name="Equation" r:id="rId11" imgW="114120" imgH="164880" progId="Equation.DSMT4">
                <p:embed/>
              </p:oleObj>
            </a:graphicData>
          </a:graphic>
        </p:graphicFrame>
        <p:graphicFrame>
          <p:nvGraphicFramePr>
            <p:cNvPr id="32" name="Object 31"/>
            <p:cNvGraphicFramePr>
              <a:graphicFrameLocks noChangeAspect="1"/>
            </p:cNvGraphicFramePr>
            <p:nvPr/>
          </p:nvGraphicFramePr>
          <p:xfrm>
            <a:off x="3561" y="2181"/>
            <a:ext cx="226" cy="282"/>
          </p:xfrm>
          <a:graphic>
            <a:graphicData uri="http://schemas.openxmlformats.org/presentationml/2006/ole">
              <p:oleObj spid="_x0000_s2920458" name="Equation" r:id="rId12" imgW="203200" imgH="254000" progId="Equation.DSMT4">
                <p:embed/>
              </p:oleObj>
            </a:graphicData>
          </a:graphic>
        </p:graphicFrame>
        <p:graphicFrame>
          <p:nvGraphicFramePr>
            <p:cNvPr id="33" name="Object 32"/>
            <p:cNvGraphicFramePr>
              <a:graphicFrameLocks noChangeAspect="1"/>
            </p:cNvGraphicFramePr>
            <p:nvPr/>
          </p:nvGraphicFramePr>
          <p:xfrm>
            <a:off x="2469" y="3124"/>
            <a:ext cx="156" cy="197"/>
          </p:xfrm>
          <a:graphic>
            <a:graphicData uri="http://schemas.openxmlformats.org/presentationml/2006/ole">
              <p:oleObj spid="_x0000_s2920459" name="Equation" r:id="rId13" imgW="139680" imgH="177480" progId="Equation.DSMT4">
                <p:embed/>
              </p:oleObj>
            </a:graphicData>
          </a:graphic>
        </p:graphicFrame>
        <p:graphicFrame>
          <p:nvGraphicFramePr>
            <p:cNvPr id="34" name="Object 33"/>
            <p:cNvGraphicFramePr>
              <a:graphicFrameLocks noChangeAspect="1"/>
            </p:cNvGraphicFramePr>
            <p:nvPr/>
          </p:nvGraphicFramePr>
          <p:xfrm>
            <a:off x="1916" y="3040"/>
            <a:ext cx="156" cy="197"/>
          </p:xfrm>
          <a:graphic>
            <a:graphicData uri="http://schemas.openxmlformats.org/presentationml/2006/ole">
              <p:oleObj spid="_x0000_s2920460" name="Equation" r:id="rId14" imgW="139680" imgH="177480" progId="Equation.DSMT4">
                <p:embed/>
              </p:oleObj>
            </a:graphicData>
          </a:graphic>
        </p:graphicFrame>
      </p:grp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295400" y="5362832"/>
            <a:ext cx="2070100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/>
              <a:t>“Typical” SUSY decay chain at the LHC</a:t>
            </a:r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5239159" y="3592256"/>
            <a:ext cx="2461418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E12B0D"/>
                </a:solidFill>
              </a:rPr>
              <a:t>2 </a:t>
            </a:r>
            <a:r>
              <a:rPr lang="en-US" sz="1400" dirty="0" err="1" smtClean="0">
                <a:solidFill>
                  <a:srgbClr val="E12B0D"/>
                </a:solidFill>
              </a:rPr>
              <a:t>LSPs</a:t>
            </a:r>
            <a:r>
              <a:rPr lang="en-US" sz="1400" dirty="0" smtClean="0">
                <a:solidFill>
                  <a:srgbClr val="E12B0D"/>
                </a:solidFill>
              </a:rPr>
              <a:t> </a:t>
            </a:r>
            <a:r>
              <a:rPr lang="en-US" sz="1400" dirty="0">
                <a:solidFill>
                  <a:srgbClr val="E12B0D"/>
                </a:solidFill>
              </a:rPr>
              <a:t>escapes detection    </a:t>
            </a:r>
            <a:r>
              <a:rPr lang="en-US" sz="1400" dirty="0" err="1">
                <a:solidFill>
                  <a:srgbClr val="E12B0D"/>
                </a:solidFill>
                <a:sym typeface="Wingdings" charset="2"/>
              </a:rPr>
              <a:t></a:t>
            </a:r>
            <a:r>
              <a:rPr lang="en-US" sz="1400" dirty="0">
                <a:solidFill>
                  <a:srgbClr val="E12B0D"/>
                </a:solidFill>
                <a:sym typeface="Wingdings" charset="2"/>
              </a:rPr>
              <a:t> </a:t>
            </a:r>
            <a:r>
              <a:rPr lang="en-US" sz="1400" dirty="0">
                <a:solidFill>
                  <a:srgbClr val="E12B0D"/>
                </a:solidFill>
              </a:rPr>
              <a:t> missing </a:t>
            </a:r>
            <a:r>
              <a:rPr lang="en-US" sz="1400" i="1" dirty="0">
                <a:solidFill>
                  <a:srgbClr val="E12B0D"/>
                </a:solidFill>
              </a:rPr>
              <a:t>E</a:t>
            </a:r>
            <a:r>
              <a:rPr lang="en-US" sz="1400" i="1" baseline="-25000" dirty="0">
                <a:solidFill>
                  <a:srgbClr val="E12B0D"/>
                </a:solidFill>
              </a:rPr>
              <a:t>T</a:t>
            </a:r>
          </a:p>
        </p:txBody>
      </p:sp>
      <p:grpSp>
        <p:nvGrpSpPr>
          <p:cNvPr id="13" name="Group 43"/>
          <p:cNvGrpSpPr>
            <a:grpSpLocks/>
          </p:cNvGrpSpPr>
          <p:nvPr/>
        </p:nvGrpSpPr>
        <p:grpSpPr bwMode="auto">
          <a:xfrm>
            <a:off x="2579688" y="3808669"/>
            <a:ext cx="314325" cy="719138"/>
            <a:chOff x="953" y="2047"/>
            <a:chExt cx="198" cy="453"/>
          </a:xfrm>
        </p:grpSpPr>
        <p:sp>
          <p:nvSpPr>
            <p:cNvPr id="38" name="Line 44"/>
            <p:cNvSpPr>
              <a:spLocks noChangeShapeType="1"/>
            </p:cNvSpPr>
            <p:nvPr/>
          </p:nvSpPr>
          <p:spPr bwMode="auto">
            <a:xfrm>
              <a:off x="1066" y="2245"/>
              <a:ext cx="85" cy="255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graphicFrame>
          <p:nvGraphicFramePr>
            <p:cNvPr id="39" name="Object 45"/>
            <p:cNvGraphicFramePr>
              <a:graphicFrameLocks noChangeAspect="1"/>
            </p:cNvGraphicFramePr>
            <p:nvPr/>
          </p:nvGraphicFramePr>
          <p:xfrm>
            <a:off x="953" y="2047"/>
            <a:ext cx="198" cy="184"/>
          </p:xfrm>
          <a:graphic>
            <a:graphicData uri="http://schemas.openxmlformats.org/presentationml/2006/ole">
              <p:oleObj spid="_x0000_s2920461" name="Equation" r:id="rId15" imgW="177480" imgH="164880" progId="Equation.DSMT4">
                <p:embed/>
              </p:oleObj>
            </a:graphicData>
          </a:graphic>
        </p:graphicFrame>
      </p:grpSp>
      <p:graphicFrame>
        <p:nvGraphicFramePr>
          <p:cNvPr id="40" name="Object 48"/>
          <p:cNvGraphicFramePr>
            <a:graphicFrameLocks noChangeAspect="1"/>
          </p:cNvGraphicFramePr>
          <p:nvPr/>
        </p:nvGraphicFramePr>
        <p:xfrm>
          <a:off x="3617912" y="3603882"/>
          <a:ext cx="225425" cy="381000"/>
        </p:xfrm>
        <a:graphic>
          <a:graphicData uri="http://schemas.openxmlformats.org/presentationml/2006/ole">
            <p:oleObj spid="_x0000_s2920462" name="Equation" r:id="rId16" imgW="127000" imgH="215900" progId="Equation.DSMT4">
              <p:embed/>
            </p:oleObj>
          </a:graphicData>
        </a:graphic>
      </p:graphicFrame>
      <p:sp>
        <p:nvSpPr>
          <p:cNvPr id="41" name="Oval 49"/>
          <p:cNvSpPr>
            <a:spLocks noChangeArrowheads="1"/>
          </p:cNvSpPr>
          <p:nvPr/>
        </p:nvSpPr>
        <p:spPr bwMode="auto">
          <a:xfrm>
            <a:off x="2849563" y="4481769"/>
            <a:ext cx="88900" cy="90488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42" name="Object 17"/>
          <p:cNvGraphicFramePr>
            <a:graphicFrameLocks noChangeAspect="1"/>
          </p:cNvGraphicFramePr>
          <p:nvPr/>
        </p:nvGraphicFramePr>
        <p:xfrm>
          <a:off x="3889374" y="3581400"/>
          <a:ext cx="1127125" cy="449262"/>
        </p:xfrm>
        <a:graphic>
          <a:graphicData uri="http://schemas.openxmlformats.org/presentationml/2006/ole">
            <p:oleObj spid="_x0000_s2920463" name="Equation" r:id="rId17" imgW="635000" imgH="254000" progId="Equation.DSMT4">
              <p:embed/>
            </p:oleObj>
          </a:graphicData>
        </a:graphic>
      </p:graphicFrame>
      <p:graphicFrame>
        <p:nvGraphicFramePr>
          <p:cNvPr id="2840592" name="Object 16"/>
          <p:cNvGraphicFramePr>
            <a:graphicFrameLocks noChangeAspect="1"/>
          </p:cNvGraphicFramePr>
          <p:nvPr/>
        </p:nvGraphicFramePr>
        <p:xfrm>
          <a:off x="6735760" y="5932744"/>
          <a:ext cx="1746250" cy="255588"/>
        </p:xfrm>
        <a:graphic>
          <a:graphicData uri="http://schemas.openxmlformats.org/presentationml/2006/ole">
            <p:oleObj spid="_x0000_s2920464" name="Equation" r:id="rId18" imgW="1473200" imgH="215900" progId="Equation.DSMT4">
              <p:embed/>
            </p:oleObj>
          </a:graphicData>
        </a:graphic>
      </p:graphicFrame>
      <p:graphicFrame>
        <p:nvGraphicFramePr>
          <p:cNvPr id="2840593" name="Object 17"/>
          <p:cNvGraphicFramePr>
            <a:graphicFrameLocks noChangeAspect="1"/>
          </p:cNvGraphicFramePr>
          <p:nvPr/>
        </p:nvGraphicFramePr>
        <p:xfrm>
          <a:off x="7158283" y="6215831"/>
          <a:ext cx="1326646" cy="214663"/>
        </p:xfrm>
        <a:graphic>
          <a:graphicData uri="http://schemas.openxmlformats.org/presentationml/2006/ole">
            <p:oleObj spid="_x0000_s2920465" name="Equation" r:id="rId19" imgW="1333500" imgH="215900" progId="Equation.DSMT4">
              <p:embed/>
            </p:oleObj>
          </a:graphicData>
        </a:graphic>
      </p:graphicFrame>
      <p:sp>
        <p:nvSpPr>
          <p:cNvPr id="47" name="Text Box 249"/>
          <p:cNvSpPr txBox="1">
            <a:spLocks noChangeArrowheads="1"/>
          </p:cNvSpPr>
          <p:nvPr/>
        </p:nvSpPr>
        <p:spPr bwMode="auto">
          <a:xfrm>
            <a:off x="381000" y="1143000"/>
            <a:ext cx="8785225" cy="27135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800" i="1" dirty="0" smtClean="0">
                <a:ea typeface="Arial" charset="0"/>
                <a:cs typeface="Arial" charset="0"/>
              </a:rPr>
              <a:t>R</a:t>
            </a:r>
            <a:r>
              <a:rPr lang="en-US" sz="1800" dirty="0" smtClean="0">
                <a:ea typeface="Arial" charset="0"/>
                <a:cs typeface="Arial" charset="0"/>
              </a:rPr>
              <a:t>-parity conserving SUSY can cascade into high</a:t>
            </a:r>
            <a:r>
              <a:rPr lang="en-US" sz="1800" dirty="0" smtClean="0">
                <a:ea typeface="Arial" charset="0"/>
                <a:cs typeface="Arial" charset="0"/>
              </a:rPr>
              <a:t>-</a:t>
            </a:r>
            <a:r>
              <a:rPr lang="en-US" sz="1800" i="1" dirty="0" err="1" smtClean="0">
                <a:ea typeface="Arial" charset="0"/>
                <a:cs typeface="Arial" charset="0"/>
              </a:rPr>
              <a:t>p</a:t>
            </a:r>
            <a:r>
              <a:rPr lang="en-US" sz="1800" i="1" baseline="-25000" dirty="0" err="1" smtClean="0">
                <a:ea typeface="Arial" charset="0"/>
                <a:cs typeface="Arial" charset="0"/>
              </a:rPr>
              <a:t>T</a:t>
            </a:r>
            <a:r>
              <a:rPr lang="en-US" sz="1800" i="1" dirty="0" smtClean="0">
                <a:ea typeface="Arial" charset="0"/>
                <a:cs typeface="Arial" charset="0"/>
              </a:rPr>
              <a:t> </a:t>
            </a:r>
            <a:r>
              <a:rPr lang="en-US" sz="1800" dirty="0" smtClean="0">
                <a:ea typeface="Arial" charset="0"/>
                <a:cs typeface="Arial" charset="0"/>
              </a:rPr>
              <a:t>jets + leptons + </a:t>
            </a:r>
            <a:r>
              <a:rPr lang="en-US" sz="1800" i="1" dirty="0" err="1" smtClean="0">
                <a:ea typeface="Arial" charset="0"/>
                <a:cs typeface="Arial" charset="0"/>
              </a:rPr>
              <a:t>E</a:t>
            </a:r>
            <a:r>
              <a:rPr lang="en-US" sz="1800" i="1" baseline="-25000" dirty="0" err="1" smtClean="0">
                <a:ea typeface="Arial" charset="0"/>
                <a:cs typeface="Arial" charset="0"/>
              </a:rPr>
              <a:t>T</a:t>
            </a:r>
            <a:r>
              <a:rPr lang="en-US" sz="1800" baseline="-25000" dirty="0" err="1" smtClean="0">
                <a:ea typeface="Arial" charset="0"/>
                <a:cs typeface="Arial" charset="0"/>
              </a:rPr>
              <a:t>,</a:t>
            </a:r>
            <a:r>
              <a:rPr lang="en-US" sz="1800" baseline="-25000" dirty="0" err="1" smtClean="0">
                <a:ea typeface="Arial" charset="0"/>
                <a:cs typeface="Arial" charset="0"/>
              </a:rPr>
              <a:t>miss</a:t>
            </a:r>
            <a:endParaRPr lang="en-US" sz="1800" baseline="-25000" dirty="0" smtClean="0">
              <a:ea typeface="Arial" charset="0"/>
              <a:cs typeface="Arial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sz="1800" dirty="0" smtClean="0">
                <a:ea typeface="Arial" charset="0"/>
                <a:cs typeface="Arial" charset="0"/>
              </a:rPr>
              <a:t>With </a:t>
            </a:r>
            <a:r>
              <a:rPr lang="en-US" sz="1800" i="1" dirty="0" smtClean="0">
                <a:ea typeface="Arial" charset="0"/>
                <a:cs typeface="Arial" charset="0"/>
              </a:rPr>
              <a:t>R</a:t>
            </a:r>
            <a:r>
              <a:rPr lang="en-US" sz="1800" dirty="0" smtClean="0">
                <a:ea typeface="Arial" charset="0"/>
                <a:cs typeface="Arial" charset="0"/>
              </a:rPr>
              <a:t> parity: SUSY production in pairs which requires energy 2 </a:t>
            </a:r>
            <a:r>
              <a:rPr lang="en-US" sz="1800" dirty="0" err="1" smtClean="0">
                <a:ea typeface="Arial" charset="0"/>
                <a:cs typeface="Arial" charset="0"/>
              </a:rPr>
              <a:t></a:t>
            </a:r>
            <a:r>
              <a:rPr lang="en-US" sz="1800" dirty="0" smtClean="0">
                <a:ea typeface="Arial" charset="0"/>
                <a:cs typeface="Arial" charset="0"/>
              </a:rPr>
              <a:t> SUSY mass !</a:t>
            </a:r>
            <a:r>
              <a:rPr lang="en-US" sz="1800" dirty="0" smtClean="0">
                <a:ea typeface="Arial" charset="0"/>
                <a:cs typeface="Arial" charset="0"/>
              </a:rPr>
              <a:t> </a:t>
            </a:r>
            <a:endParaRPr lang="en-US" sz="1800" baseline="-25000" dirty="0" smtClean="0">
              <a:ea typeface="Arial" charset="0"/>
              <a:cs typeface="Arial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sz="1800" dirty="0" err="1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800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   </a:t>
            </a:r>
            <a:r>
              <a:rPr lang="en-US" sz="1800" b="1" dirty="0" smtClean="0">
                <a:solidFill>
                  <a:srgbClr val="E12B0D"/>
                </a:solidFill>
                <a:ea typeface="Arial" charset="0"/>
                <a:cs typeface="Arial" charset="0"/>
              </a:rPr>
              <a:t>Incomplete event reconstruction </a:t>
            </a:r>
          </a:p>
          <a:p>
            <a:pPr marL="800100" lvl="1" indent="-342900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ea typeface="Arial" charset="0"/>
                <a:cs typeface="Arial" charset="0"/>
              </a:rPr>
              <a:t>SUSY evidence in tails of distributions</a:t>
            </a:r>
          </a:p>
          <a:p>
            <a:pPr marL="800100" lvl="1" indent="-342900">
              <a:spcBef>
                <a:spcPts val="480"/>
              </a:spcBef>
              <a:buFont typeface="Arial"/>
              <a:buChar char="•"/>
            </a:pPr>
            <a:r>
              <a:rPr lang="en-US" sz="1800" dirty="0" smtClean="0">
                <a:ea typeface="Arial" charset="0"/>
                <a:cs typeface="Arial" charset="0"/>
              </a:rPr>
              <a:t>Analysis concentrates on understanding backgrounds (top, </a:t>
            </a:r>
            <a:r>
              <a:rPr lang="en-US" sz="1800" i="1" dirty="0" smtClean="0">
                <a:ea typeface="Arial" charset="0"/>
                <a:cs typeface="Arial" charset="0"/>
              </a:rPr>
              <a:t>W</a:t>
            </a:r>
            <a:r>
              <a:rPr lang="en-US" sz="1800" dirty="0" smtClean="0">
                <a:ea typeface="Arial" charset="0"/>
                <a:cs typeface="Arial" charset="0"/>
              </a:rPr>
              <a:t>/</a:t>
            </a:r>
            <a:r>
              <a:rPr lang="en-US" sz="1800" i="1" dirty="0" err="1" smtClean="0">
                <a:ea typeface="Arial" charset="0"/>
                <a:cs typeface="Arial" charset="0"/>
              </a:rPr>
              <a:t>Z</a:t>
            </a:r>
            <a:r>
              <a:rPr lang="en-US" sz="1800" dirty="0" err="1" smtClean="0">
                <a:ea typeface="Arial" charset="0"/>
                <a:cs typeface="Arial" charset="0"/>
              </a:rPr>
              <a:t>+jets</a:t>
            </a:r>
            <a:r>
              <a:rPr lang="en-US" sz="1800" dirty="0" smtClean="0">
                <a:ea typeface="Arial" charset="0"/>
                <a:cs typeface="Arial" charset="0"/>
              </a:rPr>
              <a:t>, QCD)</a:t>
            </a:r>
          </a:p>
          <a:p>
            <a:pPr marL="800100" lvl="1" indent="-342900">
              <a:spcBef>
                <a:spcPts val="480"/>
              </a:spcBef>
              <a:buFont typeface="Arial"/>
              <a:buChar char="•"/>
            </a:pPr>
            <a:r>
              <a:rPr lang="en-US" sz="1800" dirty="0" smtClean="0">
                <a:ea typeface="Arial" charset="0"/>
                <a:cs typeface="Arial" charset="0"/>
              </a:rPr>
              <a:t>Each background component is taken from / verified in control regions</a:t>
            </a:r>
          </a:p>
          <a:p>
            <a:pPr marL="342900" indent="-342900">
              <a:spcBef>
                <a:spcPct val="50000"/>
              </a:spcBef>
            </a:pPr>
            <a:endParaRPr lang="en-US" sz="1800" dirty="0" smtClean="0">
              <a:ea typeface="Arial" charset="0"/>
              <a:cs typeface="Arial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0" y="6096000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1800"/>
              </a:spcBef>
            </a:pP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</a:rPr>
              <a:t>Typical </a:t>
            </a:r>
            <a:r>
              <a:rPr lang="en-US" sz="1050" b="1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</a:rPr>
              <a:t>LSP is spin-½ </a:t>
            </a:r>
            <a:r>
              <a:rPr lang="en-US" sz="105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</a:rPr>
              <a:t>neutralino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</a:rPr>
              <a:t>, linear combination of </a:t>
            </a:r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</a:rPr>
              <a:t>gauginos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</a:rPr>
              <a:t>                        (typically mixture of </a:t>
            </a:r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</a:rPr>
              <a:t>photino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</a:rPr>
              <a:t> and </a:t>
            </a:r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</a:rPr>
              <a:t>zino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</a:rPr>
              <a:t>); LSP could also be </a:t>
            </a:r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</a:rPr>
              <a:t>gravitino</a:t>
            </a:r>
            <a:endParaRPr lang="en-US" sz="1050" dirty="0" smtClean="0">
              <a:solidFill>
                <a:schemeClr val="tx1">
                  <a:lumMod val="50000"/>
                  <a:lumOff val="50000"/>
                </a:schemeClr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Different Analyses for Various Scenarios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graphicFrame>
        <p:nvGraphicFramePr>
          <p:cNvPr id="46" name="Table 45"/>
          <p:cNvGraphicFramePr>
            <a:graphicFrameLocks noGrp="1"/>
          </p:cNvGraphicFramePr>
          <p:nvPr/>
        </p:nvGraphicFramePr>
        <p:xfrm>
          <a:off x="457200" y="1905000"/>
          <a:ext cx="8305800" cy="2987039"/>
        </p:xfrm>
        <a:graphic>
          <a:graphicData uri="http://schemas.openxmlformats.org/drawingml/2006/table">
            <a:tbl>
              <a:tblPr firstRow="1" bandRow="1">
                <a:effectLst>
                  <a:outerShdw blurRad="152400" dist="38100" dir="2700000">
                    <a:srgbClr val="000000">
                      <a:alpha val="22000"/>
                    </a:srgbClr>
                  </a:outerShdw>
                </a:effectLst>
                <a:tableStyleId>{7E9639D4-E3E2-4D34-9284-5A2195B3D0D7}</a:tableStyleId>
              </a:tblPr>
              <a:tblGrid>
                <a:gridCol w="3060032"/>
                <a:gridCol w="2695742"/>
                <a:gridCol w="2550026"/>
              </a:tblGrid>
              <a:tr h="243840">
                <a:tc>
                  <a:txBody>
                    <a:bodyPr/>
                    <a:lstStyle/>
                    <a:p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Channel</a:t>
                      </a:r>
                      <a:endParaRPr lang="en-GB" sz="1600" baseline="0" dirty="0"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Signature</a:t>
                      </a:r>
                      <a:endParaRPr lang="en-GB" sz="1600" baseline="0" dirty="0"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Main backgrounds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62626"/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en-GB" sz="1400" dirty="0" err="1" smtClean="0">
                          <a:latin typeface="Arial"/>
                          <a:cs typeface="Arial"/>
                        </a:rPr>
                        <a:t>Monojet</a:t>
                      </a:r>
                      <a:r>
                        <a:rPr lang="en-GB" sz="14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dirty="0" smtClean="0">
                          <a:latin typeface="Arial"/>
                          <a:cs typeface="Arial"/>
                        </a:rPr>
                        <a:t>+ </a:t>
                      </a:r>
                      <a:r>
                        <a:rPr lang="en-GB" sz="1400" i="1" dirty="0" err="1" smtClean="0"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latin typeface="Arial"/>
                          <a:cs typeface="Arial"/>
                        </a:rPr>
                        <a:t>,miss</a:t>
                      </a:r>
                      <a:endParaRPr lang="en-GB" sz="1400" baseline="-250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≥</a:t>
                      </a: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 1 jet, </a:t>
                      </a: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large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miss</a:t>
                      </a:r>
                      <a:endParaRPr lang="en-GB" sz="1400" baseline="-25000" dirty="0">
                        <a:solidFill>
                          <a:srgbClr val="395303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W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/ </a:t>
                      </a:r>
                      <a:r>
                        <a:rPr lang="en-GB" sz="1400" i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lang="en-GB" sz="1400" i="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lang="en-GB" sz="1400" i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ymbol" charset="2"/>
                          <a:cs typeface="Symbol" charset="2"/>
                        </a:rPr>
                        <a:t>nn</a:t>
                      </a:r>
                      <a:r>
                        <a:rPr lang="en-GB" sz="1400" i="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)</a:t>
                      </a:r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+ jets, </a:t>
                      </a:r>
                      <a:r>
                        <a:rPr lang="en-GB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top,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QCD</a:t>
                      </a:r>
                      <a:endParaRPr lang="en-GB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/>
                          <a:cs typeface="Arial"/>
                        </a:rPr>
                        <a:t>0</a:t>
                      </a:r>
                      <a:r>
                        <a:rPr lang="en-GB" sz="140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dirty="0" smtClean="0">
                          <a:latin typeface="Arial"/>
                          <a:cs typeface="Arial"/>
                        </a:rPr>
                        <a:t>leptons + jets + </a:t>
                      </a:r>
                      <a:r>
                        <a:rPr lang="en-GB" sz="1400" i="1" dirty="0" err="1" smtClean="0"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latin typeface="Arial"/>
                          <a:cs typeface="Arial"/>
                        </a:rPr>
                        <a:t>,miss</a:t>
                      </a:r>
                      <a:endParaRPr lang="en-GB" sz="1400" baseline="-250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≥ 2–4 jets, large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,miss</a:t>
                      </a: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eff</a:t>
                      </a:r>
                      <a:r>
                        <a:rPr lang="en-GB" sz="1400" baseline="300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*</a:t>
                      </a:r>
                      <a:r>
                        <a:rPr lang="en-GB" sz="1400" baseline="300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lang="en-GB" sz="1400" baseline="-25000" dirty="0">
                        <a:solidFill>
                          <a:srgbClr val="395303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W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/ </a:t>
                      </a:r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+ jets, </a:t>
                      </a:r>
                      <a:r>
                        <a:rPr lang="en-GB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top,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QCD</a:t>
                      </a:r>
                      <a:endParaRPr lang="en-GB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lang="en-GB" sz="140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dirty="0" smtClean="0">
                          <a:latin typeface="Arial"/>
                          <a:cs typeface="Arial"/>
                        </a:rPr>
                        <a:t>lepton + jets + </a:t>
                      </a:r>
                      <a:r>
                        <a:rPr lang="en-GB" sz="1400" i="1" dirty="0" err="1" smtClean="0"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latin typeface="Arial"/>
                          <a:cs typeface="Arial"/>
                        </a:rPr>
                        <a:t>,miss</a:t>
                      </a:r>
                      <a:endParaRPr lang="en-GB" sz="1400" baseline="-25000" dirty="0" smtClean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≥ 3 jets, large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,miss</a:t>
                      </a: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eff</a:t>
                      </a:r>
                      <a:r>
                        <a:rPr lang="en-GB" sz="1400" baseline="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 </a:t>
                      </a:r>
                      <a:r>
                        <a:rPr lang="en-GB" sz="1400" i="1" baseline="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endParaRPr lang="en-GB" sz="1400" i="1" baseline="-25000" dirty="0" smtClean="0">
                        <a:solidFill>
                          <a:srgbClr val="395303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top,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W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/ </a:t>
                      </a:r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+ jets</a:t>
                      </a:r>
                      <a:endParaRPr lang="en-GB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/>
                          <a:cs typeface="Arial"/>
                        </a:rPr>
                        <a:t>2</a:t>
                      </a:r>
                      <a:r>
                        <a:rPr lang="en-GB" sz="140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dirty="0" smtClean="0">
                          <a:latin typeface="Arial"/>
                          <a:cs typeface="Arial"/>
                        </a:rPr>
                        <a:t>leptons (SS / OS) + jets + </a:t>
                      </a:r>
                      <a:r>
                        <a:rPr lang="en-GB" sz="1400" i="1" dirty="0" err="1" smtClean="0"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latin typeface="Arial"/>
                          <a:cs typeface="Arial"/>
                        </a:rPr>
                        <a:t>,miss</a:t>
                      </a:r>
                      <a:endParaRPr lang="en-GB" sz="1400" baseline="0" dirty="0" smtClean="0">
                        <a:latin typeface="Arial"/>
                        <a:cs typeface="Arial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/>
                          <a:cs typeface="Arial"/>
                        </a:rPr>
                        <a:t>(also “flavour subtraction” OS analysis)</a:t>
                      </a:r>
                      <a:endParaRPr lang="en-GB" sz="1050" baseline="-250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large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,miss</a:t>
                      </a: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 </a:t>
                      </a:r>
                      <a:endParaRPr lang="en-GB" sz="1400" dirty="0">
                        <a:solidFill>
                          <a:srgbClr val="395303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SS: Fakes, </a:t>
                      </a:r>
                      <a:r>
                        <a:rPr lang="en-GB" sz="14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diboson</a:t>
                      </a:r>
                      <a:r>
                        <a:rPr lang="en-GB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;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OS: top, </a:t>
                      </a:r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+ jets, also cosmics (</a:t>
                      </a:r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ymbol" charset="2"/>
                          <a:cs typeface="Symbol" charset="2"/>
                        </a:rPr>
                        <a:t>mm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lang="en-GB" sz="10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/>
                          <a:cs typeface="Arial"/>
                        </a:rPr>
                        <a:t>≥ 3</a:t>
                      </a:r>
                      <a:r>
                        <a:rPr lang="en-GB" sz="1400" baseline="0" dirty="0" smtClean="0">
                          <a:latin typeface="Arial"/>
                          <a:cs typeface="Arial"/>
                        </a:rPr>
                        <a:t> leptons </a:t>
                      </a:r>
                      <a:r>
                        <a:rPr lang="en-GB" sz="1400" dirty="0" smtClean="0">
                          <a:latin typeface="Arial"/>
                          <a:cs typeface="Arial"/>
                        </a:rPr>
                        <a:t>+ jets + </a:t>
                      </a:r>
                      <a:r>
                        <a:rPr lang="en-GB" sz="1400" i="1" dirty="0" err="1" smtClean="0"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latin typeface="Arial"/>
                          <a:cs typeface="Arial"/>
                        </a:rPr>
                        <a:t>,miss</a:t>
                      </a:r>
                      <a:endParaRPr lang="en-GB" sz="14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≥ 2 jets,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,miss</a:t>
                      </a:r>
                      <a:r>
                        <a:rPr lang="en-GB" sz="1400" baseline="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 </a:t>
                      </a:r>
                      <a:r>
                        <a:rPr lang="en-GB" sz="1400" i="1" baseline="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lang="en-GB" sz="1400" baseline="-250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lang="en-GB" sz="1400" baseline="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 ≠ </a:t>
                      </a:r>
                      <a:r>
                        <a:rPr lang="en-GB" sz="1400" i="1" baseline="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Z</a:t>
                      </a:r>
                      <a:endParaRPr lang="en-GB" sz="1400" i="1" baseline="-25000" dirty="0">
                        <a:solidFill>
                          <a:srgbClr val="395303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i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top, </a:t>
                      </a:r>
                      <a:r>
                        <a:rPr lang="en-GB" sz="1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 </a:t>
                      </a:r>
                      <a:r>
                        <a:rPr lang="en-GB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+ jets</a:t>
                      </a:r>
                      <a:endParaRPr lang="en-GB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aseline="300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lang="en-GB" sz="14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/>
                          <a:cs typeface="Arial"/>
                        </a:rPr>
                        <a:t>**</a:t>
                      </a:r>
                      <a:r>
                        <a:rPr lang="en-GB" sz="1400" baseline="300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/>
                          <a:cs typeface="Arial"/>
                        </a:rPr>
                        <a:t>)</a:t>
                      </a:r>
                      <a:r>
                        <a:rPr lang="en-GB" sz="1400" baseline="300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baseline="0" dirty="0" smtClean="0">
                          <a:latin typeface="Arial"/>
                          <a:cs typeface="Arial"/>
                        </a:rPr>
                        <a:t>0(1) lepton + </a:t>
                      </a:r>
                      <a:r>
                        <a:rPr lang="en-GB" sz="1400" i="1" dirty="0" err="1" smtClean="0">
                          <a:latin typeface="Arial"/>
                          <a:cs typeface="Arial"/>
                        </a:rPr>
                        <a:t>b</a:t>
                      </a:r>
                      <a:r>
                        <a:rPr lang="en-GB" sz="1400" dirty="0" smtClean="0">
                          <a:latin typeface="Arial"/>
                          <a:cs typeface="Arial"/>
                        </a:rPr>
                        <a:t>-jets + </a:t>
                      </a:r>
                      <a:r>
                        <a:rPr lang="en-GB" sz="1400" i="1" dirty="0" err="1" smtClean="0"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latin typeface="Arial"/>
                          <a:cs typeface="Arial"/>
                        </a:rPr>
                        <a:t>,miss</a:t>
                      </a:r>
                      <a:endParaRPr lang="en-GB" sz="1400" dirty="0" smtClean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≥ 3(2) jets,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,miss</a:t>
                      </a: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eff</a:t>
                      </a:r>
                      <a:r>
                        <a:rPr lang="en-GB" sz="1400" baseline="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 (</a:t>
                      </a:r>
                      <a:r>
                        <a:rPr lang="en-GB" sz="1400" i="1" baseline="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i="0" baseline="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)</a:t>
                      </a:r>
                    </a:p>
                  </a:txBody>
                  <a:tcP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top,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W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/ </a:t>
                      </a:r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+ jets</a:t>
                      </a:r>
                      <a:endParaRPr lang="en-GB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/>
                          <a:cs typeface="Arial"/>
                        </a:rPr>
                        <a:t>2 photons + </a:t>
                      </a:r>
                      <a:r>
                        <a:rPr lang="en-GB" sz="1400" i="1" dirty="0" err="1" smtClean="0"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latin typeface="Arial"/>
                          <a:cs typeface="Arial"/>
                        </a:rPr>
                        <a:t>,miss</a:t>
                      </a:r>
                      <a:endParaRPr lang="en-GB" sz="1400" dirty="0" smtClean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,miss</a:t>
                      </a:r>
                      <a:endParaRPr lang="en-GB" sz="1400" i="0" baseline="0" dirty="0" smtClean="0">
                        <a:solidFill>
                          <a:srgbClr val="395303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QCD, top,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i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W</a:t>
                      </a:r>
                      <a:r>
                        <a:rPr lang="en-GB" sz="140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lang="en-GB" sz="1400" i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ymbol" charset="2"/>
                          <a:cs typeface="Symbol" charset="2"/>
                        </a:rPr>
                        <a:t>g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) + jets</a:t>
                      </a:r>
                      <a:endParaRPr lang="en-GB" sz="14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3840">
                <a:tc gridSpan="3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/>
                          <a:cs typeface="Arial"/>
                        </a:rPr>
                        <a:t>+ more</a:t>
                      </a:r>
                      <a:r>
                        <a:rPr lang="en-GB" sz="1400" baseline="0" dirty="0" smtClean="0">
                          <a:latin typeface="Arial"/>
                          <a:cs typeface="Arial"/>
                        </a:rPr>
                        <a:t> targeted analyses for SUSY scenarios with features not covered by above inclusive searches</a:t>
                      </a:r>
                      <a:endParaRPr lang="en-GB" sz="1400" dirty="0" smtClean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i="0" baseline="0" dirty="0" smtClean="0">
                        <a:solidFill>
                          <a:srgbClr val="395303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7" name="TextBox 46"/>
          <p:cNvSpPr txBox="1"/>
          <p:nvPr/>
        </p:nvSpPr>
        <p:spPr>
          <a:xfrm>
            <a:off x="3581400" y="4930914"/>
            <a:ext cx="464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(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*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)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</a:t>
            </a:r>
            <a:r>
              <a:rPr lang="en-GB" sz="12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eff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=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</a:t>
            </a:r>
            <a:r>
              <a:rPr lang="en-GB" sz="12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,miss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+ </a:t>
            </a:r>
            <a:r>
              <a:rPr lang="en-GB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</a:t>
            </a:r>
            <a:r>
              <a:rPr lang="en-GB" sz="12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,jets</a:t>
            </a:r>
            <a:endParaRPr lang="en-GB" sz="1200" baseline="-25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GB" sz="1200" baseline="30000" dirty="0" smtClean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  <a:p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(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**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)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Large mixing scenario can give light </a:t>
            </a:r>
            <a:r>
              <a:rPr lang="en-GB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sbottom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, stop with:   </a:t>
            </a:r>
            <a:endParaRPr lang="en-GB" sz="12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GB" sz="1200" baseline="-25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2853906" name="Object 18"/>
          <p:cNvGraphicFramePr>
            <a:graphicFrameLocks noChangeAspect="1"/>
          </p:cNvGraphicFramePr>
          <p:nvPr/>
        </p:nvGraphicFramePr>
        <p:xfrm>
          <a:off x="7676699" y="5256476"/>
          <a:ext cx="1105801" cy="260350"/>
        </p:xfrm>
        <a:graphic>
          <a:graphicData uri="http://schemas.openxmlformats.org/presentationml/2006/ole">
            <p:oleObj spid="_x0000_s2853906" name="Equation" r:id="rId3" imgW="1079500" imgH="254000" progId="Equation.DSMT4">
              <p:embed/>
            </p:oleObj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3200400" y="914400"/>
            <a:ext cx="5562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arXiv:1102.5290, arXiv:1102.2357, arXiv:1103.6214, arXiv:1103.6208, ATLAS-CONF-2011-039, arXiv:1103.4344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83119" y="4930914"/>
            <a:ext cx="10862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smtClean="0">
                <a:solidFill>
                  <a:schemeClr val="bg1">
                    <a:lumMod val="65000"/>
                  </a:schemeClr>
                </a:solidFill>
              </a:rPr>
              <a:t>Incomplete list</a:t>
            </a:r>
            <a:endParaRPr lang="en-GB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58674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ATLAS </a:t>
            </a:r>
            <a:r>
              <a:rPr lang="en-GB" sz="1400" dirty="0" err="1" smtClean="0">
                <a:solidFill>
                  <a:srgbClr val="E12B0D"/>
                </a:solidFill>
                <a:latin typeface="Trebuchet MS"/>
                <a:cs typeface="Trebuchet MS"/>
              </a:rPr>
              <a:t>monojet</a:t>
            </a:r>
            <a:r>
              <a:rPr lang="en-GB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 paper out today (</a:t>
            </a:r>
            <a:r>
              <a:rPr lang="en-GB" sz="1400" dirty="0" err="1" smtClean="0">
                <a:solidFill>
                  <a:srgbClr val="E12B0D"/>
                </a:solidFill>
                <a:latin typeface="Trebuchet MS"/>
                <a:cs typeface="Trebuchet MS"/>
              </a:rPr>
              <a:t>arxiv</a:t>
            </a:r>
            <a:r>
              <a:rPr lang="en-GB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: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1106.5327)</a:t>
            </a:r>
          </a:p>
          <a:p>
            <a:r>
              <a:rPr lang="en-US" sz="1400" dirty="0" err="1" smtClean="0">
                <a:solidFill>
                  <a:srgbClr val="E12B0D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  <a:sym typeface="Wingdings"/>
              </a:rPr>
              <a:t>  Discussion of ATLAS and CMS </a:t>
            </a:r>
            <a:r>
              <a:rPr lang="en-US" sz="1400" dirty="0" err="1" smtClean="0">
                <a:solidFill>
                  <a:srgbClr val="E12B0D"/>
                </a:solidFill>
                <a:latin typeface="Trebuchet MS"/>
                <a:cs typeface="Trebuchet MS"/>
                <a:sym typeface="Wingdings"/>
              </a:rPr>
              <a:t>monojet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  <a:sym typeface="Wingdings"/>
              </a:rPr>
              <a:t> analyses by David Berge this week </a:t>
            </a:r>
            <a:endParaRPr lang="en-GB" sz="1400" dirty="0">
              <a:solidFill>
                <a:srgbClr val="E12B0D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904240"/>
            <a:ext cx="9144000" cy="565912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70416" y="5262033"/>
            <a:ext cx="8392584" cy="941917"/>
          </a:xfrm>
          <a:prstGeom prst="rect">
            <a:avLst/>
          </a:prstGeom>
          <a:solidFill>
            <a:schemeClr val="bg1">
              <a:lumMod val="95000"/>
            </a:schemeClr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52400"/>
            <a:ext cx="88793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3525" indent="-263525"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</a:rPr>
              <a:t>Data-driven background determination using background-enhanced control regions (</a:t>
            </a:r>
            <a:r>
              <a:rPr lang="en-GB" sz="1600" i="1" dirty="0" smtClean="0">
                <a:solidFill>
                  <a:prstClr val="black"/>
                </a:solidFill>
              </a:rPr>
              <a:t>anti-cuts</a:t>
            </a:r>
            <a:r>
              <a:rPr lang="en-GB" sz="1600" dirty="0" smtClean="0">
                <a:solidFill>
                  <a:prstClr val="black"/>
                </a:solidFill>
              </a:rPr>
              <a:t>) </a:t>
            </a:r>
          </a:p>
          <a:p>
            <a:pPr marL="263525" indent="-263525"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</a:rPr>
              <a:t>Extrapolation into signal </a:t>
            </a:r>
            <a:r>
              <a:rPr lang="en-GB" sz="1600" dirty="0" err="1" smtClean="0">
                <a:solidFill>
                  <a:prstClr val="black"/>
                </a:solidFill>
              </a:rPr>
              <a:t>region(s</a:t>
            </a:r>
            <a:r>
              <a:rPr lang="en-GB" sz="1600" dirty="0" smtClean="0">
                <a:solidFill>
                  <a:prstClr val="black"/>
                </a:solidFill>
              </a:rPr>
              <a:t>) using MC (include systematic errors in transfer functions)</a:t>
            </a:r>
            <a:endParaRPr lang="en-GB" sz="1600" dirty="0">
              <a:solidFill>
                <a:prstClr val="black"/>
              </a:solidFill>
            </a:endParaRP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83634" y="1309131"/>
            <a:ext cx="3965760" cy="3672000"/>
          </a:xfrm>
          <a:prstGeom prst="rect">
            <a:avLst/>
          </a:prstGeom>
        </p:spPr>
      </p:pic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762000" y="1044351"/>
            <a:ext cx="2057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0-lepton channel</a:t>
            </a:r>
            <a:r>
              <a:rPr lang="en-US" sz="1200" dirty="0" smtClean="0">
                <a:solidFill>
                  <a:srgbClr val="595959"/>
                </a:solidFill>
              </a:rPr>
              <a:t>, </a:t>
            </a:r>
            <a:r>
              <a:rPr lang="en-US" sz="1200" i="1" dirty="0" err="1" smtClean="0">
                <a:solidFill>
                  <a:srgbClr val="595959"/>
                </a:solidFill>
              </a:rPr>
              <a:t>E</a:t>
            </a:r>
            <a:r>
              <a:rPr lang="en-US" sz="1200" i="1" baseline="-25000" dirty="0" err="1" smtClean="0">
                <a:solidFill>
                  <a:srgbClr val="595959"/>
                </a:solidFill>
              </a:rPr>
              <a:t>T</a:t>
            </a:r>
            <a:r>
              <a:rPr lang="en-US" sz="1200" baseline="-25000" dirty="0" err="1" smtClean="0">
                <a:solidFill>
                  <a:srgbClr val="595959"/>
                </a:solidFill>
              </a:rPr>
              <a:t>,miss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547268" y="1207531"/>
            <a:ext cx="4215732" cy="3821669"/>
          </a:xfrm>
          <a:prstGeom prst="rect">
            <a:avLst/>
          </a:prstGeom>
        </p:spPr>
      </p:pic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5105400" y="1044351"/>
            <a:ext cx="31242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1-lepton channel</a:t>
            </a:r>
            <a:r>
              <a:rPr lang="en-US" sz="1200" dirty="0" smtClean="0">
                <a:solidFill>
                  <a:srgbClr val="595959"/>
                </a:solidFill>
              </a:rPr>
              <a:t>, transverse mass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8190632" y="1718555"/>
            <a:ext cx="95045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/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arXiv:1102.2357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3834077" y="1718554"/>
            <a:ext cx="950458" cy="215446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/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arXiv:1102.5290</a:t>
            </a:r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2427817" y="5282355"/>
          <a:ext cx="6324599" cy="914399"/>
        </p:xfrm>
        <a:graphic>
          <a:graphicData uri="http://schemas.openxmlformats.org/drawingml/2006/table">
            <a:tbl>
              <a:tblPr/>
              <a:tblGrid>
                <a:gridCol w="1953071"/>
                <a:gridCol w="1457176"/>
                <a:gridCol w="1457176"/>
                <a:gridCol w="1457176"/>
              </a:tblGrid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prstClr val="white">
                          <a:lumMod val="9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9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0-lepton (SR-D)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1-lepton (</a:t>
                      </a:r>
                      <a:r>
                        <a:rPr kumimoji="0" lang="en-GB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1-lepton (</a:t>
                      </a:r>
                      <a:r>
                        <a:rPr kumimoji="0" lang="en-GB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mbol" charset="2"/>
                          <a:ea typeface="Arial" charset="0"/>
                          <a:cs typeface="Symbol" charset="2"/>
                        </a:rPr>
                        <a:t>m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Observed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Total SM background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      2.5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1.81 ± 0.75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2.25 ± 0.94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</a:tbl>
          </a:graphicData>
        </a:graphic>
      </p:graphicFrame>
      <p:sp>
        <p:nvSpPr>
          <p:cNvPr id="27" name="Rectangle 26"/>
          <p:cNvSpPr/>
          <p:nvPr/>
        </p:nvSpPr>
        <p:spPr>
          <a:xfrm>
            <a:off x="5033738" y="5835651"/>
            <a:ext cx="48789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105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+ 1.4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0" y="5994484"/>
            <a:ext cx="49697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105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– 1.1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70416" y="5257800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Example for observed and predicted events in signal regions; pure selection gives best sensitivity</a:t>
            </a:r>
            <a:endParaRPr lang="en-GB" sz="12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722120"/>
            <a:ext cx="9144000" cy="43738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SUSY Exclusion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1143000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No signal evidence found </a:t>
            </a:r>
            <a:r>
              <a:rPr lang="en-US" sz="1800" dirty="0" err="1" smtClean="0">
                <a:solidFill>
                  <a:prstClr val="black"/>
                </a:solidFill>
                <a:sym typeface="Wingdings"/>
              </a:rPr>
              <a:t></a:t>
            </a:r>
            <a:r>
              <a:rPr lang="en-US" sz="1800" dirty="0" smtClean="0">
                <a:solidFill>
                  <a:prstClr val="black"/>
                </a:solidFill>
                <a:sym typeface="Wingdings"/>
              </a:rPr>
              <a:t> exclusion limits using CMSSM and simplified models</a:t>
            </a:r>
            <a:endParaRPr lang="en-US" sz="1800" dirty="0" smtClean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53199" y="1928336"/>
            <a:ext cx="21780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In CMSSM: combined     0 + 1-lepton analysis achieves best sensitivity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25779" y="698956"/>
            <a:ext cx="1437221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ATLAS-CONF-2011-064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53200" y="2743200"/>
            <a:ext cx="2360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b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-jet analysis competitive for large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tan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b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0" y="568124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600" dirty="0" smtClean="0">
                <a:solidFill>
                  <a:srgbClr val="D00209"/>
                </a:solidFill>
              </a:rPr>
              <a:t>Power-constrained* limits (PCL) computed from CL</a:t>
            </a:r>
            <a:r>
              <a:rPr lang="en-US" sz="1600" baseline="-25000" dirty="0" smtClean="0">
                <a:solidFill>
                  <a:srgbClr val="D00209"/>
                </a:solidFill>
              </a:rPr>
              <a:t>PCL</a:t>
            </a:r>
            <a:r>
              <a:rPr lang="en-US" sz="1600" dirty="0" smtClean="0">
                <a:solidFill>
                  <a:srgbClr val="D00209"/>
                </a:solidFill>
              </a:rPr>
              <a:t> of test statistics using toy MC </a:t>
            </a:r>
            <a:endParaRPr lang="en-GB" sz="1600" baseline="30000" dirty="0">
              <a:solidFill>
                <a:srgbClr val="D00209"/>
              </a:solidFill>
            </a:endParaRP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714291" y="1763182"/>
            <a:ext cx="5785264" cy="391806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553200" y="3362980"/>
            <a:ext cx="2360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Exclude equal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squarks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and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gluino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masses of </a:t>
            </a:r>
            <a:r>
              <a:rPr lang="en-US" sz="1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815 GeV at 95% CL</a:t>
            </a:r>
            <a:r>
              <a:rPr lang="en-GB" sz="1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endParaRPr lang="en-GB" sz="1400" b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191000" y="6096000"/>
            <a:ext cx="4876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 smtClean="0">
                <a:solidFill>
                  <a:srgbClr val="D00209"/>
                </a:solidFill>
              </a:rPr>
              <a:t>*Fluctuations below –1</a:t>
            </a:r>
            <a:r>
              <a:rPr lang="en-US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US" sz="1100" dirty="0" smtClean="0">
                <a:solidFill>
                  <a:srgbClr val="D00209"/>
                </a:solidFill>
              </a:rPr>
              <a:t> </a:t>
            </a:r>
            <a:r>
              <a:rPr lang="en-US" sz="1100" dirty="0" err="1" smtClean="0">
                <a:solidFill>
                  <a:srgbClr val="D00209"/>
                </a:solidFill>
              </a:rPr>
              <a:t>wrt</a:t>
            </a:r>
            <a:r>
              <a:rPr lang="en-US" sz="1100" dirty="0" smtClean="0">
                <a:solidFill>
                  <a:srgbClr val="D00209"/>
                </a:solidFill>
              </a:rPr>
              <a:t>. median of expected limits are not allowed</a:t>
            </a:r>
          </a:p>
          <a:p>
            <a:pPr algn="r"/>
            <a:r>
              <a:rPr lang="en-US" sz="1100" dirty="0" smtClean="0">
                <a:solidFill>
                  <a:srgbClr val="D00209"/>
                </a:solidFill>
              </a:rPr>
              <a:t>Corresponding </a:t>
            </a:r>
            <a:r>
              <a:rPr lang="en-US" sz="1100" dirty="0" err="1" smtClean="0">
                <a:solidFill>
                  <a:srgbClr val="D00209"/>
                </a:solidFill>
              </a:rPr>
              <a:t>CL</a:t>
            </a:r>
            <a:r>
              <a:rPr lang="en-US" sz="1100" baseline="-25000" dirty="0" err="1" smtClean="0">
                <a:solidFill>
                  <a:srgbClr val="D00209"/>
                </a:solidFill>
              </a:rPr>
              <a:t>s</a:t>
            </a:r>
            <a:r>
              <a:rPr lang="en-US" sz="1100" dirty="0" smtClean="0">
                <a:solidFill>
                  <a:srgbClr val="D00209"/>
                </a:solidFill>
              </a:rPr>
              <a:t> limits provide reduced exclusion</a:t>
            </a:r>
            <a:r>
              <a:rPr lang="en-US" sz="1100" dirty="0" smtClean="0">
                <a:solidFill>
                  <a:srgbClr val="D00209"/>
                </a:solidFill>
                <a:sym typeface="Wingdings"/>
              </a:rPr>
              <a:t> (</a:t>
            </a:r>
            <a:r>
              <a:rPr lang="en-US" sz="1100" dirty="0" err="1" smtClean="0">
                <a:solidFill>
                  <a:srgbClr val="D00209"/>
                </a:solidFill>
                <a:sym typeface="Wingdings"/>
              </a:rPr>
              <a:t>overcoverage</a:t>
            </a:r>
            <a:r>
              <a:rPr lang="en-US" sz="1100" dirty="0" smtClean="0">
                <a:solidFill>
                  <a:srgbClr val="D00209"/>
                </a:solidFill>
              </a:rPr>
              <a:t>)</a:t>
            </a:r>
            <a:endParaRPr lang="en-GB" sz="18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904240"/>
            <a:ext cx="9144000" cy="565912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16" name="Picture 1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547268" y="1206000"/>
            <a:ext cx="4217421" cy="382320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70416" y="5262033"/>
            <a:ext cx="8392584" cy="941917"/>
          </a:xfrm>
          <a:prstGeom prst="rect">
            <a:avLst/>
          </a:prstGeom>
          <a:solidFill>
            <a:schemeClr val="bg1">
              <a:lumMod val="95000"/>
            </a:schemeClr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9500" y="152400"/>
            <a:ext cx="80645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525" indent="-263525">
              <a:buFont typeface="Arial"/>
              <a:buChar char="•"/>
            </a:pPr>
            <a:r>
              <a:rPr lang="en-US" sz="1600" dirty="0" smtClean="0">
                <a:solidFill>
                  <a:prstClr val="black"/>
                </a:solidFill>
              </a:rPr>
              <a:t>0/1-lepton analyses updated for PLHC with improved signal regions (2+, 3+, 4+ jets)</a:t>
            </a:r>
          </a:p>
          <a:p>
            <a:pPr marL="263525" indent="-263525">
              <a:buFont typeface="Arial"/>
              <a:buChar char="•"/>
            </a:pPr>
            <a:r>
              <a:rPr lang="en-US" sz="1600" dirty="0" smtClean="0">
                <a:solidFill>
                  <a:prstClr val="black"/>
                </a:solidFill>
              </a:rPr>
              <a:t>Raised </a:t>
            </a:r>
            <a:r>
              <a:rPr lang="en-US" sz="1600" i="1" dirty="0" err="1" smtClean="0">
                <a:solidFill>
                  <a:prstClr val="black"/>
                </a:solidFill>
              </a:rPr>
              <a:t>M</a:t>
            </a:r>
            <a:r>
              <a:rPr lang="en-US" sz="1600" baseline="-25000" dirty="0" err="1" smtClean="0">
                <a:solidFill>
                  <a:prstClr val="black"/>
                </a:solidFill>
              </a:rPr>
              <a:t>eff</a:t>
            </a:r>
            <a:r>
              <a:rPr lang="en-US" sz="1600" dirty="0" smtClean="0">
                <a:solidFill>
                  <a:prstClr val="black"/>
                </a:solidFill>
              </a:rPr>
              <a:t> cut to 1 </a:t>
            </a:r>
            <a:r>
              <a:rPr lang="en-US" sz="1600" dirty="0" err="1" smtClean="0">
                <a:solidFill>
                  <a:prstClr val="black"/>
                </a:solidFill>
              </a:rPr>
              <a:t>TeV</a:t>
            </a:r>
            <a:r>
              <a:rPr lang="en-US" sz="1600" dirty="0" smtClean="0">
                <a:solidFill>
                  <a:prstClr val="black"/>
                </a:solidFill>
              </a:rPr>
              <a:t> in 0-lepton analysis (previously: 500 GeV)</a:t>
            </a: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762000" y="1044351"/>
            <a:ext cx="2057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0-lepton channel</a:t>
            </a:r>
            <a:r>
              <a:rPr lang="en-US" sz="1200" dirty="0" smtClean="0">
                <a:solidFill>
                  <a:srgbClr val="595959"/>
                </a:solidFill>
              </a:rPr>
              <a:t>, </a:t>
            </a:r>
            <a:r>
              <a:rPr lang="en-US" sz="1200" i="1" dirty="0" err="1" smtClean="0">
                <a:solidFill>
                  <a:srgbClr val="595959"/>
                </a:solidFill>
              </a:rPr>
              <a:t>M</a:t>
            </a:r>
            <a:r>
              <a:rPr lang="en-US" sz="1200" baseline="-25000" dirty="0" err="1" smtClean="0">
                <a:solidFill>
                  <a:srgbClr val="595959"/>
                </a:solidFill>
              </a:rPr>
              <a:t>eff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5105400" y="1044351"/>
            <a:ext cx="31242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1-lepton channel</a:t>
            </a:r>
            <a:r>
              <a:rPr lang="en-US" sz="1200" dirty="0" smtClean="0">
                <a:solidFill>
                  <a:srgbClr val="595959"/>
                </a:solidFill>
              </a:rPr>
              <a:t>, </a:t>
            </a:r>
            <a:r>
              <a:rPr lang="en-US" sz="1200" i="1" dirty="0" err="1" smtClean="0">
                <a:solidFill>
                  <a:srgbClr val="595959"/>
                </a:solidFill>
              </a:rPr>
              <a:t>E</a:t>
            </a:r>
            <a:r>
              <a:rPr lang="en-US" sz="1200" i="1" baseline="-25000" dirty="0" err="1" smtClean="0">
                <a:solidFill>
                  <a:srgbClr val="595959"/>
                </a:solidFill>
              </a:rPr>
              <a:t>T</a:t>
            </a:r>
            <a:r>
              <a:rPr lang="en-US" sz="1200" baseline="-25000" dirty="0" err="1" smtClean="0">
                <a:solidFill>
                  <a:srgbClr val="595959"/>
                </a:solidFill>
              </a:rPr>
              <a:t>,miss</a:t>
            </a:r>
            <a:endParaRPr lang="en-GB" sz="1200" b="1" baseline="-25000" dirty="0" smtClean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8225902" y="1901302"/>
            <a:ext cx="1315952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/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ATLAS-CONF-2011-090</a:t>
            </a:r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2427817" y="5282355"/>
          <a:ext cx="6324599" cy="914399"/>
        </p:xfrm>
        <a:graphic>
          <a:graphicData uri="http://schemas.openxmlformats.org/drawingml/2006/table">
            <a:tbl>
              <a:tblPr/>
              <a:tblGrid>
                <a:gridCol w="1953071"/>
                <a:gridCol w="1457176"/>
                <a:gridCol w="1457176"/>
                <a:gridCol w="1457176"/>
              </a:tblGrid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prstClr val="white">
                          <a:lumMod val="9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9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0-lepton (≥3-jet)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1-lepton (</a:t>
                      </a:r>
                      <a:r>
                        <a:rPr kumimoji="0" lang="en-GB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1-lepton (</a:t>
                      </a:r>
                      <a:r>
                        <a:rPr kumimoji="0" lang="en-GB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mbol" charset="2"/>
                          <a:ea typeface="Arial" charset="0"/>
                          <a:cs typeface="Symbol" charset="2"/>
                        </a:rPr>
                        <a:t>m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Observed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Total SM background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10.1 ± 2.3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14.5 ± 5.2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12.2 ± 3.8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</a:tbl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370416" y="5257800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Example for observed and predicted events in signal regions; pure selection gives best sensitivity</a:t>
            </a:r>
            <a:endParaRPr lang="en-GB" sz="1200" dirty="0"/>
          </a:p>
        </p:txBody>
      </p:sp>
      <p:pic>
        <p:nvPicPr>
          <p:cNvPr id="19" name="Picture 1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04800" y="1309131"/>
            <a:ext cx="3803320" cy="352159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 rot="16200000">
            <a:off x="3577702" y="1901302"/>
            <a:ext cx="1315952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/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ATLAS-CONF-2011-086</a:t>
            </a:r>
          </a:p>
        </p:txBody>
      </p:sp>
      <p:sp>
        <p:nvSpPr>
          <p:cNvPr id="20" name="7-Point Star 19"/>
          <p:cNvSpPr/>
          <p:nvPr/>
        </p:nvSpPr>
        <p:spPr>
          <a:xfrm>
            <a:off x="220137" y="150281"/>
            <a:ext cx="732366" cy="601590"/>
          </a:xfrm>
          <a:prstGeom prst="star7">
            <a:avLst>
              <a:gd name="adj" fmla="val 31797"/>
              <a:gd name="hf" fmla="val 102572"/>
              <a:gd name="vf" fmla="val 105210"/>
            </a:avLst>
          </a:prstGeom>
          <a:ln/>
          <a:effectLst>
            <a:outerShdw blurRad="127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</a:rPr>
              <a:t>2011 </a:t>
            </a:r>
          </a:p>
          <a:p>
            <a:pPr algn="ctr">
              <a:lnSpc>
                <a:spcPts val="1180"/>
              </a:lnSpc>
              <a:spcBef>
                <a:spcPts val="0"/>
              </a:spcBef>
            </a:pPr>
            <a:r>
              <a:rPr lang="en-GB" sz="1100" b="1" dirty="0" smtClean="0">
                <a:solidFill>
                  <a:schemeClr val="bg1"/>
                </a:solidFill>
              </a:rPr>
              <a:t>data</a:t>
            </a:r>
            <a:endParaRPr lang="en-GB" sz="11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lum bright="32000"/>
          </a:blip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762000" y="914400"/>
            <a:ext cx="7696200" cy="5029200"/>
          </a:xfrm>
          <a:prstGeom prst="roundRect">
            <a:avLst>
              <a:gd name="adj" fmla="val 16667"/>
            </a:avLst>
          </a:prstGeom>
          <a:solidFill>
            <a:schemeClr val="bg1">
              <a:alpha val="94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38199" y="1371600"/>
            <a:ext cx="7564967" cy="42482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263525" indent="1588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latin typeface="Trebuchet MS"/>
                <a:cs typeface="Trebuchet MS"/>
              </a:rPr>
              <a:t>Most results shown still based on 2010 dataset of 35–43 </a:t>
            </a:r>
            <a:r>
              <a:rPr lang="en-GB" sz="2000" dirty="0" err="1" smtClean="0">
                <a:latin typeface="Trebuchet MS"/>
                <a:cs typeface="Trebuchet MS"/>
              </a:rPr>
              <a:t>pb</a:t>
            </a:r>
            <a:r>
              <a:rPr lang="en-GB" sz="2000" baseline="30000" dirty="0" smtClean="0">
                <a:latin typeface="Trebuchet MS"/>
                <a:cs typeface="Trebuchet MS"/>
              </a:rPr>
              <a:t>–1</a:t>
            </a:r>
            <a:r>
              <a:rPr lang="en-GB" sz="2000" dirty="0" smtClean="0">
                <a:latin typeface="Trebuchet MS"/>
                <a:cs typeface="Trebuchet MS"/>
              </a:rPr>
              <a:t> luminosity, though more and more analyses updated to </a:t>
            </a:r>
            <a:r>
              <a:rPr lang="en-GB" sz="2000" dirty="0" smtClean="0">
                <a:latin typeface="Trebuchet MS"/>
                <a:cs typeface="Trebuchet MS"/>
              </a:rPr>
              <a:t>2011 </a:t>
            </a:r>
            <a:r>
              <a:rPr lang="en-US" sz="20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latin typeface="Trebuchet MS"/>
                <a:cs typeface="Trebuchet MS"/>
                <a:sym typeface="Wingdings"/>
              </a:rPr>
              <a:t> EPS, LP !</a:t>
            </a:r>
            <a:endParaRPr lang="en-GB" sz="2000" dirty="0" smtClean="0">
              <a:latin typeface="Trebuchet MS"/>
              <a:cs typeface="Trebuchet MS"/>
            </a:endParaRPr>
          </a:p>
          <a:p>
            <a:pPr marL="263525" indent="1588" defTabSz="914400">
              <a:lnSpc>
                <a:spcPct val="110000"/>
              </a:lnSpc>
              <a:spcBef>
                <a:spcPts val="2400"/>
              </a:spcBef>
            </a:pPr>
            <a:r>
              <a:rPr lang="en-GB" sz="2000" dirty="0" smtClean="0">
                <a:solidFill>
                  <a:srgbClr val="E12548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Almost all search analyses require data-driven estimates of backgrounds from data control regions and transfer functions using simulation </a:t>
            </a:r>
            <a:r>
              <a:rPr lang="en-US" sz="2000" dirty="0" err="1" smtClean="0">
                <a:solidFill>
                  <a:srgbClr val="E12548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E12548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US" sz="2000" b="1" dirty="0" smtClean="0">
                <a:solidFill>
                  <a:srgbClr val="E12548"/>
                </a:solidFill>
                <a:latin typeface="Trebuchet MS"/>
                <a:ea typeface="Arial" charset="0"/>
                <a:cs typeface="Trebuchet MS"/>
                <a:sym typeface="Wingdings"/>
              </a:rPr>
              <a:t>this is the primary analysis challenge!</a:t>
            </a:r>
            <a:endParaRPr lang="en-GB" sz="2000" b="1" dirty="0" smtClean="0">
              <a:solidFill>
                <a:srgbClr val="E12548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  <a:p>
            <a:pPr marL="263525" indent="1588" defTabSz="914400">
              <a:lnSpc>
                <a:spcPct val="110000"/>
              </a:lnSpc>
              <a:spcBef>
                <a:spcPts val="2400"/>
              </a:spcBef>
            </a:pPr>
            <a:r>
              <a:rPr lang="en-GB" sz="2000" b="1" dirty="0" smtClean="0">
                <a:solidFill>
                  <a:srgbClr val="E12548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These estimates rely on pioneering Standard Model measurements in ATLAS and accurate preparation work     by the ATLAS physics objects and trigger groups.</a:t>
            </a:r>
          </a:p>
          <a:p>
            <a:pPr marL="263525" indent="1588" defTabSz="914400">
              <a:lnSpc>
                <a:spcPct val="110000"/>
              </a:lnSpc>
              <a:spcBef>
                <a:spcPts val="2400"/>
              </a:spcBef>
            </a:pPr>
            <a:r>
              <a:rPr lang="en-US" sz="11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Full list of ATLAS results: http://</a:t>
            </a:r>
            <a:r>
              <a:rPr lang="en-US" sz="11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twiki.cern.ch/twiki/bin/view/AtlasPublic</a:t>
            </a:r>
            <a:r>
              <a:rPr lang="en-US" sz="11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</a:t>
            </a:r>
            <a:endParaRPr lang="en-GB" sz="11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31234" y="152400"/>
            <a:ext cx="61490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Event with 1.5 </a:t>
            </a:r>
            <a:r>
              <a:rPr lang="en-GB" sz="14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r>
              <a:rPr lang="en-GB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 effective mass and 550 GeV missing transverse energy</a:t>
            </a:r>
            <a:endParaRPr lang="en-GB" sz="1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pic>
        <p:nvPicPr>
          <p:cNvPr id="32" name="Picture 3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293" t="5142" r="1526" b="34092"/>
              <a:stretch>
                <a:fillRect/>
              </a:stretch>
            </p:blipFill>
          </mc:Choice>
          <mc:Fallback>
            <p:blipFill>
              <a:blip r:embed="rId3"/>
              <a:srcRect l="1293" t="5142" r="1526" b="34092"/>
              <a:stretch>
                <a:fillRect/>
              </a:stretch>
            </p:blipFill>
          </mc:Fallback>
        </mc:AlternateContent>
        <p:spPr>
          <a:xfrm>
            <a:off x="174968" y="783167"/>
            <a:ext cx="8740432" cy="546523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722120"/>
            <a:ext cx="9144000" cy="43738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2011 Updates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1143000"/>
            <a:ext cx="86868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0/1-lepton analyses updated for PLHC with improved signal regions </a:t>
            </a:r>
            <a:r>
              <a:rPr lang="en-US" sz="1400" dirty="0" smtClean="0">
                <a:solidFill>
                  <a:prstClr val="black"/>
                </a:solidFill>
              </a:rPr>
              <a:t>(2+, 3+, 4+ jets)</a:t>
            </a:r>
          </a:p>
          <a:p>
            <a:pPr marL="0" lvl="1"/>
            <a:r>
              <a:rPr lang="en-US" sz="1100" dirty="0" smtClean="0">
                <a:solidFill>
                  <a:prstClr val="black"/>
                </a:solidFill>
              </a:rPr>
              <a:t>Raised </a:t>
            </a:r>
            <a:r>
              <a:rPr lang="en-US" sz="1100" i="1" dirty="0" err="1" smtClean="0">
                <a:solidFill>
                  <a:prstClr val="black"/>
                </a:solidFill>
              </a:rPr>
              <a:t>m</a:t>
            </a:r>
            <a:r>
              <a:rPr lang="en-US" sz="1100" baseline="-25000" dirty="0" err="1" smtClean="0">
                <a:solidFill>
                  <a:prstClr val="black"/>
                </a:solidFill>
              </a:rPr>
              <a:t>eff</a:t>
            </a:r>
            <a:r>
              <a:rPr lang="en-US" sz="1100" dirty="0" smtClean="0">
                <a:solidFill>
                  <a:prstClr val="black"/>
                </a:solidFill>
              </a:rPr>
              <a:t> cut to 1000 GeV in 0-lepton analysis (previously: 500 GeV) to </a:t>
            </a:r>
            <a:r>
              <a:rPr lang="en-US" sz="1100" dirty="0" err="1" smtClean="0">
                <a:solidFill>
                  <a:prstClr val="black"/>
                </a:solidFill>
              </a:rPr>
              <a:t>optimise</a:t>
            </a:r>
            <a:r>
              <a:rPr lang="en-US" sz="1100" dirty="0" smtClean="0">
                <a:solidFill>
                  <a:prstClr val="black"/>
                </a:solidFill>
              </a:rPr>
              <a:t> reach for increased statistics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25779" y="698956"/>
            <a:ext cx="1437221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ATLAS-CONF-2011-090</a:t>
            </a: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0" y="568124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600" dirty="0" smtClean="0">
                <a:solidFill>
                  <a:srgbClr val="D00209"/>
                </a:solidFill>
              </a:rPr>
              <a:t>0-lepton limits on </a:t>
            </a:r>
            <a:r>
              <a:rPr lang="en-US" sz="1600" dirty="0" err="1" smtClean="0">
                <a:solidFill>
                  <a:srgbClr val="D00209"/>
                </a:solidFill>
              </a:rPr>
              <a:t>PhenoGrid</a:t>
            </a:r>
            <a:r>
              <a:rPr lang="en-US" sz="1600" dirty="0" smtClean="0">
                <a:solidFill>
                  <a:srgbClr val="D00209"/>
                </a:solidFill>
              </a:rPr>
              <a:t> and CMSSM combining all signal regions</a:t>
            </a:r>
            <a:endParaRPr lang="en-GB" sz="1600" baseline="30000" dirty="0">
              <a:solidFill>
                <a:srgbClr val="D00209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25779" y="457200"/>
            <a:ext cx="1437221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ATLAS-CONF-2011-086</a:t>
            </a:r>
          </a:p>
        </p:txBody>
      </p:sp>
      <p:pic>
        <p:nvPicPr>
          <p:cNvPr id="22" name="Picture 2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727135" y="1764446"/>
            <a:ext cx="4120270" cy="3916800"/>
          </a:xfrm>
          <a:prstGeom prst="rect">
            <a:avLst/>
          </a:prstGeom>
        </p:spPr>
      </p:pic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376885" y="1775030"/>
            <a:ext cx="3966515" cy="3770638"/>
          </a:xfrm>
          <a:prstGeom prst="rect">
            <a:avLst/>
          </a:prstGeom>
        </p:spPr>
      </p:pic>
      <p:sp>
        <p:nvSpPr>
          <p:cNvPr id="25" name="7-Point Star 24"/>
          <p:cNvSpPr/>
          <p:nvPr/>
        </p:nvSpPr>
        <p:spPr>
          <a:xfrm>
            <a:off x="220137" y="150281"/>
            <a:ext cx="732366" cy="601590"/>
          </a:xfrm>
          <a:prstGeom prst="star7">
            <a:avLst>
              <a:gd name="adj" fmla="val 31797"/>
              <a:gd name="hf" fmla="val 102572"/>
              <a:gd name="vf" fmla="val 105210"/>
            </a:avLst>
          </a:prstGeom>
          <a:ln/>
          <a:effectLst>
            <a:outerShdw blurRad="127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</a:rPr>
              <a:t>2011 </a:t>
            </a:r>
          </a:p>
          <a:p>
            <a:pPr algn="ctr">
              <a:lnSpc>
                <a:spcPts val="1180"/>
              </a:lnSpc>
              <a:spcBef>
                <a:spcPts val="0"/>
              </a:spcBef>
            </a:pPr>
            <a:r>
              <a:rPr lang="en-GB" sz="1100" b="1" dirty="0" smtClean="0">
                <a:solidFill>
                  <a:schemeClr val="bg1"/>
                </a:solidFill>
              </a:rPr>
              <a:t>data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828800" y="4614588"/>
            <a:ext cx="2595033" cy="3278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651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984962" name="Object 2"/>
          <p:cNvGraphicFramePr>
            <a:graphicFrameLocks noChangeAspect="1"/>
          </p:cNvGraphicFramePr>
          <p:nvPr/>
        </p:nvGraphicFramePr>
        <p:xfrm>
          <a:off x="1908705" y="4656920"/>
          <a:ext cx="2504545" cy="247566"/>
        </p:xfrm>
        <a:graphic>
          <a:graphicData uri="http://schemas.openxmlformats.org/presentationml/2006/ole">
            <p:oleObj spid="_x0000_s2984962" name="Equation" r:id="rId7" imgW="2171700" imgH="215900" progId="Equation.DSMT4">
              <p:embed/>
            </p:oleObj>
          </a:graphicData>
        </a:graphic>
      </p:graphicFrame>
      <p:sp>
        <p:nvSpPr>
          <p:cNvPr id="27" name="Rectangle 26"/>
          <p:cNvSpPr/>
          <p:nvPr/>
        </p:nvSpPr>
        <p:spPr>
          <a:xfrm>
            <a:off x="6553200" y="3997050"/>
            <a:ext cx="1998133" cy="3278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651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/>
        </p:nvGraphicFramePr>
        <p:xfrm>
          <a:off x="6633105" y="4038600"/>
          <a:ext cx="1846262" cy="247650"/>
        </p:xfrm>
        <a:graphic>
          <a:graphicData uri="http://schemas.openxmlformats.org/presentationml/2006/ole">
            <p:oleObj spid="_x0000_s2984963" name="Equation" r:id="rId8" imgW="1600200" imgH="2159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84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722120"/>
            <a:ext cx="9144000" cy="43738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SUSY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Exclusion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with Simplified Models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828800" y="20828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2514600" y="47244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1143000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Limits in simplified models (“</a:t>
            </a:r>
            <a:r>
              <a:rPr lang="en-US" sz="1800" dirty="0" err="1" smtClean="0">
                <a:solidFill>
                  <a:prstClr val="black"/>
                </a:solidFill>
              </a:rPr>
              <a:t>Pheno</a:t>
            </a:r>
            <a:r>
              <a:rPr lang="en-US" sz="1800" dirty="0" smtClean="0">
                <a:solidFill>
                  <a:prstClr val="black"/>
                </a:solidFill>
              </a:rPr>
              <a:t>-grids”)</a:t>
            </a: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3612" y="1945851"/>
            <a:ext cx="4378876" cy="2965587"/>
          </a:xfrm>
          <a:prstGeom prst="rect">
            <a:avLst/>
          </a:prstGeom>
        </p:spPr>
      </p:pic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2209800" y="1828800"/>
            <a:ext cx="2057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 b="1" dirty="0" smtClean="0">
                <a:solidFill>
                  <a:srgbClr val="595959"/>
                </a:solidFill>
              </a:rPr>
              <a:t>0</a:t>
            </a:r>
            <a:r>
              <a:rPr lang="en-US" sz="1200" b="1" dirty="0" smtClean="0">
                <a:solidFill>
                  <a:srgbClr val="595959"/>
                </a:solidFill>
              </a:rPr>
              <a:t>-</a:t>
            </a:r>
            <a:r>
              <a:rPr lang="en-US" sz="1200" b="1" dirty="0" smtClean="0">
                <a:solidFill>
                  <a:srgbClr val="595959"/>
                </a:solidFill>
              </a:rPr>
              <a:t>lepton</a:t>
            </a:r>
            <a:r>
              <a:rPr lang="en-US" sz="1200" b="1" dirty="0" smtClean="0">
                <a:solidFill>
                  <a:srgbClr val="595959"/>
                </a:solidFill>
              </a:rPr>
              <a:t> + </a:t>
            </a:r>
            <a:r>
              <a:rPr lang="en-US" sz="1200" b="1" i="1" dirty="0" err="1" smtClean="0">
                <a:solidFill>
                  <a:srgbClr val="595959"/>
                </a:solidFill>
              </a:rPr>
              <a:t>b</a:t>
            </a:r>
            <a:r>
              <a:rPr lang="en-US" sz="1200" b="1" dirty="0" smtClean="0">
                <a:solidFill>
                  <a:srgbClr val="595959"/>
                </a:solidFill>
              </a:rPr>
              <a:t>-jet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9" name="Rectangle 28"/>
          <p:cNvSpPr/>
          <p:nvPr/>
        </p:nvSpPr>
        <p:spPr>
          <a:xfrm rot="16200000">
            <a:off x="3829900" y="2418500"/>
            <a:ext cx="112082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arXiv:1103.4344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9600" y="4919990"/>
            <a:ext cx="3733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E12B0D"/>
                </a:solidFill>
              </a:rPr>
              <a:t>Exclude </a:t>
            </a:r>
            <a:r>
              <a:rPr lang="en-GB" sz="1100" i="1" dirty="0" err="1" smtClean="0">
                <a:solidFill>
                  <a:srgbClr val="E12B0D"/>
                </a:solidFill>
              </a:rPr>
              <a:t>m</a:t>
            </a:r>
            <a:r>
              <a:rPr lang="en-GB" sz="1100" dirty="0" err="1" smtClean="0">
                <a:solidFill>
                  <a:srgbClr val="E12B0D"/>
                </a:solidFill>
              </a:rPr>
              <a:t>(gluino</a:t>
            </a:r>
            <a:r>
              <a:rPr lang="en-GB" sz="1100" dirty="0" smtClean="0">
                <a:solidFill>
                  <a:srgbClr val="E12B0D"/>
                </a:solidFill>
              </a:rPr>
              <a:t>) &lt; 590 GeV for </a:t>
            </a:r>
            <a:r>
              <a:rPr lang="en-GB" sz="1100" i="1" dirty="0" err="1" smtClean="0">
                <a:solidFill>
                  <a:srgbClr val="E12B0D"/>
                </a:solidFill>
              </a:rPr>
              <a:t>m</a:t>
            </a:r>
            <a:r>
              <a:rPr lang="en-GB" sz="1100" dirty="0" err="1" smtClean="0">
                <a:solidFill>
                  <a:srgbClr val="E12B0D"/>
                </a:solidFill>
              </a:rPr>
              <a:t>(sbottom</a:t>
            </a:r>
            <a:r>
              <a:rPr lang="en-GB" sz="1100" dirty="0" smtClean="0">
                <a:solidFill>
                  <a:srgbClr val="E12B0D"/>
                </a:solidFill>
              </a:rPr>
              <a:t>) &lt; 500 GeV</a:t>
            </a:r>
            <a:endParaRPr lang="en-GB" sz="1100" dirty="0">
              <a:solidFill>
                <a:srgbClr val="E12B0D"/>
              </a:solidFill>
            </a:endParaRPr>
          </a:p>
        </p:txBody>
      </p:sp>
      <p:pic>
        <p:nvPicPr>
          <p:cNvPr id="36" name="Picture 3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t="7385"/>
              <a:stretch>
                <a:fillRect/>
              </a:stretch>
            </p:blipFill>
          </mc:Choice>
          <mc:Fallback>
            <p:blipFill>
              <a:blip r:embed="rId5"/>
              <a:srcRect t="7385"/>
              <a:stretch>
                <a:fillRect/>
              </a:stretch>
            </p:blipFill>
          </mc:Fallback>
        </mc:AlternateContent>
        <p:spPr>
          <a:xfrm>
            <a:off x="5029200" y="1841501"/>
            <a:ext cx="3714350" cy="3371850"/>
          </a:xfrm>
          <a:prstGeom prst="rect">
            <a:avLst/>
          </a:prstGeom>
        </p:spPr>
      </p:pic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6629400" y="1447800"/>
            <a:ext cx="2057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 b="1" dirty="0" smtClean="0">
                <a:solidFill>
                  <a:srgbClr val="595959"/>
                </a:solidFill>
              </a:rPr>
              <a:t>2-lepton channel </a:t>
            </a:r>
            <a:r>
              <a:rPr lang="en-US" sz="1200" b="1" dirty="0" smtClean="0">
                <a:solidFill>
                  <a:srgbClr val="595959"/>
                </a:solidFill>
              </a:rPr>
              <a:t>(SS)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8" name="Rectangle 27"/>
          <p:cNvSpPr/>
          <p:nvPr/>
        </p:nvSpPr>
        <p:spPr>
          <a:xfrm rot="16200000">
            <a:off x="7949227" y="2645722"/>
            <a:ext cx="15625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ATLAS-CONF-2011-091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57200" y="5313402"/>
            <a:ext cx="6781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Useful to assess signature-driven performance, </a:t>
            </a:r>
          </a:p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and to discover holes in </a:t>
            </a:r>
            <a:r>
              <a:rPr lang="en-US" sz="1800" dirty="0" smtClean="0">
                <a:solidFill>
                  <a:prstClr val="black"/>
                </a:solidFill>
              </a:rPr>
              <a:t>search strategy </a:t>
            </a:r>
            <a:endParaRPr lang="en-US" sz="1800" dirty="0" smtClean="0">
              <a:solidFill>
                <a:prstClr val="black"/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600" y="5101167"/>
            <a:ext cx="1931890" cy="163405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203200" dist="38100" dir="2700000">
              <a:srgbClr val="000000">
                <a:alpha val="34000"/>
              </a:srgbClr>
            </a:outerShdw>
          </a:effectLst>
        </p:spPr>
      </p:pic>
      <p:sp>
        <p:nvSpPr>
          <p:cNvPr id="39" name="TextBox 38"/>
          <p:cNvSpPr txBox="1"/>
          <p:nvPr/>
        </p:nvSpPr>
        <p:spPr>
          <a:xfrm>
            <a:off x="6096000" y="927556"/>
            <a:ext cx="2667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Simplified models compendium: arXiv</a:t>
            </a:r>
            <a:r>
              <a:rPr lang="en-US" sz="800" b="1" kern="0" dirty="0" smtClean="0">
                <a:solidFill>
                  <a:srgbClr val="FFFFFF"/>
                </a:solidFill>
              </a:rPr>
              <a:t>:1105.2838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777473" y="2967335"/>
            <a:ext cx="1309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95% CL upper limits on </a:t>
            </a:r>
            <a:r>
              <a:rPr lang="en-GB" sz="12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GB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× BR</a:t>
            </a:r>
            <a:endParaRPr lang="en-GB" sz="1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Inclusive search with 2 photons and 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US" sz="2800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,miss</a:t>
            </a:r>
            <a:endParaRPr lang="en-US" sz="2800" baseline="-250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Sensitive to gauge-mediated SUSY breaking and also UED models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2000" y="1460956"/>
            <a:ext cx="762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Preliminary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064338" y="6172200"/>
            <a:ext cx="4079662" cy="27699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none">
            <a:spAutoFit/>
          </a:bodyPr>
          <a:lstStyle/>
          <a:p>
            <a:pPr algn="r"/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(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**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)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LKP </a:t>
            </a:r>
            <a:r>
              <a:rPr lang="en-US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+mn-ea"/>
                <a:cs typeface="Symbol" charset="2"/>
              </a:rPr>
              <a:t>g</a:t>
            </a:r>
            <a:r>
              <a:rPr lang="en-US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+mn-ea"/>
                <a:cs typeface="Symbol" charset="2"/>
              </a:rPr>
              <a:t>*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+mn-ea"/>
                <a:cs typeface="Symbol" charset="2"/>
              </a:rPr>
              <a:t> ® </a:t>
            </a:r>
            <a:r>
              <a:rPr lang="en-US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+mn-ea"/>
                <a:cs typeface="Symbol" charset="2"/>
              </a:rPr>
              <a:t>g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 + </a:t>
            </a:r>
            <a:r>
              <a:rPr lang="en-US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G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 (UED embedded in in 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eV</a:t>
            </a:r>
            <a:r>
              <a:rPr lang="en-US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–1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 sized 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EDs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)</a:t>
            </a:r>
            <a:endParaRPr lang="en-GB" sz="1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04800" y="5396552"/>
            <a:ext cx="880872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E12B0D"/>
                </a:solidFill>
                <a:sym typeface="Wingdings"/>
              </a:rPr>
              <a:t>Cut </a:t>
            </a:r>
            <a:r>
              <a:rPr lang="en-US" sz="1600" i="1" dirty="0" err="1" smtClean="0">
                <a:solidFill>
                  <a:srgbClr val="E12B0D"/>
                </a:solidFill>
                <a:sym typeface="Wingdings"/>
              </a:rPr>
              <a:t>E</a:t>
            </a:r>
            <a:r>
              <a:rPr lang="en-US" sz="1600" i="1" baseline="-25000" dirty="0" err="1" smtClean="0">
                <a:solidFill>
                  <a:srgbClr val="E12B0D"/>
                </a:solidFill>
                <a:sym typeface="Wingdings"/>
              </a:rPr>
              <a:t>T</a:t>
            </a:r>
            <a:r>
              <a:rPr lang="en-US" sz="1600" baseline="-25000" dirty="0" err="1" smtClean="0">
                <a:solidFill>
                  <a:srgbClr val="E12B0D"/>
                </a:solidFill>
                <a:sym typeface="Wingdings"/>
              </a:rPr>
              <a:t>,miss</a:t>
            </a:r>
            <a:r>
              <a:rPr lang="en-US" sz="1600" dirty="0" smtClean="0">
                <a:solidFill>
                  <a:srgbClr val="E12B0D"/>
                </a:solidFill>
                <a:sym typeface="Wingdings"/>
              </a:rPr>
              <a:t> &gt; 125 GeV sets 95% </a:t>
            </a:r>
            <a:r>
              <a:rPr lang="en-US" sz="1600" dirty="0" err="1" smtClean="0">
                <a:solidFill>
                  <a:srgbClr val="E12B0D"/>
                </a:solidFill>
                <a:sym typeface="Wingdings"/>
              </a:rPr>
              <a:t>CL</a:t>
            </a:r>
            <a:r>
              <a:rPr lang="en-US" sz="1600" i="1" baseline="-25000" dirty="0" err="1" smtClean="0">
                <a:solidFill>
                  <a:srgbClr val="E12B0D"/>
                </a:solidFill>
                <a:sym typeface="Wingdings"/>
              </a:rPr>
              <a:t>s</a:t>
            </a:r>
            <a:r>
              <a:rPr lang="en-US" sz="1600" dirty="0" smtClean="0">
                <a:solidFill>
                  <a:srgbClr val="E12B0D"/>
                </a:solidFill>
                <a:sym typeface="Wingdings"/>
              </a:rPr>
              <a:t> limits:</a:t>
            </a:r>
          </a:p>
          <a:p>
            <a:pPr lvl="0">
              <a:spcBef>
                <a:spcPts val="600"/>
              </a:spcBef>
            </a:pPr>
            <a:r>
              <a:rPr lang="en-US" sz="1600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GGM </a:t>
            </a:r>
            <a:r>
              <a:rPr lang="en-US" sz="1600" dirty="0" err="1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gluino</a:t>
            </a:r>
            <a:r>
              <a:rPr lang="en-US" sz="1600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 mass</a:t>
            </a:r>
            <a:r>
              <a:rPr lang="en-US" sz="1400" baseline="30000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(</a:t>
            </a:r>
            <a:r>
              <a:rPr lang="en-US" sz="1400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*</a:t>
            </a:r>
            <a:r>
              <a:rPr lang="en-US" sz="1400" baseline="30000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)</a:t>
            </a:r>
            <a:r>
              <a:rPr lang="en-US" sz="1600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 &gt; 560 GeV; UED </a:t>
            </a:r>
            <a:r>
              <a:rPr lang="en-US" sz="1600" dirty="0" err="1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compactification</a:t>
            </a:r>
            <a:r>
              <a:rPr lang="en-US" sz="1600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 scale</a:t>
            </a:r>
            <a:r>
              <a:rPr lang="en-US" sz="1400" baseline="30000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(</a:t>
            </a:r>
            <a:r>
              <a:rPr lang="en-US" sz="1400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**</a:t>
            </a:r>
            <a:r>
              <a:rPr lang="en-US" sz="1400" baseline="30000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)</a:t>
            </a:r>
            <a:r>
              <a:rPr lang="en-US" sz="1600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: 1/</a:t>
            </a:r>
            <a:r>
              <a:rPr lang="en-US" sz="1600" i="1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R</a:t>
            </a:r>
            <a:r>
              <a:rPr lang="en-US" sz="1600" baseline="-25000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UED</a:t>
            </a:r>
            <a:r>
              <a:rPr lang="en-US" sz="1600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 &gt; 960 GeV </a:t>
            </a:r>
            <a:endParaRPr lang="en-US" sz="1600" dirty="0" smtClean="0">
              <a:solidFill>
                <a:srgbClr val="E12B0D"/>
              </a:solidFill>
              <a:ea typeface="Arial" charset="0"/>
              <a:cs typeface="Arial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6172200"/>
            <a:ext cx="4114800" cy="27699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1200" baseline="300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(*</a:t>
            </a:r>
            <a:r>
              <a:rPr lang="en-GB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*</a:t>
            </a:r>
            <a:r>
              <a:rPr lang="en-GB" sz="1200" baseline="300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) </a:t>
            </a:r>
            <a:r>
              <a:rPr lang="en-GB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In GMSB:                    , giving </a:t>
            </a:r>
            <a:r>
              <a:rPr lang="en-GB" sz="1200" i="1" dirty="0" err="1" smtClean="0">
                <a:solidFill>
                  <a:srgbClr val="595959"/>
                </a:solidFill>
                <a:latin typeface="Symbol" charset="2"/>
                <a:ea typeface="+mn-ea"/>
                <a:cs typeface="Symbol" charset="2"/>
              </a:rPr>
              <a:t>gg</a:t>
            </a:r>
            <a:r>
              <a:rPr lang="en-GB" sz="1200" i="1" dirty="0" smtClean="0">
                <a:solidFill>
                  <a:srgbClr val="595959"/>
                </a:solidFill>
                <a:latin typeface="Symbol" charset="2"/>
                <a:ea typeface="+mn-ea"/>
                <a:cs typeface="Symbol" charset="2"/>
              </a:rPr>
              <a:t> </a:t>
            </a:r>
            <a:r>
              <a:rPr lang="en-GB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+ </a:t>
            </a:r>
            <a:r>
              <a:rPr lang="en-GB" sz="1200" i="1" dirty="0" err="1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E</a:t>
            </a:r>
            <a:r>
              <a:rPr lang="en-GB" sz="1200" i="1" baseline="-25000" dirty="0" err="1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T</a:t>
            </a:r>
            <a:r>
              <a:rPr lang="en-GB" sz="1200" baseline="-25000" dirty="0" err="1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,miss</a:t>
            </a:r>
            <a:r>
              <a:rPr lang="en-GB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 signature   </a:t>
            </a:r>
            <a:endParaRPr lang="en-GB" sz="1800" b="1" dirty="0">
              <a:solidFill>
                <a:srgbClr val="595959"/>
              </a:solidFill>
            </a:endParaRPr>
          </a:p>
        </p:txBody>
      </p:sp>
      <p:pic>
        <p:nvPicPr>
          <p:cNvPr id="25" name="Picture 2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1110"/>
              <a:stretch>
                <a:fillRect/>
              </a:stretch>
            </p:blipFill>
          </mc:Choice>
          <mc:Fallback>
            <p:blipFill>
              <a:blip r:embed="rId4"/>
              <a:srcRect l="1110"/>
              <a:stretch>
                <a:fillRect/>
              </a:stretch>
            </p:blipFill>
          </mc:Fallback>
        </mc:AlternateContent>
        <p:spPr>
          <a:xfrm>
            <a:off x="76200" y="2045599"/>
            <a:ext cx="4193117" cy="3194410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69383" y="185442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i="1" dirty="0" err="1" smtClean="0">
                <a:solidFill>
                  <a:srgbClr val="595959"/>
                </a:solidFill>
              </a:rPr>
              <a:t>E</a:t>
            </a:r>
            <a:r>
              <a:rPr lang="en-US" sz="1200" b="1" i="1" baseline="-25000" dirty="0" err="1" smtClean="0">
                <a:solidFill>
                  <a:srgbClr val="595959"/>
                </a:solidFill>
              </a:rPr>
              <a:t>T</a:t>
            </a:r>
            <a:r>
              <a:rPr lang="en-US" sz="1200" b="1" baseline="-25000" dirty="0" err="1" smtClean="0">
                <a:solidFill>
                  <a:srgbClr val="595959"/>
                </a:solidFill>
              </a:rPr>
              <a:t>,miss</a:t>
            </a:r>
            <a:r>
              <a:rPr lang="en-US" sz="1200" b="1" dirty="0" smtClean="0">
                <a:solidFill>
                  <a:srgbClr val="595959"/>
                </a:solidFill>
              </a:rPr>
              <a:t> spectrum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graphicFrame>
        <p:nvGraphicFramePr>
          <p:cNvPr id="2894850" name="Object 2"/>
          <p:cNvGraphicFramePr>
            <a:graphicFrameLocks noChangeAspect="1"/>
          </p:cNvGraphicFramePr>
          <p:nvPr/>
        </p:nvGraphicFramePr>
        <p:xfrm>
          <a:off x="990600" y="6191671"/>
          <a:ext cx="779463" cy="252412"/>
        </p:xfrm>
        <a:graphic>
          <a:graphicData uri="http://schemas.openxmlformats.org/presentationml/2006/ole">
            <p:oleObj spid="_x0000_s2894850" name="Equation" r:id="rId5" imgW="774700" imgH="254000" progId="Equation.DSMT4">
              <p:embed/>
            </p:oleObj>
          </a:graphicData>
        </a:graphic>
      </p:graphicFrame>
      <p:cxnSp>
        <p:nvCxnSpPr>
          <p:cNvPr id="15" name="Straight Connector 14"/>
          <p:cNvCxnSpPr/>
          <p:nvPr/>
        </p:nvCxnSpPr>
        <p:spPr>
          <a:xfrm rot="5400000" flipH="1" flipV="1">
            <a:off x="2053695" y="4456906"/>
            <a:ext cx="688182" cy="794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398183" y="4113212"/>
            <a:ext cx="642561" cy="1588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040744" y="3962400"/>
            <a:ext cx="1430079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>
              <a:srgbClr val="000000">
                <a:alpha val="12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200" i="1" dirty="0" err="1" smtClean="0">
                <a:solidFill>
                  <a:schemeClr val="accent1"/>
                </a:solidFill>
              </a:rPr>
              <a:t>N</a:t>
            </a:r>
            <a:r>
              <a:rPr lang="en-GB" sz="1200" baseline="-25000" dirty="0" err="1" smtClean="0">
                <a:solidFill>
                  <a:schemeClr val="accent1"/>
                </a:solidFill>
              </a:rPr>
              <a:t>obs</a:t>
            </a:r>
            <a:r>
              <a:rPr lang="en-GB" sz="1200" dirty="0" smtClean="0">
                <a:solidFill>
                  <a:schemeClr val="accent1"/>
                </a:solidFill>
              </a:rPr>
              <a:t> = 0</a:t>
            </a:r>
          </a:p>
          <a:p>
            <a:r>
              <a:rPr lang="en-GB" sz="1200" i="1" dirty="0" err="1" smtClean="0">
                <a:solidFill>
                  <a:schemeClr val="accent1"/>
                </a:solidFill>
              </a:rPr>
              <a:t>N</a:t>
            </a:r>
            <a:r>
              <a:rPr lang="en-GB" sz="1200" baseline="-25000" dirty="0" err="1" smtClean="0">
                <a:solidFill>
                  <a:schemeClr val="accent1"/>
                </a:solidFill>
              </a:rPr>
              <a:t>exp</a:t>
            </a:r>
            <a:r>
              <a:rPr lang="en-GB" sz="1200" dirty="0" smtClean="0">
                <a:solidFill>
                  <a:schemeClr val="accent1"/>
                </a:solidFill>
              </a:rPr>
              <a:t> = 0.13 ± 0.05</a:t>
            </a:r>
            <a:endParaRPr lang="en-GB" sz="1200" dirty="0">
              <a:solidFill>
                <a:schemeClr val="accent1"/>
              </a:solidFill>
            </a:endParaRPr>
          </a:p>
        </p:txBody>
      </p:sp>
      <p:pic>
        <p:nvPicPr>
          <p:cNvPr id="26" name="Picture 2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l="2081" r="2714"/>
              <a:stretch>
                <a:fillRect/>
              </a:stretch>
            </p:blipFill>
          </mc:Choice>
          <mc:Fallback>
            <p:blipFill>
              <a:blip r:embed="rId7"/>
              <a:srcRect l="2081" r="2714"/>
              <a:stretch>
                <a:fillRect/>
              </a:stretch>
            </p:blipFill>
          </mc:Fallback>
        </mc:AlternateContent>
        <p:spPr>
          <a:xfrm>
            <a:off x="4320117" y="1839309"/>
            <a:ext cx="4823883" cy="34493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94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77200" y="1460956"/>
            <a:ext cx="1066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arXiv:1103.1984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stable 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squarks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gluinos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[ </a:t>
            </a:r>
            <a:r>
              <a:rPr lang="en-US" sz="2000" i="1" dirty="0" err="1" smtClean="0">
                <a:latin typeface="Symbol" charset="2"/>
                <a:ea typeface="Arial" charset="0"/>
                <a:cs typeface="Symbol" charset="2"/>
              </a:rPr>
              <a:t>t</a:t>
            </a:r>
            <a:r>
              <a:rPr lang="en-US" sz="2000" dirty="0" smtClean="0">
                <a:latin typeface="Trebuchet MS"/>
                <a:ea typeface="Arial" charset="0"/>
                <a:cs typeface="Trebuchet MS"/>
              </a:rPr>
              <a:t> ~ </a:t>
            </a:r>
            <a:r>
              <a:rPr lang="en-GB" sz="2000" i="1" dirty="0" smtClean="0">
                <a:latin typeface="Trebuchet MS"/>
                <a:ea typeface="Arial" charset="0"/>
                <a:cs typeface="Trebuchet MS"/>
              </a:rPr>
              <a:t>O</a:t>
            </a:r>
            <a:r>
              <a:rPr lang="en-GB" sz="2000" dirty="0" smtClean="0">
                <a:latin typeface="Trebuchet MS"/>
                <a:ea typeface="Arial" charset="0"/>
                <a:cs typeface="Trebuchet MS"/>
              </a:rPr>
              <a:t>(100–1000) sec ]</a:t>
            </a:r>
            <a:endParaRPr lang="en-US" sz="2800" baseline="-25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Hadronize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to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-neutral or charged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colour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-singlet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R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-hadrons: </a:t>
            </a:r>
            <a:endParaRPr lang="en-US" sz="2000" i="1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2895875" name="Object 3"/>
          <p:cNvGraphicFramePr>
            <a:graphicFrameLocks noChangeAspect="1"/>
          </p:cNvGraphicFramePr>
          <p:nvPr/>
        </p:nvGraphicFramePr>
        <p:xfrm>
          <a:off x="7118349" y="698500"/>
          <a:ext cx="1841500" cy="365125"/>
        </p:xfrm>
        <a:graphic>
          <a:graphicData uri="http://schemas.openxmlformats.org/presentationml/2006/ole">
            <p:oleObj spid="_x0000_s2895875" name="Equation" r:id="rId3" imgW="1143000" imgH="228600" progId="Equation.DSMT4">
              <p:embed/>
            </p:oleObj>
          </a:graphicData>
        </a:graphic>
      </p:graphicFrame>
      <p:sp>
        <p:nvSpPr>
          <p:cNvPr id="16" name="Rectangle 15"/>
          <p:cNvSpPr/>
          <p:nvPr/>
        </p:nvSpPr>
        <p:spPr>
          <a:xfrm>
            <a:off x="228600" y="1764268"/>
            <a:ext cx="86168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800" dirty="0" smtClean="0">
                <a:solidFill>
                  <a:prstClr val="black"/>
                </a:solidFill>
                <a:sym typeface="Wingdings"/>
              </a:rPr>
              <a:t>Detection of charged </a:t>
            </a:r>
            <a:r>
              <a:rPr lang="en-US" sz="1800" i="1" dirty="0" smtClean="0">
                <a:solidFill>
                  <a:prstClr val="black"/>
                </a:solidFill>
                <a:sym typeface="Wingdings"/>
              </a:rPr>
              <a:t>R</a:t>
            </a:r>
            <a:r>
              <a:rPr lang="en-US" sz="1800" dirty="0" smtClean="0">
                <a:solidFill>
                  <a:prstClr val="black"/>
                </a:solidFill>
                <a:sym typeface="Wingdings"/>
              </a:rPr>
              <a:t>-hadrons through specific </a:t>
            </a:r>
            <a:r>
              <a:rPr lang="en-US" sz="1800" dirty="0" err="1" smtClean="0">
                <a:solidFill>
                  <a:prstClr val="black"/>
                </a:solidFill>
                <a:sym typeface="Wingdings"/>
              </a:rPr>
              <a:t>ionisation</a:t>
            </a:r>
            <a:r>
              <a:rPr lang="en-US" sz="1800" dirty="0" smtClean="0">
                <a:solidFill>
                  <a:prstClr val="black"/>
                </a:solidFill>
                <a:sym typeface="Wingdings"/>
              </a:rPr>
              <a:t> loss and time-of-flight</a:t>
            </a:r>
            <a:endParaRPr lang="en-US" sz="1800" dirty="0" smtClean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572000" y="2444528"/>
            <a:ext cx="4572000" cy="3096381"/>
          </a:xfrm>
          <a:prstGeom prst="rect">
            <a:avLst/>
          </a:prstGeom>
        </p:spPr>
      </p:pic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" y="2444528"/>
            <a:ext cx="4572000" cy="3096381"/>
          </a:xfrm>
          <a:prstGeom prst="rect">
            <a:avLst/>
          </a:prstGeom>
        </p:spPr>
      </p:pic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1219200" y="2286000"/>
            <a:ext cx="472440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err="1" smtClean="0">
                <a:solidFill>
                  <a:srgbClr val="595959"/>
                </a:solidFill>
              </a:rPr>
              <a:t>dE/dx</a:t>
            </a:r>
            <a:r>
              <a:rPr lang="en-US" sz="1200" b="1" dirty="0" smtClean="0">
                <a:solidFill>
                  <a:srgbClr val="595959"/>
                </a:solidFill>
              </a:rPr>
              <a:t> in Pixel detector         </a:t>
            </a:r>
            <a:r>
              <a:rPr lang="en-US" sz="1200" b="1" dirty="0" smtClean="0">
                <a:solidFill>
                  <a:srgbClr val="595959"/>
                </a:solidFill>
                <a:latin typeface="Symbol" charset="2"/>
                <a:cs typeface="Symbol" charset="2"/>
              </a:rPr>
              <a:t>¬</a:t>
            </a:r>
            <a:r>
              <a:rPr lang="en-US" sz="1200" b="1" dirty="0" smtClean="0">
                <a:solidFill>
                  <a:srgbClr val="595959"/>
                </a:solidFill>
              </a:rPr>
              <a:t>  </a:t>
            </a:r>
            <a:r>
              <a:rPr lang="en-US" sz="1200" i="1" dirty="0" smtClean="0">
                <a:solidFill>
                  <a:srgbClr val="595959"/>
                </a:solidFill>
              </a:rPr>
              <a:t>measurements are combined </a:t>
            </a:r>
            <a:r>
              <a:rPr lang="en-US" sz="1200" b="1" dirty="0" smtClean="0">
                <a:solidFill>
                  <a:srgbClr val="595959"/>
                </a:solidFill>
                <a:latin typeface="Symbol" charset="2"/>
                <a:cs typeface="Symbol" charset="2"/>
              </a:rPr>
              <a:t>®</a:t>
            </a:r>
            <a:endParaRPr lang="en-GB" sz="1200" b="1" baseline="-25000" dirty="0">
              <a:solidFill>
                <a:srgbClr val="D00209"/>
              </a:solidFill>
              <a:latin typeface="Symbol" charset="2"/>
              <a:cs typeface="Symbol" charset="2"/>
              <a:sym typeface="Symbol" charset="2"/>
            </a:endParaRPr>
          </a:p>
        </p:txBody>
      </p:sp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5289549" y="2286000"/>
            <a:ext cx="324485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 b="1" dirty="0" smtClean="0">
                <a:solidFill>
                  <a:srgbClr val="595959"/>
                </a:solidFill>
              </a:rPr>
              <a:t>Time-of-flight in Tile calorimeter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28600" y="5715000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err="1" smtClean="0">
                <a:solidFill>
                  <a:srgbClr val="E12B0D"/>
                </a:solidFill>
                <a:sym typeface="Wingdings"/>
              </a:rPr>
              <a:t></a:t>
            </a:r>
            <a:r>
              <a:rPr lang="en-US" sz="1800" dirty="0" smtClean="0">
                <a:solidFill>
                  <a:srgbClr val="E12B0D"/>
                </a:solidFill>
                <a:sym typeface="Wingdings"/>
              </a:rPr>
              <a:t> 95% CL: </a:t>
            </a:r>
            <a:r>
              <a:rPr lang="en-US" sz="1800" dirty="0" err="1" smtClean="0">
                <a:solidFill>
                  <a:srgbClr val="E12B0D"/>
                </a:solidFill>
                <a:sym typeface="Wingdings"/>
              </a:rPr>
              <a:t>sbottom</a:t>
            </a:r>
            <a:r>
              <a:rPr lang="en-US" sz="1800" dirty="0" smtClean="0">
                <a:solidFill>
                  <a:srgbClr val="E12B0D"/>
                </a:solidFill>
                <a:sym typeface="Wingdings"/>
              </a:rPr>
              <a:t> </a:t>
            </a:r>
            <a:r>
              <a:rPr lang="en-US" sz="1800" i="1" dirty="0" smtClean="0">
                <a:solidFill>
                  <a:srgbClr val="E12B0D"/>
                </a:solidFill>
                <a:sym typeface="Wingdings"/>
              </a:rPr>
              <a:t>R</a:t>
            </a:r>
            <a:r>
              <a:rPr lang="en-US" sz="1800" dirty="0" smtClean="0">
                <a:solidFill>
                  <a:srgbClr val="E12B0D"/>
                </a:solidFill>
                <a:sym typeface="Wingdings"/>
              </a:rPr>
              <a:t>-hadrons &gt; 294 GeV; stop &gt; 309 GeV; </a:t>
            </a:r>
            <a:r>
              <a:rPr lang="en-US" sz="1800" dirty="0" err="1" smtClean="0">
                <a:solidFill>
                  <a:srgbClr val="E12B0D"/>
                </a:solidFill>
                <a:sym typeface="Wingdings"/>
              </a:rPr>
              <a:t>gluino</a:t>
            </a:r>
            <a:r>
              <a:rPr lang="en-US" sz="1800" dirty="0" smtClean="0">
                <a:solidFill>
                  <a:srgbClr val="E12B0D"/>
                </a:solidFill>
                <a:sym typeface="Wingdings"/>
              </a:rPr>
              <a:t> &gt; 562–586 GeV  </a:t>
            </a:r>
            <a:endParaRPr lang="en-US" sz="1800" dirty="0" smtClean="0">
              <a:solidFill>
                <a:srgbClr val="E12B0D"/>
              </a:solidFill>
              <a:ea typeface="Arial" charset="0"/>
              <a:cs typeface="Arial" charset="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654357" y="3984351"/>
            <a:ext cx="841443" cy="435249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0" tIns="46800" rIns="0" bIns="140400">
            <a:prstTxWarp prst="textNoShape">
              <a:avLst/>
            </a:prstTxWarp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charset="2"/>
              </a:rPr>
              <a:t>Trigger: </a:t>
            </a:r>
          </a:p>
          <a:p>
            <a:r>
              <a:rPr lang="en-US" sz="8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charset="2"/>
              </a:rPr>
              <a:t>E</a:t>
            </a:r>
            <a:r>
              <a:rPr lang="en-US" sz="8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charset="2"/>
              </a:rPr>
              <a:t>T</a:t>
            </a:r>
            <a:r>
              <a:rPr lang="en-US" sz="8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charset="2"/>
              </a:rPr>
              <a:t>,miss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charset="2"/>
              </a:rPr>
              <a:t> &gt; 40 GeV</a:t>
            </a:r>
            <a:endParaRPr lang="en-GB" sz="800" i="1" baseline="-25000" dirty="0">
              <a:solidFill>
                <a:schemeClr val="tx1">
                  <a:lumMod val="50000"/>
                  <a:lumOff val="50000"/>
                </a:schemeClr>
              </a:solidFill>
              <a:latin typeface="Symbol" charset="2"/>
              <a:cs typeface="Symbol" charset="2"/>
              <a:sym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9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77200" y="1460956"/>
            <a:ext cx="1066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arXiv:1106.4495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long-lived particles reaching muons system</a:t>
            </a:r>
            <a:endParaRPr lang="en-US" sz="2800" baseline="-25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ym typeface="Wingdings"/>
              </a:rPr>
              <a:t>Search for GMSB </a:t>
            </a:r>
            <a:r>
              <a:rPr lang="en-US" sz="2000" dirty="0" err="1" smtClean="0">
                <a:sym typeface="Wingdings"/>
              </a:rPr>
              <a:t>staus</a:t>
            </a:r>
            <a:r>
              <a:rPr lang="en-US" sz="2000" dirty="0" smtClean="0">
                <a:sym typeface="Wingdings"/>
              </a:rPr>
              <a:t> </a:t>
            </a:r>
            <a:r>
              <a:rPr lang="en-US" sz="1800" dirty="0" smtClean="0">
                <a:sym typeface="Wingdings"/>
              </a:rPr>
              <a:t>(“heavy muons”)</a:t>
            </a:r>
            <a:r>
              <a:rPr lang="en-US" sz="2000" dirty="0" smtClean="0">
                <a:sym typeface="Wingdings"/>
              </a:rPr>
              <a:t> and </a:t>
            </a:r>
            <a:r>
              <a:rPr lang="en-US" sz="2000" i="1" dirty="0" smtClean="0">
                <a:sym typeface="Wingdings"/>
              </a:rPr>
              <a:t>R</a:t>
            </a:r>
            <a:r>
              <a:rPr lang="en-US" sz="2000" dirty="0" smtClean="0">
                <a:sym typeface="Wingdings"/>
              </a:rPr>
              <a:t>-hadrons, ID and </a:t>
            </a:r>
            <a:r>
              <a:rPr lang="en-US" sz="2000" dirty="0" err="1" smtClean="0">
                <a:sym typeface="Wingdings"/>
              </a:rPr>
              <a:t>calo</a:t>
            </a:r>
            <a:r>
              <a:rPr lang="en-US" sz="2000" dirty="0" smtClean="0">
                <a:sym typeface="Wingdings"/>
              </a:rPr>
              <a:t> also used </a:t>
            </a:r>
            <a:endParaRPr lang="en-US" sz="2000" i="1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8600" y="1764268"/>
            <a:ext cx="86168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800" dirty="0" smtClean="0">
                <a:solidFill>
                  <a:prstClr val="black"/>
                </a:solidFill>
                <a:sym typeface="Wingdings"/>
              </a:rPr>
              <a:t>Detection of slow massive particles through time-of-flight </a:t>
            </a:r>
            <a:r>
              <a:rPr lang="en-US" sz="1800" dirty="0" err="1" smtClean="0">
                <a:solidFill>
                  <a:prstClr val="black"/>
                </a:solidFill>
                <a:sym typeface="Wingdings"/>
              </a:rPr>
              <a:t></a:t>
            </a:r>
            <a:r>
              <a:rPr lang="en-US" sz="1800" dirty="0" smtClean="0">
                <a:solidFill>
                  <a:prstClr val="black"/>
                </a:solidFill>
                <a:sym typeface="Wingdings"/>
              </a:rPr>
              <a:t> </a:t>
            </a:r>
            <a:r>
              <a:rPr lang="en-US" sz="1800" i="1" dirty="0" err="1" smtClean="0">
                <a:solidFill>
                  <a:prstClr val="black"/>
                </a:solidFill>
                <a:latin typeface="Symbol" charset="2"/>
                <a:cs typeface="Symbol" charset="2"/>
                <a:sym typeface="Wingdings"/>
              </a:rPr>
              <a:t>b</a:t>
            </a:r>
            <a:r>
              <a:rPr lang="en-US" sz="1800" i="1" dirty="0" smtClean="0">
                <a:solidFill>
                  <a:prstClr val="black"/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1800" dirty="0" smtClean="0">
                <a:solidFill>
                  <a:prstClr val="black"/>
                </a:solidFill>
                <a:sym typeface="Wingdings"/>
              </a:rPr>
              <a:t>(mass) </a:t>
            </a:r>
            <a:endParaRPr lang="en-US" sz="1800" dirty="0" smtClean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pic>
        <p:nvPicPr>
          <p:cNvPr id="20" name="Picture 1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733800" y="2399775"/>
            <a:ext cx="3718151" cy="3567327"/>
          </a:xfrm>
          <a:prstGeom prst="rect">
            <a:avLst/>
          </a:prstGeom>
        </p:spPr>
      </p:pic>
      <p:pic>
        <p:nvPicPr>
          <p:cNvPr id="22" name="Picture 2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83879" y="2399775"/>
            <a:ext cx="3718151" cy="3567327"/>
          </a:xfrm>
          <a:prstGeom prst="rect">
            <a:avLst/>
          </a:prstGeom>
        </p:spPr>
      </p:pic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609600" y="2286000"/>
            <a:ext cx="472440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  <a:sym typeface="Symbol" charset="2"/>
              </a:rPr>
              <a:t>Measured mass and GMSB scenarios</a:t>
            </a:r>
            <a:endParaRPr lang="en-GB" sz="1200" b="1" baseline="-25000" dirty="0">
              <a:solidFill>
                <a:srgbClr val="D00209"/>
              </a:solidFill>
              <a:latin typeface="Symbol" charset="2"/>
              <a:cs typeface="Symbol" charset="2"/>
              <a:sym typeface="Symbol" charset="2"/>
            </a:endParaRPr>
          </a:p>
        </p:txBody>
      </p:sp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4245705" y="2286000"/>
            <a:ext cx="349125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Measured mass and </a:t>
            </a:r>
            <a:r>
              <a:rPr lang="en-US" sz="1200" b="1" i="1" dirty="0" smtClean="0">
                <a:solidFill>
                  <a:srgbClr val="595959"/>
                </a:solidFill>
              </a:rPr>
              <a:t>R</a:t>
            </a:r>
            <a:r>
              <a:rPr lang="en-US" sz="1200" b="1" dirty="0" smtClean="0">
                <a:solidFill>
                  <a:srgbClr val="595959"/>
                </a:solidFill>
              </a:rPr>
              <a:t>-</a:t>
            </a:r>
            <a:r>
              <a:rPr lang="en-US" sz="1200" b="1" dirty="0" err="1" smtClean="0">
                <a:solidFill>
                  <a:srgbClr val="595959"/>
                </a:solidFill>
              </a:rPr>
              <a:t>hadron</a:t>
            </a:r>
            <a:r>
              <a:rPr lang="en-US" sz="1200" b="1" dirty="0" smtClean="0">
                <a:solidFill>
                  <a:srgbClr val="595959"/>
                </a:solidFill>
              </a:rPr>
              <a:t> scenarios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51951" y="3084493"/>
            <a:ext cx="16920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E12B0D"/>
                </a:solidFill>
              </a:rPr>
              <a:t>Exclude stable </a:t>
            </a:r>
            <a:r>
              <a:rPr lang="en-GB" sz="1400" dirty="0" err="1" smtClean="0">
                <a:solidFill>
                  <a:srgbClr val="E12B0D"/>
                </a:solidFill>
              </a:rPr>
              <a:t>staus</a:t>
            </a:r>
            <a:r>
              <a:rPr lang="en-GB" sz="1400" dirty="0" smtClean="0">
                <a:solidFill>
                  <a:srgbClr val="E12B0D"/>
                </a:solidFill>
              </a:rPr>
              <a:t> of 136 GeV in GMSB benchmark model</a:t>
            </a:r>
            <a:endParaRPr lang="en-GB" sz="1400" dirty="0">
              <a:solidFill>
                <a:srgbClr val="E12B0D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51951" y="4101405"/>
            <a:ext cx="16920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E12B0D"/>
                </a:solidFill>
              </a:rPr>
              <a:t>Exclude </a:t>
            </a:r>
            <a:r>
              <a:rPr lang="en-GB" sz="1400" i="1" dirty="0" smtClean="0">
                <a:solidFill>
                  <a:srgbClr val="E12B0D"/>
                </a:solidFill>
              </a:rPr>
              <a:t>R</a:t>
            </a:r>
            <a:r>
              <a:rPr lang="en-GB" sz="1400" dirty="0" smtClean="0">
                <a:solidFill>
                  <a:srgbClr val="E12B0D"/>
                </a:solidFill>
              </a:rPr>
              <a:t>-hadrons (depending on scattering model and </a:t>
            </a:r>
            <a:r>
              <a:rPr lang="en-GB" sz="1400" dirty="0" err="1" smtClean="0">
                <a:solidFill>
                  <a:srgbClr val="E12B0D"/>
                </a:solidFill>
              </a:rPr>
              <a:t>gluino</a:t>
            </a:r>
            <a:r>
              <a:rPr lang="en-GB" sz="1400" dirty="0" smtClean="0">
                <a:solidFill>
                  <a:srgbClr val="E12B0D"/>
                </a:solidFill>
              </a:rPr>
              <a:t>-ball fraction) up to       544 GeV</a:t>
            </a:r>
            <a:endParaRPr lang="en-GB" sz="1400" dirty="0">
              <a:solidFill>
                <a:srgbClr val="E12B0D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451951" y="2438400"/>
            <a:ext cx="1692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Model-dependent limits:</a:t>
            </a: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77200" y="1460956"/>
            <a:ext cx="1066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arXiv:1103.5559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R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-parity violating SUSY: single 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sparticles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, LFV, no 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US" sz="2800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,miss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endParaRPr lang="en-US" sz="2800" baseline="-25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Consider:                                      , search for high mass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m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signature</a:t>
            </a:r>
            <a:endParaRPr lang="en-US" sz="2000" i="1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28600" y="5650468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rgbClr val="E12548"/>
                </a:solidFill>
                <a:sym typeface="Wingdings"/>
              </a:rPr>
              <a:t>Limits on RPV coupling: at 95% CL exclude: </a:t>
            </a:r>
            <a:endParaRPr lang="en-US" sz="18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graphicFrame>
        <p:nvGraphicFramePr>
          <p:cNvPr id="2896900" name="Object 4"/>
          <p:cNvGraphicFramePr>
            <a:graphicFrameLocks noChangeAspect="1"/>
          </p:cNvGraphicFramePr>
          <p:nvPr/>
        </p:nvGraphicFramePr>
        <p:xfrm>
          <a:off x="1382712" y="680349"/>
          <a:ext cx="2884488" cy="506412"/>
        </p:xfrm>
        <a:graphic>
          <a:graphicData uri="http://schemas.openxmlformats.org/presentationml/2006/ole">
            <p:oleObj spid="_x0000_s2896900" name="Equation" r:id="rId3" imgW="1790700" imgH="317500" progId="Equation.DSMT4">
              <p:embed/>
            </p:oleObj>
          </a:graphicData>
        </a:graphic>
      </p:graphicFrame>
      <p:pic>
        <p:nvPicPr>
          <p:cNvPr id="22" name="Picture 2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0" y="2016769"/>
            <a:ext cx="4331197" cy="3613150"/>
          </a:xfrm>
          <a:prstGeom prst="rect">
            <a:avLst/>
          </a:prstGeom>
        </p:spPr>
      </p:pic>
      <p:pic>
        <p:nvPicPr>
          <p:cNvPr id="23" name="Picture 2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198998" y="2001734"/>
            <a:ext cx="4470241" cy="3027465"/>
          </a:xfrm>
          <a:prstGeom prst="rect">
            <a:avLst/>
          </a:prstGeom>
        </p:spPr>
      </p:pic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600719" y="185442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i="1" dirty="0" err="1" smtClean="0">
                <a:solidFill>
                  <a:srgbClr val="595959"/>
                </a:solidFill>
              </a:rPr>
              <a:t>e-</a:t>
            </a:r>
            <a:r>
              <a:rPr lang="en-US" sz="1200" b="1" i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m</a:t>
            </a:r>
            <a:r>
              <a:rPr lang="en-US" sz="1200" b="1" dirty="0" smtClean="0">
                <a:solidFill>
                  <a:srgbClr val="595959"/>
                </a:solidFill>
              </a:rPr>
              <a:t> invariant mass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4831593" y="185442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Limits on </a:t>
            </a:r>
            <a:r>
              <a:rPr lang="en-US" sz="1200" b="1" dirty="0" smtClean="0">
                <a:solidFill>
                  <a:srgbClr val="595959"/>
                </a:solidFill>
              </a:rPr>
              <a:t>RPV couplings vs. </a:t>
            </a:r>
            <a:r>
              <a:rPr lang="en-US" sz="1200" b="1" dirty="0" err="1" smtClean="0">
                <a:solidFill>
                  <a:srgbClr val="595959"/>
                </a:solidFill>
              </a:rPr>
              <a:t>sneutrino</a:t>
            </a:r>
            <a:r>
              <a:rPr lang="en-US" sz="1200" b="1" dirty="0" smtClean="0">
                <a:solidFill>
                  <a:srgbClr val="595959"/>
                </a:solidFill>
              </a:rPr>
              <a:t> mass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graphicFrame>
        <p:nvGraphicFramePr>
          <p:cNvPr id="2896901" name="Object 5"/>
          <p:cNvGraphicFramePr>
            <a:graphicFrameLocks noChangeAspect="1"/>
          </p:cNvGraphicFramePr>
          <p:nvPr/>
        </p:nvGraphicFramePr>
        <p:xfrm>
          <a:off x="4870450" y="5686955"/>
          <a:ext cx="4045559" cy="356129"/>
        </p:xfrm>
        <a:graphic>
          <a:graphicData uri="http://schemas.openxmlformats.org/presentationml/2006/ole">
            <p:oleObj spid="_x0000_s2896901" name="Equation" r:id="rId8" imgW="2844800" imgH="254000" progId="Equation.DSMT4">
              <p:embed/>
            </p:oleObj>
          </a:graphicData>
        </a:graphic>
      </p:graphicFrame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4800600" y="4953000"/>
            <a:ext cx="3733799" cy="46384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ea typeface="Arial" charset="0"/>
                <a:cs typeface="Arial" charset="0"/>
              </a:rPr>
              <a:t>Analysis also sensitive to </a:t>
            </a:r>
            <a:r>
              <a:rPr lang="en-US" sz="1200" i="1" dirty="0" smtClean="0">
                <a:solidFill>
                  <a:srgbClr val="595959"/>
                </a:solidFill>
                <a:ea typeface="Arial" charset="0"/>
                <a:cs typeface="Arial" charset="0"/>
              </a:rPr>
              <a:t>Z</a:t>
            </a:r>
            <a:r>
              <a:rPr lang="en-US" sz="500" i="1" dirty="0" smtClean="0">
                <a:solidFill>
                  <a:srgbClr val="595959"/>
                </a:solidFill>
                <a:ea typeface="Arial" charset="0"/>
                <a:cs typeface="Arial" charset="0"/>
              </a:rPr>
              <a:t> </a:t>
            </a:r>
            <a:r>
              <a:rPr lang="en-US" sz="1200" dirty="0" smtClean="0">
                <a:solidFill>
                  <a:srgbClr val="595959"/>
                </a:solidFill>
                <a:ea typeface="Arial" charset="0"/>
                <a:cs typeface="Arial" charset="0"/>
              </a:rPr>
              <a:t>’ bosons </a:t>
            </a:r>
          </a:p>
          <a:p>
            <a:r>
              <a:rPr lang="en-US" sz="1200" dirty="0" smtClean="0">
                <a:solidFill>
                  <a:srgbClr val="595959"/>
                </a:solidFill>
                <a:ea typeface="Arial" charset="0"/>
                <a:cs typeface="Arial" charset="0"/>
              </a:rPr>
              <a:t>with non-diagonal </a:t>
            </a:r>
            <a:r>
              <a:rPr lang="en-US" sz="1200" dirty="0" err="1" smtClean="0">
                <a:solidFill>
                  <a:srgbClr val="595959"/>
                </a:solidFill>
                <a:ea typeface="Arial" charset="0"/>
                <a:cs typeface="Arial" charset="0"/>
              </a:rPr>
              <a:t>flavour</a:t>
            </a:r>
            <a:r>
              <a:rPr lang="en-US" sz="1200" dirty="0" smtClean="0">
                <a:solidFill>
                  <a:srgbClr val="595959"/>
                </a:solidFill>
                <a:ea typeface="Arial" charset="0"/>
                <a:cs typeface="Arial" charset="0"/>
              </a:rPr>
              <a:t> coupling allowing LFV</a:t>
            </a:r>
            <a:endParaRPr lang="en-GB" sz="1200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189321" y="2762071"/>
            <a:ext cx="954679" cy="1200329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lvl="0"/>
            <a:r>
              <a:rPr lang="en-US" sz="1200" dirty="0" smtClean="0">
                <a:solidFill>
                  <a:srgbClr val="595959"/>
                </a:solidFill>
              </a:rPr>
              <a:t>Limits obtained assuming single-coupling dominance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96200" y="14609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ATLAS-CONF-2011-076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Lepton-jets from dark photon decays to lepton pairs</a:t>
            </a:r>
            <a:endParaRPr lang="en-US" sz="2800" baseline="-25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Hidden sector, weakly coupled to SM, allows for new light 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(GeV scale)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boson</a:t>
            </a:r>
            <a:endParaRPr lang="en-US" sz="2000" i="1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304800" y="1854420"/>
            <a:ext cx="3685531" cy="72545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Production of 2 lepton-jets from </a:t>
            </a:r>
            <a:r>
              <a:rPr lang="en-US" sz="1200" b="1" dirty="0" err="1" smtClean="0">
                <a:solidFill>
                  <a:srgbClr val="595959"/>
                </a:solidFill>
              </a:rPr>
              <a:t>squark</a:t>
            </a:r>
            <a:r>
              <a:rPr lang="en-US" sz="1200" b="1" dirty="0" smtClean="0">
                <a:solidFill>
                  <a:srgbClr val="595959"/>
                </a:solidFill>
              </a:rPr>
              <a:t> pairs 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200" dirty="0" smtClean="0">
                <a:solidFill>
                  <a:srgbClr val="595959"/>
                </a:solidFill>
                <a:sym typeface="Symbol" charset="2"/>
              </a:rPr>
              <a:t>dark photon </a:t>
            </a:r>
            <a:r>
              <a:rPr lang="en-US" sz="1200" i="1" dirty="0" err="1" smtClean="0">
                <a:solidFill>
                  <a:srgbClr val="595959"/>
                </a:solidFill>
                <a:sym typeface="Symbol" charset="2"/>
              </a:rPr>
              <a:t>g</a:t>
            </a:r>
            <a:r>
              <a:rPr lang="en-US" sz="1200" i="1" baseline="-25000" dirty="0" err="1" smtClean="0">
                <a:solidFill>
                  <a:srgbClr val="595959"/>
                </a:solidFill>
                <a:sym typeface="Symbol" charset="2"/>
              </a:rPr>
              <a:t>d</a:t>
            </a:r>
            <a:r>
              <a:rPr lang="en-US" sz="1200" dirty="0" smtClean="0">
                <a:solidFill>
                  <a:srgbClr val="595959"/>
                </a:solidFill>
                <a:sym typeface="Symbol" charset="2"/>
              </a:rPr>
              <a:t> decays to lepton pairs</a:t>
            </a:r>
          </a:p>
          <a:p>
            <a:pPr marL="265113" indent="-265113">
              <a:buFont typeface="Arial"/>
              <a:buChar char="•"/>
            </a:pPr>
            <a:r>
              <a:rPr lang="en-US" sz="1200" dirty="0" smtClean="0">
                <a:solidFill>
                  <a:srgbClr val="595959"/>
                </a:solidFill>
                <a:sym typeface="Symbol" charset="2"/>
              </a:rPr>
              <a:t>dark </a:t>
            </a:r>
            <a:r>
              <a:rPr lang="en-US" sz="1200" dirty="0" err="1" smtClean="0">
                <a:solidFill>
                  <a:srgbClr val="595959"/>
                </a:solidFill>
                <a:sym typeface="Symbol" charset="2"/>
              </a:rPr>
              <a:t>fermion</a:t>
            </a:r>
            <a:r>
              <a:rPr lang="en-US" sz="1200" dirty="0" smtClean="0">
                <a:solidFill>
                  <a:srgbClr val="595959"/>
                </a:solidFill>
                <a:sym typeface="Symbol" charset="2"/>
              </a:rPr>
              <a:t> </a:t>
            </a:r>
            <a:r>
              <a:rPr lang="en-US" sz="1200" i="1" dirty="0" err="1" smtClean="0">
                <a:solidFill>
                  <a:srgbClr val="595959"/>
                </a:solidFill>
                <a:sym typeface="Symbol" charset="2"/>
              </a:rPr>
              <a:t>f</a:t>
            </a:r>
            <a:r>
              <a:rPr lang="en-US" sz="1200" i="1" baseline="-25000" dirty="0" err="1" smtClean="0">
                <a:solidFill>
                  <a:srgbClr val="595959"/>
                </a:solidFill>
                <a:sym typeface="Symbol" charset="2"/>
              </a:rPr>
              <a:t>d</a:t>
            </a:r>
            <a:r>
              <a:rPr lang="en-US" sz="1200" dirty="0" smtClean="0">
                <a:solidFill>
                  <a:srgbClr val="595959"/>
                </a:solidFill>
                <a:sym typeface="Symbol" charset="2"/>
              </a:rPr>
              <a:t> (“</a:t>
            </a:r>
            <a:r>
              <a:rPr lang="en-US" sz="1200" dirty="0" err="1" smtClean="0">
                <a:solidFill>
                  <a:srgbClr val="595959"/>
                </a:solidFill>
                <a:sym typeface="Symbol" charset="2"/>
              </a:rPr>
              <a:t>darkino</a:t>
            </a:r>
            <a:r>
              <a:rPr lang="en-US" sz="1200" dirty="0" smtClean="0">
                <a:solidFill>
                  <a:srgbClr val="595959"/>
                </a:solidFill>
                <a:sym typeface="Symbol" charset="2"/>
              </a:rPr>
              <a:t>”) escapes undetected</a:t>
            </a:r>
            <a:endParaRPr lang="en-GB" sz="1200" dirty="0">
              <a:solidFill>
                <a:srgbClr val="595959"/>
              </a:solidFill>
              <a:sym typeface="Symbol" charset="2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52400" y="2743200"/>
            <a:ext cx="4210578" cy="1936750"/>
            <a:chOff x="152400" y="2787650"/>
            <a:chExt cx="4210578" cy="1936750"/>
          </a:xfrm>
        </p:grpSpPr>
        <p:pic>
          <p:nvPicPr>
            <p:cNvPr id="16" name="Picture 15" descr="Untitled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3"/>
                <a:stretch>
                  <a:fillRect/>
                </a:stretch>
              </p:blipFill>
            </mc:Choice>
            <mc:Fallback>
              <p:blipFill>
                <a:blip r:embed="rId4"/>
                <a:stretch>
                  <a:fillRect/>
                </a:stretch>
              </p:blipFill>
            </mc:Fallback>
          </mc:AlternateContent>
          <p:spPr>
            <a:xfrm>
              <a:off x="304800" y="2863850"/>
              <a:ext cx="3910468" cy="1739900"/>
            </a:xfrm>
            <a:prstGeom prst="rect">
              <a:avLst/>
            </a:prstGeom>
          </p:spPr>
        </p:pic>
        <p:graphicFrame>
          <p:nvGraphicFramePr>
            <p:cNvPr id="2953220" name="Object 4"/>
            <p:cNvGraphicFramePr>
              <a:graphicFrameLocks noChangeAspect="1"/>
            </p:cNvGraphicFramePr>
            <p:nvPr/>
          </p:nvGraphicFramePr>
          <p:xfrm>
            <a:off x="152400" y="3446220"/>
            <a:ext cx="161281" cy="224081"/>
          </p:xfrm>
          <a:graphic>
            <a:graphicData uri="http://schemas.openxmlformats.org/presentationml/2006/ole">
              <p:oleObj spid="_x0000_s2953220" name="Equation" r:id="rId5" imgW="127000" imgH="177800" progId="Equation.DSMT4">
                <p:embed/>
              </p:oleObj>
            </a:graphicData>
          </a:graphic>
        </p:graphicFrame>
        <p:graphicFrame>
          <p:nvGraphicFramePr>
            <p:cNvPr id="2953221" name="Object 5"/>
            <p:cNvGraphicFramePr>
              <a:graphicFrameLocks noChangeAspect="1"/>
            </p:cNvGraphicFramePr>
            <p:nvPr/>
          </p:nvGraphicFramePr>
          <p:xfrm>
            <a:off x="152400" y="3778250"/>
            <a:ext cx="160337" cy="223837"/>
          </p:xfrm>
          <a:graphic>
            <a:graphicData uri="http://schemas.openxmlformats.org/presentationml/2006/ole">
              <p:oleObj spid="_x0000_s2953221" name="Equation" r:id="rId6" imgW="127000" imgH="177800" progId="Equation.DSMT4">
                <p:embed/>
              </p:oleObj>
            </a:graphicData>
          </a:graphic>
        </p:graphicFrame>
        <p:graphicFrame>
          <p:nvGraphicFramePr>
            <p:cNvPr id="2953222" name="Object 6"/>
            <p:cNvGraphicFramePr>
              <a:graphicFrameLocks noChangeAspect="1"/>
            </p:cNvGraphicFramePr>
            <p:nvPr/>
          </p:nvGraphicFramePr>
          <p:xfrm>
            <a:off x="830263" y="3602038"/>
            <a:ext cx="176212" cy="273050"/>
          </p:xfrm>
          <a:graphic>
            <a:graphicData uri="http://schemas.openxmlformats.org/presentationml/2006/ole">
              <p:oleObj spid="_x0000_s2953222" name="Equation" r:id="rId7" imgW="139700" imgH="215900" progId="Equation.DSMT4">
                <p:embed/>
              </p:oleObj>
            </a:graphicData>
          </a:graphic>
        </p:graphicFrame>
        <p:graphicFrame>
          <p:nvGraphicFramePr>
            <p:cNvPr id="2953223" name="Object 7"/>
            <p:cNvGraphicFramePr>
              <a:graphicFrameLocks noChangeAspect="1"/>
            </p:cNvGraphicFramePr>
            <p:nvPr/>
          </p:nvGraphicFramePr>
          <p:xfrm>
            <a:off x="1431925" y="3244850"/>
            <a:ext cx="160338" cy="273050"/>
          </p:xfrm>
          <a:graphic>
            <a:graphicData uri="http://schemas.openxmlformats.org/presentationml/2006/ole">
              <p:oleObj spid="_x0000_s2953223" name="Equation" r:id="rId8" imgW="127000" imgH="215900" progId="Equation.DSMT4">
                <p:embed/>
              </p:oleObj>
            </a:graphicData>
          </a:graphic>
        </p:graphicFrame>
        <p:graphicFrame>
          <p:nvGraphicFramePr>
            <p:cNvPr id="2953224" name="Object 8"/>
            <p:cNvGraphicFramePr>
              <a:graphicFrameLocks noChangeAspect="1"/>
            </p:cNvGraphicFramePr>
            <p:nvPr/>
          </p:nvGraphicFramePr>
          <p:xfrm>
            <a:off x="1447800" y="3962400"/>
            <a:ext cx="160338" cy="273050"/>
          </p:xfrm>
          <a:graphic>
            <a:graphicData uri="http://schemas.openxmlformats.org/presentationml/2006/ole">
              <p:oleObj spid="_x0000_s2953224" name="Equation" r:id="rId9" imgW="127000" imgH="215900" progId="Equation.DSMT4">
                <p:embed/>
              </p:oleObj>
            </a:graphicData>
          </a:graphic>
        </p:graphicFrame>
        <p:graphicFrame>
          <p:nvGraphicFramePr>
            <p:cNvPr id="2953225" name="Object 9"/>
            <p:cNvGraphicFramePr>
              <a:graphicFrameLocks noChangeAspect="1"/>
            </p:cNvGraphicFramePr>
            <p:nvPr/>
          </p:nvGraphicFramePr>
          <p:xfrm>
            <a:off x="2514600" y="2806521"/>
            <a:ext cx="161925" cy="223837"/>
          </p:xfrm>
          <a:graphic>
            <a:graphicData uri="http://schemas.openxmlformats.org/presentationml/2006/ole">
              <p:oleObj spid="_x0000_s2953225" name="Equation" r:id="rId10" imgW="127000" imgH="177800" progId="Equation.DSMT4">
                <p:embed/>
              </p:oleObj>
            </a:graphicData>
          </a:graphic>
        </p:graphicFrame>
        <p:graphicFrame>
          <p:nvGraphicFramePr>
            <p:cNvPr id="2953226" name="Object 10"/>
            <p:cNvGraphicFramePr>
              <a:graphicFrameLocks noChangeAspect="1"/>
            </p:cNvGraphicFramePr>
            <p:nvPr/>
          </p:nvGraphicFramePr>
          <p:xfrm>
            <a:off x="2514600" y="4468812"/>
            <a:ext cx="160338" cy="223838"/>
          </p:xfrm>
          <a:graphic>
            <a:graphicData uri="http://schemas.openxmlformats.org/presentationml/2006/ole">
              <p:oleObj spid="_x0000_s2953226" name="Equation" r:id="rId11" imgW="127000" imgH="177800" progId="Equation.DSMT4">
                <p:embed/>
              </p:oleObj>
            </a:graphicData>
          </a:graphic>
        </p:graphicFrame>
        <p:graphicFrame>
          <p:nvGraphicFramePr>
            <p:cNvPr id="2953227" name="Object 11"/>
            <p:cNvGraphicFramePr>
              <a:graphicFrameLocks noChangeAspect="1"/>
            </p:cNvGraphicFramePr>
            <p:nvPr/>
          </p:nvGraphicFramePr>
          <p:xfrm>
            <a:off x="2262188" y="3284537"/>
            <a:ext cx="192087" cy="257175"/>
          </p:xfrm>
          <a:graphic>
            <a:graphicData uri="http://schemas.openxmlformats.org/presentationml/2006/ole">
              <p:oleObj spid="_x0000_s2953227" name="Equation" r:id="rId12" imgW="152400" imgH="203200" progId="Equation.DSMT4">
                <p:embed/>
              </p:oleObj>
            </a:graphicData>
          </a:graphic>
        </p:graphicFrame>
        <p:graphicFrame>
          <p:nvGraphicFramePr>
            <p:cNvPr id="2953228" name="Object 12"/>
            <p:cNvGraphicFramePr>
              <a:graphicFrameLocks noChangeAspect="1"/>
            </p:cNvGraphicFramePr>
            <p:nvPr/>
          </p:nvGraphicFramePr>
          <p:xfrm>
            <a:off x="2286000" y="3954990"/>
            <a:ext cx="192087" cy="257175"/>
          </p:xfrm>
          <a:graphic>
            <a:graphicData uri="http://schemas.openxmlformats.org/presentationml/2006/ole">
              <p:oleObj spid="_x0000_s2953228" name="Equation" r:id="rId13" imgW="152400" imgH="203200" progId="Equation.DSMT4">
                <p:embed/>
              </p:oleObj>
            </a:graphicData>
          </a:graphic>
        </p:graphicFrame>
        <p:graphicFrame>
          <p:nvGraphicFramePr>
            <p:cNvPr id="2953229" name="Object 13"/>
            <p:cNvGraphicFramePr>
              <a:graphicFrameLocks noChangeAspect="1"/>
            </p:cNvGraphicFramePr>
            <p:nvPr/>
          </p:nvGraphicFramePr>
          <p:xfrm>
            <a:off x="3182938" y="2787650"/>
            <a:ext cx="177800" cy="336550"/>
          </p:xfrm>
          <a:graphic>
            <a:graphicData uri="http://schemas.openxmlformats.org/presentationml/2006/ole">
              <p:oleObj spid="_x0000_s2953229" name="Equation" r:id="rId14" imgW="139700" imgH="266700" progId="Equation.DSMT4">
                <p:embed/>
              </p:oleObj>
            </a:graphicData>
          </a:graphic>
        </p:graphicFrame>
        <p:graphicFrame>
          <p:nvGraphicFramePr>
            <p:cNvPr id="2953230" name="Object 14"/>
            <p:cNvGraphicFramePr>
              <a:graphicFrameLocks noChangeAspect="1"/>
            </p:cNvGraphicFramePr>
            <p:nvPr/>
          </p:nvGraphicFramePr>
          <p:xfrm>
            <a:off x="3175000" y="4387850"/>
            <a:ext cx="177800" cy="336550"/>
          </p:xfrm>
          <a:graphic>
            <a:graphicData uri="http://schemas.openxmlformats.org/presentationml/2006/ole">
              <p:oleObj spid="_x0000_s2953230" name="Equation" r:id="rId15" imgW="139700" imgH="266700" progId="Equation.DSMT4">
                <p:embed/>
              </p:oleObj>
            </a:graphicData>
          </a:graphic>
        </p:graphicFrame>
        <p:graphicFrame>
          <p:nvGraphicFramePr>
            <p:cNvPr id="2953231" name="Object 15"/>
            <p:cNvGraphicFramePr>
              <a:graphicFrameLocks noChangeAspect="1"/>
            </p:cNvGraphicFramePr>
            <p:nvPr/>
          </p:nvGraphicFramePr>
          <p:xfrm>
            <a:off x="3033713" y="3189816"/>
            <a:ext cx="242887" cy="320675"/>
          </p:xfrm>
          <a:graphic>
            <a:graphicData uri="http://schemas.openxmlformats.org/presentationml/2006/ole">
              <p:oleObj spid="_x0000_s2953231" name="Equation" r:id="rId16" imgW="190500" imgH="254000" progId="Equation.DSMT4">
                <p:embed/>
              </p:oleObj>
            </a:graphicData>
          </a:graphic>
        </p:graphicFrame>
        <p:graphicFrame>
          <p:nvGraphicFramePr>
            <p:cNvPr id="2953232" name="Object 16"/>
            <p:cNvGraphicFramePr>
              <a:graphicFrameLocks noChangeAspect="1"/>
            </p:cNvGraphicFramePr>
            <p:nvPr/>
          </p:nvGraphicFramePr>
          <p:xfrm>
            <a:off x="3048000" y="3914775"/>
            <a:ext cx="242887" cy="320675"/>
          </p:xfrm>
          <a:graphic>
            <a:graphicData uri="http://schemas.openxmlformats.org/presentationml/2006/ole">
              <p:oleObj spid="_x0000_s2953232" name="Equation" r:id="rId17" imgW="190500" imgH="254000" progId="Equation.DSMT4">
                <p:embed/>
              </p:oleObj>
            </a:graphicData>
          </a:graphic>
        </p:graphicFrame>
        <p:graphicFrame>
          <p:nvGraphicFramePr>
            <p:cNvPr id="2953233" name="Object 17"/>
            <p:cNvGraphicFramePr>
              <a:graphicFrameLocks noChangeAspect="1"/>
            </p:cNvGraphicFramePr>
            <p:nvPr/>
          </p:nvGraphicFramePr>
          <p:xfrm>
            <a:off x="4040188" y="2940050"/>
            <a:ext cx="227012" cy="257175"/>
          </p:xfrm>
          <a:graphic>
            <a:graphicData uri="http://schemas.openxmlformats.org/presentationml/2006/ole">
              <p:oleObj spid="_x0000_s2953233" name="Equation" r:id="rId18" imgW="177800" imgH="203200" progId="Equation.DSMT4">
                <p:embed/>
              </p:oleObj>
            </a:graphicData>
          </a:graphic>
        </p:graphicFrame>
        <p:graphicFrame>
          <p:nvGraphicFramePr>
            <p:cNvPr id="2953234" name="Object 18"/>
            <p:cNvGraphicFramePr>
              <a:graphicFrameLocks noChangeAspect="1"/>
            </p:cNvGraphicFramePr>
            <p:nvPr/>
          </p:nvGraphicFramePr>
          <p:xfrm>
            <a:off x="4040188" y="3155950"/>
            <a:ext cx="227012" cy="257175"/>
          </p:xfrm>
          <a:graphic>
            <a:graphicData uri="http://schemas.openxmlformats.org/presentationml/2006/ole">
              <p:oleObj spid="_x0000_s2953234" name="Equation" r:id="rId19" imgW="177800" imgH="203200" progId="Equation.DSMT4">
                <p:embed/>
              </p:oleObj>
            </a:graphicData>
          </a:graphic>
        </p:graphicFrame>
        <p:graphicFrame>
          <p:nvGraphicFramePr>
            <p:cNvPr id="2953235" name="Object 19"/>
            <p:cNvGraphicFramePr>
              <a:graphicFrameLocks noChangeAspect="1"/>
            </p:cNvGraphicFramePr>
            <p:nvPr/>
          </p:nvGraphicFramePr>
          <p:xfrm>
            <a:off x="4135966" y="3990975"/>
            <a:ext cx="227012" cy="257175"/>
          </p:xfrm>
          <a:graphic>
            <a:graphicData uri="http://schemas.openxmlformats.org/presentationml/2006/ole">
              <p:oleObj spid="_x0000_s2953235" name="Equation" r:id="rId20" imgW="177800" imgH="203200" progId="Equation.DSMT4">
                <p:embed/>
              </p:oleObj>
            </a:graphicData>
          </a:graphic>
        </p:graphicFrame>
        <p:graphicFrame>
          <p:nvGraphicFramePr>
            <p:cNvPr id="2953236" name="Object 20"/>
            <p:cNvGraphicFramePr>
              <a:graphicFrameLocks noChangeAspect="1"/>
            </p:cNvGraphicFramePr>
            <p:nvPr/>
          </p:nvGraphicFramePr>
          <p:xfrm>
            <a:off x="4135966" y="4206875"/>
            <a:ext cx="227012" cy="257175"/>
          </p:xfrm>
          <a:graphic>
            <a:graphicData uri="http://schemas.openxmlformats.org/presentationml/2006/ole">
              <p:oleObj spid="_x0000_s2953236" name="Equation" r:id="rId21" imgW="177800" imgH="203200" progId="Equation.DSMT4">
                <p:embed/>
              </p:oleObj>
            </a:graphicData>
          </a:graphic>
        </p:graphicFrame>
      </p:grpSp>
      <p:pic>
        <p:nvPicPr>
          <p:cNvPr id="34" name="Picture 3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2"/>
              <a:stretch>
                <a:fillRect/>
              </a:stretch>
            </p:blipFill>
          </mc:Choice>
          <mc:Fallback>
            <p:blipFill>
              <a:blip r:embed="rId23"/>
              <a:stretch>
                <a:fillRect/>
              </a:stretch>
            </p:blipFill>
          </mc:Fallback>
        </mc:AlternateContent>
        <p:spPr>
          <a:xfrm>
            <a:off x="4572000" y="2141917"/>
            <a:ext cx="4171950" cy="3780217"/>
          </a:xfrm>
          <a:prstGeom prst="rect">
            <a:avLst/>
          </a:prstGeom>
        </p:spPr>
      </p:pic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4546371" y="1854420"/>
            <a:ext cx="452142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Lepton-jets must have high-quality muons and be isolated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543800" y="2782669"/>
            <a:ext cx="1600201" cy="64633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lvl="0"/>
            <a:r>
              <a:rPr lang="en-US" sz="1200" dirty="0" smtClean="0">
                <a:solidFill>
                  <a:srgbClr val="595959"/>
                </a:solidFill>
              </a:rPr>
              <a:t>Background, </a:t>
            </a:r>
            <a:r>
              <a:rPr lang="en-US" sz="1200" dirty="0" err="1" smtClean="0">
                <a:solidFill>
                  <a:srgbClr val="595959"/>
                </a:solidFill>
              </a:rPr>
              <a:t>domi-nated</a:t>
            </a:r>
            <a:r>
              <a:rPr lang="en-US" sz="1200" dirty="0" smtClean="0">
                <a:solidFill>
                  <a:srgbClr val="595959"/>
                </a:solidFill>
              </a:rPr>
              <a:t> by QCD, is estimated from data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28600" y="4800600"/>
            <a:ext cx="4572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rgbClr val="E12548"/>
                </a:solidFill>
                <a:sym typeface="Wingdings"/>
              </a:rPr>
              <a:t>Search </a:t>
            </a:r>
            <a:r>
              <a:rPr lang="en-US" sz="1800" dirty="0" smtClean="0">
                <a:solidFill>
                  <a:srgbClr val="E12548"/>
                </a:solidFill>
                <a:sym typeface="Wingdings"/>
              </a:rPr>
              <a:t>for </a:t>
            </a:r>
            <a:r>
              <a:rPr lang="en-US" sz="1800" dirty="0" smtClean="0">
                <a:solidFill>
                  <a:srgbClr val="E12548"/>
                </a:solidFill>
                <a:sym typeface="Wingdings"/>
              </a:rPr>
              <a:t>≥ 2 lepton-jets </a:t>
            </a:r>
            <a:r>
              <a:rPr lang="en-US" sz="1800" dirty="0" smtClean="0">
                <a:solidFill>
                  <a:srgbClr val="E12548"/>
                </a:solidFill>
                <a:sym typeface="Wingdings"/>
              </a:rPr>
              <a:t>with ≥ 2 </a:t>
            </a:r>
            <a:r>
              <a:rPr lang="en-US" sz="1800" dirty="0" smtClean="0">
                <a:solidFill>
                  <a:srgbClr val="E12548"/>
                </a:solidFill>
                <a:sym typeface="Wingdings"/>
              </a:rPr>
              <a:t>leptons</a:t>
            </a: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srgbClr val="E12548"/>
                </a:solidFill>
                <a:sym typeface="Wingdings"/>
              </a:rPr>
              <a:t>Zero </a:t>
            </a:r>
            <a:r>
              <a:rPr lang="en-US" sz="1800" dirty="0" smtClean="0">
                <a:solidFill>
                  <a:srgbClr val="E12548"/>
                </a:solidFill>
                <a:sym typeface="Wingdings"/>
              </a:rPr>
              <a:t>events observed in signal region,      for 0.20 ± 0.19 expected background</a:t>
            </a:r>
          </a:p>
          <a:p>
            <a:pPr>
              <a:spcBef>
                <a:spcPts val="600"/>
              </a:spcBef>
            </a:pPr>
            <a:r>
              <a:rPr lang="en-US" sz="1400" dirty="0" err="1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 model-dependent limits on cross section of </a:t>
            </a:r>
            <a:r>
              <a:rPr lang="en-US" sz="1400" i="1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O</a:t>
            </a:r>
            <a:r>
              <a:rPr lang="en-US" sz="1400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(0.2 </a:t>
            </a:r>
            <a:r>
              <a:rPr lang="en-US" sz="1400" dirty="0" err="1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pb</a:t>
            </a:r>
            <a:r>
              <a:rPr lang="en-US" sz="1400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)</a:t>
            </a:r>
            <a:endParaRPr lang="en-US" sz="14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2438400"/>
            <a:ext cx="9144000" cy="14478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2551888"/>
            <a:ext cx="9144000" cy="10640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609600" indent="-525463" algn="ctr">
              <a:spcBef>
                <a:spcPct val="50000"/>
              </a:spcBef>
            </a:pPr>
            <a:r>
              <a:rPr lang="en-US" sz="3600" dirty="0" smtClean="0">
                <a:latin typeface="Trebuchet MS"/>
                <a:ea typeface="Arial" charset="0"/>
                <a:cs typeface="Trebuchet MS"/>
              </a:rPr>
              <a:t>Searches for Other New Phenomena</a:t>
            </a:r>
          </a:p>
          <a:p>
            <a:pPr marL="609600" indent="-525463" algn="ctr">
              <a:spcBef>
                <a:spcPct val="50000"/>
              </a:spcBef>
            </a:pPr>
            <a:r>
              <a:rPr lang="en-US" sz="1800" i="1" dirty="0" smtClean="0">
                <a:latin typeface="Trebuchet MS"/>
                <a:ea typeface="Arial" charset="0"/>
                <a:cs typeface="Trebuchet MS"/>
                <a:sym typeface="Symbol" charset="2"/>
              </a:rPr>
              <a:t>Excited quarks, contact int., Z’/W’, </a:t>
            </a:r>
            <a:r>
              <a:rPr lang="en-US" sz="1800" i="1" dirty="0" err="1" smtClean="0">
                <a:latin typeface="Trebuchet MS"/>
                <a:ea typeface="Arial" charset="0"/>
                <a:cs typeface="Trebuchet MS"/>
                <a:sym typeface="Symbol" charset="2"/>
              </a:rPr>
              <a:t>Leptoquarks</a:t>
            </a:r>
            <a:r>
              <a:rPr lang="en-US" sz="1800" i="1" dirty="0" smtClean="0">
                <a:latin typeface="Trebuchet MS"/>
                <a:ea typeface="Arial" charset="0"/>
                <a:cs typeface="Trebuchet MS"/>
                <a:sym typeface="Symbol" charset="2"/>
              </a:rPr>
              <a:t>, 4</a:t>
            </a:r>
            <a:r>
              <a:rPr lang="en-US" sz="1800" i="1" baseline="30000" dirty="0" smtClean="0">
                <a:latin typeface="Trebuchet MS"/>
                <a:ea typeface="Arial" charset="0"/>
                <a:cs typeface="Trebuchet MS"/>
                <a:sym typeface="Symbol" charset="2"/>
              </a:rPr>
              <a:t>th</a:t>
            </a:r>
            <a:r>
              <a:rPr lang="en-US" sz="1800" i="1" dirty="0" smtClean="0">
                <a:latin typeface="Trebuchet MS"/>
                <a:ea typeface="Arial" charset="0"/>
                <a:cs typeface="Trebuchet MS"/>
                <a:sym typeface="Symbol" charset="2"/>
              </a:rPr>
              <a:t> generation, Extra dimensions, …</a:t>
            </a:r>
            <a:endParaRPr lang="en-US" sz="1600" i="1" dirty="0" smtClean="0"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005416"/>
            <a:ext cx="9144000" cy="462571"/>
          </a:xfrm>
          <a:prstGeom prst="rect">
            <a:avLst/>
          </a:prstGeom>
          <a:solidFill>
            <a:schemeClr val="accent6">
              <a:lumMod val="50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270932" y="568404"/>
            <a:ext cx="861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rebuchet MS"/>
                <a:cs typeface="Trebuchet MS"/>
              </a:rPr>
              <a:t>hierarchy</a:t>
            </a:r>
            <a:endParaRPr lang="en-GB" sz="6600" dirty="0">
              <a:solidFill>
                <a:schemeClr val="accent6">
                  <a:lumMod val="20000"/>
                  <a:lumOff val="8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4" name="Picture 1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8600" y="1952597"/>
            <a:ext cx="4217479" cy="404640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Dijet mass and angular distributions as probes of NP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Excited quarks, contact interactions,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axigluons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, strong gravity, …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772400" y="1460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ATLAS-CONF-2011-081</a:t>
            </a: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799381" y="185442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fitted </a:t>
            </a:r>
            <a:r>
              <a:rPr lang="en-US" sz="1200" b="1" i="1" dirty="0" err="1" smtClean="0">
                <a:solidFill>
                  <a:srgbClr val="595959"/>
                </a:solidFill>
                <a:latin typeface="Arial"/>
                <a:cs typeface="Arial"/>
              </a:rPr>
              <a:t>m</a:t>
            </a:r>
            <a:r>
              <a:rPr lang="en-US" sz="1200" b="1" dirty="0" err="1" smtClean="0">
                <a:solidFill>
                  <a:srgbClr val="595959"/>
                </a:solidFill>
                <a:latin typeface="Arial"/>
                <a:cs typeface="Arial"/>
              </a:rPr>
              <a:t>(jet</a:t>
            </a:r>
            <a:r>
              <a:rPr lang="en-US" sz="1200" b="1" dirty="0" smtClean="0">
                <a:solidFill>
                  <a:srgbClr val="595959"/>
                </a:solidFill>
                <a:latin typeface="Arial"/>
                <a:cs typeface="Arial"/>
              </a:rPr>
              <a:t>-jet)</a:t>
            </a:r>
            <a:r>
              <a:rPr lang="en-US" sz="1200" b="1" dirty="0" smtClean="0">
                <a:solidFill>
                  <a:srgbClr val="595959"/>
                </a:solidFill>
              </a:rPr>
              <a:t> </a:t>
            </a:r>
            <a:r>
              <a:rPr lang="en-US" sz="1200" dirty="0" smtClean="0">
                <a:solidFill>
                  <a:srgbClr val="595959"/>
                </a:solidFill>
              </a:rPr>
              <a:t>distributions</a:t>
            </a:r>
            <a:endParaRPr lang="en-GB" sz="1200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4876800" y="5715000"/>
            <a:ext cx="4038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No deviations from SM seen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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set limits</a:t>
            </a:r>
            <a:endParaRPr lang="en-US" sz="16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pic>
        <p:nvPicPr>
          <p:cNvPr id="15" name="Picture 1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648200" y="1931157"/>
            <a:ext cx="3894703" cy="3736718"/>
          </a:xfrm>
          <a:prstGeom prst="rect">
            <a:avLst/>
          </a:prstGeom>
        </p:spPr>
      </p:pic>
      <p:sp>
        <p:nvSpPr>
          <p:cNvPr id="39" name="Text Box 11"/>
          <p:cNvSpPr txBox="1">
            <a:spLocks noChangeArrowheads="1"/>
          </p:cNvSpPr>
          <p:nvPr/>
        </p:nvSpPr>
        <p:spPr bwMode="auto">
          <a:xfrm>
            <a:off x="5181600" y="1854420"/>
            <a:ext cx="3581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95% CL </a:t>
            </a:r>
            <a:r>
              <a:rPr lang="en-US" sz="12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s</a:t>
            </a:r>
            <a:r>
              <a:rPr lang="en-US" sz="1200" b="1" dirty="0" smtClean="0">
                <a:solidFill>
                  <a:srgbClr val="595959"/>
                </a:solidFill>
              </a:rPr>
              <a:t> </a:t>
            </a:r>
            <a:r>
              <a:rPr lang="en-US" sz="1200" b="1" dirty="0" err="1" smtClean="0">
                <a:solidFill>
                  <a:srgbClr val="595959"/>
                </a:solidFill>
              </a:rPr>
              <a:t>x</a:t>
            </a:r>
            <a:r>
              <a:rPr lang="en-US" sz="1200" b="1" dirty="0" smtClean="0">
                <a:solidFill>
                  <a:srgbClr val="595959"/>
                </a:solidFill>
              </a:rPr>
              <a:t> Acceptance limit </a:t>
            </a:r>
            <a:r>
              <a:rPr lang="en-US" sz="1200" dirty="0" smtClean="0">
                <a:solidFill>
                  <a:srgbClr val="595959"/>
                </a:solidFill>
              </a:rPr>
              <a:t>vs. </a:t>
            </a:r>
            <a:r>
              <a:rPr lang="en-US" sz="1200" dirty="0" err="1" smtClean="0">
                <a:solidFill>
                  <a:srgbClr val="595959"/>
                </a:solidFill>
              </a:rPr>
              <a:t>dijet</a:t>
            </a:r>
            <a:r>
              <a:rPr lang="en-US" sz="1200" dirty="0" smtClean="0">
                <a:solidFill>
                  <a:srgbClr val="595959"/>
                </a:solidFill>
              </a:rPr>
              <a:t> mass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88959" y="3443119"/>
            <a:ext cx="1631476" cy="334313"/>
          </a:xfrm>
          <a:prstGeom prst="rect">
            <a:avLst/>
          </a:prstGeom>
          <a:solidFill>
            <a:schemeClr val="bg1"/>
          </a:solidFill>
          <a:effectLst>
            <a:outerShdw blurRad="123825" dist="38100" dir="2700000" sx="85000" sy="85000" algn="tl" rotWithShape="0">
              <a:srgbClr val="000000">
                <a:alpha val="16000"/>
              </a:srgbClr>
            </a:outerShdw>
          </a:effectLst>
        </p:spPr>
        <p:txBody>
          <a:bodyPr wrap="none" bIns="72000">
            <a:spAutoFit/>
          </a:bodyPr>
          <a:lstStyle/>
          <a:p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Multi-</a:t>
            </a:r>
            <a:r>
              <a:rPr lang="en-US" sz="1400" dirty="0" err="1" smtClean="0">
                <a:solidFill>
                  <a:srgbClr val="E12548"/>
                </a:solidFill>
                <a:sym typeface="Wingdings"/>
              </a:rPr>
              <a:t>TeV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probes !</a:t>
            </a:r>
            <a:endParaRPr lang="en-GB" sz="1400" dirty="0"/>
          </a:p>
        </p:txBody>
      </p:sp>
      <p:sp>
        <p:nvSpPr>
          <p:cNvPr id="16" name="7-Point Star 15"/>
          <p:cNvSpPr/>
          <p:nvPr/>
        </p:nvSpPr>
        <p:spPr>
          <a:xfrm>
            <a:off x="8153400" y="715730"/>
            <a:ext cx="732366" cy="601590"/>
          </a:xfrm>
          <a:prstGeom prst="star7">
            <a:avLst>
              <a:gd name="adj" fmla="val 31797"/>
              <a:gd name="hf" fmla="val 102572"/>
              <a:gd name="vf" fmla="val 105210"/>
            </a:avLst>
          </a:prstGeom>
          <a:ln/>
          <a:effectLst>
            <a:outerShdw blurRad="127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</a:rPr>
              <a:t>2011 </a:t>
            </a:r>
          </a:p>
          <a:p>
            <a:pPr algn="ctr">
              <a:lnSpc>
                <a:spcPts val="1180"/>
              </a:lnSpc>
              <a:spcBef>
                <a:spcPts val="0"/>
              </a:spcBef>
            </a:pPr>
            <a:r>
              <a:rPr lang="en-GB" sz="1100" b="1" dirty="0" smtClean="0">
                <a:solidFill>
                  <a:schemeClr val="bg1"/>
                </a:solidFill>
              </a:rPr>
              <a:t>data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60970" y="38100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E12B0D"/>
                </a:solidFill>
              </a:rPr>
              <a:t>Search for bump over continuous background (fit)</a:t>
            </a:r>
            <a:endParaRPr lang="en-GB" sz="1200" dirty="0">
              <a:solidFill>
                <a:srgbClr val="E12B0D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2273299" y="2635250"/>
            <a:ext cx="838200" cy="211666"/>
          </a:xfrm>
          <a:prstGeom prst="ellipse">
            <a:avLst/>
          </a:prstGeom>
          <a:noFill/>
          <a:ln>
            <a:solidFill>
              <a:srgbClr val="E12B0D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5" descr="DSCF4296"/>
          <p:cNvPicPr>
            <a:picLocks noChangeAspect="1" noChangeArrowheads="1"/>
          </p:cNvPicPr>
          <p:nvPr/>
        </p:nvPicPr>
        <p:blipFill>
          <a:blip r:embed="rId2">
            <a:lum bright="6000"/>
            <a:grayscl/>
          </a:blip>
          <a:srcRect b="4723"/>
          <a:stretch>
            <a:fillRect/>
          </a:stretch>
        </p:blipFill>
        <p:spPr bwMode="auto">
          <a:xfrm>
            <a:off x="0" y="0"/>
            <a:ext cx="9144000" cy="654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" name="Group 17"/>
          <p:cNvGrpSpPr>
            <a:grpSpLocks/>
          </p:cNvGrpSpPr>
          <p:nvPr/>
        </p:nvGrpSpPr>
        <p:grpSpPr bwMode="auto">
          <a:xfrm>
            <a:off x="0" y="1493838"/>
            <a:ext cx="9144000" cy="5181600"/>
            <a:chOff x="0" y="941"/>
            <a:chExt cx="5760" cy="3264"/>
          </a:xfrm>
        </p:grpSpPr>
        <p:pic>
          <p:nvPicPr>
            <p:cNvPr id="53" name="Picture 18" descr="0609031-A4-at-144-dpi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9435"/>
            <a:stretch>
              <a:fillRect/>
            </a:stretch>
          </p:blipFill>
          <p:spPr bwMode="auto">
            <a:xfrm>
              <a:off x="0" y="941"/>
              <a:ext cx="5760" cy="3264"/>
            </a:xfrm>
            <a:prstGeom prst="rect">
              <a:avLst/>
            </a:prstGeom>
            <a:noFill/>
          </p:spPr>
        </p:pic>
        <p:sp>
          <p:nvSpPr>
            <p:cNvPr id="62" name="Text Box 19"/>
            <p:cNvSpPr txBox="1">
              <a:spLocks noChangeArrowheads="1"/>
            </p:cNvSpPr>
            <p:nvPr/>
          </p:nvSpPr>
          <p:spPr bwMode="auto">
            <a:xfrm>
              <a:off x="2985" y="2518"/>
              <a:ext cx="400" cy="176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rebuchet MS"/>
                  <a:cs typeface="Trebuchet MS"/>
                </a:rPr>
                <a:t>ATLAS</a:t>
              </a:r>
            </a:p>
          </p:txBody>
        </p:sp>
        <p:sp>
          <p:nvSpPr>
            <p:cNvPr id="80" name="Text Box 20"/>
            <p:cNvSpPr txBox="1">
              <a:spLocks noChangeArrowheads="1"/>
            </p:cNvSpPr>
            <p:nvPr/>
          </p:nvSpPr>
          <p:spPr bwMode="auto">
            <a:xfrm>
              <a:off x="1646" y="3680"/>
              <a:ext cx="296" cy="176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rebuchet MS"/>
                  <a:cs typeface="Trebuchet MS"/>
                </a:rPr>
                <a:t>CMS</a:t>
              </a:r>
            </a:p>
          </p:txBody>
        </p:sp>
        <p:sp>
          <p:nvSpPr>
            <p:cNvPr id="81" name="Text Box 21"/>
            <p:cNvSpPr txBox="1">
              <a:spLocks noChangeArrowheads="1"/>
            </p:cNvSpPr>
            <p:nvPr/>
          </p:nvSpPr>
          <p:spPr bwMode="auto">
            <a:xfrm>
              <a:off x="4269" y="2833"/>
              <a:ext cx="371" cy="176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rebuchet MS"/>
                  <a:cs typeface="Trebuchet MS"/>
                </a:rPr>
                <a:t>ALICE</a:t>
              </a:r>
            </a:p>
          </p:txBody>
        </p:sp>
        <p:sp>
          <p:nvSpPr>
            <p:cNvPr id="82" name="Text Box 22"/>
            <p:cNvSpPr txBox="1">
              <a:spLocks noChangeArrowheads="1"/>
            </p:cNvSpPr>
            <p:nvPr/>
          </p:nvSpPr>
          <p:spPr bwMode="auto">
            <a:xfrm>
              <a:off x="2171" y="2518"/>
              <a:ext cx="350" cy="176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rebuchet MS"/>
                  <a:cs typeface="Trebuchet MS"/>
                </a:rPr>
                <a:t>LHCb</a:t>
              </a:r>
            </a:p>
          </p:txBody>
        </p:sp>
        <p:sp>
          <p:nvSpPr>
            <p:cNvPr id="83" name="Line 23"/>
            <p:cNvSpPr>
              <a:spLocks noChangeShapeType="1"/>
            </p:cNvSpPr>
            <p:nvPr/>
          </p:nvSpPr>
          <p:spPr bwMode="auto">
            <a:xfrm>
              <a:off x="555" y="2302"/>
              <a:ext cx="114" cy="1531"/>
            </a:xfrm>
            <a:prstGeom prst="line">
              <a:avLst/>
            </a:prstGeom>
            <a:noFill/>
            <a:ln w="25400">
              <a:solidFill>
                <a:sysClr val="window" lastClr="FFFFFF"/>
              </a:solidFill>
              <a:round/>
              <a:headEnd type="triangle" w="med" len="lg"/>
              <a:tailEnd type="triangle" w="med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Text Box 24"/>
            <p:cNvSpPr txBox="1">
              <a:spLocks noChangeArrowheads="1"/>
            </p:cNvSpPr>
            <p:nvPr/>
          </p:nvSpPr>
          <p:spPr bwMode="auto">
            <a:xfrm rot="5161468">
              <a:off x="388" y="2954"/>
              <a:ext cx="615" cy="173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max: 150 m</a:t>
              </a:r>
            </a:p>
          </p:txBody>
        </p:sp>
      </p:grp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rebuchet MS"/>
                <a:cs typeface="Trebuchet MS"/>
              </a:rPr>
              <a:t>The LHC at CERN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50" name="Text Box 14"/>
          <p:cNvSpPr txBox="1">
            <a:spLocks noChangeArrowheads="1"/>
          </p:cNvSpPr>
          <p:nvPr/>
        </p:nvSpPr>
        <p:spPr bwMode="auto">
          <a:xfrm>
            <a:off x="0" y="1089025"/>
            <a:ext cx="9144000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rebuchet MS"/>
                <a:cs typeface="Trebuchet MS"/>
              </a:rPr>
              <a:t>4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rebuchet MS"/>
                <a:cs typeface="Trebuchet MS"/>
              </a:rPr>
              <a:t>large experiments: ATLAS, CMS, LHCb, ALICE</a:t>
            </a:r>
          </a:p>
        </p:txBody>
      </p:sp>
      <p:pic>
        <p:nvPicPr>
          <p:cNvPr id="51" name="Picture 15" descr="CERN-logo"/>
          <p:cNvPicPr>
            <a:picLocks noChangeAspect="1" noChangeArrowheads="1"/>
          </p:cNvPicPr>
          <p:nvPr/>
        </p:nvPicPr>
        <p:blipFill>
          <a:blip r:embed="rId4">
            <a:lum bright="24000"/>
            <a:grayscl/>
          </a:blip>
          <a:srcRect/>
          <a:stretch>
            <a:fillRect/>
          </a:stretch>
        </p:blipFill>
        <p:spPr bwMode="auto">
          <a:xfrm>
            <a:off x="8442325" y="188913"/>
            <a:ext cx="492125" cy="495300"/>
          </a:xfrm>
          <a:prstGeom prst="rect">
            <a:avLst/>
          </a:prstGeom>
          <a:noFill/>
          <a:effectLst/>
        </p:spPr>
      </p:pic>
      <p:sp>
        <p:nvSpPr>
          <p:cNvPr id="61" name="Rectangle 25"/>
          <p:cNvSpPr>
            <a:spLocks noChangeArrowheads="1"/>
          </p:cNvSpPr>
          <p:nvPr/>
        </p:nvSpPr>
        <p:spPr bwMode="auto">
          <a:xfrm>
            <a:off x="-19050" y="0"/>
            <a:ext cx="1530350" cy="6546850"/>
          </a:xfrm>
          <a:prstGeom prst="rect">
            <a:avLst/>
          </a:prstGeom>
          <a:solidFill>
            <a:sysClr val="window" lastClr="FFFFFF">
              <a:alpha val="80000"/>
            </a:sysClr>
          </a:solidFill>
          <a:ln w="3175">
            <a:solidFill>
              <a:srgbClr val="EEECE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225425" y="188913"/>
            <a:ext cx="1298575" cy="6196012"/>
            <a:chOff x="142" y="119"/>
            <a:chExt cx="818" cy="3903"/>
          </a:xfrm>
        </p:grpSpPr>
        <p:sp>
          <p:nvSpPr>
            <p:cNvPr id="63" name="Text Box 27"/>
            <p:cNvSpPr txBox="1">
              <a:spLocks noChangeArrowheads="1"/>
            </p:cNvSpPr>
            <p:nvPr/>
          </p:nvSpPr>
          <p:spPr bwMode="auto">
            <a:xfrm>
              <a:off x="499" y="2796"/>
              <a:ext cx="461" cy="1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LIN-</a:t>
              </a:r>
            </a:p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AC2</a:t>
              </a:r>
            </a:p>
          </p:txBody>
        </p:sp>
        <p:sp>
          <p:nvSpPr>
            <p:cNvPr id="64" name="Text Box 28"/>
            <p:cNvSpPr txBox="1">
              <a:spLocks noChangeArrowheads="1"/>
            </p:cNvSpPr>
            <p:nvPr/>
          </p:nvSpPr>
          <p:spPr bwMode="auto">
            <a:xfrm>
              <a:off x="499" y="2180"/>
              <a:ext cx="397" cy="14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BOO-</a:t>
              </a:r>
            </a:p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STER</a:t>
              </a:r>
            </a:p>
          </p:txBody>
        </p:sp>
        <p:sp>
          <p:nvSpPr>
            <p:cNvPr id="65" name="Text Box 29"/>
            <p:cNvSpPr txBox="1">
              <a:spLocks noChangeArrowheads="1"/>
            </p:cNvSpPr>
            <p:nvPr/>
          </p:nvSpPr>
          <p:spPr bwMode="auto">
            <a:xfrm>
              <a:off x="499" y="1634"/>
              <a:ext cx="171" cy="1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PS</a:t>
              </a:r>
            </a:p>
          </p:txBody>
        </p:sp>
        <p:sp>
          <p:nvSpPr>
            <p:cNvPr id="66" name="Text Box 30"/>
            <p:cNvSpPr txBox="1">
              <a:spLocks noChangeArrowheads="1"/>
            </p:cNvSpPr>
            <p:nvPr/>
          </p:nvSpPr>
          <p:spPr bwMode="auto">
            <a:xfrm>
              <a:off x="499" y="1038"/>
              <a:ext cx="257" cy="1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SPS</a:t>
              </a:r>
            </a:p>
          </p:txBody>
        </p:sp>
        <p:sp>
          <p:nvSpPr>
            <p:cNvPr id="67" name="Text Box 31"/>
            <p:cNvSpPr txBox="1">
              <a:spLocks noChangeArrowheads="1"/>
            </p:cNvSpPr>
            <p:nvPr/>
          </p:nvSpPr>
          <p:spPr bwMode="auto">
            <a:xfrm>
              <a:off x="499" y="443"/>
              <a:ext cx="263" cy="1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LHC</a:t>
              </a:r>
            </a:p>
          </p:txBody>
        </p:sp>
        <p:sp>
          <p:nvSpPr>
            <p:cNvPr id="68" name="Line 32"/>
            <p:cNvSpPr>
              <a:spLocks noChangeShapeType="1"/>
            </p:cNvSpPr>
            <p:nvPr/>
          </p:nvSpPr>
          <p:spPr bwMode="auto">
            <a:xfrm flipV="1">
              <a:off x="404" y="2719"/>
              <a:ext cx="1" cy="353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Text Box 33"/>
            <p:cNvSpPr txBox="1">
              <a:spLocks noChangeArrowheads="1"/>
            </p:cNvSpPr>
            <p:nvPr/>
          </p:nvSpPr>
          <p:spPr bwMode="auto">
            <a:xfrm>
              <a:off x="168" y="2523"/>
              <a:ext cx="441" cy="149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Trebuchet MS"/>
                  <a:cs typeface="Trebuchet MS"/>
                </a:rPr>
                <a:t>50 MeV</a:t>
              </a:r>
            </a:p>
          </p:txBody>
        </p:sp>
        <p:sp>
          <p:nvSpPr>
            <p:cNvPr id="70" name="Line 34"/>
            <p:cNvSpPr>
              <a:spLocks noChangeShapeType="1"/>
            </p:cNvSpPr>
            <p:nvPr/>
          </p:nvSpPr>
          <p:spPr bwMode="auto">
            <a:xfrm flipV="1">
              <a:off x="405" y="2106"/>
              <a:ext cx="1" cy="353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Text Box 35"/>
            <p:cNvSpPr txBox="1">
              <a:spLocks noChangeArrowheads="1"/>
            </p:cNvSpPr>
            <p:nvPr/>
          </p:nvSpPr>
          <p:spPr bwMode="auto">
            <a:xfrm>
              <a:off x="169" y="1910"/>
              <a:ext cx="506" cy="171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Trebuchet MS"/>
                  <a:cs typeface="Trebuchet MS"/>
                </a:rPr>
                <a:t>1.4 GeV</a:t>
              </a:r>
            </a:p>
          </p:txBody>
        </p:sp>
        <p:sp>
          <p:nvSpPr>
            <p:cNvPr id="72" name="Line 36"/>
            <p:cNvSpPr>
              <a:spLocks noChangeShapeType="1"/>
            </p:cNvSpPr>
            <p:nvPr/>
          </p:nvSpPr>
          <p:spPr bwMode="auto">
            <a:xfrm flipV="1">
              <a:off x="405" y="1517"/>
              <a:ext cx="1" cy="353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Text Box 37"/>
            <p:cNvSpPr txBox="1">
              <a:spLocks noChangeArrowheads="1"/>
            </p:cNvSpPr>
            <p:nvPr/>
          </p:nvSpPr>
          <p:spPr bwMode="auto">
            <a:xfrm>
              <a:off x="170" y="1321"/>
              <a:ext cx="433" cy="149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Trebuchet MS"/>
                  <a:cs typeface="Trebuchet MS"/>
                </a:rPr>
                <a:t>26 GeV</a:t>
              </a:r>
            </a:p>
          </p:txBody>
        </p:sp>
        <p:sp>
          <p:nvSpPr>
            <p:cNvPr id="74" name="Line 38"/>
            <p:cNvSpPr>
              <a:spLocks noChangeShapeType="1"/>
            </p:cNvSpPr>
            <p:nvPr/>
          </p:nvSpPr>
          <p:spPr bwMode="auto">
            <a:xfrm flipV="1">
              <a:off x="405" y="904"/>
              <a:ext cx="1" cy="353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Text Box 39"/>
            <p:cNvSpPr txBox="1">
              <a:spLocks noChangeArrowheads="1"/>
            </p:cNvSpPr>
            <p:nvPr/>
          </p:nvSpPr>
          <p:spPr bwMode="auto">
            <a:xfrm>
              <a:off x="169" y="709"/>
              <a:ext cx="505" cy="149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Trebuchet MS"/>
                  <a:cs typeface="Trebuchet MS"/>
                </a:rPr>
                <a:t>450 GeV</a:t>
              </a:r>
            </a:p>
          </p:txBody>
        </p:sp>
        <p:sp>
          <p:nvSpPr>
            <p:cNvPr id="76" name="Line 40"/>
            <p:cNvSpPr>
              <a:spLocks noChangeShapeType="1"/>
            </p:cNvSpPr>
            <p:nvPr/>
          </p:nvSpPr>
          <p:spPr bwMode="auto">
            <a:xfrm flipV="1">
              <a:off x="405" y="315"/>
              <a:ext cx="1" cy="353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Text Box 41"/>
            <p:cNvSpPr txBox="1">
              <a:spLocks noChangeArrowheads="1"/>
            </p:cNvSpPr>
            <p:nvPr/>
          </p:nvSpPr>
          <p:spPr bwMode="auto">
            <a:xfrm>
              <a:off x="191" y="119"/>
              <a:ext cx="432" cy="149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600" b="1" kern="0" dirty="0" smtClean="0">
                  <a:solidFill>
                    <a:srgbClr val="3A47C6"/>
                  </a:solidFill>
                  <a:latin typeface="Trebuchet MS"/>
                  <a:cs typeface="Trebuchet MS"/>
                </a:rPr>
                <a:t>3.5</a:t>
              </a:r>
              <a:r>
                <a:rPr kumimoji="0" lang="en-GB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Trebuchet MS"/>
                  <a:cs typeface="Trebuchet MS"/>
                </a:rPr>
                <a:t> </a:t>
              </a:r>
              <a:r>
                <a:rPr kumimoji="0" lang="en-GB" sz="1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Trebuchet MS"/>
                  <a:cs typeface="Trebuchet MS"/>
                </a:rPr>
                <a:t>TeV</a:t>
              </a: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3A47C6"/>
                </a:solidFill>
                <a:effectLst/>
                <a:uLnTx/>
                <a:uFillTx/>
                <a:latin typeface="Trebuchet MS"/>
                <a:cs typeface="Trebuchet MS"/>
              </a:endParaRPr>
            </a:p>
          </p:txBody>
        </p:sp>
        <p:pic>
          <p:nvPicPr>
            <p:cNvPr id="78" name="Picture 4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42" y="3158"/>
              <a:ext cx="510" cy="864"/>
            </a:xfrm>
            <a:prstGeom prst="rect">
              <a:avLst/>
            </a:prstGeom>
            <a:noFill/>
            <a:ln w="9525">
              <a:solidFill>
                <a:srgbClr val="EEECE1"/>
              </a:solidFill>
              <a:round/>
              <a:headEnd/>
              <a:tailEnd/>
            </a:ln>
            <a:effectLst/>
          </p:spPr>
        </p:pic>
        <p:sp>
          <p:nvSpPr>
            <p:cNvPr id="79" name="Text Box 43"/>
            <p:cNvSpPr txBox="1">
              <a:spLocks noChangeArrowheads="1"/>
            </p:cNvSpPr>
            <p:nvPr/>
          </p:nvSpPr>
          <p:spPr bwMode="auto">
            <a:xfrm>
              <a:off x="196" y="3537"/>
              <a:ext cx="454" cy="109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6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rgbClr val="333366"/>
                  </a:solidFill>
                  <a:effectLst/>
                  <a:uLnTx/>
                  <a:uFillTx/>
                  <a:latin typeface="Lucida Sans Typewriter" charset="0"/>
                </a:rPr>
                <a:t>PROTONS</a:t>
              </a:r>
            </a:p>
          </p:txBody>
        </p: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6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31234" y="152400"/>
            <a:ext cx="3435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Event with 4.04 </a:t>
            </a:r>
            <a:r>
              <a:rPr lang="en-GB" sz="14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TeV</a:t>
            </a:r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GB" sz="14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dijet</a:t>
            </a:r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 invariant mass</a:t>
            </a:r>
            <a:endParaRPr lang="en-GB" sz="1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pic>
        <p:nvPicPr>
          <p:cNvPr id="32" name="Picture 3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293" t="4906" r="1526" b="34092"/>
              <a:stretch>
                <a:fillRect/>
              </a:stretch>
            </p:blipFill>
          </mc:Choice>
          <mc:Fallback>
            <p:blipFill>
              <a:blip r:embed="rId3"/>
              <a:srcRect l="1293" t="4906" r="1526" b="34092"/>
              <a:stretch>
                <a:fillRect/>
              </a:stretch>
            </p:blipFill>
          </mc:Fallback>
        </mc:AlternateContent>
        <p:spPr>
          <a:xfrm>
            <a:off x="174968" y="762000"/>
            <a:ext cx="8740432" cy="54864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Dijet mass and angular distributions as probes of NP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Excited quarks, contact interactions,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axigluons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, strong gravity, …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077200" y="1460956"/>
            <a:ext cx="1066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arXiv:1103.3864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187245" y="3828923"/>
            <a:ext cx="2854661" cy="1566633"/>
            <a:chOff x="6187245" y="4057523"/>
            <a:chExt cx="2854661" cy="1566633"/>
          </a:xfrm>
        </p:grpSpPr>
        <p:sp>
          <p:nvSpPr>
            <p:cNvPr id="15" name="Bent Arrow 14"/>
            <p:cNvSpPr/>
            <p:nvPr/>
          </p:nvSpPr>
          <p:spPr>
            <a:xfrm rot="5400000">
              <a:off x="7105649" y="4000374"/>
              <a:ext cx="914402" cy="1028700"/>
            </a:xfrm>
            <a:prstGeom prst="bentArrow">
              <a:avLst>
                <a:gd name="adj1" fmla="val 39848"/>
                <a:gd name="adj2" fmla="val 31262"/>
                <a:gd name="adj3" fmla="val 25000"/>
                <a:gd name="adj4" fmla="val 43750"/>
              </a:avLst>
            </a:prstGeom>
            <a:solidFill>
              <a:srgbClr val="E8ECF0">
                <a:alpha val="82000"/>
              </a:srgbClr>
            </a:solidFill>
            <a:ln>
              <a:solidFill>
                <a:srgbClr val="E12548"/>
              </a:solidFill>
            </a:ln>
            <a:effectLst>
              <a:outerShdw blurRad="50800" dist="38100" dir="2700000">
                <a:srgbClr val="000000">
                  <a:alpha val="16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Text Box 83"/>
            <p:cNvSpPr txBox="1">
              <a:spLocks noChangeArrowheads="1"/>
            </p:cNvSpPr>
            <p:nvPr/>
          </p:nvSpPr>
          <p:spPr bwMode="auto">
            <a:xfrm>
              <a:off x="6187245" y="5037199"/>
              <a:ext cx="2854661" cy="58695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New limit on size of quark:</a:t>
              </a:r>
            </a:p>
            <a:p>
              <a:pPr algn="ctr"/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&lt; 2.1 (3.4) </a:t>
              </a:r>
              <a:r>
                <a:rPr lang="en-GB" sz="1600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× </a:t>
              </a:r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10</a:t>
              </a:r>
              <a:r>
                <a:rPr lang="en-GB" sz="1600" b="1" i="1" baseline="30000" dirty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–</a:t>
              </a:r>
              <a:r>
                <a:rPr lang="en-GB" sz="1600" b="1" i="1" baseline="30000" dirty="0" smtClean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18</a:t>
              </a:r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GB" sz="1600" b="1" i="1" dirty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cm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5867400" y="4227313"/>
            <a:ext cx="1290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rPr>
              <a:t>(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rPr>
              <a:t>*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rPr>
              <a:t>)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rPr>
              <a:t>Bayesian limit</a:t>
            </a:r>
            <a:endParaRPr lang="en-GB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34000" y="5558135"/>
            <a:ext cx="3657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ts val="600"/>
              </a:spcBef>
            </a:pP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For the record: limit on electron radius from </a:t>
            </a:r>
            <a:r>
              <a:rPr lang="en-GB" sz="12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g</a:t>
            </a:r>
            <a:r>
              <a:rPr lang="en-GB" sz="1000" i="1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 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–</a:t>
            </a:r>
            <a:r>
              <a:rPr lang="en-GB" sz="105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 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2 : </a:t>
            </a:r>
            <a:r>
              <a:rPr lang="en-GB" sz="12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R</a:t>
            </a:r>
            <a:r>
              <a:rPr lang="en-GB" sz="1200" i="1" baseline="-25000" dirty="0" err="1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g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 &lt; 4×10</a:t>
            </a:r>
            <a:r>
              <a:rPr lang="en-GB" sz="1200" baseline="300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–11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 × 10</a:t>
            </a:r>
            <a:r>
              <a:rPr lang="en-GB" sz="1200" baseline="300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–12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 cm ~ </a:t>
            </a:r>
            <a:r>
              <a:rPr lang="en-GB" sz="1200" i="1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O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(10</a:t>
            </a:r>
            <a:r>
              <a:rPr lang="en-GB" sz="1200" baseline="300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–22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) cm</a:t>
            </a:r>
            <a:endParaRPr lang="en-GB" sz="1200" dirty="0">
              <a:solidFill>
                <a:prstClr val="black">
                  <a:lumMod val="65000"/>
                  <a:lumOff val="35000"/>
                </a:prstClr>
              </a:solidFill>
              <a:sym typeface="Symbol" charset="2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28600" y="4724400"/>
            <a:ext cx="5181600" cy="1044180"/>
            <a:chOff x="228600" y="4953000"/>
            <a:chExt cx="5181600" cy="1044180"/>
          </a:xfrm>
        </p:grpSpPr>
        <p:sp>
          <p:nvSpPr>
            <p:cNvPr id="18" name="Rectangle 17"/>
            <p:cNvSpPr/>
            <p:nvPr/>
          </p:nvSpPr>
          <p:spPr>
            <a:xfrm>
              <a:off x="228600" y="4953000"/>
              <a:ext cx="5181600" cy="8079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Bef>
                  <a:spcPts val="1800"/>
                </a:spcBef>
              </a:pPr>
              <a:r>
                <a:rPr lang="en-US" sz="1600" dirty="0" smtClean="0">
                  <a:solidFill>
                    <a:srgbClr val="7F7F7F"/>
                  </a:solidFill>
                  <a:sym typeface="Wingdings"/>
                </a:rPr>
                <a:t>Limit on </a:t>
              </a:r>
              <a:r>
                <a:rPr lang="en-US" sz="1600" i="1" dirty="0" err="1" smtClean="0">
                  <a:solidFill>
                    <a:srgbClr val="7F7F7F"/>
                  </a:solidFill>
                  <a:latin typeface="Symbol" charset="2"/>
                  <a:cs typeface="Symbol" charset="2"/>
                  <a:sym typeface="Wingdings"/>
                </a:rPr>
                <a:t>mm</a:t>
              </a:r>
              <a:r>
                <a:rPr lang="en-US" sz="1600" i="1" dirty="0" err="1" smtClean="0">
                  <a:solidFill>
                    <a:srgbClr val="7F7F7F"/>
                  </a:solidFill>
                  <a:sym typeface="Wingdings"/>
                </a:rPr>
                <a:t>qq</a:t>
              </a:r>
              <a:r>
                <a:rPr lang="en-US" sz="1600" i="1" dirty="0" smtClean="0">
                  <a:solidFill>
                    <a:srgbClr val="7F7F7F"/>
                  </a:solidFill>
                  <a:sym typeface="Wingdings"/>
                </a:rPr>
                <a:t> </a:t>
              </a:r>
              <a:r>
                <a:rPr lang="en-US" sz="1600" dirty="0" smtClean="0">
                  <a:solidFill>
                    <a:srgbClr val="7F7F7F"/>
                  </a:solidFill>
                  <a:sym typeface="Wingdings"/>
                </a:rPr>
                <a:t>contact interactions derived from </a:t>
              </a:r>
              <a:r>
                <a:rPr lang="en-US" sz="1600" i="1" dirty="0" err="1" smtClean="0">
                  <a:solidFill>
                    <a:srgbClr val="7F7F7F"/>
                  </a:solidFill>
                  <a:sym typeface="Wingdings"/>
                </a:rPr>
                <a:t>m</a:t>
              </a:r>
              <a:r>
                <a:rPr lang="en-US" sz="1600" dirty="0" err="1" smtClean="0">
                  <a:solidFill>
                    <a:srgbClr val="7F7F7F"/>
                  </a:solidFill>
                  <a:sym typeface="Wingdings"/>
                </a:rPr>
                <a:t>(</a:t>
              </a:r>
              <a:r>
                <a:rPr lang="en-US" sz="1600" dirty="0" err="1" smtClean="0">
                  <a:solidFill>
                    <a:srgbClr val="7F7F7F"/>
                  </a:solidFill>
                  <a:latin typeface="Symbol" charset="2"/>
                  <a:cs typeface="Symbol" charset="2"/>
                  <a:sym typeface="Wingdings"/>
                </a:rPr>
                <a:t>mm</a:t>
              </a:r>
              <a:r>
                <a:rPr lang="en-US" sz="1600" dirty="0" smtClean="0">
                  <a:solidFill>
                    <a:srgbClr val="7F7F7F"/>
                  </a:solidFill>
                  <a:sym typeface="Wingdings"/>
                </a:rPr>
                <a:t>) spectrum </a:t>
              </a:r>
              <a:r>
                <a:rPr lang="en-US" sz="1200" dirty="0" smtClean="0">
                  <a:solidFill>
                    <a:srgbClr val="7F7F7F"/>
                  </a:solidFill>
                  <a:sym typeface="Wingdings"/>
                </a:rPr>
                <a:t>(42 </a:t>
              </a:r>
              <a:r>
                <a:rPr lang="en-US" sz="1200" dirty="0" err="1" smtClean="0">
                  <a:solidFill>
                    <a:srgbClr val="7F7F7F"/>
                  </a:solidFill>
                  <a:sym typeface="Wingdings"/>
                </a:rPr>
                <a:t>pb</a:t>
              </a:r>
              <a:r>
                <a:rPr lang="en-US" sz="1200" baseline="30000" dirty="0" smtClean="0">
                  <a:solidFill>
                    <a:srgbClr val="7F7F7F"/>
                  </a:solidFill>
                  <a:sym typeface="Wingdings"/>
                </a:rPr>
                <a:t>–1</a:t>
              </a:r>
              <a:r>
                <a:rPr lang="en-US" sz="1200" dirty="0" smtClean="0">
                  <a:solidFill>
                    <a:srgbClr val="7F7F7F"/>
                  </a:solidFill>
                  <a:sym typeface="Wingdings"/>
                </a:rPr>
                <a:t>)</a:t>
              </a:r>
              <a:r>
                <a:rPr lang="en-US" sz="1600" dirty="0" smtClean="0">
                  <a:solidFill>
                    <a:srgbClr val="7F7F7F"/>
                  </a:solidFill>
                  <a:sym typeface="Wingdings"/>
                </a:rPr>
                <a:t>: </a:t>
              </a:r>
              <a:r>
                <a:rPr lang="en-US" sz="1600" dirty="0" smtClean="0">
                  <a:solidFill>
                    <a:srgbClr val="7F7F7F"/>
                  </a:solidFill>
                  <a:latin typeface="Symbol" charset="2"/>
                  <a:cs typeface="Symbol" charset="2"/>
                  <a:sym typeface="Wingdings"/>
                </a:rPr>
                <a:t>L</a:t>
              </a:r>
              <a:r>
                <a:rPr lang="en-US" sz="1600" dirty="0" smtClean="0">
                  <a:solidFill>
                    <a:srgbClr val="7F7F7F"/>
                  </a:solidFill>
                  <a:sym typeface="Wingdings"/>
                </a:rPr>
                <a:t> &gt; 4.9 / 4.5 </a:t>
              </a:r>
              <a:r>
                <a:rPr lang="en-US" sz="1600" dirty="0" err="1" smtClean="0">
                  <a:solidFill>
                    <a:srgbClr val="7F7F7F"/>
                  </a:solidFill>
                  <a:sym typeface="Wingdings"/>
                </a:rPr>
                <a:t>TeV</a:t>
              </a:r>
              <a:r>
                <a:rPr lang="en-US" sz="1600" dirty="0" smtClean="0">
                  <a:solidFill>
                    <a:srgbClr val="7F7F7F"/>
                  </a:solidFill>
                  <a:sym typeface="Wingdings"/>
                </a:rPr>
                <a:t> at 95% CL </a:t>
              </a:r>
            </a:p>
            <a:p>
              <a:pPr lvl="0">
                <a:spcBef>
                  <a:spcPts val="300"/>
                </a:spcBef>
              </a:pPr>
              <a:r>
                <a:rPr lang="en-US" sz="1200" dirty="0" smtClean="0">
                  <a:solidFill>
                    <a:srgbClr val="7F7F7F"/>
                  </a:solidFill>
                  <a:sym typeface="Wingdings"/>
                </a:rPr>
                <a:t>for constructive / destructive interference</a:t>
              </a:r>
              <a:endParaRPr lang="en-US" sz="1600" dirty="0" smtClean="0">
                <a:solidFill>
                  <a:srgbClr val="7F7F7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5620" y="5781736"/>
              <a:ext cx="1066800" cy="215444"/>
            </a:xfrm>
            <a:prstGeom prst="rect">
              <a:avLst/>
            </a:prstGeom>
            <a:solidFill>
              <a:sysClr val="windowText" lastClr="000000">
                <a:lumMod val="50000"/>
                <a:lumOff val="50000"/>
                <a:alpha val="69000"/>
              </a:sysClr>
            </a:solidFill>
            <a:effectLst>
              <a:outerShdw blurRad="152400" dist="38100" dir="2700000">
                <a:srgbClr val="000000">
                  <a:alpha val="16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kern="0" dirty="0" smtClean="0">
                  <a:solidFill>
                    <a:srgbClr val="FFFFFF"/>
                  </a:solidFill>
                </a:rPr>
                <a:t>arXiv:1104.4398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14682" y="3670103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err="1" smtClean="0">
                <a:solidFill>
                  <a:srgbClr val="7F7F7F"/>
                </a:solidFill>
              </a:rPr>
              <a:t>Nonresonant</a:t>
            </a:r>
            <a:endParaRPr lang="en-GB" sz="1200" dirty="0">
              <a:solidFill>
                <a:srgbClr val="7F7F7F"/>
              </a:solidFill>
            </a:endParaRPr>
          </a:p>
        </p:txBody>
      </p:sp>
      <p:sp>
        <p:nvSpPr>
          <p:cNvPr id="26" name="Pentagon 25"/>
          <p:cNvSpPr/>
          <p:nvPr/>
        </p:nvSpPr>
        <p:spPr>
          <a:xfrm flipH="1">
            <a:off x="1409318" y="2733040"/>
            <a:ext cx="343282" cy="721360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                                                            </a:t>
            </a:r>
            <a:endParaRPr lang="en-GB" dirty="0"/>
          </a:p>
        </p:txBody>
      </p:sp>
      <p:sp>
        <p:nvSpPr>
          <p:cNvPr id="27" name="Pentagon 26"/>
          <p:cNvSpPr/>
          <p:nvPr/>
        </p:nvSpPr>
        <p:spPr>
          <a:xfrm flipH="1">
            <a:off x="1409318" y="3469640"/>
            <a:ext cx="343282" cy="721360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                                                            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381000" y="2966720"/>
            <a:ext cx="952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7F7F7F"/>
                </a:solidFill>
              </a:rPr>
              <a:t>Resonant</a:t>
            </a:r>
            <a:endParaRPr lang="en-GB" sz="1200" dirty="0">
              <a:solidFill>
                <a:srgbClr val="7F7F7F"/>
              </a:solidFill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676400" y="2133600"/>
          <a:ext cx="5410200" cy="206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607393"/>
                <a:gridCol w="346137"/>
                <a:gridCol w="163727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Benchmark model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Arial"/>
                          <a:cs typeface="Arial"/>
                        </a:rPr>
                        <a:t>Observed</a:t>
                      </a:r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baseline="0" dirty="0" smtClean="0">
                          <a:latin typeface="Arial"/>
                          <a:cs typeface="Arial"/>
                        </a:rPr>
                        <a:t>(expected)</a:t>
                      </a:r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 limit </a:t>
                      </a:r>
                    </a:p>
                    <a:p>
                      <a:pPr algn="ctr"/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at 95% CL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i="0" dirty="0" smtClean="0">
                          <a:latin typeface="Arial"/>
                          <a:cs typeface="Arial"/>
                        </a:rPr>
                        <a:t>Excited quarks</a:t>
                      </a:r>
                      <a:endParaRPr lang="en-GB" sz="1600" i="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i="1" dirty="0" err="1" smtClean="0"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600" i="0" dirty="0" err="1" smtClean="0">
                          <a:latin typeface="Arial"/>
                          <a:cs typeface="Arial"/>
                        </a:rPr>
                        <a:t>(</a:t>
                      </a:r>
                      <a:r>
                        <a:rPr lang="en-GB" sz="1600" i="1" dirty="0" err="1" smtClean="0">
                          <a:latin typeface="Arial"/>
                          <a:cs typeface="Arial"/>
                        </a:rPr>
                        <a:t>q</a:t>
                      </a:r>
                      <a:r>
                        <a:rPr lang="en-GB" sz="1600" dirty="0" smtClean="0">
                          <a:latin typeface="Arial"/>
                          <a:cs typeface="Arial"/>
                        </a:rPr>
                        <a:t>*)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Arial"/>
                          <a:cs typeface="Arial"/>
                        </a:rPr>
                        <a:t>&gt;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2.64 </a:t>
                      </a:r>
                      <a:r>
                        <a:rPr lang="en-GB" sz="1200" dirty="0" smtClean="0">
                          <a:latin typeface="Arial"/>
                          <a:cs typeface="Arial"/>
                        </a:rPr>
                        <a:t>(2.12)</a:t>
                      </a:r>
                      <a:r>
                        <a:rPr lang="en-GB" sz="16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600" dirty="0" err="1" smtClean="0">
                          <a:latin typeface="Arial"/>
                          <a:cs typeface="Arial"/>
                        </a:rPr>
                        <a:t>TeV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err="1" smtClean="0">
                          <a:latin typeface="Arial"/>
                          <a:cs typeface="Arial"/>
                        </a:rPr>
                        <a:t>Axigluons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i="1" dirty="0" err="1" smtClean="0"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600" i="1" dirty="0" smtClean="0">
                          <a:latin typeface="Arial"/>
                          <a:cs typeface="Arial"/>
                        </a:rPr>
                        <a:t> </a:t>
                      </a:r>
                      <a:endParaRPr lang="en-GB" sz="1600" i="1" dirty="0">
                        <a:latin typeface="Arial"/>
                        <a:cs typeface="Arial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i="1" dirty="0" smtClean="0">
                          <a:latin typeface="Arial"/>
                          <a:cs typeface="Arial"/>
                        </a:rPr>
                        <a:t>&gt;</a:t>
                      </a:r>
                      <a:endParaRPr lang="en-GB" sz="1600" i="1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2.67 </a:t>
                      </a:r>
                      <a:r>
                        <a:rPr lang="en-GB" sz="1200" dirty="0" smtClean="0">
                          <a:latin typeface="Arial"/>
                          <a:cs typeface="Arial"/>
                        </a:rPr>
                        <a:t>(2.48)</a:t>
                      </a:r>
                      <a:r>
                        <a:rPr lang="en-GB" sz="16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600" dirty="0" err="1" smtClean="0">
                          <a:latin typeface="Arial"/>
                          <a:cs typeface="Arial"/>
                        </a:rPr>
                        <a:t>TeV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Quantum black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 hole </a:t>
                      </a: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en-US" sz="1200" i="1" kern="1200" baseline="0" dirty="0" err="1" smtClean="0">
                          <a:solidFill>
                            <a:schemeClr val="dk1"/>
                          </a:solidFill>
                          <a:latin typeface="Symbol" charset="2"/>
                          <a:ea typeface="+mn-ea"/>
                          <a:cs typeface="Symbol" charset="2"/>
                        </a:rPr>
                        <a:t>d</a:t>
                      </a: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Symbol" charset="2"/>
                          <a:ea typeface="+mn-ea"/>
                          <a:cs typeface="Symbol" charset="2"/>
                        </a:rPr>
                        <a:t> </a:t>
                      </a: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= 6)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i="1" dirty="0" smtClean="0"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600" i="1" baseline="-25000" dirty="0" smtClean="0">
                          <a:latin typeface="Arial"/>
                          <a:cs typeface="Arial"/>
                        </a:rPr>
                        <a:t>D </a:t>
                      </a:r>
                      <a:endParaRPr lang="en-GB" sz="1600" i="1" baseline="-25000" dirty="0">
                        <a:latin typeface="Arial"/>
                        <a:cs typeface="Arial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i="1" baseline="0" dirty="0" smtClean="0">
                          <a:latin typeface="Arial"/>
                          <a:cs typeface="Arial"/>
                        </a:rPr>
                        <a:t>&gt;</a:t>
                      </a:r>
                      <a:endParaRPr lang="en-GB" sz="1600" i="1" baseline="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3.67 </a:t>
                      </a:r>
                      <a:r>
                        <a:rPr lang="en-GB" sz="1200" dirty="0" smtClean="0">
                          <a:latin typeface="Arial"/>
                          <a:cs typeface="Arial"/>
                        </a:rPr>
                        <a:t>(3.64)</a:t>
                      </a:r>
                      <a:r>
                        <a:rPr lang="en-GB" sz="16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600" dirty="0" err="1" smtClean="0">
                          <a:latin typeface="Arial"/>
                          <a:cs typeface="Arial"/>
                        </a:rPr>
                        <a:t>TeV</a:t>
                      </a:r>
                      <a:r>
                        <a:rPr lang="en-GB" sz="1600" dirty="0" smtClean="0">
                          <a:latin typeface="Arial"/>
                          <a:cs typeface="Arial"/>
                        </a:rPr>
                        <a:t> 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4-quark contact</a:t>
                      </a:r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 interactions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latin typeface="Symbol" charset="2"/>
                          <a:cs typeface="Symbol" charset="2"/>
                        </a:rPr>
                        <a:t>L</a:t>
                      </a:r>
                      <a:endParaRPr lang="en-GB" sz="1600" dirty="0">
                        <a:latin typeface="Symbol" charset="2"/>
                        <a:cs typeface="Symbol" charset="2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Arial"/>
                          <a:cs typeface="Arial"/>
                        </a:rPr>
                        <a:t>&gt;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6.7</a:t>
                      </a:r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aseline="0" dirty="0" smtClean="0">
                          <a:latin typeface="Arial"/>
                          <a:cs typeface="Arial"/>
                        </a:rPr>
                        <a:t>(5.7)</a:t>
                      </a:r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600" baseline="0" dirty="0" err="1" smtClean="0">
                          <a:latin typeface="Arial"/>
                          <a:cs typeface="Arial"/>
                        </a:rPr>
                        <a:t>TeV</a:t>
                      </a:r>
                      <a:r>
                        <a:rPr lang="en-GB" sz="1600" baseline="30000" dirty="0" smtClean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lang="en-GB" sz="1600" baseline="0" dirty="0" smtClean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*</a:t>
                      </a:r>
                      <a:r>
                        <a:rPr lang="en-GB" sz="1600" baseline="30000" dirty="0" smtClean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lang="en-GB" sz="1600" baseline="30000" dirty="0">
                        <a:solidFill>
                          <a:srgbClr val="7F7F7F"/>
                        </a:solidFill>
                        <a:latin typeface="Arial"/>
                        <a:cs typeface="Arial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0"/>
                    </a:solidFill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629400" y="1460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ATLAS-CONF-2011-081</a:t>
            </a:r>
          </a:p>
        </p:txBody>
      </p:sp>
      <p:sp>
        <p:nvSpPr>
          <p:cNvPr id="24" name="7-Point Star 23"/>
          <p:cNvSpPr/>
          <p:nvPr/>
        </p:nvSpPr>
        <p:spPr>
          <a:xfrm>
            <a:off x="8153400" y="715730"/>
            <a:ext cx="732366" cy="601590"/>
          </a:xfrm>
          <a:prstGeom prst="star7">
            <a:avLst>
              <a:gd name="adj" fmla="val 31797"/>
              <a:gd name="hf" fmla="val 102572"/>
              <a:gd name="vf" fmla="val 105210"/>
            </a:avLst>
          </a:prstGeom>
          <a:ln/>
          <a:effectLst>
            <a:outerShdw blurRad="127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</a:rPr>
              <a:t>2011 </a:t>
            </a:r>
          </a:p>
          <a:p>
            <a:pPr algn="ctr">
              <a:lnSpc>
                <a:spcPts val="1180"/>
              </a:lnSpc>
              <a:spcBef>
                <a:spcPts val="0"/>
              </a:spcBef>
            </a:pPr>
            <a:r>
              <a:rPr lang="en-GB" sz="1100" b="1" dirty="0" smtClean="0">
                <a:solidFill>
                  <a:schemeClr val="bg1"/>
                </a:solidFill>
              </a:rPr>
              <a:t>data</a:t>
            </a:r>
            <a:endParaRPr lang="en-GB" sz="11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Searches for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</a:t>
            </a:r>
            <a:r>
              <a:rPr lang="en-US" sz="11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 and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 resonances in decays to 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/</a:t>
            </a:r>
            <a:r>
              <a:rPr lang="en-US" sz="2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m</a:t>
            </a:r>
            <a:endParaRPr lang="en-US" sz="28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Use transverse</a:t>
            </a:r>
            <a:r>
              <a:rPr lang="en-US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/</a:t>
            </a:r>
            <a:r>
              <a:rPr lang="en-US" sz="9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dilepton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mass to search for excess over SM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34200" y="1460956"/>
            <a:ext cx="2209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arXiv:1103.6218, ATLAS-CONF-2011-083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1460956"/>
            <a:ext cx="2209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arXiv:1103.1391, ATLAS-CONF-2011-082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71110" y="5334000"/>
            <a:ext cx="3844290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Likelihood fit sets limit at 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Bayesian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: </a:t>
            </a:r>
          </a:p>
          <a:p>
            <a:pPr lvl="0">
              <a:spcBef>
                <a:spcPts val="300"/>
              </a:spcBef>
            </a:pP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(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Z</a:t>
            </a:r>
            <a:r>
              <a:rPr lang="en-US" sz="400" i="1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’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SSM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) &gt; 1.41 </a:t>
            </a:r>
            <a:r>
              <a:rPr lang="en-US" sz="1200" dirty="0" smtClean="0">
                <a:solidFill>
                  <a:srgbClr val="E12548"/>
                </a:solidFill>
                <a:sym typeface="Wingdings"/>
              </a:rPr>
              <a:t>(1.41)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TeV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(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*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)</a:t>
            </a:r>
            <a:endParaRPr lang="en-US" sz="1600" baseline="300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396247" y="6172200"/>
            <a:ext cx="3747753" cy="276999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none">
            <a:spAutoFit/>
          </a:bodyPr>
          <a:lstStyle/>
          <a:p>
            <a:pPr algn="r"/>
            <a:r>
              <a:rPr lang="en-GB" sz="1200" baseline="300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(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*</a:t>
            </a:r>
            <a:r>
              <a:rPr lang="en-GB" sz="1200" baseline="300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) 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limits for E</a:t>
            </a:r>
            <a:r>
              <a:rPr lang="en-GB" sz="1200" baseline="-250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6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</a:t>
            </a:r>
            <a:r>
              <a:rPr lang="en-GB" sz="1200" i="1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Z</a:t>
            </a:r>
            <a:r>
              <a:rPr lang="en-GB" sz="600" i="1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’ models: 1.12</a:t>
            </a:r>
            <a:r>
              <a:rPr lang="en-GB" sz="1200" baseline="-25000" dirty="0" smtClean="0">
                <a:solidFill>
                  <a:srgbClr val="E12548"/>
                </a:solidFill>
                <a:latin typeface="Symbol" charset="2"/>
                <a:ea typeface="+mn-ea"/>
                <a:cs typeface="Symbol" charset="2"/>
              </a:rPr>
              <a:t>Y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 – 1.26</a:t>
            </a:r>
            <a:r>
              <a:rPr lang="en-GB" sz="1200" baseline="-25000" dirty="0" smtClean="0">
                <a:solidFill>
                  <a:srgbClr val="E12548"/>
                </a:solidFill>
                <a:latin typeface="Symbol" charset="2"/>
                <a:ea typeface="+mn-ea"/>
                <a:cs typeface="Symbol" charset="2"/>
              </a:rPr>
              <a:t>c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GeV ; for </a:t>
            </a:r>
            <a:r>
              <a:rPr lang="en-GB" sz="1200" i="1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Z</a:t>
            </a:r>
            <a:r>
              <a:rPr lang="en-GB" sz="400" i="1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*</a:t>
            </a:r>
            <a:endParaRPr lang="en-GB" sz="1800" b="1" dirty="0">
              <a:solidFill>
                <a:srgbClr val="E12548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04800" y="5334000"/>
            <a:ext cx="469392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Combination of 2010+2011 (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W</a:t>
            </a:r>
            <a:r>
              <a:rPr lang="en-US" sz="1600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600" i="1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mn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only) sets 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s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limit: 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(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W</a:t>
            </a:r>
            <a:r>
              <a:rPr lang="en-US" sz="1000" i="1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’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SSM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) &gt; 1.70 </a:t>
            </a:r>
            <a:r>
              <a:rPr lang="en-US" sz="1200" dirty="0" smtClean="0">
                <a:solidFill>
                  <a:srgbClr val="E12548"/>
                </a:solidFill>
                <a:sym typeface="Wingdings"/>
              </a:rPr>
              <a:t>(1.77)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TeV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(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*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)</a:t>
            </a:r>
            <a:endParaRPr lang="en-US" sz="1600" baseline="300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sp>
        <p:nvSpPr>
          <p:cNvPr id="24" name="7-Point Star 23"/>
          <p:cNvSpPr/>
          <p:nvPr/>
        </p:nvSpPr>
        <p:spPr>
          <a:xfrm>
            <a:off x="8153400" y="715730"/>
            <a:ext cx="732366" cy="601590"/>
          </a:xfrm>
          <a:prstGeom prst="star7">
            <a:avLst>
              <a:gd name="adj" fmla="val 31797"/>
              <a:gd name="hf" fmla="val 102572"/>
              <a:gd name="vf" fmla="val 105210"/>
            </a:avLst>
          </a:prstGeom>
          <a:ln/>
          <a:effectLst>
            <a:outerShdw blurRad="127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</a:rPr>
              <a:t>2011 </a:t>
            </a:r>
          </a:p>
          <a:p>
            <a:pPr algn="ctr">
              <a:lnSpc>
                <a:spcPts val="1180"/>
              </a:lnSpc>
              <a:spcBef>
                <a:spcPts val="0"/>
              </a:spcBef>
            </a:pPr>
            <a:r>
              <a:rPr lang="en-GB" sz="1100" b="1" dirty="0" smtClean="0">
                <a:solidFill>
                  <a:schemeClr val="bg1"/>
                </a:solidFill>
              </a:rPr>
              <a:t>data</a:t>
            </a:r>
            <a:endParaRPr lang="en-GB" sz="1100" b="1" dirty="0">
              <a:solidFill>
                <a:schemeClr val="bg1"/>
              </a:solidFill>
            </a:endParaRPr>
          </a:p>
        </p:txBody>
      </p:sp>
      <p:pic>
        <p:nvPicPr>
          <p:cNvPr id="26" name="Picture 2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2632" r="3488"/>
              <a:stretch>
                <a:fillRect/>
              </a:stretch>
            </p:blipFill>
          </mc:Choice>
          <mc:Fallback>
            <p:blipFill>
              <a:blip r:embed="rId3"/>
              <a:srcRect l="2632" r="3488"/>
              <a:stretch>
                <a:fillRect/>
              </a:stretch>
            </p:blipFill>
          </mc:Fallback>
        </mc:AlternateContent>
        <p:spPr>
          <a:xfrm>
            <a:off x="54275" y="1982400"/>
            <a:ext cx="4645950" cy="3351600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609600" y="1854420"/>
            <a:ext cx="409062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dirty="0" smtClean="0">
                <a:solidFill>
                  <a:srgbClr val="595959"/>
                </a:solidFill>
              </a:rPr>
              <a:t>transverse </a:t>
            </a:r>
            <a:r>
              <a:rPr lang="en-US" sz="1200" b="1" dirty="0" smtClean="0">
                <a:solidFill>
                  <a:srgbClr val="595959"/>
                </a:solidFill>
              </a:rPr>
              <a:t>mass</a:t>
            </a:r>
            <a:r>
              <a:rPr lang="en-US" sz="1200" dirty="0" smtClean="0">
                <a:solidFill>
                  <a:srgbClr val="595959"/>
                </a:solidFill>
              </a:rPr>
              <a:t>, </a:t>
            </a:r>
            <a:r>
              <a:rPr lang="en-US" sz="1200" dirty="0" smtClean="0">
                <a:solidFill>
                  <a:srgbClr val="E12B0D"/>
                </a:solidFill>
              </a:rPr>
              <a:t>search bumps</a:t>
            </a:r>
            <a:endParaRPr lang="en-GB" sz="1200" b="1" baseline="-25000" dirty="0">
              <a:solidFill>
                <a:srgbClr val="E12B0D"/>
              </a:solidFill>
              <a:sym typeface="Symbol" charset="2"/>
            </a:endParaRPr>
          </a:p>
        </p:txBody>
      </p:sp>
      <p:pic>
        <p:nvPicPr>
          <p:cNvPr id="28" name="Picture 2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9482"/>
              <a:stretch>
                <a:fillRect/>
              </a:stretch>
            </p:blipFill>
          </mc:Choice>
          <mc:Fallback>
            <p:blipFill>
              <a:blip r:embed="rId5"/>
              <a:srcRect l="9482"/>
              <a:stretch>
                <a:fillRect/>
              </a:stretch>
            </p:blipFill>
          </mc:Fallback>
        </mc:AlternateContent>
        <p:spPr>
          <a:xfrm>
            <a:off x="4841340" y="1979813"/>
            <a:ext cx="4226460" cy="3351600"/>
          </a:xfrm>
          <a:prstGeom prst="rect">
            <a:avLst/>
          </a:prstGeom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998720" y="1854420"/>
            <a:ext cx="3581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dirty="0" err="1" smtClean="0">
                <a:solidFill>
                  <a:srgbClr val="595959"/>
                </a:solidFill>
              </a:rPr>
              <a:t>dielectron</a:t>
            </a:r>
            <a:r>
              <a:rPr lang="en-US" sz="1200" b="1" dirty="0" smtClean="0">
                <a:solidFill>
                  <a:srgbClr val="595959"/>
                </a:solidFill>
              </a:rPr>
              <a:t> mass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Searches for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</a:t>
            </a:r>
            <a:r>
              <a:rPr lang="en-US" sz="11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 and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 resonances in decays to 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/</a:t>
            </a:r>
            <a:r>
              <a:rPr lang="en-US" sz="2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m</a:t>
            </a:r>
            <a:endParaRPr lang="en-US" sz="28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Use transverse</a:t>
            </a:r>
            <a:r>
              <a:rPr lang="en-US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/</a:t>
            </a:r>
            <a:r>
              <a:rPr lang="en-US" sz="9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dilepton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mass to search for excess over SM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460956"/>
            <a:ext cx="2209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arXiv:1103.1391, ATLAS-CONF-2011-082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71110" y="5334000"/>
            <a:ext cx="3844290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Likelihood fit sets limit at 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Bayesian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: </a:t>
            </a:r>
          </a:p>
          <a:p>
            <a:pPr lvl="0">
              <a:spcBef>
                <a:spcPts val="300"/>
              </a:spcBef>
            </a:pP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(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Z</a:t>
            </a:r>
            <a:r>
              <a:rPr lang="en-US" sz="400" i="1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’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SSM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) &gt; 1.41 </a:t>
            </a:r>
            <a:r>
              <a:rPr lang="en-US" sz="1200" dirty="0" smtClean="0">
                <a:solidFill>
                  <a:srgbClr val="E12548"/>
                </a:solidFill>
                <a:sym typeface="Wingdings"/>
              </a:rPr>
              <a:t>(1.41)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TeV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(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*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)</a:t>
            </a:r>
            <a:endParaRPr lang="en-US" sz="1600" baseline="300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396247" y="6172200"/>
            <a:ext cx="3747753" cy="276999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none">
            <a:spAutoFit/>
          </a:bodyPr>
          <a:lstStyle/>
          <a:p>
            <a:pPr algn="r"/>
            <a:r>
              <a:rPr lang="en-GB" sz="1200" baseline="300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(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*</a:t>
            </a:r>
            <a:r>
              <a:rPr lang="en-GB" sz="1200" baseline="300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) 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limits for E</a:t>
            </a:r>
            <a:r>
              <a:rPr lang="en-GB" sz="1200" baseline="-250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6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</a:t>
            </a:r>
            <a:r>
              <a:rPr lang="en-GB" sz="1200" i="1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Z</a:t>
            </a:r>
            <a:r>
              <a:rPr lang="en-GB" sz="600" i="1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’ models: 1.12</a:t>
            </a:r>
            <a:r>
              <a:rPr lang="en-GB" sz="1200" baseline="-25000" dirty="0" smtClean="0">
                <a:solidFill>
                  <a:srgbClr val="E12548"/>
                </a:solidFill>
                <a:latin typeface="Symbol" charset="2"/>
                <a:ea typeface="+mn-ea"/>
                <a:cs typeface="Symbol" charset="2"/>
              </a:rPr>
              <a:t>Y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 – 1.26</a:t>
            </a:r>
            <a:r>
              <a:rPr lang="en-GB" sz="1200" baseline="-25000" dirty="0" smtClean="0">
                <a:solidFill>
                  <a:srgbClr val="E12548"/>
                </a:solidFill>
                <a:latin typeface="Symbol" charset="2"/>
                <a:ea typeface="+mn-ea"/>
                <a:cs typeface="Symbol" charset="2"/>
              </a:rPr>
              <a:t>c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GeV ; for </a:t>
            </a:r>
            <a:r>
              <a:rPr lang="en-GB" sz="1200" i="1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Z</a:t>
            </a:r>
            <a:r>
              <a:rPr lang="en-GB" sz="400" i="1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*</a:t>
            </a:r>
            <a:endParaRPr lang="en-GB" sz="1800" b="1" dirty="0">
              <a:solidFill>
                <a:srgbClr val="E12548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04800" y="5334000"/>
            <a:ext cx="469392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Combination of 2010+2011 (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W</a:t>
            </a:r>
            <a:r>
              <a:rPr lang="en-US" sz="1600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600" i="1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mn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only) sets 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s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limit: 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(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W</a:t>
            </a:r>
            <a:r>
              <a:rPr lang="en-US" sz="1000" i="1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’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SSM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) &gt; 1.70 </a:t>
            </a:r>
            <a:r>
              <a:rPr lang="en-US" sz="1200" dirty="0" smtClean="0">
                <a:solidFill>
                  <a:srgbClr val="E12548"/>
                </a:solidFill>
                <a:sym typeface="Wingdings"/>
              </a:rPr>
              <a:t>(1.77)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TeV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(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*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)</a:t>
            </a:r>
            <a:endParaRPr lang="en-US" sz="1600" baseline="300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sp>
        <p:nvSpPr>
          <p:cNvPr id="24" name="7-Point Star 23"/>
          <p:cNvSpPr/>
          <p:nvPr/>
        </p:nvSpPr>
        <p:spPr>
          <a:xfrm>
            <a:off x="8153400" y="715730"/>
            <a:ext cx="732366" cy="601590"/>
          </a:xfrm>
          <a:prstGeom prst="star7">
            <a:avLst>
              <a:gd name="adj" fmla="val 31797"/>
              <a:gd name="hf" fmla="val 102572"/>
              <a:gd name="vf" fmla="val 105210"/>
            </a:avLst>
          </a:prstGeom>
          <a:ln/>
          <a:effectLst>
            <a:outerShdw blurRad="127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</a:rPr>
              <a:t>2011 </a:t>
            </a:r>
          </a:p>
          <a:p>
            <a:pPr algn="ctr">
              <a:lnSpc>
                <a:spcPts val="1180"/>
              </a:lnSpc>
              <a:spcBef>
                <a:spcPts val="0"/>
              </a:spcBef>
            </a:pPr>
            <a:r>
              <a:rPr lang="en-GB" sz="1100" b="1" dirty="0" smtClean="0">
                <a:solidFill>
                  <a:schemeClr val="bg1"/>
                </a:solidFill>
              </a:rPr>
              <a:t>data</a:t>
            </a:r>
            <a:endParaRPr lang="en-GB" sz="1100" b="1" dirty="0">
              <a:solidFill>
                <a:schemeClr val="bg1"/>
              </a:solidFill>
            </a:endParaRPr>
          </a:p>
        </p:txBody>
      </p:sp>
      <p:pic>
        <p:nvPicPr>
          <p:cNvPr id="26" name="Picture 2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2632" r="3488"/>
              <a:stretch>
                <a:fillRect/>
              </a:stretch>
            </p:blipFill>
          </mc:Choice>
          <mc:Fallback>
            <p:blipFill>
              <a:blip r:embed="rId3"/>
              <a:srcRect l="2632" r="3488"/>
              <a:stretch>
                <a:fillRect/>
              </a:stretch>
            </p:blipFill>
          </mc:Fallback>
        </mc:AlternateContent>
        <p:spPr>
          <a:xfrm>
            <a:off x="54275" y="1982400"/>
            <a:ext cx="4645950" cy="3351600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609600" y="1854420"/>
            <a:ext cx="409062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dirty="0" smtClean="0">
                <a:solidFill>
                  <a:srgbClr val="595959"/>
                </a:solidFill>
              </a:rPr>
              <a:t>transverse mass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pic>
        <p:nvPicPr>
          <p:cNvPr id="23" name="Picture 2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9415"/>
              <a:stretch>
                <a:fillRect/>
              </a:stretch>
            </p:blipFill>
          </mc:Choice>
          <mc:Fallback>
            <p:blipFill>
              <a:blip r:embed="rId5"/>
              <a:srcRect l="9415"/>
              <a:stretch>
                <a:fillRect/>
              </a:stretch>
            </p:blipFill>
          </mc:Fallback>
        </mc:AlternateContent>
        <p:spPr>
          <a:xfrm>
            <a:off x="4838221" y="1982400"/>
            <a:ext cx="4229579" cy="3351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934200" y="1460956"/>
            <a:ext cx="2209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arXiv:1103.6218, ATLAS-CONF-2011-083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998720" y="1854420"/>
            <a:ext cx="3581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dirty="0" err="1" smtClean="0">
                <a:solidFill>
                  <a:srgbClr val="595959"/>
                </a:solidFill>
              </a:rPr>
              <a:t>dielectron</a:t>
            </a:r>
            <a:r>
              <a:rPr lang="en-US" sz="1200" b="1" dirty="0" smtClean="0">
                <a:solidFill>
                  <a:srgbClr val="595959"/>
                </a:solidFill>
              </a:rPr>
              <a:t> mass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10068" y="152400"/>
            <a:ext cx="5050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Highest mass </a:t>
            </a:r>
            <a:r>
              <a:rPr lang="en-US" sz="14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dielectron</a:t>
            </a:r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 event with </a:t>
            </a:r>
            <a:r>
              <a:rPr lang="en-US" sz="1400" i="1" dirty="0" err="1" smtClean="0">
                <a:solidFill>
                  <a:prstClr val="white"/>
                </a:solidFill>
                <a:latin typeface="Trebuchet MS"/>
                <a:cs typeface="Trebuchet MS"/>
              </a:rPr>
              <a:t>m</a:t>
            </a:r>
            <a:r>
              <a:rPr lang="en-US" sz="14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(</a:t>
            </a:r>
            <a:r>
              <a:rPr lang="en-US" sz="1400" i="1" dirty="0" err="1" smtClean="0">
                <a:solidFill>
                  <a:prstClr val="white"/>
                </a:solidFill>
                <a:latin typeface="Trebuchet MS"/>
                <a:cs typeface="Trebuchet MS"/>
              </a:rPr>
              <a:t>ee</a:t>
            </a:r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) = 920 GeV</a:t>
            </a:r>
            <a:endParaRPr lang="en-GB" sz="1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pic>
        <p:nvPicPr>
          <p:cNvPr id="6" name="Picture 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257" t="463" r="334" b="386"/>
              <a:stretch>
                <a:fillRect/>
              </a:stretch>
            </p:blipFill>
          </mc:Choice>
          <mc:Fallback>
            <p:blipFill>
              <a:blip r:embed="rId3"/>
              <a:srcRect l="257" t="463" r="334" b="386"/>
              <a:stretch>
                <a:fillRect/>
              </a:stretch>
            </p:blipFill>
          </mc:Fallback>
        </mc:AlternateContent>
        <p:spPr>
          <a:xfrm>
            <a:off x="218017" y="511790"/>
            <a:ext cx="8741833" cy="581281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Resonant 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tt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production</a:t>
            </a:r>
            <a:endParaRPr lang="en-US" sz="28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Study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tt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invariant mass spectrum in lepton + jets final states</a:t>
            </a:r>
            <a:endParaRPr lang="en-US" sz="20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96200" y="14609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ATLAS-CONF-2011-087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1970345" y="272756"/>
            <a:ext cx="152400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083171" y="761810"/>
            <a:ext cx="90344" cy="19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791022" y="1854420"/>
            <a:ext cx="294640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Excluded visible cross section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6974" y="5341203"/>
            <a:ext cx="8814626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Bayes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.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limits: </a:t>
            </a:r>
          </a:p>
          <a:p>
            <a:pPr>
              <a:spcBef>
                <a:spcPts val="300"/>
              </a:spcBef>
            </a:pPr>
            <a:r>
              <a:rPr lang="en-US" sz="1600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×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BR(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g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KK</a:t>
            </a:r>
            <a:r>
              <a:rPr lang="en-US" sz="1600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tt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) &lt; 38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pb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(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gKK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= 500 GeV), &lt; 4.2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pb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(1300 GeV)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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(g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KK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) &lt; 650 GeV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rcRect l="44618" t="4766" r="1915" b="29902"/>
          <a:stretch>
            <a:fillRect/>
          </a:stretch>
        </p:blipFill>
        <p:spPr>
          <a:xfrm>
            <a:off x="381000" y="2079320"/>
            <a:ext cx="3808396" cy="3288342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94876" y="1854420"/>
            <a:ext cx="3302517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Top-</a:t>
            </a:r>
            <a:r>
              <a:rPr lang="en-US" sz="1200" dirty="0" err="1" smtClean="0">
                <a:solidFill>
                  <a:srgbClr val="595959"/>
                </a:solidFill>
              </a:rPr>
              <a:t>antitop</a:t>
            </a:r>
            <a:r>
              <a:rPr lang="en-US" sz="1200" dirty="0" smtClean="0">
                <a:solidFill>
                  <a:srgbClr val="595959"/>
                </a:solidFill>
              </a:rPr>
              <a:t> candidate </a:t>
            </a:r>
            <a:r>
              <a:rPr lang="en-US" sz="1200" b="1" dirty="0" smtClean="0">
                <a:solidFill>
                  <a:srgbClr val="595959"/>
                </a:solidFill>
              </a:rPr>
              <a:t>invariant mass</a:t>
            </a:r>
            <a:endParaRPr lang="en-GB" sz="1200" i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43200" y="2987523"/>
            <a:ext cx="1101559" cy="797270"/>
          </a:xfrm>
          <a:prstGeom prst="rect">
            <a:avLst/>
          </a:prstGeom>
          <a:noFill/>
          <a:effectLst/>
        </p:spPr>
        <p:txBody>
          <a:bodyPr wrap="none" bIns="93600" rtlCol="0">
            <a:spAutoFit/>
          </a:bodyPr>
          <a:lstStyle/>
          <a:p>
            <a:pPr algn="r"/>
            <a:r>
              <a:rPr lang="en-GB" sz="12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g</a:t>
            </a:r>
            <a:r>
              <a:rPr lang="en-GB" sz="1200" baseline="-250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KK</a:t>
            </a:r>
            <a:r>
              <a:rPr lang="en-GB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= 0.5 </a:t>
            </a:r>
            <a:r>
              <a:rPr lang="en-GB" sz="12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TeV</a:t>
            </a:r>
            <a:endParaRPr lang="en-GB" sz="12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r">
              <a:spcBef>
                <a:spcPts val="400"/>
              </a:spcBef>
            </a:pPr>
            <a:r>
              <a:rPr lang="en-GB" sz="1200" dirty="0" err="1" smtClean="0">
                <a:solidFill>
                  <a:srgbClr val="E12B0D"/>
                </a:solidFill>
              </a:rPr>
              <a:t>g</a:t>
            </a:r>
            <a:r>
              <a:rPr lang="en-GB" sz="1200" baseline="-25000" dirty="0" err="1" smtClean="0">
                <a:solidFill>
                  <a:srgbClr val="E12B0D"/>
                </a:solidFill>
              </a:rPr>
              <a:t>KK</a:t>
            </a:r>
            <a:r>
              <a:rPr lang="en-GB" sz="1200" dirty="0" smtClean="0">
                <a:solidFill>
                  <a:srgbClr val="E12B0D"/>
                </a:solidFill>
              </a:rPr>
              <a:t> = 1.0 </a:t>
            </a:r>
            <a:r>
              <a:rPr lang="en-GB" sz="1200" dirty="0" err="1" smtClean="0">
                <a:solidFill>
                  <a:srgbClr val="E12B0D"/>
                </a:solidFill>
              </a:rPr>
              <a:t>TeV</a:t>
            </a:r>
            <a:endParaRPr lang="en-GB" sz="1200" dirty="0" smtClean="0">
              <a:solidFill>
                <a:srgbClr val="E12B0D"/>
              </a:solidFill>
            </a:endParaRPr>
          </a:p>
          <a:p>
            <a:pPr algn="r">
              <a:spcBef>
                <a:spcPts val="400"/>
              </a:spcBef>
            </a:pPr>
            <a:r>
              <a:rPr lang="en-GB" sz="1200" dirty="0" smtClean="0">
                <a:solidFill>
                  <a:schemeClr val="accent4">
                    <a:lumMod val="75000"/>
                  </a:schemeClr>
                </a:solidFill>
              </a:rPr>
              <a:t>yellow: SM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rcRect l="31803" t="6426" r="4549" b="4685"/>
          <a:stretch>
            <a:fillRect/>
          </a:stretch>
        </p:blipFill>
        <p:spPr>
          <a:xfrm>
            <a:off x="4374361" y="2121593"/>
            <a:ext cx="3363062" cy="3319012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750690" y="21336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E12548"/>
                </a:solidFill>
              </a:rPr>
              <a:t>Limit for RS KK gluon</a:t>
            </a:r>
            <a:endParaRPr lang="en-GB" sz="1200" baseline="-25000" dirty="0">
              <a:solidFill>
                <a:srgbClr val="E12548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-301971" y="2490723"/>
            <a:ext cx="1099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Entries / GeV</a:t>
            </a:r>
            <a:endParaRPr lang="en-GB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7765186" y="3429000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18579B"/>
                </a:solidFill>
              </a:rPr>
              <a:t>Analysis</a:t>
            </a:r>
          </a:p>
          <a:p>
            <a:r>
              <a:rPr lang="en-GB" sz="1200" dirty="0" smtClean="0">
                <a:solidFill>
                  <a:srgbClr val="18579B"/>
                </a:solidFill>
              </a:rPr>
              <a:t>not yet sensitive to </a:t>
            </a:r>
            <a:r>
              <a:rPr lang="en-GB" sz="1200" dirty="0" err="1" smtClean="0">
                <a:solidFill>
                  <a:srgbClr val="18579B"/>
                </a:solidFill>
              </a:rPr>
              <a:t>leptophobic</a:t>
            </a:r>
            <a:r>
              <a:rPr lang="en-GB" sz="1200" dirty="0" smtClean="0">
                <a:solidFill>
                  <a:srgbClr val="18579B"/>
                </a:solidFill>
              </a:rPr>
              <a:t> </a:t>
            </a:r>
            <a:r>
              <a:rPr lang="en-GB" sz="1200" i="1" dirty="0" smtClean="0">
                <a:solidFill>
                  <a:srgbClr val="18579B"/>
                </a:solidFill>
              </a:rPr>
              <a:t>Z</a:t>
            </a:r>
            <a:r>
              <a:rPr lang="en-GB" sz="400" i="1" dirty="0" smtClean="0">
                <a:solidFill>
                  <a:srgbClr val="18579B"/>
                </a:solidFill>
              </a:rPr>
              <a:t> </a:t>
            </a:r>
            <a:r>
              <a:rPr lang="en-GB" sz="1200" dirty="0" smtClean="0">
                <a:solidFill>
                  <a:srgbClr val="18579B"/>
                </a:solidFill>
              </a:rPr>
              <a:t>’ model chosen</a:t>
            </a:r>
            <a:endParaRPr lang="en-GB" sz="1200" dirty="0">
              <a:solidFill>
                <a:srgbClr val="18579B"/>
              </a:solidFill>
            </a:endParaRPr>
          </a:p>
        </p:txBody>
      </p:sp>
      <p:sp>
        <p:nvSpPr>
          <p:cNvPr id="27" name="7-Point Star 26"/>
          <p:cNvSpPr/>
          <p:nvPr/>
        </p:nvSpPr>
        <p:spPr>
          <a:xfrm>
            <a:off x="8153400" y="715730"/>
            <a:ext cx="732366" cy="601590"/>
          </a:xfrm>
          <a:prstGeom prst="star7">
            <a:avLst>
              <a:gd name="adj" fmla="val 31797"/>
              <a:gd name="hf" fmla="val 102572"/>
              <a:gd name="vf" fmla="val 105210"/>
            </a:avLst>
          </a:prstGeom>
          <a:ln/>
          <a:effectLst>
            <a:outerShdw blurRad="127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</a:rPr>
              <a:t>2011 </a:t>
            </a:r>
          </a:p>
          <a:p>
            <a:pPr algn="ctr">
              <a:lnSpc>
                <a:spcPts val="1180"/>
              </a:lnSpc>
              <a:spcBef>
                <a:spcPts val="0"/>
              </a:spcBef>
            </a:pPr>
            <a:r>
              <a:rPr lang="en-GB" sz="1100" b="1" dirty="0" smtClean="0">
                <a:solidFill>
                  <a:schemeClr val="bg1"/>
                </a:solidFill>
              </a:rPr>
              <a:t>data</a:t>
            </a:r>
            <a:endParaRPr lang="en-GB" sz="1100" b="1" dirty="0">
              <a:solidFill>
                <a:schemeClr val="bg1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rcRect l="8755" t="12929" r="7280" b="9518"/>
          <a:stretch>
            <a:fillRect/>
          </a:stretch>
        </p:blipFill>
        <p:spPr>
          <a:xfrm>
            <a:off x="7812970" y="2653051"/>
            <a:ext cx="1254830" cy="623549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8217252" y="2948902"/>
            <a:ext cx="7320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g</a:t>
            </a:r>
            <a:r>
              <a:rPr lang="en-US" sz="1600" baseline="-25000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KK</a:t>
            </a:r>
            <a:endParaRPr lang="en-US" sz="16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rcRect l="1912" t="1066" r="1085" b="34805"/>
          <a:stretch>
            <a:fillRect/>
          </a:stretch>
        </p:blipFill>
        <p:spPr>
          <a:xfrm>
            <a:off x="381000" y="381000"/>
            <a:ext cx="8534400" cy="564202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31235" y="152400"/>
            <a:ext cx="14139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Top-</a:t>
            </a:r>
            <a:r>
              <a:rPr lang="en-GB" sz="14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antitop</a:t>
            </a:r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 candidate with </a:t>
            </a:r>
            <a:r>
              <a:rPr lang="en-GB" sz="1400" i="1" dirty="0" err="1" smtClean="0">
                <a:solidFill>
                  <a:schemeClr val="bg1"/>
                </a:solidFill>
                <a:latin typeface="Trebuchet MS"/>
                <a:cs typeface="Trebuchet MS"/>
              </a:rPr>
              <a:t>m</a:t>
            </a:r>
            <a:r>
              <a:rPr lang="en-GB" sz="14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(</a:t>
            </a:r>
            <a:r>
              <a:rPr lang="en-GB" sz="1400" i="1" dirty="0" err="1" smtClean="0">
                <a:solidFill>
                  <a:schemeClr val="bg1"/>
                </a:solidFill>
                <a:latin typeface="Trebuchet MS"/>
                <a:cs typeface="Trebuchet MS"/>
              </a:rPr>
              <a:t>tt</a:t>
            </a:r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) = </a:t>
            </a:r>
            <a:r>
              <a:rPr lang="en-US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1.6 </a:t>
            </a:r>
            <a:r>
              <a:rPr lang="en-US" sz="14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TeV</a:t>
            </a:r>
            <a:r>
              <a:rPr lang="en-US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endParaRPr lang="en-GB" sz="1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55583" y="5820833"/>
            <a:ext cx="1460500" cy="39158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/>
          <p:cNvSpPr txBox="1"/>
          <p:nvPr/>
        </p:nvSpPr>
        <p:spPr>
          <a:xfrm>
            <a:off x="4465196" y="5867400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srgbClr val="FCFCFC"/>
                </a:solidFill>
              </a:rPr>
              <a:t>Missing ET</a:t>
            </a:r>
            <a:endParaRPr lang="en-GB" sz="1800" dirty="0">
              <a:solidFill>
                <a:srgbClr val="FCFCF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5662136"/>
            <a:ext cx="14139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Collimation of top decays due to strong boost</a:t>
            </a:r>
            <a:endParaRPr lang="en-GB" sz="1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extra dimensions</a:t>
            </a:r>
            <a:endParaRPr lang="en-US" sz="28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Randall-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Sundrum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KK graviton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G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gg</a:t>
            </a:r>
            <a:endParaRPr lang="en-US" sz="20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5486400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i="1" baseline="-25000" dirty="0" err="1" smtClean="0">
                <a:solidFill>
                  <a:srgbClr val="E12548"/>
                </a:solidFill>
                <a:sym typeface="Wingdings"/>
              </a:rPr>
              <a:t>s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limit: 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i="1" baseline="-25000" dirty="0" smtClean="0">
                <a:solidFill>
                  <a:srgbClr val="E12548"/>
                </a:solidFill>
                <a:sym typeface="Wingdings"/>
              </a:rPr>
              <a:t>G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&gt; 545 (920 GeV) for 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k</a:t>
            </a:r>
            <a:r>
              <a:rPr lang="en-US" sz="1100" i="1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/</a:t>
            </a:r>
            <a:r>
              <a:rPr lang="en-US" sz="6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Pl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= 0.02 (0.1)</a:t>
            </a: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387340" y="361285"/>
            <a:ext cx="3604260" cy="629315"/>
          </a:xfrm>
          <a:prstGeom prst="rect">
            <a:avLst/>
          </a:prstGeom>
        </p:spPr>
      </p:pic>
      <p:pic>
        <p:nvPicPr>
          <p:cNvPr id="23" name="Picture 2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4654"/>
              <a:stretch>
                <a:fillRect/>
              </a:stretch>
            </p:blipFill>
          </mc:Choice>
          <mc:Fallback>
            <p:blipFill>
              <a:blip r:embed="rId5"/>
              <a:srcRect l="4654"/>
              <a:stretch>
                <a:fillRect/>
              </a:stretch>
            </p:blipFill>
          </mc:Fallback>
        </mc:AlternateContent>
        <p:spPr>
          <a:xfrm>
            <a:off x="121920" y="1971200"/>
            <a:ext cx="4399280" cy="3312000"/>
          </a:xfrm>
          <a:prstGeom prst="rect">
            <a:avLst/>
          </a:prstGeom>
        </p:spPr>
      </p:pic>
      <p:pic>
        <p:nvPicPr>
          <p:cNvPr id="25" name="Picture 2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453785" y="1965937"/>
            <a:ext cx="4614015" cy="3312000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54220" y="1854420"/>
            <a:ext cx="325578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fitted </a:t>
            </a:r>
            <a:r>
              <a:rPr lang="en-US" sz="1200" b="1" dirty="0" err="1" smtClean="0">
                <a:solidFill>
                  <a:srgbClr val="595959"/>
                </a:solidFill>
              </a:rPr>
              <a:t>diphoton</a:t>
            </a:r>
            <a:r>
              <a:rPr lang="en-US" sz="1200" b="1" dirty="0" smtClean="0">
                <a:solidFill>
                  <a:srgbClr val="595959"/>
                </a:solidFill>
              </a:rPr>
              <a:t> mass</a:t>
            </a:r>
            <a:r>
              <a:rPr lang="en-US" sz="1200" baseline="30000" dirty="0" smtClean="0">
                <a:solidFill>
                  <a:srgbClr val="595959"/>
                </a:solidFill>
              </a:rPr>
              <a:t>(</a:t>
            </a:r>
            <a:r>
              <a:rPr lang="en-US" sz="1200" dirty="0" smtClean="0">
                <a:solidFill>
                  <a:srgbClr val="595959"/>
                </a:solidFill>
              </a:rPr>
              <a:t>*</a:t>
            </a:r>
            <a:r>
              <a:rPr lang="en-US" sz="1200" baseline="30000" dirty="0" smtClean="0">
                <a:solidFill>
                  <a:srgbClr val="595959"/>
                </a:solidFill>
              </a:rPr>
              <a:t>)</a:t>
            </a:r>
            <a:endParaRPr lang="en-GB" sz="1200" baseline="30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095240" y="1854420"/>
            <a:ext cx="35052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expected </a:t>
            </a:r>
            <a:r>
              <a:rPr lang="en-US" sz="1200" b="1" dirty="0" smtClean="0">
                <a:solidFill>
                  <a:srgbClr val="595959"/>
                </a:solidFill>
              </a:rPr>
              <a:t>RS graviton limit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72400" y="1460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ATLAS-CONF-2011-044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5925979"/>
            <a:ext cx="39669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aseline="30000" dirty="0" smtClean="0">
                <a:solidFill>
                  <a:srgbClr val="595959"/>
                </a:solidFill>
              </a:rPr>
              <a:t>(</a:t>
            </a:r>
            <a:r>
              <a:rPr lang="en-US" sz="1000" dirty="0" smtClean="0">
                <a:solidFill>
                  <a:srgbClr val="595959"/>
                </a:solidFill>
              </a:rPr>
              <a:t>*</a:t>
            </a:r>
            <a:r>
              <a:rPr lang="en-US" sz="1000" baseline="30000" dirty="0" smtClean="0">
                <a:solidFill>
                  <a:srgbClr val="595959"/>
                </a:solidFill>
              </a:rPr>
              <a:t>)</a:t>
            </a:r>
            <a:r>
              <a:rPr lang="en-US" sz="1000" i="1" dirty="0" smtClean="0">
                <a:solidFill>
                  <a:srgbClr val="595959"/>
                </a:solidFill>
              </a:rPr>
              <a:t>Preliminary analysis using loose photon identification</a:t>
            </a:r>
            <a:endParaRPr lang="en-GB" sz="1600" i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1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st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and 2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nd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gen. 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leptoquarks</a:t>
            </a:r>
            <a:endParaRPr lang="en-US" sz="28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Study scalar </a:t>
            </a:r>
            <a:r>
              <a:rPr lang="en-US" sz="2000" dirty="0" smtClean="0"/>
              <a:t>LQ pair production to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/>
              <a:t>lljj</a:t>
            </a:r>
            <a:r>
              <a:rPr lang="en-US" sz="2000" i="1" dirty="0" smtClean="0"/>
              <a:t> </a:t>
            </a:r>
            <a:r>
              <a:rPr lang="en-US" sz="2000" dirty="0" smtClean="0"/>
              <a:t>and </a:t>
            </a:r>
            <a:r>
              <a:rPr lang="en-US" sz="2000" i="1" dirty="0" err="1" smtClean="0"/>
              <a:t>l</a:t>
            </a:r>
            <a:r>
              <a:rPr lang="en-US" sz="2000" i="1" dirty="0" err="1" smtClean="0">
                <a:latin typeface="Symbol" charset="2"/>
                <a:cs typeface="Symbol" charset="2"/>
              </a:rPr>
              <a:t>ν</a:t>
            </a:r>
            <a:r>
              <a:rPr lang="en-US" sz="2000" i="1" dirty="0" err="1" smtClean="0"/>
              <a:t>jj</a:t>
            </a:r>
            <a:r>
              <a:rPr lang="en-US" sz="2000" i="1" dirty="0" smtClean="0"/>
              <a:t> </a:t>
            </a:r>
            <a:r>
              <a:rPr lang="en-US" sz="2000" dirty="0" smtClean="0"/>
              <a:t>final states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77200" y="1460956"/>
            <a:ext cx="1066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arXiv:1104.4481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5528846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s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limits on 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(LQ) for 1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st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gen: &gt; 376 (319) GeV; 2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nd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gen &gt; 422 (362) GeV for </a:t>
            </a:r>
            <a:r>
              <a:rPr lang="en-US" sz="1600" i="1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b</a:t>
            </a:r>
            <a:r>
              <a:rPr lang="en-US" sz="1600" i="1" dirty="0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= 1.0 (0.5)</a:t>
            </a:r>
            <a:endParaRPr lang="en-US" sz="1600" baseline="300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2143" r="1302" b="1306"/>
              <a:stretch>
                <a:fillRect/>
              </a:stretch>
            </p:blipFill>
          </mc:Choice>
          <mc:Fallback>
            <p:blipFill>
              <a:blip r:embed="rId3"/>
              <a:srcRect l="2143" r="1302" b="1306"/>
              <a:stretch>
                <a:fillRect/>
              </a:stretch>
            </p:blipFill>
          </mc:Fallback>
        </mc:AlternateContent>
        <p:spPr>
          <a:xfrm>
            <a:off x="71120" y="1965937"/>
            <a:ext cx="4521200" cy="3317263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630420" y="1854420"/>
            <a:ext cx="398272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dirty="0" err="1" smtClean="0">
                <a:solidFill>
                  <a:srgbClr val="595959"/>
                </a:solidFill>
              </a:rPr>
              <a:t>ave</a:t>
            </a:r>
            <a:r>
              <a:rPr lang="en-US" sz="1200" b="1" dirty="0" smtClean="0">
                <a:solidFill>
                  <a:srgbClr val="595959"/>
                </a:solidFill>
              </a:rPr>
              <a:t>. </a:t>
            </a:r>
            <a:r>
              <a:rPr lang="en-US" sz="1200" b="1" i="1" dirty="0" smtClean="0">
                <a:solidFill>
                  <a:srgbClr val="595959"/>
                </a:solidFill>
              </a:rPr>
              <a:t>M</a:t>
            </a:r>
            <a:r>
              <a:rPr lang="en-US" sz="1200" b="1" dirty="0" smtClean="0">
                <a:solidFill>
                  <a:srgbClr val="595959"/>
                </a:solidFill>
              </a:rPr>
              <a:t>(LQ) in </a:t>
            </a:r>
            <a:r>
              <a:rPr lang="en-US" sz="1200" b="1" i="1" dirty="0" err="1" smtClean="0">
                <a:solidFill>
                  <a:srgbClr val="595959"/>
                </a:solidFill>
              </a:rPr>
              <a:t>eejj</a:t>
            </a:r>
            <a:r>
              <a:rPr lang="en-US" sz="1200" b="1" i="1" dirty="0" smtClean="0">
                <a:solidFill>
                  <a:srgbClr val="595959"/>
                </a:solidFill>
              </a:rPr>
              <a:t> </a:t>
            </a:r>
            <a:r>
              <a:rPr lang="en-US" sz="1200" b="1" dirty="0" smtClean="0">
                <a:solidFill>
                  <a:srgbClr val="595959"/>
                </a:solidFill>
              </a:rPr>
              <a:t>channel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pic>
        <p:nvPicPr>
          <p:cNvPr id="25" name="Picture 2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2405"/>
              <a:stretch>
                <a:fillRect/>
              </a:stretch>
            </p:blipFill>
          </mc:Choice>
          <mc:Fallback>
            <p:blipFill>
              <a:blip r:embed="rId5"/>
              <a:srcRect l="2405"/>
              <a:stretch>
                <a:fillRect/>
              </a:stretch>
            </p:blipFill>
          </mc:Fallback>
        </mc:AlternateContent>
        <p:spPr>
          <a:xfrm>
            <a:off x="4549228" y="1963987"/>
            <a:ext cx="4563542" cy="3356478"/>
          </a:xfrm>
          <a:prstGeom prst="rect">
            <a:avLst/>
          </a:prstGeom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084580" y="1854420"/>
            <a:ext cx="3581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expected </a:t>
            </a:r>
            <a:r>
              <a:rPr lang="en-US" sz="1200" b="1" dirty="0" smtClean="0">
                <a:solidFill>
                  <a:srgbClr val="595959"/>
                </a:solidFill>
              </a:rPr>
              <a:t>2</a:t>
            </a:r>
            <a:r>
              <a:rPr lang="en-US" sz="1200" b="1" baseline="30000" dirty="0" smtClean="0">
                <a:solidFill>
                  <a:srgbClr val="595959"/>
                </a:solidFill>
              </a:rPr>
              <a:t>nd</a:t>
            </a:r>
            <a:r>
              <a:rPr lang="en-US" sz="1200" b="1" dirty="0" smtClean="0">
                <a:solidFill>
                  <a:srgbClr val="595959"/>
                </a:solidFill>
              </a:rPr>
              <a:t> generation LQ limit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pic>
        <p:nvPicPr>
          <p:cNvPr id="26" name="Picture 25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l="22013" t="15563" r="58809" b="74812"/>
              <a:stretch>
                <a:fillRect/>
              </a:stretch>
            </p:blipFill>
          </mc:Choice>
          <mc:Fallback>
            <p:blipFill>
              <a:blip r:embed="rId7"/>
              <a:srcRect l="22013" t="15563" r="58809" b="74812"/>
              <a:stretch>
                <a:fillRect/>
              </a:stretch>
            </p:blipFill>
          </mc:Fallback>
        </mc:AlternateContent>
        <p:spPr>
          <a:xfrm>
            <a:off x="7086600" y="152399"/>
            <a:ext cx="1600200" cy="113636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778760" y="4141113"/>
            <a:ext cx="16408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595959"/>
                </a:solidFill>
              </a:rPr>
              <a:t>Require large </a:t>
            </a:r>
            <a:r>
              <a:rPr lang="en-US" sz="1100" i="1" dirty="0" err="1" smtClean="0">
                <a:solidFill>
                  <a:srgbClr val="595959"/>
                </a:solidFill>
              </a:rPr>
              <a:t>p</a:t>
            </a:r>
            <a:r>
              <a:rPr lang="en-US" sz="1100" i="1" baseline="-25000" dirty="0" err="1" smtClean="0">
                <a:solidFill>
                  <a:srgbClr val="595959"/>
                </a:solidFill>
              </a:rPr>
              <a:t>T</a:t>
            </a:r>
            <a:r>
              <a:rPr lang="en-US" sz="1100" dirty="0" smtClean="0">
                <a:solidFill>
                  <a:srgbClr val="595959"/>
                </a:solidFill>
              </a:rPr>
              <a:t>, </a:t>
            </a:r>
            <a:r>
              <a:rPr lang="en-US" sz="1100" i="1" dirty="0" err="1" smtClean="0">
                <a:solidFill>
                  <a:srgbClr val="595959"/>
                </a:solidFill>
              </a:rPr>
              <a:t>M</a:t>
            </a:r>
            <a:r>
              <a:rPr lang="en-US" sz="1100" baseline="-25000" dirty="0" err="1" smtClean="0">
                <a:solidFill>
                  <a:srgbClr val="595959"/>
                </a:solidFill>
              </a:rPr>
              <a:t>eff</a:t>
            </a:r>
            <a:r>
              <a:rPr lang="en-US" sz="1100" dirty="0" smtClean="0">
                <a:solidFill>
                  <a:srgbClr val="595959"/>
                </a:solidFill>
              </a:rPr>
              <a:t>, and </a:t>
            </a:r>
            <a:r>
              <a:rPr lang="en-US" sz="1100" dirty="0" err="1" smtClean="0">
                <a:solidFill>
                  <a:srgbClr val="595959"/>
                </a:solidFill>
              </a:rPr>
              <a:t>dilepton</a:t>
            </a:r>
            <a:r>
              <a:rPr lang="en-US" sz="1100" dirty="0" smtClean="0">
                <a:solidFill>
                  <a:srgbClr val="595959"/>
                </a:solidFill>
              </a:rPr>
              <a:t> mass</a:t>
            </a:r>
            <a:endParaRPr lang="en-GB" sz="2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extra dimensions – trans-Planck physics</a:t>
            </a:r>
            <a:endParaRPr lang="en-US" sz="28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Microscopic black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hole search in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multijet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same-sign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dimuon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events</a:t>
            </a:r>
            <a:r>
              <a:rPr lang="en-US" sz="1600" baseline="30000" dirty="0" smtClean="0">
                <a:solidFill>
                  <a:srgbClr val="7F7F7F"/>
                </a:solidFill>
                <a:latin typeface="Trebuchet MS"/>
                <a:cs typeface="Trebuchet MS"/>
              </a:rPr>
              <a:t>(</a:t>
            </a:r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*</a:t>
            </a:r>
            <a:r>
              <a:rPr lang="en-US" sz="1600" baseline="30000" dirty="0" smtClean="0">
                <a:solidFill>
                  <a:srgbClr val="7F7F7F"/>
                </a:solidFill>
                <a:latin typeface="Trebuchet MS"/>
                <a:cs typeface="Trebuchet MS"/>
              </a:rPr>
              <a:t>)</a:t>
            </a:r>
            <a:endParaRPr lang="en-US" sz="2000" i="1" baseline="30000" dirty="0" smtClean="0">
              <a:solidFill>
                <a:srgbClr val="7F7F7F"/>
              </a:solidFill>
              <a:latin typeface="Symbol" charset="2"/>
              <a:cs typeface="Symbol" charset="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2" name="Picture 1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743"/>
              <a:stretch>
                <a:fillRect/>
              </a:stretch>
            </p:blipFill>
          </mc:Choice>
          <mc:Fallback>
            <p:blipFill>
              <a:blip r:embed="rId3"/>
              <a:srcRect l="1743"/>
              <a:stretch>
                <a:fillRect/>
              </a:stretch>
            </p:blipFill>
          </mc:Fallback>
        </mc:AlternateContent>
        <p:spPr>
          <a:xfrm>
            <a:off x="40640" y="1955800"/>
            <a:ext cx="4255507" cy="4201160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54220" y="1854420"/>
            <a:ext cx="394158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err="1" smtClean="0">
                <a:solidFill>
                  <a:srgbClr val="595959"/>
                </a:solidFill>
              </a:rPr>
              <a:t>Scaler</a:t>
            </a:r>
            <a:r>
              <a:rPr lang="en-US" sz="1200" b="1" dirty="0" smtClean="0">
                <a:solidFill>
                  <a:srgbClr val="595959"/>
                </a:solidFill>
              </a:rPr>
              <a:t> </a:t>
            </a:r>
            <a:r>
              <a:rPr lang="en-US" sz="12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S</a:t>
            </a:r>
            <a:r>
              <a:rPr lang="en-US" sz="1200" b="1" i="1" dirty="0" err="1" smtClean="0">
                <a:solidFill>
                  <a:srgbClr val="595959"/>
                </a:solidFill>
              </a:rPr>
              <a:t>p</a:t>
            </a:r>
            <a:r>
              <a:rPr lang="en-US" sz="1200" b="1" i="1" baseline="-25000" dirty="0" err="1" smtClean="0">
                <a:solidFill>
                  <a:srgbClr val="595959"/>
                </a:solidFill>
              </a:rPr>
              <a:t>T</a:t>
            </a:r>
            <a:r>
              <a:rPr lang="en-US" sz="1200" b="1" dirty="0" smtClean="0">
                <a:solidFill>
                  <a:srgbClr val="595959"/>
                </a:solidFill>
              </a:rPr>
              <a:t> in events with ≥ 5 jets</a:t>
            </a:r>
            <a:endParaRPr lang="en-GB" sz="1200" b="1" i="1" baseline="-25000" dirty="0">
              <a:solidFill>
                <a:srgbClr val="595959"/>
              </a:solidFill>
              <a:sym typeface="Symbol" charset="2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rot="5400000" flipH="1" flipV="1">
            <a:off x="1036766" y="4479320"/>
            <a:ext cx="2100640" cy="1588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086292" y="3429794"/>
            <a:ext cx="1266508" cy="1588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95600" y="3576935"/>
            <a:ext cx="1247892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dist="38100" dir="2700000">
              <a:srgbClr val="000000">
                <a:alpha val="21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i="1" dirty="0" err="1" smtClean="0">
                <a:solidFill>
                  <a:schemeClr val="accent1"/>
                </a:solidFill>
              </a:rPr>
              <a:t>N</a:t>
            </a:r>
            <a:r>
              <a:rPr lang="en-GB" sz="1200" baseline="-25000" dirty="0" err="1" smtClean="0">
                <a:solidFill>
                  <a:schemeClr val="accent1"/>
                </a:solidFill>
              </a:rPr>
              <a:t>obs</a:t>
            </a:r>
            <a:r>
              <a:rPr lang="en-GB" sz="1200" dirty="0" smtClean="0">
                <a:solidFill>
                  <a:schemeClr val="accent1"/>
                </a:solidFill>
              </a:rPr>
              <a:t> = 7 </a:t>
            </a:r>
          </a:p>
          <a:p>
            <a:r>
              <a:rPr lang="en-GB" sz="1200" i="1" dirty="0" err="1" smtClean="0">
                <a:solidFill>
                  <a:schemeClr val="accent1"/>
                </a:solidFill>
              </a:rPr>
              <a:t>N</a:t>
            </a:r>
            <a:r>
              <a:rPr lang="en-GB" sz="1200" baseline="-25000" dirty="0" err="1" smtClean="0">
                <a:solidFill>
                  <a:schemeClr val="accent1"/>
                </a:solidFill>
              </a:rPr>
              <a:t>exp</a:t>
            </a:r>
            <a:r>
              <a:rPr lang="en-GB" sz="1200" dirty="0" smtClean="0">
                <a:solidFill>
                  <a:schemeClr val="accent1"/>
                </a:solidFill>
              </a:rPr>
              <a:t> = 3.7 ± 1.5</a:t>
            </a:r>
            <a:endParaRPr lang="en-GB" sz="1200" dirty="0">
              <a:solidFill>
                <a:schemeClr val="accent1"/>
              </a:solidFill>
            </a:endParaRPr>
          </a:p>
        </p:txBody>
      </p:sp>
      <p:pic>
        <p:nvPicPr>
          <p:cNvPr id="30" name="Picture 2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343400" y="1965937"/>
            <a:ext cx="4614015" cy="3312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772400" y="1460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ATLAS-CONF-2011-065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978399" y="1854420"/>
            <a:ext cx="397901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Track multiplicity in same-sign </a:t>
            </a:r>
            <a:r>
              <a:rPr lang="en-US" sz="1200" b="1" dirty="0" err="1" smtClean="0">
                <a:solidFill>
                  <a:srgbClr val="595959"/>
                </a:solidFill>
              </a:rPr>
              <a:t>dimuon</a:t>
            </a:r>
            <a:r>
              <a:rPr lang="en-US" sz="1200" b="1" dirty="0" smtClean="0">
                <a:solidFill>
                  <a:srgbClr val="595959"/>
                </a:solidFill>
              </a:rPr>
              <a:t> events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096000" y="3276600"/>
            <a:ext cx="23903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>
                <a:solidFill>
                  <a:srgbClr val="E12548"/>
                </a:solidFill>
              </a:rPr>
              <a:t>Expectation for non-rotating BH </a:t>
            </a:r>
          </a:p>
          <a:p>
            <a:r>
              <a:rPr lang="en-GB" sz="1200" dirty="0" smtClean="0">
                <a:solidFill>
                  <a:srgbClr val="E12548"/>
                </a:solidFill>
              </a:rPr>
              <a:t>with </a:t>
            </a:r>
            <a:r>
              <a:rPr lang="en-GB" sz="1200" i="1" dirty="0" smtClean="0">
                <a:solidFill>
                  <a:srgbClr val="E12548"/>
                </a:solidFill>
              </a:rPr>
              <a:t>M</a:t>
            </a:r>
            <a:r>
              <a:rPr lang="en-GB" sz="1200" i="1" baseline="-25000" dirty="0" smtClean="0">
                <a:solidFill>
                  <a:srgbClr val="E12548"/>
                </a:solidFill>
              </a:rPr>
              <a:t>D</a:t>
            </a:r>
            <a:r>
              <a:rPr lang="en-GB" sz="1200" dirty="0" smtClean="0">
                <a:solidFill>
                  <a:srgbClr val="E12548"/>
                </a:solidFill>
              </a:rPr>
              <a:t> = 630 GeV, </a:t>
            </a:r>
            <a:r>
              <a:rPr lang="en-GB" sz="1200" i="1" dirty="0" err="1" smtClean="0">
                <a:solidFill>
                  <a:srgbClr val="E12548"/>
                </a:solidFill>
              </a:rPr>
              <a:t>M</a:t>
            </a:r>
            <a:r>
              <a:rPr lang="en-GB" sz="1200" baseline="-25000" dirty="0" err="1" smtClean="0">
                <a:solidFill>
                  <a:srgbClr val="E12548"/>
                </a:solidFill>
              </a:rPr>
              <a:t>th</a:t>
            </a:r>
            <a:r>
              <a:rPr lang="en-GB" sz="1200" dirty="0" smtClean="0">
                <a:solidFill>
                  <a:srgbClr val="E12548"/>
                </a:solidFill>
              </a:rPr>
              <a:t> = 3 </a:t>
            </a:r>
            <a:r>
              <a:rPr lang="en-GB" sz="1200" dirty="0" err="1" smtClean="0">
                <a:solidFill>
                  <a:srgbClr val="E12548"/>
                </a:solidFill>
              </a:rPr>
              <a:t>TeV</a:t>
            </a:r>
            <a:endParaRPr lang="en-GB" dirty="0">
              <a:solidFill>
                <a:srgbClr val="E12548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114800" y="4953000"/>
            <a:ext cx="502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Fiducial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non-SM cross section limits :</a:t>
            </a:r>
          </a:p>
          <a:p>
            <a:pPr marL="263525" indent="-263525">
              <a:spcBef>
                <a:spcPts val="600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E12548"/>
                </a:solidFill>
                <a:sym typeface="Wingdings"/>
              </a:rPr>
              <a:t>Multijet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analysis: 	   </a:t>
            </a:r>
            <a:r>
              <a:rPr lang="en-US" sz="1400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400" dirty="0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× BR × </a:t>
            </a:r>
            <a:r>
              <a:rPr lang="en-US" sz="1400" i="1" dirty="0" smtClean="0">
                <a:solidFill>
                  <a:srgbClr val="E12548"/>
                </a:solidFill>
                <a:sym typeface="Wingdings"/>
              </a:rPr>
              <a:t>A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&lt; 0.29 </a:t>
            </a:r>
            <a:r>
              <a:rPr lang="en-US" sz="1100" dirty="0" smtClean="0">
                <a:solidFill>
                  <a:srgbClr val="E12548"/>
                </a:solidFill>
                <a:sym typeface="Wingdings"/>
              </a:rPr>
              <a:t>(0.19)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400" dirty="0" err="1" smtClean="0">
                <a:solidFill>
                  <a:srgbClr val="E12548"/>
                </a:solidFill>
                <a:sym typeface="Wingdings"/>
              </a:rPr>
              <a:t>pb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</a:t>
            </a:r>
          </a:p>
          <a:p>
            <a:pPr marL="263525" indent="-263525">
              <a:spcBef>
                <a:spcPts val="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SS </a:t>
            </a:r>
            <a:r>
              <a:rPr lang="en-US" sz="1400" dirty="0" err="1" smtClean="0">
                <a:solidFill>
                  <a:srgbClr val="E12548"/>
                </a:solidFill>
                <a:sym typeface="Wingdings"/>
              </a:rPr>
              <a:t>dimuon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analysis:  </a:t>
            </a:r>
            <a:r>
              <a:rPr lang="en-US" sz="1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400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400" dirty="0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× BR × </a:t>
            </a:r>
            <a:r>
              <a:rPr lang="en-US" sz="1400" i="1" dirty="0" smtClean="0">
                <a:solidFill>
                  <a:srgbClr val="E12548"/>
                </a:solidFill>
                <a:sym typeface="Wingdings"/>
              </a:rPr>
              <a:t>A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&lt; 0.18 </a:t>
            </a:r>
            <a:r>
              <a:rPr lang="en-US" sz="1100" dirty="0" smtClean="0">
                <a:solidFill>
                  <a:srgbClr val="E12548"/>
                </a:solidFill>
                <a:sym typeface="Wingdings"/>
              </a:rPr>
              <a:t>(0.28)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400" dirty="0" err="1" smtClean="0">
                <a:solidFill>
                  <a:srgbClr val="E12548"/>
                </a:solidFill>
                <a:sym typeface="Wingdings"/>
              </a:rPr>
              <a:t>pb</a:t>
            </a:r>
            <a:endParaRPr lang="en-US" sz="1400" dirty="0" smtClean="0">
              <a:solidFill>
                <a:srgbClr val="E12548"/>
              </a:solidFill>
              <a:sym typeface="Wingdings"/>
            </a:endParaRPr>
          </a:p>
          <a:p>
            <a:pPr marL="263525" indent="-263525">
              <a:spcBef>
                <a:spcPts val="6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Also BH limit from 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t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+ 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X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cross section: 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th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&gt; 2.35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TeV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</a:t>
            </a:r>
            <a:endParaRPr lang="en-US" sz="1600" baseline="300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47885" y="1460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ATLAS-CONF-2011-068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96200" y="61853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ATLAS-CONF-2011-070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033551" y="4957465"/>
            <a:ext cx="923863" cy="3204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8033551" y="4495800"/>
            <a:ext cx="958049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200" i="1" dirty="0" err="1" smtClean="0"/>
              <a:t>N</a:t>
            </a:r>
            <a:r>
              <a:rPr lang="en-GB" sz="1200" baseline="-25000" dirty="0" err="1" smtClean="0"/>
              <a:t>tracks</a:t>
            </a:r>
            <a:r>
              <a:rPr lang="en-GB" sz="1200" dirty="0" smtClean="0"/>
              <a:t> with</a:t>
            </a:r>
          </a:p>
          <a:p>
            <a:r>
              <a:rPr lang="en-GB" sz="1200" i="1" dirty="0" err="1" smtClean="0"/>
              <a:t>p</a:t>
            </a:r>
            <a:r>
              <a:rPr lang="en-GB" sz="1200" i="1" baseline="-25000" dirty="0" err="1" smtClean="0"/>
              <a:t>T</a:t>
            </a:r>
            <a:r>
              <a:rPr lang="en-GB" sz="1200" dirty="0" smtClean="0"/>
              <a:t> &gt; 8 GeV</a:t>
            </a:r>
            <a:endParaRPr lang="en-GB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6562386" y="1201579"/>
            <a:ext cx="2581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aseline="30000" dirty="0" smtClean="0">
                <a:solidFill>
                  <a:srgbClr val="7F7F7F"/>
                </a:solidFill>
              </a:rPr>
              <a:t>(</a:t>
            </a:r>
            <a:r>
              <a:rPr lang="en-GB" sz="1000" dirty="0" smtClean="0">
                <a:solidFill>
                  <a:srgbClr val="7F7F7F"/>
                </a:solidFill>
              </a:rPr>
              <a:t>*</a:t>
            </a:r>
            <a:r>
              <a:rPr lang="en-GB" sz="1000" baseline="30000" dirty="0" smtClean="0">
                <a:solidFill>
                  <a:srgbClr val="7F7F7F"/>
                </a:solidFill>
              </a:rPr>
              <a:t>)</a:t>
            </a:r>
            <a:r>
              <a:rPr lang="en-GB" sz="1000" dirty="0" smtClean="0">
                <a:solidFill>
                  <a:srgbClr val="7F7F7F"/>
                </a:solidFill>
              </a:rPr>
              <a:t>BH signal simulated with B</a:t>
            </a:r>
            <a:r>
              <a:rPr lang="en-GB" sz="800" dirty="0" smtClean="0">
                <a:solidFill>
                  <a:srgbClr val="7F7F7F"/>
                </a:solidFill>
              </a:rPr>
              <a:t>LACK</a:t>
            </a:r>
            <a:r>
              <a:rPr lang="en-GB" sz="1000" dirty="0" smtClean="0">
                <a:solidFill>
                  <a:srgbClr val="7F7F7F"/>
                </a:solidFill>
              </a:rPr>
              <a:t>M</a:t>
            </a:r>
            <a:r>
              <a:rPr lang="en-GB" sz="800" dirty="0" smtClean="0">
                <a:solidFill>
                  <a:srgbClr val="7F7F7F"/>
                </a:solidFill>
              </a:rPr>
              <a:t>AX</a:t>
            </a:r>
            <a:r>
              <a:rPr lang="en-GB" sz="1000" dirty="0" smtClean="0">
                <a:solidFill>
                  <a:srgbClr val="7F7F7F"/>
                </a:solidFill>
              </a:rPr>
              <a:t> </a:t>
            </a:r>
            <a:r>
              <a:rPr lang="en-GB" sz="800" dirty="0" smtClean="0">
                <a:solidFill>
                  <a:srgbClr val="7F7F7F"/>
                </a:solidFill>
              </a:rPr>
              <a:t>2.01</a:t>
            </a:r>
            <a:endParaRPr lang="en-GB" sz="1000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103" descr="Atlas_Gold_displa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44" t="9892" b="9178"/>
          <a:stretch>
            <a:fillRect/>
          </a:stretch>
        </p:blipFill>
        <p:spPr bwMode="auto">
          <a:xfrm>
            <a:off x="0" y="433388"/>
            <a:ext cx="9144000" cy="5707062"/>
          </a:xfrm>
          <a:prstGeom prst="rect">
            <a:avLst/>
          </a:prstGeom>
          <a:noFill/>
          <a:effectLst/>
        </p:spPr>
      </p:pic>
      <p:pic>
        <p:nvPicPr>
          <p:cNvPr id="55" name="Picture 107" descr="ATLAS_White_560x720_0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13763" y="0"/>
            <a:ext cx="630237" cy="809625"/>
          </a:xfrm>
          <a:prstGeom prst="rect">
            <a:avLst/>
          </a:prstGeom>
          <a:noFill/>
          <a:ln w="9525">
            <a:solidFill>
              <a:srgbClr val="9BDEFF"/>
            </a:solidFill>
            <a:miter lim="800000"/>
            <a:headEnd/>
            <a:tailEnd/>
          </a:ln>
        </p:spPr>
      </p:pic>
      <p:sp>
        <p:nvSpPr>
          <p:cNvPr id="56" name="Text Box 108"/>
          <p:cNvSpPr txBox="1">
            <a:spLocks noChangeArrowheads="1"/>
          </p:cNvSpPr>
          <p:nvPr/>
        </p:nvSpPr>
        <p:spPr bwMode="auto">
          <a:xfrm>
            <a:off x="2057400" y="5859463"/>
            <a:ext cx="700519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EF5D03"/>
                </a:solidFill>
                <a:effectLst/>
                <a:uLnTx/>
                <a:uFillTx/>
                <a:latin typeface="Trebuchet MS"/>
                <a:cs typeface="Trebuchet MS"/>
              </a:rPr>
              <a:t>Toroid Magnets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    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cs typeface="Trebuchet MS"/>
              </a:rPr>
              <a:t>Solenoid Magnet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    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/>
                <a:cs typeface="Trebuchet MS"/>
              </a:rPr>
              <a:t>SCT Tracker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     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5B5B"/>
                </a:solidFill>
                <a:effectLst/>
                <a:uLnTx/>
                <a:uFillTx/>
                <a:latin typeface="Trebuchet MS"/>
                <a:cs typeface="Trebuchet MS"/>
              </a:rPr>
              <a:t>Pixel Detector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    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918E00"/>
                </a:solidFill>
                <a:effectLst/>
                <a:uLnTx/>
                <a:uFillTx/>
                <a:latin typeface="Trebuchet MS"/>
                <a:cs typeface="Trebuchet MS"/>
              </a:rPr>
              <a:t>TRT Tracker</a:t>
            </a:r>
          </a:p>
        </p:txBody>
      </p:sp>
      <p:sp>
        <p:nvSpPr>
          <p:cNvPr id="57" name="Text Box 109"/>
          <p:cNvSpPr txBox="1">
            <a:spLocks noChangeArrowheads="1"/>
          </p:cNvSpPr>
          <p:nvPr/>
        </p:nvSpPr>
        <p:spPr bwMode="auto">
          <a:xfrm>
            <a:off x="1071563" y="411402"/>
            <a:ext cx="66299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rebuchet MS"/>
                <a:cs typeface="Trebuchet MS"/>
              </a:rPr>
              <a:t>Muon Detectors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                  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rebuchet MS"/>
                <a:cs typeface="Trebuchet MS"/>
              </a:rPr>
              <a:t>Tile Calorimeter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           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936231"/>
                </a:solidFill>
                <a:effectLst/>
                <a:uLnTx/>
                <a:uFillTx/>
                <a:latin typeface="Trebuchet MS"/>
                <a:cs typeface="Trebuchet MS"/>
              </a:rPr>
              <a:t>Liquid Argon Calorimeters</a:t>
            </a:r>
          </a:p>
        </p:txBody>
      </p:sp>
      <p:sp>
        <p:nvSpPr>
          <p:cNvPr id="58" name="Line 110"/>
          <p:cNvSpPr>
            <a:spLocks noChangeShapeType="1"/>
          </p:cNvSpPr>
          <p:nvPr/>
        </p:nvSpPr>
        <p:spPr bwMode="auto">
          <a:xfrm flipH="1">
            <a:off x="1285875" y="728663"/>
            <a:ext cx="585788" cy="14398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9" name="Line 111"/>
          <p:cNvSpPr>
            <a:spLocks noChangeShapeType="1"/>
          </p:cNvSpPr>
          <p:nvPr/>
        </p:nvSpPr>
        <p:spPr bwMode="auto">
          <a:xfrm>
            <a:off x="1871663" y="728663"/>
            <a:ext cx="1395412" cy="107950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0" name="Line 112"/>
          <p:cNvSpPr>
            <a:spLocks noChangeShapeType="1"/>
          </p:cNvSpPr>
          <p:nvPr/>
        </p:nvSpPr>
        <p:spPr bwMode="auto">
          <a:xfrm>
            <a:off x="3941763" y="728663"/>
            <a:ext cx="1035050" cy="19351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1" name="Line 113"/>
          <p:cNvSpPr>
            <a:spLocks noChangeShapeType="1"/>
          </p:cNvSpPr>
          <p:nvPr/>
        </p:nvSpPr>
        <p:spPr bwMode="auto">
          <a:xfrm>
            <a:off x="3941763" y="728663"/>
            <a:ext cx="269875" cy="20256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" name="Line 114"/>
          <p:cNvSpPr>
            <a:spLocks noChangeShapeType="1"/>
          </p:cNvSpPr>
          <p:nvPr/>
        </p:nvSpPr>
        <p:spPr bwMode="auto">
          <a:xfrm flipH="1">
            <a:off x="5157788" y="728663"/>
            <a:ext cx="719137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3" name="Line 115"/>
          <p:cNvSpPr>
            <a:spLocks noChangeShapeType="1"/>
          </p:cNvSpPr>
          <p:nvPr/>
        </p:nvSpPr>
        <p:spPr bwMode="auto">
          <a:xfrm flipH="1">
            <a:off x="5607050" y="728663"/>
            <a:ext cx="269875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4" name="Line 116"/>
          <p:cNvSpPr>
            <a:spLocks noChangeShapeType="1"/>
          </p:cNvSpPr>
          <p:nvPr/>
        </p:nvSpPr>
        <p:spPr bwMode="auto">
          <a:xfrm flipH="1" flipV="1">
            <a:off x="5240338" y="3176588"/>
            <a:ext cx="2887662" cy="26828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5" name="Line 117"/>
          <p:cNvSpPr>
            <a:spLocks noChangeShapeType="1"/>
          </p:cNvSpPr>
          <p:nvPr/>
        </p:nvSpPr>
        <p:spPr bwMode="auto">
          <a:xfrm flipH="1" flipV="1">
            <a:off x="4916488" y="3133725"/>
            <a:ext cx="1995487" cy="272573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6" name="Line 118"/>
          <p:cNvSpPr>
            <a:spLocks noChangeShapeType="1"/>
          </p:cNvSpPr>
          <p:nvPr/>
        </p:nvSpPr>
        <p:spPr bwMode="auto">
          <a:xfrm flipH="1" flipV="1">
            <a:off x="4702175" y="3178175"/>
            <a:ext cx="1039813" cy="268128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Line 119"/>
          <p:cNvSpPr>
            <a:spLocks noChangeShapeType="1"/>
          </p:cNvSpPr>
          <p:nvPr/>
        </p:nvSpPr>
        <p:spPr bwMode="auto">
          <a:xfrm flipV="1">
            <a:off x="4392613" y="3384550"/>
            <a:ext cx="44450" cy="247491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8" name="Line 120"/>
          <p:cNvSpPr>
            <a:spLocks noChangeShapeType="1"/>
          </p:cNvSpPr>
          <p:nvPr/>
        </p:nvSpPr>
        <p:spPr bwMode="auto">
          <a:xfrm flipV="1">
            <a:off x="2997200" y="3338513"/>
            <a:ext cx="630238" cy="25209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9" name="Line 121"/>
          <p:cNvSpPr>
            <a:spLocks noChangeShapeType="1"/>
          </p:cNvSpPr>
          <p:nvPr/>
        </p:nvSpPr>
        <p:spPr bwMode="auto">
          <a:xfrm flipV="1">
            <a:off x="2997200" y="1854200"/>
            <a:ext cx="630238" cy="400526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0" name="Line 122"/>
          <p:cNvSpPr>
            <a:spLocks noChangeShapeType="1"/>
          </p:cNvSpPr>
          <p:nvPr/>
        </p:nvSpPr>
        <p:spPr bwMode="auto">
          <a:xfrm flipV="1">
            <a:off x="250825" y="1314450"/>
            <a:ext cx="0" cy="13493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1" name="Line 123"/>
          <p:cNvSpPr>
            <a:spLocks noChangeShapeType="1"/>
          </p:cNvSpPr>
          <p:nvPr/>
        </p:nvSpPr>
        <p:spPr bwMode="auto">
          <a:xfrm>
            <a:off x="250825" y="3068638"/>
            <a:ext cx="0" cy="2251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2" name="Text Box 124"/>
          <p:cNvSpPr txBox="1">
            <a:spLocks noChangeArrowheads="1"/>
          </p:cNvSpPr>
          <p:nvPr/>
        </p:nvSpPr>
        <p:spPr bwMode="auto">
          <a:xfrm>
            <a:off x="0" y="2695575"/>
            <a:ext cx="637912" cy="38799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936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22 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m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73" name="Line 125"/>
          <p:cNvSpPr>
            <a:spLocks noChangeShapeType="1"/>
          </p:cNvSpPr>
          <p:nvPr/>
        </p:nvSpPr>
        <p:spPr bwMode="auto">
          <a:xfrm flipV="1">
            <a:off x="5246688" y="4846638"/>
            <a:ext cx="3240087" cy="406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4" name="Line 126"/>
          <p:cNvSpPr>
            <a:spLocks noChangeShapeType="1"/>
          </p:cNvSpPr>
          <p:nvPr/>
        </p:nvSpPr>
        <p:spPr bwMode="auto">
          <a:xfrm flipH="1">
            <a:off x="1730375" y="5332413"/>
            <a:ext cx="2840038" cy="346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5" name="Text Box 127"/>
          <p:cNvSpPr txBox="1">
            <a:spLocks noChangeArrowheads="1"/>
          </p:cNvSpPr>
          <p:nvPr/>
        </p:nvSpPr>
        <p:spPr bwMode="auto">
          <a:xfrm>
            <a:off x="4610100" y="5148263"/>
            <a:ext cx="629096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46 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m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92" name="Line 144"/>
          <p:cNvSpPr>
            <a:spLocks noChangeShapeType="1"/>
          </p:cNvSpPr>
          <p:nvPr/>
        </p:nvSpPr>
        <p:spPr bwMode="auto">
          <a:xfrm flipH="1">
            <a:off x="5440363" y="728663"/>
            <a:ext cx="436562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3" name="Line 145"/>
          <p:cNvSpPr>
            <a:spLocks noChangeShapeType="1"/>
          </p:cNvSpPr>
          <p:nvPr/>
        </p:nvSpPr>
        <p:spPr bwMode="auto">
          <a:xfrm flipH="1">
            <a:off x="5651500" y="728663"/>
            <a:ext cx="225425" cy="23272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48281" y="2133600"/>
            <a:ext cx="3095719" cy="163042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tx1">
                <a:lumMod val="50000"/>
                <a:lumOff val="50000"/>
                <a:alpha val="78000"/>
              </a:schemeClr>
            </a:solidFill>
          </a:ln>
          <a:effectLst>
            <a:outerShdw blurRad="165100" dist="38100" dir="2700000">
              <a:srgbClr val="000000">
                <a:alpha val="19000"/>
              </a:srgbClr>
            </a:outerShdw>
          </a:effectLst>
        </p:spPr>
        <p:txBody>
          <a:bodyPr wrap="none" tIns="72000" bIns="72000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  <a:latin typeface="Trebuchet MS"/>
                <a:cs typeface="Trebuchet MS"/>
              </a:rPr>
              <a:t>Emphasis on</a:t>
            </a:r>
          </a:p>
          <a:p>
            <a:pPr marL="182563" indent="-182563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D00209"/>
                </a:solidFill>
                <a:latin typeface="Trebuchet MS"/>
                <a:cs typeface="Trebuchet MS"/>
              </a:rPr>
              <a:t>large acceptance and </a:t>
            </a:r>
            <a:r>
              <a:rPr lang="en-GB" sz="14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hermeticity</a:t>
            </a:r>
            <a:endParaRPr lang="en-GB" sz="140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182563" indent="-182563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D00209"/>
                </a:solidFill>
                <a:latin typeface="Trebuchet MS"/>
                <a:cs typeface="Trebuchet MS"/>
              </a:rPr>
              <a:t>excellent jet and </a:t>
            </a:r>
            <a:r>
              <a:rPr lang="en-GB" sz="1400" i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E</a:t>
            </a:r>
            <a:r>
              <a:rPr lang="en-GB" sz="1400" i="1" baseline="-25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</a:t>
            </a:r>
            <a:r>
              <a:rPr lang="en-GB" sz="1400" baseline="-25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,miss</a:t>
            </a:r>
            <a:r>
              <a:rPr lang="en-GB" sz="1400" dirty="0" smtClean="0">
                <a:solidFill>
                  <a:srgbClr val="D00209"/>
                </a:solidFill>
                <a:latin typeface="Trebuchet MS"/>
                <a:cs typeface="Trebuchet MS"/>
              </a:rPr>
              <a:t> resolution</a:t>
            </a:r>
          </a:p>
          <a:p>
            <a:pPr marL="182563" indent="-182563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D00209"/>
                </a:solidFill>
                <a:latin typeface="Trebuchet MS"/>
                <a:cs typeface="Trebuchet MS"/>
              </a:rPr>
              <a:t>excellent particle identification</a:t>
            </a:r>
          </a:p>
          <a:p>
            <a:pPr marL="182563" indent="-182563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D00209"/>
                </a:solidFill>
                <a:latin typeface="Trebuchet MS"/>
                <a:cs typeface="Trebuchet MS"/>
              </a:rPr>
              <a:t>excellent vertex reconstruction</a:t>
            </a:r>
          </a:p>
          <a:p>
            <a:pPr marL="182563" indent="-182563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D00209"/>
                </a:solidFill>
                <a:latin typeface="Trebuchet MS"/>
                <a:cs typeface="Trebuchet MS"/>
              </a:rPr>
              <a:t>standalone muon measurement</a:t>
            </a:r>
            <a:endParaRPr lang="en-GB" sz="140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432774" y="774275"/>
            <a:ext cx="7617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srgbClr val="3F8DE2"/>
                </a:solidFill>
                <a:latin typeface="Arial Rounded MT Bold"/>
                <a:cs typeface="Arial Rounded MT Bold"/>
              </a:rPr>
              <a:t>Experiment</a:t>
            </a:r>
            <a:endParaRPr lang="en-GB" sz="800" dirty="0">
              <a:solidFill>
                <a:srgbClr val="3F8DE2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48281" y="3806576"/>
            <a:ext cx="3095719" cy="129956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tx1">
                <a:lumMod val="50000"/>
                <a:lumOff val="50000"/>
                <a:alpha val="78000"/>
              </a:schemeClr>
            </a:solidFill>
          </a:ln>
          <a:effectLst>
            <a:outerShdw blurRad="165100" dist="38100" dir="2700000">
              <a:srgbClr val="000000">
                <a:alpha val="19000"/>
              </a:srgbClr>
            </a:outerShdw>
          </a:effectLst>
        </p:spPr>
        <p:txBody>
          <a:bodyPr wrap="square" tIns="72000" bIns="72000" rtlCol="0">
            <a:spAutoFit/>
          </a:bodyPr>
          <a:lstStyle/>
          <a:p>
            <a:r>
              <a:rPr lang="en-US" sz="1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All ATLAS </a:t>
            </a:r>
            <a:r>
              <a:rPr lang="en-US" sz="14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subdetectors</a:t>
            </a:r>
            <a:r>
              <a:rPr lang="en-US" sz="1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work well</a:t>
            </a:r>
          </a:p>
          <a:p>
            <a:pPr marL="184150" indent="-184150">
              <a:spcBef>
                <a:spcPts val="300"/>
              </a:spcBef>
              <a:buFont typeface="Arial"/>
              <a:buChar char="•"/>
            </a:pPr>
            <a:r>
              <a:rPr lang="en-US" sz="1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Coverage 96.9-100%</a:t>
            </a:r>
          </a:p>
          <a:p>
            <a:pPr marL="184150" indent="-184150">
              <a:spcBef>
                <a:spcPts val="300"/>
              </a:spcBef>
              <a:buFont typeface="Arial"/>
              <a:buChar char="•"/>
            </a:pPr>
            <a:r>
              <a:rPr lang="en-US" sz="1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On April 30</a:t>
            </a:r>
            <a:r>
              <a:rPr lang="en-US" sz="1400" baseline="300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th</a:t>
            </a:r>
            <a:r>
              <a:rPr lang="en-US" sz="1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lost 0.4% of LAr barrel EM: hope to recover during technical stop in early July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/>
      <p:bldP spid="73" grpId="0" animBg="1"/>
      <p:bldP spid="74" grpId="0" animBg="1"/>
      <p:bldP spid="75" grpId="0"/>
      <p:bldP spid="92" grpId="0" animBg="1"/>
      <p:bldP spid="93" grpId="0" animBg="1"/>
      <p:bldP spid="29" grpId="0" animBg="1"/>
      <p:bldP spid="2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long-lived highly 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ionising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particles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*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(HIP)</a:t>
            </a:r>
            <a:endParaRPr lang="en-US" sz="28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Heavy particle with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Q</a:t>
            </a:r>
            <a:r>
              <a:rPr lang="en-US" sz="2000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electric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~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O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(10e)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large specific energy loss in detector</a:t>
            </a:r>
            <a:endParaRPr lang="en-US" sz="20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8599" y="5236458"/>
            <a:ext cx="891540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Analysis on low-luminosity data only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 to benefit from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10 GeV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E</a:t>
            </a:r>
            <a:r>
              <a:rPr lang="en-US" sz="14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T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 EM trigger threshold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Bayes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.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limits: </a:t>
            </a:r>
            <a:r>
              <a:rPr lang="en-US" sz="1600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&lt; 3−12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pb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200" dirty="0" smtClean="0">
                <a:solidFill>
                  <a:srgbClr val="E12548"/>
                </a:solidFill>
                <a:sym typeface="Wingdings"/>
              </a:rPr>
              <a:t>(for DY mechanism)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for 6e ≤ |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Q</a:t>
            </a:r>
            <a:r>
              <a:rPr lang="en-US" sz="1600" i="1" baseline="-25000" dirty="0" err="1" smtClean="0">
                <a:solidFill>
                  <a:srgbClr val="E12548"/>
                </a:solidFill>
                <a:sym typeface="Wingdings"/>
              </a:rPr>
              <a:t>e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| ≤ 17e and 0.2 &lt; 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HIP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&lt; 1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TeV</a:t>
            </a:r>
            <a:endParaRPr lang="en-US" sz="1600" dirty="0" smtClean="0">
              <a:solidFill>
                <a:srgbClr val="E12548"/>
              </a:solidFill>
              <a:sym typeface="Wingdings"/>
            </a:endParaRPr>
          </a:p>
        </p:txBody>
      </p:sp>
      <p:pic>
        <p:nvPicPr>
          <p:cNvPr id="25" name="Picture 2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4941"/>
              <a:stretch>
                <a:fillRect/>
              </a:stretch>
            </p:blipFill>
          </mc:Choice>
          <mc:Fallback>
            <p:blipFill>
              <a:blip r:embed="rId3"/>
              <a:srcRect l="4941"/>
              <a:stretch>
                <a:fillRect/>
              </a:stretch>
            </p:blipFill>
          </mc:Fallback>
        </mc:AlternateContent>
        <p:spPr>
          <a:xfrm>
            <a:off x="73098" y="1954920"/>
            <a:ext cx="4547691" cy="3240000"/>
          </a:xfrm>
          <a:prstGeom prst="rect">
            <a:avLst/>
          </a:prstGeom>
        </p:spPr>
      </p:pic>
      <p:pic>
        <p:nvPicPr>
          <p:cNvPr id="26" name="Picture 2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4170" r="3581"/>
              <a:stretch>
                <a:fillRect/>
              </a:stretch>
            </p:blipFill>
          </mc:Choice>
          <mc:Fallback>
            <p:blipFill>
              <a:blip r:embed="rId5"/>
              <a:srcRect l="4170" r="3581"/>
              <a:stretch>
                <a:fillRect/>
              </a:stretch>
            </p:blipFill>
          </mc:Fallback>
        </mc:AlternateContent>
        <p:spPr>
          <a:xfrm>
            <a:off x="4495477" y="1954920"/>
            <a:ext cx="4413242" cy="324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001000" y="1460956"/>
            <a:ext cx="1143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arXiv:1102.0459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957233" y="1854420"/>
            <a:ext cx="393032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 b="1" dirty="0" smtClean="0">
                <a:solidFill>
                  <a:srgbClr val="595959"/>
                </a:solidFill>
              </a:rPr>
              <a:t>Fraction of leaked calorimeter energy </a:t>
            </a:r>
            <a:r>
              <a:rPr lang="en-US" sz="1200" dirty="0" smtClean="0">
                <a:solidFill>
                  <a:srgbClr val="595959"/>
                </a:solidFill>
              </a:rPr>
              <a:t>in EM layer 1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124200" y="3500735"/>
            <a:ext cx="10668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rgbClr val="E12548"/>
                </a:solidFill>
              </a:rPr>
              <a:t>No indication for </a:t>
            </a:r>
            <a:r>
              <a:rPr lang="en-GB" sz="1200" dirty="0" err="1" smtClean="0">
                <a:solidFill>
                  <a:srgbClr val="E12548"/>
                </a:solidFill>
              </a:rPr>
              <a:t>HIPs</a:t>
            </a:r>
            <a:endParaRPr lang="en-GB" dirty="0">
              <a:solidFill>
                <a:srgbClr val="E12548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172200"/>
            <a:ext cx="7543800" cy="27699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1200" baseline="300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(*</a:t>
            </a:r>
            <a:r>
              <a:rPr lang="en-GB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*</a:t>
            </a:r>
            <a:r>
              <a:rPr lang="en-GB" sz="1200" baseline="300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) </a:t>
            </a:r>
            <a:r>
              <a:rPr lang="en-GB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Examples for models with </a:t>
            </a:r>
            <a:r>
              <a:rPr lang="en-GB" sz="1200" dirty="0" err="1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HIPs</a:t>
            </a:r>
            <a:r>
              <a:rPr lang="en-GB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: </a:t>
            </a:r>
            <a:r>
              <a:rPr lang="en-US" sz="1200" i="1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Q</a:t>
            </a:r>
            <a:r>
              <a:rPr lang="en-US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-balls, stable micro black-hole remnants, magnetic monopoles &amp; </a:t>
            </a:r>
            <a:r>
              <a:rPr lang="en-US" sz="1200" dirty="0" err="1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dyons</a:t>
            </a:r>
            <a:endParaRPr lang="en-GB" sz="1800" b="1" dirty="0">
              <a:solidFill>
                <a:srgbClr val="595959"/>
              </a:solidFill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54220" y="1854420"/>
            <a:ext cx="508458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Fraction of TRT high-threshold hits    </a:t>
            </a:r>
            <a:r>
              <a:rPr lang="en-US" sz="1200" dirty="0" smtClean="0">
                <a:solidFill>
                  <a:srgbClr val="595959"/>
                </a:solidFill>
              </a:rPr>
              <a:t>         </a:t>
            </a:r>
            <a:r>
              <a:rPr lang="en-US" sz="1200" dirty="0" err="1" smtClean="0">
                <a:solidFill>
                  <a:srgbClr val="595959"/>
                </a:solidFill>
                <a:sym typeface="Wingdings"/>
              </a:rPr>
              <a:t></a:t>
            </a:r>
            <a:r>
              <a:rPr lang="en-US" sz="1200" dirty="0" smtClean="0">
                <a:solidFill>
                  <a:srgbClr val="595959"/>
                </a:solidFill>
                <a:sym typeface="Wingdings"/>
              </a:rPr>
              <a:t> </a:t>
            </a:r>
            <a:r>
              <a:rPr lang="en-US" sz="1200" i="1" dirty="0" smtClean="0">
                <a:solidFill>
                  <a:srgbClr val="595959"/>
                </a:solidFill>
                <a:sym typeface="Wingdings"/>
              </a:rPr>
              <a:t>combined </a:t>
            </a:r>
            <a:r>
              <a:rPr lang="en-US" sz="1200" dirty="0" err="1" smtClean="0">
                <a:solidFill>
                  <a:srgbClr val="595959"/>
                </a:solidFill>
                <a:sym typeface="Wingdings"/>
              </a:rPr>
              <a:t></a:t>
            </a:r>
            <a:endParaRPr lang="en-GB" sz="1200" b="1" i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4399" y="2918936"/>
            <a:ext cx="15197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accent6">
                    <a:lumMod val="50000"/>
                  </a:schemeClr>
                </a:solidFill>
              </a:rPr>
              <a:t>Background in    signal region data-driven. The MC shown is indicative only. </a:t>
            </a:r>
            <a:endParaRPr lang="en-GB" sz="105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2">
            <a:grayscl/>
            <a:lum bright="15000" contrast="12000"/>
          </a:blip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2541305"/>
            <a:ext cx="9144000" cy="102951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2704288"/>
            <a:ext cx="9144000" cy="648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609600" indent="-525463" algn="ctr">
              <a:spcBef>
                <a:spcPct val="50000"/>
              </a:spcBef>
            </a:pPr>
            <a:r>
              <a:rPr lang="en-US" sz="3600" dirty="0" smtClean="0">
                <a:latin typeface="Trebuchet MS"/>
                <a:ea typeface="Arial" charset="0"/>
                <a:cs typeface="Trebuchet MS"/>
              </a:rPr>
              <a:t>Summary </a:t>
            </a:r>
            <a:r>
              <a:rPr lang="en-US" sz="2000" i="1" dirty="0" smtClean="0">
                <a:latin typeface="Trebuchet MS"/>
                <a:ea typeface="Arial" charset="0"/>
                <a:cs typeface="Trebuchet MS"/>
              </a:rPr>
              <a:t>… after (only) one year of 7 </a:t>
            </a:r>
            <a:r>
              <a:rPr lang="en-US" sz="2000" i="1" dirty="0" err="1" smtClean="0"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2000" i="1" dirty="0" smtClean="0">
                <a:latin typeface="Trebuchet MS"/>
                <a:ea typeface="Arial" charset="0"/>
                <a:cs typeface="Trebuchet MS"/>
              </a:rPr>
              <a:t> data taking</a:t>
            </a:r>
            <a:endParaRPr lang="en-US" sz="3600" dirty="0" smtClean="0"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tlasSearches_6jun1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tlasSearches_6jun1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762000" y="592667"/>
            <a:ext cx="7410450" cy="557953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429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NPLin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92" y="844550"/>
            <a:ext cx="7193084" cy="5168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76600" y="83373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GB" dirty="0" smtClean="0">
                <a:solidFill>
                  <a:srgbClr val="000090"/>
                </a:solidFill>
                <a:latin typeface="Trebuchet MS"/>
                <a:cs typeface="Trebuchet MS"/>
              </a:rPr>
              <a:t>Is SUSY out already?</a:t>
            </a:r>
            <a:endParaRPr lang="en-GB" dirty="0" smtClean="0">
              <a:solidFill>
                <a:srgbClr val="000090"/>
              </a:solidFill>
              <a:latin typeface="Trebuchet MS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71800" y="2133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GB" dirty="0" smtClean="0">
                <a:solidFill>
                  <a:srgbClr val="000090"/>
                </a:solidFill>
                <a:latin typeface="Trebuchet MS"/>
                <a:cs typeface="Trebuchet MS"/>
              </a:rPr>
              <a:t>Not quite … yet!</a:t>
            </a:r>
          </a:p>
          <a:p>
            <a:pPr algn="r"/>
            <a:r>
              <a:rPr lang="en-GB" sz="1200" dirty="0" smtClean="0">
                <a:solidFill>
                  <a:srgbClr val="000090"/>
                </a:solidFill>
                <a:latin typeface="Trebuchet MS"/>
                <a:cs typeface="Trebuchet MS"/>
              </a:rPr>
              <a:t>But the interest seems to decrease?</a:t>
            </a:r>
            <a:endParaRPr lang="en-GB" dirty="0" smtClean="0">
              <a:solidFill>
                <a:srgbClr val="000090"/>
              </a:solidFill>
              <a:latin typeface="Trebuchet MS"/>
              <a:cs typeface="Trebuchet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5525" y="5874950"/>
            <a:ext cx="192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E12B0D"/>
                </a:solidFill>
              </a:rPr>
              <a:t>Caution: serious science!</a:t>
            </a:r>
            <a:endParaRPr lang="en-GB" sz="1200" dirty="0">
              <a:solidFill>
                <a:srgbClr val="E12B0D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6963280" y="4344927"/>
            <a:ext cx="18994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Blunt extrapolation for 2011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tlasSearches_6jun1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762000" y="592667"/>
            <a:ext cx="7410450" cy="557953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429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NPLin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92" y="844550"/>
            <a:ext cx="7193084" cy="516889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057400" y="2734270"/>
            <a:ext cx="342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rgbClr val="E12B0D"/>
                </a:solidFill>
                <a:latin typeface="Trebuchet MS"/>
                <a:cs typeface="Trebuchet MS"/>
              </a:rPr>
              <a:t>The LHC cumulates the hopes (and fears) of an entire generation of particle physicists…</a:t>
            </a:r>
            <a:endParaRPr lang="en-GB" sz="1800" dirty="0" smtClean="0">
              <a:solidFill>
                <a:srgbClr val="E12B0D"/>
              </a:solidFill>
              <a:latin typeface="Trebuchet MS"/>
              <a:cs typeface="Trebuchet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5525" y="5874950"/>
            <a:ext cx="192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E12B0D"/>
                </a:solidFill>
              </a:rPr>
              <a:t>Caution: serious science!</a:t>
            </a:r>
            <a:endParaRPr lang="en-GB" sz="1200" dirty="0">
              <a:solidFill>
                <a:srgbClr val="E12B0D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6963280" y="4344927"/>
            <a:ext cx="18994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Blunt extrapolation for 2011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2"/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565149" y="698958"/>
            <a:ext cx="8001000" cy="5397042"/>
          </a:xfrm>
          <a:prstGeom prst="roundRect">
            <a:avLst>
              <a:gd name="adj" fmla="val 16667"/>
            </a:avLst>
          </a:prstGeom>
          <a:solidFill>
            <a:schemeClr val="bg1">
              <a:alpha val="94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61999" y="838200"/>
            <a:ext cx="7804149" cy="524464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i="1" dirty="0" smtClean="0">
                <a:solidFill>
                  <a:srgbClr val="000000"/>
                </a:solidFill>
                <a:latin typeface="Trebuchet MS"/>
                <a:cs typeface="Trebuchet MS"/>
              </a:rPr>
              <a:t>Conclusions</a:t>
            </a:r>
            <a:endParaRPr lang="en-GB" i="1" dirty="0" smtClean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719138" indent="-454025" defTabSz="914400">
              <a:lnSpc>
                <a:spcPct val="110000"/>
              </a:lnSpc>
              <a:spcBef>
                <a:spcPts val="18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ATLAS is mining its data for the expected and the unexpected</a:t>
            </a:r>
          </a:p>
          <a:p>
            <a:pPr marL="804863" lvl="1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2010 data ~ fully analysed, strong effort on 2011 data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 EPS, LP, …</a:t>
            </a:r>
            <a:endParaRPr lang="en-GB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Search for the SM Higgs boson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804863" lvl="1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First full ATLAS maximum likelihood combination of 6 Higgs analyses</a:t>
            </a:r>
          </a:p>
          <a:p>
            <a:pPr marL="804863" lvl="1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Touching 95% CL exclusion at 160 GeV [ expect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145–190 GeV with 1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fb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–1 ] </a:t>
            </a:r>
            <a:endParaRPr lang="en-GB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Searches for beyond-SM phenomena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804863" lvl="1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Large amount of search analyses performed, exclusion reach between     300 GeV and 6.7 </a:t>
            </a:r>
            <a:r>
              <a:rPr lang="en-GB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TeV</a:t>
            </a: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obtained, SUSY in MSUGRA excluded up to</a:t>
            </a: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</a:t>
            </a: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950</a:t>
            </a: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</a:t>
            </a: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GeV</a:t>
            </a:r>
          </a:p>
          <a:p>
            <a:pPr marL="804863" lvl="1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Intensive work on detector and background understanding pays off</a:t>
            </a:r>
          </a:p>
          <a:p>
            <a:pPr marL="804863" lvl="1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Analyses in “factory” mode, setup to fast conduct new searches </a:t>
            </a:r>
          </a:p>
          <a:p>
            <a:pPr marL="719138" lvl="0" indent="-454025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No new physics in 2010 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expect ~100 × more data in 2011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3"/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565149" y="698958"/>
            <a:ext cx="8001000" cy="5397042"/>
          </a:xfrm>
          <a:prstGeom prst="roundRect">
            <a:avLst>
              <a:gd name="adj" fmla="val 16667"/>
            </a:avLst>
          </a:prstGeom>
          <a:solidFill>
            <a:schemeClr val="bg1">
              <a:alpha val="94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" y="149423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Frank Zimmermann, ATLAS week, 20 June 2011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1375689" y="1668482"/>
            <a:ext cx="6320511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dirty="0" smtClean="0"/>
              <a:t>How </a:t>
            </a:r>
            <a:r>
              <a:rPr lang="en-US" sz="1800" dirty="0"/>
              <a:t>to go further?</a:t>
            </a:r>
          </a:p>
          <a:p>
            <a:endParaRPr lang="en-US" sz="1800" b="1" dirty="0"/>
          </a:p>
          <a:p>
            <a:r>
              <a:rPr lang="en-US" sz="1800" b="1" dirty="0"/>
              <a:t>50 ns spacing:</a:t>
            </a:r>
          </a:p>
          <a:p>
            <a:r>
              <a:rPr lang="en-US" sz="1800" i="1" dirty="0" err="1"/>
              <a:t>n</a:t>
            </a:r>
            <a:r>
              <a:rPr lang="en-US" sz="1800" i="1" baseline="-25000" dirty="0" err="1"/>
              <a:t>b</a:t>
            </a:r>
            <a:r>
              <a:rPr lang="en-US" sz="1800" i="1" dirty="0"/>
              <a:t>:  </a:t>
            </a:r>
            <a:r>
              <a:rPr lang="en-US" sz="1800" dirty="0"/>
              <a:t>1092 → 1380, </a:t>
            </a:r>
            <a:r>
              <a:rPr lang="en-US" sz="1800" i="1" dirty="0" err="1"/>
              <a:t>N</a:t>
            </a:r>
            <a:r>
              <a:rPr lang="en-US" sz="1800" i="1" baseline="-25000" dirty="0" err="1"/>
              <a:t>b</a:t>
            </a:r>
            <a:r>
              <a:rPr lang="en-US" sz="1800" dirty="0"/>
              <a:t>: 1.2x10</a:t>
            </a:r>
            <a:r>
              <a:rPr lang="en-US" sz="1800" baseline="30000" dirty="0"/>
              <a:t>11</a:t>
            </a:r>
            <a:r>
              <a:rPr lang="en-US" sz="1800" dirty="0"/>
              <a:t>→1.7x10</a:t>
            </a:r>
            <a:r>
              <a:rPr lang="en-US" sz="1800" baseline="30000" dirty="0"/>
              <a:t>11 </a:t>
            </a:r>
            <a:r>
              <a:rPr lang="en-US" sz="1800" dirty="0"/>
              <a:t>(double batch inj.)</a:t>
            </a:r>
          </a:p>
          <a:p>
            <a:r>
              <a:rPr lang="en-US" sz="1800" dirty="0" err="1">
                <a:latin typeface="Symbol" charset="2"/>
              </a:rPr>
              <a:t>b</a:t>
            </a:r>
            <a:r>
              <a:rPr lang="en-US" sz="1800" dirty="0"/>
              <a:t>*: 1.5 →1.0 </a:t>
            </a:r>
            <a:r>
              <a:rPr lang="en-US" sz="1800" dirty="0" err="1"/>
              <a:t>m</a:t>
            </a:r>
            <a:r>
              <a:rPr lang="en-US" sz="1800" dirty="0"/>
              <a:t> </a:t>
            </a:r>
            <a:endParaRPr lang="en-US" sz="1800" dirty="0" smtClean="0"/>
          </a:p>
          <a:p>
            <a:r>
              <a:rPr lang="en-US" sz="1800" dirty="0" smtClean="0"/>
              <a:t>Total </a:t>
            </a:r>
            <a:r>
              <a:rPr lang="en-US" sz="1800" dirty="0"/>
              <a:t>gain ~ factor 4 → </a:t>
            </a:r>
            <a:r>
              <a:rPr lang="en-US" sz="1800" b="1" dirty="0">
                <a:solidFill>
                  <a:srgbClr val="0000FF"/>
                </a:solidFill>
              </a:rPr>
              <a:t>5x10</a:t>
            </a:r>
            <a:r>
              <a:rPr lang="en-US" sz="1800" b="1" baseline="30000" dirty="0">
                <a:solidFill>
                  <a:srgbClr val="0000FF"/>
                </a:solidFill>
              </a:rPr>
              <a:t>33</a:t>
            </a:r>
            <a:r>
              <a:rPr lang="en-US" sz="1800" b="1" dirty="0">
                <a:solidFill>
                  <a:srgbClr val="0000FF"/>
                </a:solidFill>
              </a:rPr>
              <a:t> cm</a:t>
            </a:r>
            <a:r>
              <a:rPr lang="en-US" sz="1800" b="1" baseline="30000" dirty="0">
                <a:solidFill>
                  <a:srgbClr val="0000FF"/>
                </a:solidFill>
              </a:rPr>
              <a:t>-2</a:t>
            </a:r>
            <a:r>
              <a:rPr lang="en-US" sz="1800" b="1" dirty="0">
                <a:solidFill>
                  <a:srgbClr val="0000FF"/>
                </a:solidFill>
              </a:rPr>
              <a:t>s</a:t>
            </a:r>
            <a:r>
              <a:rPr lang="en-US" sz="1800" b="1" baseline="30000" dirty="0">
                <a:solidFill>
                  <a:srgbClr val="0000FF"/>
                </a:solidFill>
              </a:rPr>
              <a:t>-1</a:t>
            </a:r>
            <a:r>
              <a:rPr lang="en-US" sz="1800" b="1" dirty="0">
                <a:solidFill>
                  <a:srgbClr val="0000FF"/>
                </a:solidFill>
              </a:rPr>
              <a:t> at 3.5 </a:t>
            </a:r>
            <a:r>
              <a:rPr lang="en-US" sz="1800" b="1" dirty="0" err="1">
                <a:solidFill>
                  <a:srgbClr val="0000FF"/>
                </a:solidFill>
              </a:rPr>
              <a:t>TeV</a:t>
            </a:r>
            <a:endParaRPr lang="en-US" sz="1800" b="1" dirty="0">
              <a:solidFill>
                <a:srgbClr val="0000FF"/>
              </a:solidFill>
            </a:endParaRPr>
          </a:p>
          <a:p>
            <a:endParaRPr lang="en-US" sz="1800" b="1" dirty="0"/>
          </a:p>
          <a:p>
            <a:r>
              <a:rPr lang="en-US" sz="1800" b="1" dirty="0"/>
              <a:t>25 ns spacing </a:t>
            </a:r>
            <a:r>
              <a:rPr lang="en-US" sz="1800" dirty="0"/>
              <a:t>(</a:t>
            </a:r>
            <a:r>
              <a:rPr lang="en-US" sz="1800" dirty="0" err="1"/>
              <a:t>e</a:t>
            </a:r>
            <a:r>
              <a:rPr lang="en-US" sz="1800" dirty="0"/>
              <a:t>- cloud in SPS &amp; LHC!?):</a:t>
            </a:r>
          </a:p>
          <a:p>
            <a:r>
              <a:rPr lang="en-US" sz="1800" i="1" dirty="0" err="1"/>
              <a:t>n</a:t>
            </a:r>
            <a:r>
              <a:rPr lang="en-US" sz="1800" i="1" baseline="-25000" dirty="0" err="1"/>
              <a:t>b</a:t>
            </a:r>
            <a:r>
              <a:rPr lang="en-US" sz="1800" i="1" dirty="0"/>
              <a:t>:  </a:t>
            </a:r>
            <a:r>
              <a:rPr lang="en-US" sz="1800" dirty="0"/>
              <a:t>1092 → 2808, </a:t>
            </a:r>
            <a:r>
              <a:rPr lang="en-US" sz="1800" i="1" dirty="0" err="1"/>
              <a:t>N</a:t>
            </a:r>
            <a:r>
              <a:rPr lang="en-US" sz="1800" i="1" baseline="-25000" dirty="0" err="1"/>
              <a:t>b</a:t>
            </a:r>
            <a:r>
              <a:rPr lang="en-US" sz="1800" dirty="0"/>
              <a:t>: 1.2x10</a:t>
            </a:r>
            <a:r>
              <a:rPr lang="en-US" sz="1800" baseline="30000" dirty="0"/>
              <a:t>11</a:t>
            </a:r>
            <a:r>
              <a:rPr lang="en-US" sz="1800" dirty="0"/>
              <a:t> </a:t>
            </a:r>
          </a:p>
          <a:p>
            <a:r>
              <a:rPr lang="en-US" sz="1800" dirty="0" err="1">
                <a:latin typeface="Symbol" charset="2"/>
              </a:rPr>
              <a:t>b</a:t>
            </a:r>
            <a:r>
              <a:rPr lang="en-US" sz="1800" dirty="0"/>
              <a:t>*: 1.5 →1.0 </a:t>
            </a:r>
            <a:r>
              <a:rPr lang="en-US" sz="1800" dirty="0" err="1"/>
              <a:t>m</a:t>
            </a:r>
            <a:r>
              <a:rPr lang="en-US" sz="1800" dirty="0"/>
              <a:t>, </a:t>
            </a:r>
            <a:r>
              <a:rPr lang="en-US" sz="1800" dirty="0" err="1">
                <a:latin typeface="Symbol" charset="2"/>
              </a:rPr>
              <a:t>ge</a:t>
            </a:r>
            <a:r>
              <a:rPr lang="en-US" sz="1800" dirty="0">
                <a:latin typeface="Symbol" charset="2"/>
              </a:rPr>
              <a:t>:</a:t>
            </a:r>
            <a:r>
              <a:rPr lang="en-US" sz="1800" dirty="0"/>
              <a:t> 3 </a:t>
            </a:r>
            <a:r>
              <a:rPr lang="en-US" sz="1800" dirty="0">
                <a:latin typeface="Symbol" charset="2"/>
              </a:rPr>
              <a:t>m</a:t>
            </a:r>
            <a:r>
              <a:rPr lang="en-US" sz="1800" dirty="0"/>
              <a:t>m → 4 </a:t>
            </a:r>
            <a:r>
              <a:rPr lang="en-US" sz="1800" dirty="0">
                <a:latin typeface="Symbol" charset="2"/>
              </a:rPr>
              <a:t>m</a:t>
            </a:r>
            <a:r>
              <a:rPr lang="en-US" sz="1800" dirty="0"/>
              <a:t>m</a:t>
            </a:r>
            <a:endParaRPr lang="en-US" sz="1800" dirty="0" smtClean="0"/>
          </a:p>
          <a:p>
            <a:r>
              <a:rPr lang="en-US" sz="1800" dirty="0" smtClean="0"/>
              <a:t>Total </a:t>
            </a:r>
            <a:r>
              <a:rPr lang="en-US" sz="1800" dirty="0"/>
              <a:t>gain ~ factor 3 → </a:t>
            </a:r>
            <a:r>
              <a:rPr lang="en-US" sz="1800" b="1" dirty="0">
                <a:solidFill>
                  <a:srgbClr val="0000FF"/>
                </a:solidFill>
              </a:rPr>
              <a:t>4x10</a:t>
            </a:r>
            <a:r>
              <a:rPr lang="en-US" sz="1800" b="1" baseline="30000" dirty="0">
                <a:solidFill>
                  <a:srgbClr val="0000FF"/>
                </a:solidFill>
              </a:rPr>
              <a:t>33</a:t>
            </a:r>
            <a:r>
              <a:rPr lang="en-US" sz="1800" b="1" dirty="0">
                <a:solidFill>
                  <a:srgbClr val="0000FF"/>
                </a:solidFill>
              </a:rPr>
              <a:t> cm</a:t>
            </a:r>
            <a:r>
              <a:rPr lang="en-US" sz="1800" b="1" baseline="30000" dirty="0">
                <a:solidFill>
                  <a:srgbClr val="0000FF"/>
                </a:solidFill>
              </a:rPr>
              <a:t>-2</a:t>
            </a:r>
            <a:r>
              <a:rPr lang="en-US" sz="1800" b="1" dirty="0">
                <a:solidFill>
                  <a:srgbClr val="0000FF"/>
                </a:solidFill>
              </a:rPr>
              <a:t>s</a:t>
            </a:r>
            <a:r>
              <a:rPr lang="en-US" sz="1800" b="1" baseline="30000" dirty="0">
                <a:solidFill>
                  <a:srgbClr val="0000FF"/>
                </a:solidFill>
              </a:rPr>
              <a:t>-1</a:t>
            </a:r>
            <a:r>
              <a:rPr lang="en-US" sz="1800" b="1" dirty="0">
                <a:solidFill>
                  <a:srgbClr val="0000FF"/>
                </a:solidFill>
              </a:rPr>
              <a:t> at 3.5 </a:t>
            </a:r>
            <a:r>
              <a:rPr lang="en-US" sz="1800" b="1" dirty="0" err="1">
                <a:solidFill>
                  <a:srgbClr val="0000FF"/>
                </a:solidFill>
              </a:rPr>
              <a:t>TeV</a:t>
            </a:r>
            <a:endParaRPr lang="en-US" sz="1800" b="1" dirty="0">
              <a:solidFill>
                <a:srgbClr val="0000FF"/>
              </a:solidFill>
            </a:endParaRPr>
          </a:p>
          <a:p>
            <a:endParaRPr lang="en-US" sz="1800" dirty="0" smtClean="0"/>
          </a:p>
          <a:p>
            <a:r>
              <a:rPr lang="en-US" sz="1800" dirty="0" smtClean="0"/>
              <a:t>Another </a:t>
            </a:r>
            <a:r>
              <a:rPr lang="en-US" sz="1800" dirty="0"/>
              <a:t>factor 4 from going to ~7 </a:t>
            </a:r>
            <a:r>
              <a:rPr lang="en-US" sz="1800" dirty="0" err="1"/>
              <a:t>TeV</a:t>
            </a:r>
            <a:r>
              <a:rPr lang="en-US" sz="1800" dirty="0"/>
              <a:t> (&amp;</a:t>
            </a:r>
            <a:r>
              <a:rPr lang="en-US" sz="1800" dirty="0" err="1">
                <a:latin typeface="Symbol" charset="2"/>
              </a:rPr>
              <a:t>b</a:t>
            </a:r>
            <a:r>
              <a:rPr lang="en-US" sz="1800" dirty="0"/>
              <a:t>*~0.5 </a:t>
            </a:r>
            <a:r>
              <a:rPr lang="en-US" sz="1800" dirty="0" err="1"/>
              <a:t>m</a:t>
            </a:r>
            <a:r>
              <a:rPr lang="en-US" sz="1800" dirty="0"/>
              <a:t>)</a:t>
            </a:r>
          </a:p>
          <a:p>
            <a:r>
              <a:rPr lang="en-US" sz="1800" b="1" dirty="0">
                <a:solidFill>
                  <a:srgbClr val="0000FF"/>
                </a:solidFill>
              </a:rPr>
              <a:t>2x10</a:t>
            </a:r>
            <a:r>
              <a:rPr lang="en-US" sz="1800" b="1" baseline="30000" dirty="0">
                <a:solidFill>
                  <a:srgbClr val="0000FF"/>
                </a:solidFill>
              </a:rPr>
              <a:t>34</a:t>
            </a:r>
            <a:r>
              <a:rPr lang="en-US" sz="1800" b="1" dirty="0">
                <a:solidFill>
                  <a:srgbClr val="0000FF"/>
                </a:solidFill>
              </a:rPr>
              <a:t> cm</a:t>
            </a:r>
            <a:r>
              <a:rPr lang="en-US" sz="1800" b="1" baseline="30000" dirty="0">
                <a:solidFill>
                  <a:srgbClr val="0000FF"/>
                </a:solidFill>
              </a:rPr>
              <a:t>-2</a:t>
            </a:r>
            <a:r>
              <a:rPr lang="en-US" sz="1800" b="1" dirty="0">
                <a:solidFill>
                  <a:srgbClr val="0000FF"/>
                </a:solidFill>
              </a:rPr>
              <a:t>s</a:t>
            </a:r>
            <a:r>
              <a:rPr lang="en-US" sz="1800" b="1" baseline="30000" dirty="0">
                <a:solidFill>
                  <a:srgbClr val="0000FF"/>
                </a:solidFill>
              </a:rPr>
              <a:t>-1</a:t>
            </a:r>
            <a:r>
              <a:rPr lang="en-US" sz="1800" b="1" dirty="0">
                <a:solidFill>
                  <a:srgbClr val="0000FF"/>
                </a:solidFill>
              </a:rPr>
              <a:t> at ~7 </a:t>
            </a:r>
            <a:r>
              <a:rPr lang="en-US" sz="1800" b="1" dirty="0" err="1">
                <a:solidFill>
                  <a:srgbClr val="0000FF"/>
                </a:solidFill>
              </a:rPr>
              <a:t>TeV</a:t>
            </a:r>
            <a:r>
              <a:rPr lang="en-US" sz="1800" b="1" dirty="0">
                <a:solidFill>
                  <a:srgbClr val="0000FF"/>
                </a:solidFill>
              </a:rPr>
              <a:t> does not appear </a:t>
            </a:r>
            <a:r>
              <a:rPr lang="en-US" sz="1800" b="1" dirty="0" smtClean="0">
                <a:solidFill>
                  <a:srgbClr val="0000FF"/>
                </a:solidFill>
              </a:rPr>
              <a:t>impossible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838200"/>
            <a:ext cx="9144000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3200" dirty="0" smtClean="0">
                <a:latin typeface="+mj-lt"/>
                <a:ea typeface="+mj-ea"/>
                <a:cs typeface="+mj-cs"/>
              </a:rPr>
              <a:t>Luminosity </a:t>
            </a:r>
            <a:r>
              <a:rPr lang="en-US" sz="3200" dirty="0">
                <a:latin typeface="+mj-lt"/>
                <a:ea typeface="+mj-ea"/>
                <a:cs typeface="+mj-cs"/>
              </a:rPr>
              <a:t>potential of present 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LHC</a:t>
            </a:r>
            <a:endParaRPr lang="en-US" sz="32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3832226" y="1524000"/>
          <a:ext cx="2389187" cy="1247942"/>
        </p:xfrm>
        <a:graphic>
          <a:graphicData uri="http://schemas.openxmlformats.org/presentationml/2006/ole">
            <p:oleObj spid="_x0000_s3037186" name="Equation" r:id="rId4" imgW="1409400" imgH="736560" progId="Equation.3">
              <p:embed/>
            </p:oleObj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6477000" y="1558756"/>
          <a:ext cx="1169987" cy="1073052"/>
        </p:xfrm>
        <a:graphic>
          <a:graphicData uri="http://schemas.openxmlformats.org/presentationml/2006/ole">
            <p:oleObj spid="_x0000_s3037187" name="Equation" r:id="rId5" imgW="774360" imgH="711000" progId="Equation.3">
              <p:embed/>
            </p:oleObj>
          </a:graphicData>
        </a:graphic>
      </p:graphicFrame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90229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/>
            <a:r>
              <a:rPr lang="en-GB" dirty="0" smtClean="0">
                <a:solidFill>
                  <a:schemeClr val="bg1"/>
                </a:solidFill>
                <a:latin typeface="Trebuchet MS"/>
                <a:cs typeface="Trebuchet MS"/>
              </a:rPr>
              <a:t>Extra slides… </a:t>
            </a:r>
            <a:endParaRPr lang="en-GB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Total Higgs cross section × BR versus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M</a:t>
            </a:r>
            <a:r>
              <a:rPr lang="en-US" sz="20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41817" y="1698101"/>
            <a:ext cx="5034385" cy="340953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849270" y="1600200"/>
            <a:ext cx="426131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smtClean="0"/>
              <a:t>Numbers based on LHC Higgs cross section group: arXiv:1101.0593</a:t>
            </a:r>
            <a:endParaRPr lang="en-GB" sz="1050" dirty="0"/>
          </a:p>
        </p:txBody>
      </p:sp>
      <p:sp>
        <p:nvSpPr>
          <p:cNvPr id="20" name="Rectangle 19"/>
          <p:cNvSpPr/>
          <p:nvPr/>
        </p:nvSpPr>
        <p:spPr>
          <a:xfrm>
            <a:off x="5334000" y="1752600"/>
            <a:ext cx="3581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Cross section uncertainties include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Missing higher-order corrections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PDF uncertainties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a</a:t>
            </a:r>
            <a:r>
              <a:rPr lang="en-US" sz="16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uncertainty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BRs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 &lt; ~2% 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(neglected)</a:t>
            </a:r>
            <a:endParaRPr lang="en-US" sz="16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334000" y="3626584"/>
            <a:ext cx="3581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Uncertainties per production mode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± (15–20)% for </a:t>
            </a: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gg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®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± (3–9)% for </a:t>
            </a: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qq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® </a:t>
            </a: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qq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 +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± 5% for </a:t>
            </a: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qq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’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®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+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W</a:t>
            </a:r>
            <a:r>
              <a:rPr lang="en-US" sz="10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/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Z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endParaRPr lang="en-US" sz="1600" i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Picture 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54519" y="5301025"/>
            <a:ext cx="1758360" cy="712247"/>
          </a:xfrm>
          <a:prstGeom prst="rect">
            <a:avLst/>
          </a:prstGeom>
        </p:spPr>
      </p:pic>
      <p:pic>
        <p:nvPicPr>
          <p:cNvPr id="10" name="Picture 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876130" y="5105400"/>
            <a:ext cx="1480139" cy="1124015"/>
          </a:xfrm>
          <a:prstGeom prst="rect">
            <a:avLst/>
          </a:prstGeom>
        </p:spPr>
      </p:pic>
      <p:pic>
        <p:nvPicPr>
          <p:cNvPr id="11" name="Picture 1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3609025" y="5210203"/>
            <a:ext cx="1724975" cy="945954"/>
          </a:xfrm>
          <a:prstGeom prst="rect">
            <a:avLst/>
          </a:prstGeom>
        </p:spPr>
      </p:pic>
      <p:pic>
        <p:nvPicPr>
          <p:cNvPr id="12" name="Picture 1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5486400" y="5146705"/>
            <a:ext cx="1802876" cy="10795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391400" y="5486400"/>
            <a:ext cx="11790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chemeClr val="bg1">
                    <a:lumMod val="65000"/>
                  </a:schemeClr>
                </a:solidFill>
              </a:rPr>
              <a:t>Incomplete list of graphs !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gg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7381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Clean discovery channel for light Higgs: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BR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(115 / 140 GeV | √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s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=7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TeV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)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48 / 28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fb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Select tight &amp; isolated photons; requires excellent </a:t>
            </a:r>
            <a:r>
              <a:rPr lang="en-US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US" sz="1400" i="1" kern="0" baseline="-2500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resolution, efficient &amp; pure photon ID, primary vertex</a:t>
            </a:r>
            <a:endParaRPr lang="en-US" sz="1400" kern="0" baseline="-25000" dirty="0" smtClean="0">
              <a:solidFill>
                <a:srgbClr val="008000"/>
              </a:solidFill>
              <a:latin typeface="Symbol" charset="2"/>
              <a:ea typeface="Arial" charset="0"/>
              <a:cs typeface="Symbol" charset="2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2083208"/>
            <a:ext cx="3962400" cy="2717392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114800" y="2057400"/>
            <a:ext cx="48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srgbClr val="E12B0D"/>
                </a:solidFill>
              </a:rPr>
              <a:t>Dominant backgrounds: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14800" y="2438400"/>
            <a:ext cx="3835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400" b="1" i="1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400" b="1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+ </a:t>
            </a:r>
            <a:r>
              <a:rPr lang="en-US" sz="1400" b="1" i="1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400" b="1" i="1" kern="0" dirty="0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 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(“irreducible” – not quite) </a:t>
            </a:r>
            <a:endParaRPr lang="en-US" sz="1400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pic>
        <p:nvPicPr>
          <p:cNvPr id="19" name="Picture 18" descr="qg-to-qga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343400" y="5007833"/>
            <a:ext cx="1379683" cy="1282294"/>
          </a:xfrm>
          <a:prstGeom prst="rect">
            <a:avLst/>
          </a:prstGeom>
        </p:spPr>
      </p:pic>
      <p:pic>
        <p:nvPicPr>
          <p:cNvPr id="20" name="Picture 19" descr="gg-to-gg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172200" y="5039583"/>
            <a:ext cx="1379683" cy="1282294"/>
          </a:xfrm>
          <a:prstGeom prst="rect">
            <a:avLst/>
          </a:prstGeom>
        </p:spPr>
      </p:pic>
      <p:pic>
        <p:nvPicPr>
          <p:cNvPr id="21" name="Picture 20" descr="all-to-gamga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343400" y="2895600"/>
            <a:ext cx="4729513" cy="11747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267200" y="3988207"/>
            <a:ext cx="142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Quark annihilation</a:t>
            </a:r>
          </a:p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(dominant: O(</a:t>
            </a:r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a</a:t>
            </a:r>
            <a:r>
              <a:rPr lang="en-GB" sz="12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))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15000" y="3988207"/>
            <a:ext cx="1851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Brensstrahlung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, </a:t>
            </a:r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O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(</a:t>
            </a:r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a</a:t>
            </a:r>
            <a:r>
              <a:rPr lang="en-GB" sz="12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2</a:t>
            </a:r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a</a:t>
            </a:r>
            <a:r>
              <a:rPr lang="en-GB" sz="1200" i="1" baseline="-25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S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)</a:t>
            </a:r>
            <a:endParaRPr lang="en-GB" sz="1200" dirty="0" smtClean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and quark fragmentation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20000" y="3988207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Box diagram  </a:t>
            </a:r>
          </a:p>
          <a:p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O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(</a:t>
            </a:r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a</a:t>
            </a:r>
            <a:r>
              <a:rPr lang="en-GB" sz="12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2</a:t>
            </a:r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a</a:t>
            </a:r>
            <a:r>
              <a:rPr lang="en-GB" sz="1200" i="1" baseline="-25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S</a:t>
            </a:r>
            <a:r>
              <a:rPr lang="en-GB" sz="12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2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), 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 </a:t>
            </a:r>
            <a:r>
              <a:rPr lang="en-GB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q-ann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.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20000" y="5636077"/>
            <a:ext cx="1452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QCD processes suffering from large uncertainties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089399" y="4645476"/>
            <a:ext cx="49835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400" b="1" i="1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400" b="1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+ jet and jet + jet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(reducible, but ~10</a:t>
            </a:r>
            <a:r>
              <a:rPr lang="en-US" sz="1400" kern="0" baseline="3000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6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larger than </a:t>
            </a:r>
            <a:r>
              <a:rPr lang="en-US" sz="1400" i="1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gg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) </a:t>
            </a:r>
            <a:endParaRPr lang="en-US" sz="1800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pic>
        <p:nvPicPr>
          <p:cNvPr id="27" name="Picture 2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 l="2555" r="2768" b="4888"/>
              <a:stretch>
                <a:fillRect/>
              </a:stretch>
            </p:blipFill>
          </mc:Choice>
          <mc:Fallback>
            <p:blipFill>
              <a:blip r:embed="rId9"/>
              <a:srcRect l="2555" r="2768" b="4888"/>
              <a:stretch>
                <a:fillRect/>
              </a:stretch>
            </p:blipFill>
          </mc:Fallback>
        </mc:AlternateContent>
        <p:spPr>
          <a:xfrm>
            <a:off x="97797" y="2133600"/>
            <a:ext cx="3788403" cy="2577502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52400" y="5255077"/>
            <a:ext cx="3886200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400" dirty="0" smtClean="0">
                <a:solidFill>
                  <a:srgbClr val="E12B0D"/>
                </a:solidFill>
              </a:rPr>
              <a:t>Backgrounds composition measurement with calorimeter sideband techniques </a:t>
            </a:r>
          </a:p>
          <a:p>
            <a:pPr marL="0" lvl="1">
              <a:spcBef>
                <a:spcPts val="900"/>
              </a:spcBef>
            </a:pPr>
            <a:r>
              <a:rPr lang="en-US" sz="1400" dirty="0" smtClean="0">
                <a:solidFill>
                  <a:srgbClr val="E12B0D"/>
                </a:solidFill>
              </a:rPr>
              <a:t>Agreement with (imprecise) theory predictions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91400" y="698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dirty="0" smtClean="0">
                <a:solidFill>
                  <a:schemeClr val="bg1"/>
                </a:solidFill>
              </a:rPr>
              <a:t>ATLAS-CONF-2011-071</a:t>
            </a:r>
            <a:endParaRPr lang="en-US" sz="800" i="1" kern="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2010 and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Measured with forward detectors, calibrated with beam separation scans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9" name="Picture 2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2187" r="8091"/>
              <a:stretch>
                <a:fillRect/>
              </a:stretch>
            </p:blipFill>
          </mc:Choice>
          <mc:Fallback>
            <p:blipFill>
              <a:blip r:embed="rId3"/>
              <a:srcRect t="2187" r="8091"/>
              <a:stretch>
                <a:fillRect/>
              </a:stretch>
            </p:blipFill>
          </mc:Fallback>
        </mc:AlternateContent>
        <p:spPr>
          <a:xfrm>
            <a:off x="4603749" y="2070597"/>
            <a:ext cx="4461934" cy="3408600"/>
          </a:xfrm>
          <a:prstGeom prst="rect">
            <a:avLst/>
          </a:prstGeom>
        </p:spPr>
      </p:pic>
      <p:pic>
        <p:nvPicPr>
          <p:cNvPr id="10" name="Picture 9" descr="dummy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r="757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r="7572"/>
              <a:stretch>
                <a:fillRect/>
              </a:stretch>
            </p:blipFill>
          </mc:Fallback>
        </mc:AlternateContent>
        <p:spPr>
          <a:xfrm>
            <a:off x="163040" y="1995926"/>
            <a:ext cx="4485160" cy="3483271"/>
          </a:xfrm>
          <a:prstGeom prst="rect">
            <a:avLst/>
          </a:prstGeom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732633" y="1821597"/>
            <a:ext cx="4013692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ATLAS integrated luminosity </a:t>
            </a:r>
            <a:r>
              <a:rPr lang="en-US" sz="1200" dirty="0" err="1" smtClean="0">
                <a:solidFill>
                  <a:srgbClr val="595959"/>
                </a:solidFill>
              </a:rPr>
              <a:t>vs</a:t>
            </a:r>
            <a:r>
              <a:rPr lang="en-US" sz="1200" dirty="0" smtClean="0">
                <a:solidFill>
                  <a:srgbClr val="595959"/>
                </a:solidFill>
              </a:rPr>
              <a:t> time in </a:t>
            </a:r>
            <a:r>
              <a:rPr lang="en-US" sz="1200" b="1" dirty="0" smtClean="0">
                <a:solidFill>
                  <a:srgbClr val="D00209"/>
                </a:solidFill>
              </a:rPr>
              <a:t>2010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56217" y="3497997"/>
            <a:ext cx="3352800" cy="103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Peak </a:t>
            </a:r>
            <a:r>
              <a:rPr lang="en-GB" sz="1400" i="1" dirty="0" smtClean="0">
                <a:solidFill>
                  <a:srgbClr val="D00209"/>
                </a:solidFill>
              </a:rPr>
              <a:t>L </a:t>
            </a:r>
            <a:r>
              <a:rPr lang="en-GB" sz="1400" dirty="0" smtClean="0">
                <a:solidFill>
                  <a:srgbClr val="D00209"/>
                </a:solidFill>
              </a:rPr>
              <a:t>= 2.1×10</a:t>
            </a:r>
            <a:r>
              <a:rPr lang="en-GB" sz="1400" baseline="30000" dirty="0" smtClean="0">
                <a:solidFill>
                  <a:srgbClr val="D00209"/>
                </a:solidFill>
              </a:rPr>
              <a:t>32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err="1" smtClean="0">
                <a:solidFill>
                  <a:srgbClr val="D00209"/>
                </a:solidFill>
              </a:rPr>
              <a:t>s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cm</a:t>
            </a:r>
            <a:r>
              <a:rPr lang="en-GB" sz="1400" baseline="30000" dirty="0" smtClean="0">
                <a:solidFill>
                  <a:srgbClr val="D00209"/>
                </a:solidFill>
              </a:rPr>
              <a:t>–2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smtClean="0">
                <a:solidFill>
                  <a:srgbClr val="D00209"/>
                </a:solidFill>
              </a:rPr>
              <a:t>L</a:t>
            </a:r>
            <a:r>
              <a:rPr lang="en-GB" sz="1400" dirty="0" smtClean="0">
                <a:solidFill>
                  <a:srgbClr val="D00209"/>
                </a:solidFill>
              </a:rPr>
              <a:t> / fill = </a:t>
            </a:r>
            <a:r>
              <a:rPr lang="en-US" sz="1400" dirty="0" smtClean="0">
                <a:solidFill>
                  <a:srgbClr val="D00209"/>
                </a:solidFill>
              </a:rPr>
              <a:t>6.3 </a:t>
            </a:r>
            <a:r>
              <a:rPr lang="en-US" sz="1400" dirty="0" err="1" smtClean="0">
                <a:solidFill>
                  <a:srgbClr val="D00209"/>
                </a:solidFill>
              </a:rPr>
              <a:t>pb</a:t>
            </a:r>
            <a:r>
              <a:rPr lang="en-US" sz="1400" baseline="30000" dirty="0" smtClean="0">
                <a:solidFill>
                  <a:srgbClr val="D00209"/>
                </a:solidFill>
              </a:rPr>
              <a:t>–1</a:t>
            </a:r>
            <a:r>
              <a:rPr lang="en-US" sz="1400" dirty="0" smtClean="0">
                <a:solidFill>
                  <a:srgbClr val="D00209"/>
                </a:solidFill>
              </a:rPr>
              <a:t> 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b</a:t>
            </a:r>
            <a:r>
              <a:rPr lang="en-US" sz="1100" dirty="0" smtClean="0">
                <a:solidFill>
                  <a:srgbClr val="D00209"/>
                </a:solidFill>
              </a:rPr>
              <a:t>* = 3.5 </a:t>
            </a:r>
            <a:r>
              <a:rPr lang="en-US" sz="1100" dirty="0" err="1" smtClean="0">
                <a:solidFill>
                  <a:srgbClr val="D00209"/>
                </a:solidFill>
              </a:rPr>
              <a:t>m</a:t>
            </a:r>
            <a:r>
              <a:rPr lang="en-US" sz="1100" dirty="0" smtClean="0">
                <a:solidFill>
                  <a:srgbClr val="D00209"/>
                </a:solidFill>
              </a:rPr>
              <a:t>)</a:t>
            </a:r>
            <a:endParaRPr lang="en-US" sz="1400" baseline="30000" dirty="0" smtClean="0">
              <a:solidFill>
                <a:srgbClr val="D00209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err="1" smtClean="0">
                <a:solidFill>
                  <a:srgbClr val="D00209"/>
                </a:solidFill>
              </a:rPr>
              <a:t>N</a:t>
            </a:r>
            <a:r>
              <a:rPr lang="en-GB" sz="1400" baseline="-25000" dirty="0" err="1" smtClean="0">
                <a:solidFill>
                  <a:srgbClr val="D00209"/>
                </a:solidFill>
              </a:rPr>
              <a:t>coll</a:t>
            </a:r>
            <a:r>
              <a:rPr lang="en-GB" sz="1400" baseline="-25000" dirty="0" smtClean="0">
                <a:solidFill>
                  <a:srgbClr val="D00209"/>
                </a:solidFill>
              </a:rPr>
              <a:t>-bunch</a:t>
            </a:r>
            <a:r>
              <a:rPr lang="en-GB" sz="1400" dirty="0" smtClean="0">
                <a:solidFill>
                  <a:srgbClr val="D00209"/>
                </a:solidFill>
              </a:rPr>
              <a:t> = </a:t>
            </a:r>
            <a:r>
              <a:rPr lang="en-US" sz="1400" dirty="0" smtClean="0">
                <a:solidFill>
                  <a:srgbClr val="D00209"/>
                </a:solidFill>
              </a:rPr>
              <a:t>348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D</a:t>
            </a:r>
            <a:r>
              <a:rPr lang="en-US" sz="1100" dirty="0" err="1" smtClean="0">
                <a:solidFill>
                  <a:srgbClr val="D00209"/>
                </a:solidFill>
              </a:rPr>
              <a:t>t</a:t>
            </a:r>
            <a:r>
              <a:rPr lang="en-US" sz="1100" dirty="0" smtClean="0">
                <a:solidFill>
                  <a:srgbClr val="D00209"/>
                </a:solidFill>
              </a:rPr>
              <a:t> = 150 ns)</a:t>
            </a:r>
            <a:r>
              <a:rPr lang="en-GB" sz="1100" dirty="0" smtClean="0">
                <a:solidFill>
                  <a:srgbClr val="D00209"/>
                </a:solidFill>
              </a:rPr>
              <a:t> </a:t>
            </a:r>
            <a:endParaRPr lang="en-GB" sz="1400" baseline="-25000" dirty="0" smtClean="0">
              <a:solidFill>
                <a:srgbClr val="D00209"/>
              </a:solidFill>
            </a:endParaRPr>
          </a:p>
          <a:p>
            <a:endParaRPr lang="en-GB" sz="1400" baseline="30000" dirty="0">
              <a:solidFill>
                <a:srgbClr val="D00209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66800" y="4433563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Difference between del. and rec. luminosity from trigger </a:t>
            </a:r>
            <a:r>
              <a:rPr lang="en-GB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deadtime</a:t>
            </a:r>
            <a:r>
              <a:rPr lang="en-GB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and detector inefficiency </a:t>
            </a:r>
            <a:endParaRPr lang="en-GB" sz="900" baseline="30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543800" y="3853596"/>
            <a:ext cx="448732" cy="243417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5257800" y="1821597"/>
            <a:ext cx="4013692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ATLAS integrated luminosity </a:t>
            </a:r>
            <a:r>
              <a:rPr lang="en-US" sz="1200" b="1" dirty="0" smtClean="0">
                <a:solidFill>
                  <a:srgbClr val="D00209"/>
                </a:solidFill>
              </a:rPr>
              <a:t>2011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09932" y="4145695"/>
            <a:ext cx="448732" cy="243417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5486399" y="3497997"/>
            <a:ext cx="2810933" cy="1146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Peak</a:t>
            </a:r>
            <a:r>
              <a:rPr lang="en-GB" sz="1400" i="1" dirty="0" smtClean="0">
                <a:solidFill>
                  <a:srgbClr val="D00209"/>
                </a:solidFill>
              </a:rPr>
              <a:t> L </a:t>
            </a:r>
            <a:r>
              <a:rPr lang="en-GB" sz="1400" dirty="0" smtClean="0">
                <a:solidFill>
                  <a:srgbClr val="D00209"/>
                </a:solidFill>
              </a:rPr>
              <a:t>= 1.3×10</a:t>
            </a:r>
            <a:r>
              <a:rPr lang="en-GB" sz="1400" baseline="30000" dirty="0" smtClean="0">
                <a:solidFill>
                  <a:srgbClr val="D00209"/>
                </a:solidFill>
              </a:rPr>
              <a:t>33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err="1" smtClean="0">
                <a:solidFill>
                  <a:srgbClr val="D00209"/>
                </a:solidFill>
              </a:rPr>
              <a:t>s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cm</a:t>
            </a:r>
            <a:r>
              <a:rPr lang="en-GB" sz="1400" baseline="30000" dirty="0" smtClean="0">
                <a:solidFill>
                  <a:srgbClr val="D00209"/>
                </a:solidFill>
              </a:rPr>
              <a:t>–2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smtClean="0">
                <a:solidFill>
                  <a:srgbClr val="D00209"/>
                </a:solidFill>
              </a:rPr>
              <a:t>L</a:t>
            </a:r>
            <a:r>
              <a:rPr lang="en-GB" sz="1400" dirty="0" smtClean="0">
                <a:solidFill>
                  <a:srgbClr val="D00209"/>
                </a:solidFill>
              </a:rPr>
              <a:t> / fill =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US" sz="1400" dirty="0" smtClean="0">
                <a:solidFill>
                  <a:srgbClr val="D00209"/>
                </a:solidFill>
              </a:rPr>
              <a:t>62</a:t>
            </a:r>
            <a:r>
              <a:rPr lang="en-US" sz="1400" dirty="0" smtClean="0">
                <a:solidFill>
                  <a:srgbClr val="D00209"/>
                </a:solidFill>
              </a:rPr>
              <a:t> </a:t>
            </a:r>
            <a:r>
              <a:rPr lang="en-US" sz="1400" dirty="0" err="1" smtClean="0">
                <a:solidFill>
                  <a:srgbClr val="D00209"/>
                </a:solidFill>
              </a:rPr>
              <a:t>pb</a:t>
            </a:r>
            <a:r>
              <a:rPr lang="en-US" sz="1400" baseline="30000" dirty="0" smtClean="0">
                <a:solidFill>
                  <a:srgbClr val="D00209"/>
                </a:solidFill>
              </a:rPr>
              <a:t>–1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b</a:t>
            </a:r>
            <a:r>
              <a:rPr lang="en-US" sz="1100" dirty="0" smtClean="0">
                <a:solidFill>
                  <a:srgbClr val="D00209"/>
                </a:solidFill>
              </a:rPr>
              <a:t>* = 1.5 </a:t>
            </a:r>
            <a:r>
              <a:rPr lang="en-US" sz="1100" dirty="0" err="1" smtClean="0">
                <a:solidFill>
                  <a:srgbClr val="D00209"/>
                </a:solidFill>
              </a:rPr>
              <a:t>m</a:t>
            </a:r>
            <a:r>
              <a:rPr lang="en-US" sz="1100" dirty="0" smtClean="0">
                <a:solidFill>
                  <a:srgbClr val="D00209"/>
                </a:solidFill>
              </a:rPr>
              <a:t>)</a:t>
            </a:r>
            <a:endParaRPr lang="en-US" sz="1400" baseline="30000" dirty="0" smtClean="0">
              <a:solidFill>
                <a:srgbClr val="D00209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err="1" smtClean="0">
                <a:solidFill>
                  <a:srgbClr val="D00209"/>
                </a:solidFill>
              </a:rPr>
              <a:t>N</a:t>
            </a:r>
            <a:r>
              <a:rPr lang="en-GB" sz="1400" baseline="-25000" dirty="0" err="1" smtClean="0">
                <a:solidFill>
                  <a:srgbClr val="D00209"/>
                </a:solidFill>
              </a:rPr>
              <a:t>coll</a:t>
            </a:r>
            <a:r>
              <a:rPr lang="en-GB" sz="1400" baseline="-25000" dirty="0" smtClean="0">
                <a:solidFill>
                  <a:srgbClr val="D00209"/>
                </a:solidFill>
              </a:rPr>
              <a:t>-bunch</a:t>
            </a:r>
            <a:r>
              <a:rPr lang="en-GB" sz="1400" dirty="0" smtClean="0">
                <a:solidFill>
                  <a:srgbClr val="D00209"/>
                </a:solidFill>
              </a:rPr>
              <a:t> =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US" sz="1400" dirty="0" smtClean="0">
                <a:solidFill>
                  <a:srgbClr val="D00209"/>
                </a:solidFill>
              </a:rPr>
              <a:t>1318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D</a:t>
            </a:r>
            <a:r>
              <a:rPr lang="en-US" sz="1100" dirty="0" err="1" smtClean="0">
                <a:solidFill>
                  <a:srgbClr val="D00209"/>
                </a:solidFill>
              </a:rPr>
              <a:t>t</a:t>
            </a:r>
            <a:r>
              <a:rPr lang="en-US" sz="1100" dirty="0" smtClean="0">
                <a:solidFill>
                  <a:srgbClr val="D00209"/>
                </a:solidFill>
              </a:rPr>
              <a:t> = 50 ns)</a:t>
            </a:r>
            <a:r>
              <a:rPr lang="en-GB" sz="1100" dirty="0" smtClean="0">
                <a:solidFill>
                  <a:srgbClr val="D00209"/>
                </a:solidFill>
              </a:rPr>
              <a:t> </a:t>
            </a:r>
          </a:p>
          <a:p>
            <a:pPr>
              <a:spcBef>
                <a:spcPts val="900"/>
              </a:spcBef>
            </a:pPr>
            <a:r>
              <a:rPr lang="en-GB" sz="900" dirty="0" smtClean="0">
                <a:solidFill>
                  <a:srgbClr val="D00209"/>
                </a:solidFill>
              </a:rPr>
              <a:t>Status: </a:t>
            </a:r>
            <a:r>
              <a:rPr lang="en-US" sz="900" dirty="0" smtClean="0">
                <a:solidFill>
                  <a:srgbClr val="D00209"/>
                </a:solidFill>
              </a:rPr>
              <a:t>27 </a:t>
            </a:r>
            <a:r>
              <a:rPr lang="en-US" sz="900" dirty="0" smtClean="0">
                <a:solidFill>
                  <a:srgbClr val="D00209"/>
                </a:solidFill>
              </a:rPr>
              <a:t>June 2011</a:t>
            </a:r>
            <a:endParaRPr lang="en-GB" sz="1050" dirty="0" smtClean="0">
              <a:solidFill>
                <a:srgbClr val="D0020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63960" y="1752600"/>
            <a:ext cx="880040" cy="830997"/>
          </a:xfrm>
          <a:prstGeom prst="rect">
            <a:avLst/>
          </a:prstGeom>
          <a:solidFill>
            <a:srgbClr val="FFFFFF">
              <a:alpha val="95000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Surpassed Tevatron record of 4.1 10</a:t>
            </a:r>
            <a:r>
              <a:rPr lang="en-GB" sz="1200" i="1" baseline="30000" dirty="0" smtClean="0">
                <a:solidFill>
                  <a:srgbClr val="D00209"/>
                </a:solidFill>
                <a:latin typeface="Trebuchet MS"/>
                <a:cs typeface="Trebuchet MS"/>
              </a:rPr>
              <a:t>32</a:t>
            </a:r>
            <a:r>
              <a:rPr lang="en-GB" sz="12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endParaRPr lang="en-GB" sz="1200" i="1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692651" y="5411197"/>
            <a:ext cx="4317018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95.8% data-taking efficiency </a:t>
            </a:r>
          </a:p>
          <a:p>
            <a:pPr marL="719138" lvl="1" indent="-261938">
              <a:spcBef>
                <a:spcPts val="300"/>
              </a:spcBef>
              <a:buFont typeface="Arial"/>
              <a:buChar char="•"/>
            </a:pPr>
            <a:r>
              <a:rPr lang="en-US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Loose 1.6% at turn-on at start of stable beams</a:t>
            </a:r>
          </a:p>
          <a:p>
            <a:pPr marL="719138" lvl="1" indent="-261938">
              <a:buFont typeface="Arial"/>
              <a:buChar char="•"/>
            </a:pPr>
            <a:r>
              <a:rPr lang="en-US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Loose 2.6% due to </a:t>
            </a:r>
            <a:r>
              <a:rPr lang="en-US" sz="12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deadtime</a:t>
            </a:r>
            <a:endParaRPr lang="en-US" sz="12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9441" y="2616165"/>
            <a:ext cx="1021100" cy="825049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5433484" y="2982383"/>
            <a:ext cx="1713042" cy="526197"/>
          </a:xfrm>
          <a:prstGeom prst="ellipse">
            <a:avLst/>
          </a:prstGeom>
          <a:noFill/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722120"/>
            <a:ext cx="9144000" cy="43738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SM Higgs Exclusion Potential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1928336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Combination using maximum likelihood fit taking into account correlated nuisance parameters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05600" y="3200400"/>
            <a:ext cx="2360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Uncertainty on cross section included in SM expectation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0" y="568124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600" dirty="0" smtClean="0">
                <a:solidFill>
                  <a:srgbClr val="D00209"/>
                </a:solidFill>
              </a:rPr>
              <a:t>Comparison of PCL with </a:t>
            </a:r>
            <a:r>
              <a:rPr lang="en-US" sz="1600" dirty="0" err="1" smtClean="0">
                <a:solidFill>
                  <a:srgbClr val="D00209"/>
                </a:solidFill>
              </a:rPr>
              <a:t>CL</a:t>
            </a:r>
            <a:r>
              <a:rPr lang="en-US" sz="1600" baseline="-25000" dirty="0" err="1" smtClean="0">
                <a:solidFill>
                  <a:srgbClr val="D00209"/>
                </a:solidFill>
              </a:rPr>
              <a:t>s</a:t>
            </a:r>
            <a:r>
              <a:rPr lang="en-US" sz="1600" dirty="0" smtClean="0">
                <a:solidFill>
                  <a:srgbClr val="D00209"/>
                </a:solidFill>
              </a:rPr>
              <a:t> results for observed and expected exclusion limits</a:t>
            </a:r>
            <a:endParaRPr lang="en-GB" sz="1600" baseline="30000" dirty="0">
              <a:solidFill>
                <a:srgbClr val="D00209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1000" y="1132417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ATLAS combination of individual channels for 2010 data / statistics comparison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874434" y="4528634"/>
            <a:ext cx="350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900" dirty="0" smtClean="0">
                <a:solidFill>
                  <a:srgbClr val="7F7F7F"/>
                </a:solidFill>
              </a:rPr>
              <a:t>Grey horizontal bands show cross section uncertainties </a:t>
            </a:r>
          </a:p>
          <a:p>
            <a:pPr algn="r"/>
            <a:r>
              <a:rPr lang="en-US" sz="900" dirty="0" smtClean="0">
                <a:solidFill>
                  <a:srgbClr val="7F7F7F"/>
                </a:solidFill>
              </a:rPr>
              <a:t>Inner region highlights contribution from QCD scale variation</a:t>
            </a:r>
            <a:endParaRPr lang="en-GB" sz="900" dirty="0">
              <a:solidFill>
                <a:srgbClr val="7F7F7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6200000">
            <a:off x="-288516" y="2010637"/>
            <a:ext cx="792481" cy="215448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Preliminary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05600" y="4040770"/>
            <a:ext cx="2360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Also indicated are LEP and Tevatron 95% CL exclusion regions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pic>
        <p:nvPicPr>
          <p:cNvPr id="23" name="Picture 2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41199" y="1801284"/>
            <a:ext cx="6427350" cy="3808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722120"/>
            <a:ext cx="9144000" cy="46024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SM Higgs Exclusion / Discovery Potential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81000" y="1132417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/>
              <a:t>Luminosity required to exclude, see and discover an SM Higgs at  √</a:t>
            </a:r>
            <a:r>
              <a:rPr lang="en-US" sz="1800" dirty="0" err="1" smtClean="0"/>
              <a:t>s</a:t>
            </a:r>
            <a:r>
              <a:rPr lang="en-US" sz="1800" dirty="0" smtClean="0"/>
              <a:t> = 7, 8 </a:t>
            </a:r>
            <a:r>
              <a:rPr lang="en-US" sz="1800" dirty="0" err="1" smtClean="0"/>
              <a:t>TeV</a:t>
            </a:r>
            <a:endParaRPr lang="en-US" sz="1800" dirty="0" smtClean="0">
              <a:solidFill>
                <a:prstClr val="black"/>
              </a:solidFill>
            </a:endParaRPr>
          </a:p>
        </p:txBody>
      </p:sp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2598" b="1068"/>
              <a:stretch>
                <a:fillRect/>
              </a:stretch>
            </p:blipFill>
          </mc:Choice>
          <mc:Fallback>
            <p:blipFill>
              <a:blip r:embed="rId3"/>
              <a:srcRect t="2598" b="1068"/>
              <a:stretch>
                <a:fillRect/>
              </a:stretch>
            </p:blipFill>
          </mc:Fallback>
        </mc:AlternateContent>
        <p:spPr>
          <a:xfrm>
            <a:off x="1173744" y="1916820"/>
            <a:ext cx="6522456" cy="425538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696200" y="16895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ATLAS-CONF-2011-022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96200" y="14609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ATLAS-CONF-2011-069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5528846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s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limits on 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(LQ) for 1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st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gen: &gt; 376 (319) GeV; 2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nd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gen &gt; 422 (362) GeV for </a:t>
            </a:r>
            <a:r>
              <a:rPr lang="en-US" sz="1600" i="1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b</a:t>
            </a:r>
            <a:r>
              <a:rPr lang="en-US" sz="1600" i="1" dirty="0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= 1.0 (0.5)</a:t>
            </a:r>
            <a:endParaRPr lang="en-US" sz="1600" baseline="300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2143" r="1302" b="1306"/>
              <a:stretch>
                <a:fillRect/>
              </a:stretch>
            </p:blipFill>
          </mc:Choice>
          <mc:Fallback>
            <p:blipFill>
              <a:blip r:embed="rId3"/>
              <a:srcRect l="2143" r="1302" b="1306"/>
              <a:stretch>
                <a:fillRect/>
              </a:stretch>
            </p:blipFill>
          </mc:Fallback>
        </mc:AlternateContent>
        <p:spPr>
          <a:xfrm>
            <a:off x="71120" y="1965937"/>
            <a:ext cx="4521200" cy="3317263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630420" y="1854420"/>
            <a:ext cx="398272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dirty="0" err="1" smtClean="0">
                <a:solidFill>
                  <a:srgbClr val="595959"/>
                </a:solidFill>
              </a:rPr>
              <a:t>ave</a:t>
            </a:r>
            <a:r>
              <a:rPr lang="en-US" sz="1200" b="1" dirty="0" smtClean="0">
                <a:solidFill>
                  <a:srgbClr val="595959"/>
                </a:solidFill>
              </a:rPr>
              <a:t>. </a:t>
            </a:r>
            <a:r>
              <a:rPr lang="en-US" sz="1200" b="1" i="1" dirty="0" smtClean="0">
                <a:solidFill>
                  <a:srgbClr val="595959"/>
                </a:solidFill>
              </a:rPr>
              <a:t>M</a:t>
            </a:r>
            <a:r>
              <a:rPr lang="en-US" sz="1200" b="1" dirty="0" smtClean="0">
                <a:solidFill>
                  <a:srgbClr val="595959"/>
                </a:solidFill>
              </a:rPr>
              <a:t>(LQ) in </a:t>
            </a:r>
            <a:r>
              <a:rPr lang="en-US" sz="1200" b="1" i="1" dirty="0" err="1" smtClean="0">
                <a:solidFill>
                  <a:srgbClr val="595959"/>
                </a:solidFill>
              </a:rPr>
              <a:t>eejj</a:t>
            </a:r>
            <a:r>
              <a:rPr lang="en-US" sz="1200" b="1" i="1" dirty="0" smtClean="0">
                <a:solidFill>
                  <a:srgbClr val="595959"/>
                </a:solidFill>
              </a:rPr>
              <a:t> </a:t>
            </a:r>
            <a:r>
              <a:rPr lang="en-US" sz="1200" b="1" dirty="0" smtClean="0">
                <a:solidFill>
                  <a:srgbClr val="595959"/>
                </a:solidFill>
              </a:rPr>
              <a:t>channel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pic>
        <p:nvPicPr>
          <p:cNvPr id="25" name="Picture 2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2405"/>
              <a:stretch>
                <a:fillRect/>
              </a:stretch>
            </p:blipFill>
          </mc:Choice>
          <mc:Fallback>
            <p:blipFill>
              <a:blip r:embed="rId5"/>
              <a:srcRect l="2405"/>
              <a:stretch>
                <a:fillRect/>
              </a:stretch>
            </p:blipFill>
          </mc:Fallback>
        </mc:AlternateContent>
        <p:spPr>
          <a:xfrm>
            <a:off x="4549228" y="1963987"/>
            <a:ext cx="4563542" cy="3356478"/>
          </a:xfrm>
          <a:prstGeom prst="rect">
            <a:avLst/>
          </a:prstGeom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084580" y="1854420"/>
            <a:ext cx="3581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expected </a:t>
            </a:r>
            <a:r>
              <a:rPr lang="en-US" sz="1200" b="1" dirty="0" smtClean="0">
                <a:solidFill>
                  <a:srgbClr val="595959"/>
                </a:solidFill>
              </a:rPr>
              <a:t>2</a:t>
            </a:r>
            <a:r>
              <a:rPr lang="en-US" sz="1200" b="1" baseline="30000" dirty="0" smtClean="0">
                <a:solidFill>
                  <a:srgbClr val="595959"/>
                </a:solidFill>
              </a:rPr>
              <a:t>nd</a:t>
            </a:r>
            <a:r>
              <a:rPr lang="en-US" sz="1200" b="1" dirty="0" smtClean="0">
                <a:solidFill>
                  <a:srgbClr val="595959"/>
                </a:solidFill>
              </a:rPr>
              <a:t> generation LQ limit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12770" cy="449580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2913292" y="1729601"/>
            <a:ext cx="4478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</a:rPr>
              <a:t>Spin-off of LQ analysis: </a:t>
            </a:r>
            <a:r>
              <a:rPr lang="en-GB" sz="1200" i="1" dirty="0" smtClean="0">
                <a:solidFill>
                  <a:srgbClr val="7F7F7F"/>
                </a:solidFill>
              </a:rPr>
              <a:t>W</a:t>
            </a:r>
            <a:r>
              <a:rPr lang="en-GB" sz="1200" dirty="0" smtClean="0">
                <a:solidFill>
                  <a:srgbClr val="7F7F7F"/>
                </a:solidFill>
              </a:rPr>
              <a:t> + 2 jets </a:t>
            </a:r>
            <a:r>
              <a:rPr lang="en-GB" sz="1200" i="1" dirty="0" err="1" smtClean="0">
                <a:solidFill>
                  <a:srgbClr val="7F7F7F"/>
                </a:solidFill>
              </a:rPr>
              <a:t>m</a:t>
            </a:r>
            <a:r>
              <a:rPr lang="en-GB" sz="1200" dirty="0" err="1" smtClean="0">
                <a:solidFill>
                  <a:srgbClr val="7F7F7F"/>
                </a:solidFill>
              </a:rPr>
              <a:t>(</a:t>
            </a:r>
            <a:r>
              <a:rPr lang="en-GB" sz="1200" i="1" dirty="0" err="1" smtClean="0">
                <a:solidFill>
                  <a:srgbClr val="7F7F7F"/>
                </a:solidFill>
              </a:rPr>
              <a:t>jj</a:t>
            </a:r>
            <a:r>
              <a:rPr lang="en-GB" sz="1200" dirty="0" smtClean="0">
                <a:solidFill>
                  <a:srgbClr val="7F7F7F"/>
                </a:solidFill>
              </a:rPr>
              <a:t>) plot</a:t>
            </a:r>
            <a:endParaRPr lang="en-GB" sz="1200" dirty="0">
              <a:solidFill>
                <a:srgbClr val="7F7F7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1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st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and 2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nd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gen. 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leptoquarks</a:t>
            </a:r>
            <a:endParaRPr lang="en-US" sz="28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Study scalar </a:t>
            </a:r>
            <a:r>
              <a:rPr lang="en-US" sz="2000" dirty="0" smtClean="0"/>
              <a:t>LQ pair production to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/>
              <a:t>lljj</a:t>
            </a:r>
            <a:r>
              <a:rPr lang="en-US" sz="2000" i="1" dirty="0" smtClean="0"/>
              <a:t> </a:t>
            </a:r>
            <a:r>
              <a:rPr lang="en-US" sz="2000" dirty="0" smtClean="0"/>
              <a:t>and </a:t>
            </a:r>
            <a:r>
              <a:rPr lang="en-US" sz="2000" i="1" dirty="0" err="1" smtClean="0"/>
              <a:t>l</a:t>
            </a:r>
            <a:r>
              <a:rPr lang="en-US" sz="2000" i="1" dirty="0" err="1" smtClean="0">
                <a:latin typeface="Symbol" charset="2"/>
                <a:cs typeface="Symbol" charset="2"/>
              </a:rPr>
              <a:t>ν</a:t>
            </a:r>
            <a:r>
              <a:rPr lang="en-US" sz="2000" i="1" dirty="0" err="1" smtClean="0"/>
              <a:t>jj</a:t>
            </a:r>
            <a:r>
              <a:rPr lang="en-US" sz="2000" i="1" dirty="0" smtClean="0"/>
              <a:t> </a:t>
            </a:r>
            <a:r>
              <a:rPr lang="en-US" sz="2000" dirty="0" smtClean="0"/>
              <a:t>final states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23" name="Picture 22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l="22013" t="15563" r="58809" b="74812"/>
              <a:stretch>
                <a:fillRect/>
              </a:stretch>
            </p:blipFill>
          </mc:Choice>
          <mc:Fallback>
            <p:blipFill>
              <a:blip r:embed="rId7"/>
              <a:srcRect l="22013" t="15563" r="58809" b="74812"/>
              <a:stretch>
                <a:fillRect/>
              </a:stretch>
            </p:blipFill>
          </mc:Fallback>
        </mc:AlternateContent>
        <p:spPr>
          <a:xfrm>
            <a:off x="7086600" y="152399"/>
            <a:ext cx="1600200" cy="113636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057400" y="1676400"/>
            <a:ext cx="50292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dist="38100" dir="2700000">
              <a:srgbClr val="000000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 t="3484" b="1515"/>
              <a:stretch>
                <a:fillRect/>
              </a:stretch>
            </p:blipFill>
          </mc:Choice>
          <mc:Fallback>
            <p:blipFill>
              <a:blip r:embed="rId9"/>
              <a:srcRect t="3484" b="1515"/>
              <a:stretch>
                <a:fillRect/>
              </a:stretch>
            </p:blipFill>
          </mc:Fallback>
        </mc:AlternateContent>
        <p:spPr>
          <a:xfrm>
            <a:off x="2286000" y="1960523"/>
            <a:ext cx="4572000" cy="4128961"/>
          </a:xfrm>
          <a:prstGeom prst="rect">
            <a:avLst/>
          </a:prstGeom>
          <a:effectLst/>
        </p:spPr>
      </p:pic>
      <p:sp>
        <p:nvSpPr>
          <p:cNvPr id="21" name="TextBox 20"/>
          <p:cNvSpPr txBox="1"/>
          <p:nvPr/>
        </p:nvSpPr>
        <p:spPr>
          <a:xfrm>
            <a:off x="2971801" y="1729601"/>
            <a:ext cx="3886199" cy="276999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 jets with 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GB" sz="1200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&gt; 20 GeV, |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h</a:t>
            </a:r>
            <a:r>
              <a:rPr lang="en-GB" sz="5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| &lt; 2.8, no cut on 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dijet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GB" sz="1200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</a:t>
            </a:r>
            <a:endParaRPr lang="en-GB" sz="1200" i="1" baseline="-25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SUSY Higgs: 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GB" sz="36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 mm</a:t>
            </a:r>
            <a:endParaRPr lang="en-GB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10136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NMSSM expands Higgs sector by scalar singlet </a:t>
            </a:r>
            <a:r>
              <a:rPr lang="en-US" sz="1800" kern="0" dirty="0" err="1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 adds 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h</a:t>
            </a:r>
            <a:r>
              <a:rPr lang="en-US" sz="1800" kern="0" baseline="-2500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1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, a</a:t>
            </a:r>
            <a:r>
              <a:rPr lang="en-US" sz="1800" kern="0" baseline="-2500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1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 </a:t>
            </a:r>
            <a:r>
              <a:rPr lang="en-US" sz="14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(</a:t>
            </a:r>
            <a:r>
              <a:rPr lang="en-US" sz="14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CP</a:t>
            </a:r>
            <a:r>
              <a:rPr lang="en-US" sz="14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-even/odd) 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fields</a:t>
            </a:r>
            <a:endParaRPr lang="en-US" sz="1800" kern="0" baseline="3000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Higgs 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phenomenology </a:t>
            </a: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dramatically altered 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if </a:t>
            </a:r>
            <a:r>
              <a:rPr lang="en-US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h</a:t>
            </a:r>
            <a:r>
              <a:rPr lang="en-US" sz="14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1</a:t>
            </a:r>
            <a:r>
              <a:rPr lang="en-US" sz="1400" kern="0" dirty="0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®</a:t>
            </a:r>
            <a:r>
              <a:rPr lang="en-US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a</a:t>
            </a:r>
            <a:r>
              <a:rPr lang="en-US" sz="14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1</a:t>
            </a:r>
            <a:r>
              <a:rPr lang="en-US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a</a:t>
            </a:r>
            <a:r>
              <a:rPr lang="en-US" sz="14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1</a:t>
            </a:r>
            <a:r>
              <a:rPr lang="en-US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dominant. </a:t>
            </a:r>
            <a:r>
              <a:rPr lang="en-US" sz="1400" kern="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× BR depends on </a:t>
            </a:r>
            <a:r>
              <a:rPr lang="en-US" sz="1400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tan</a:t>
            </a:r>
            <a:r>
              <a:rPr lang="en-US" sz="1400" i="1" kern="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b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and </a:t>
            </a:r>
            <a:r>
              <a:rPr lang="en-US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a</a:t>
            </a:r>
            <a:r>
              <a:rPr lang="en-US" sz="14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1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–</a:t>
            </a:r>
            <a:r>
              <a:rPr lang="en-US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a</a:t>
            </a:r>
            <a:r>
              <a:rPr lang="en-US" sz="14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2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mixing</a:t>
            </a:r>
            <a:endParaRPr lang="en-GB" sz="1400" i="1" kern="0" baseline="-25000" dirty="0" smtClean="0">
              <a:solidFill>
                <a:srgbClr val="008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Search for </a:t>
            </a:r>
            <a:r>
              <a:rPr lang="en-GB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a</a:t>
            </a:r>
            <a:r>
              <a:rPr lang="en-GB" sz="14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1</a:t>
            </a:r>
            <a:r>
              <a:rPr lang="en-US" sz="1400" kern="0" dirty="0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®</a:t>
            </a:r>
            <a:r>
              <a:rPr lang="en-US" sz="1400" i="1" kern="0" dirty="0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mm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1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(BR ~ 0.5%)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in mass ranges 6–9 and 11–12 GeV </a:t>
            </a:r>
            <a:r>
              <a:rPr lang="en-US" sz="11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(cut out Y</a:t>
            </a:r>
            <a:r>
              <a:rPr lang="en-US" sz="11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1–3S</a:t>
            </a:r>
            <a:r>
              <a:rPr lang="en-US" sz="11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)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, tight muon-pair selection</a:t>
            </a:r>
            <a:endParaRPr lang="en-GB" sz="1400" kern="0" baseline="-25000" dirty="0" smtClean="0">
              <a:solidFill>
                <a:srgbClr val="008000"/>
              </a:solidFill>
              <a:latin typeface="Symbol" charset="2"/>
              <a:ea typeface="Arial" charset="0"/>
              <a:cs typeface="Symbol" charset="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91400" y="698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ATLAS-CONF-2011-020</a:t>
            </a:r>
          </a:p>
        </p:txBody>
      </p:sp>
      <p:pic>
        <p:nvPicPr>
          <p:cNvPr id="19" name="Picture 1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6432" t="15289" r="36307" b="50000"/>
              <a:stretch>
                <a:fillRect/>
              </a:stretch>
            </p:blipFill>
          </mc:Choice>
          <mc:Fallback>
            <p:blipFill>
              <a:blip r:embed="rId3"/>
              <a:srcRect l="6432" t="15289" r="36307" b="50000"/>
              <a:stretch>
                <a:fillRect/>
              </a:stretch>
            </p:blipFill>
          </mc:Fallback>
        </mc:AlternateContent>
        <p:spPr>
          <a:xfrm>
            <a:off x="438926" y="103407"/>
            <a:ext cx="1676400" cy="765313"/>
          </a:xfrm>
          <a:prstGeom prst="rect">
            <a:avLst/>
          </a:prstGeom>
        </p:spPr>
      </p:pic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76200" y="2315509"/>
            <a:ext cx="4245516" cy="3047487"/>
          </a:xfrm>
          <a:prstGeom prst="rect">
            <a:avLst/>
          </a:prstGeom>
        </p:spPr>
      </p:pic>
      <p:pic>
        <p:nvPicPr>
          <p:cNvPr id="22" name="Picture 2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321716" y="2318160"/>
            <a:ext cx="4492086" cy="304225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953000" y="5337885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Upper limit on </a:t>
            </a:r>
            <a:r>
              <a:rPr lang="en-GB" sz="14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400" dirty="0" err="1" smtClean="0">
                <a:solidFill>
                  <a:srgbClr val="D00209"/>
                </a:solidFill>
              </a:rPr>
              <a:t>(</a:t>
            </a:r>
            <a:r>
              <a:rPr lang="en-GB" sz="1400" i="1" dirty="0" err="1" smtClean="0">
                <a:solidFill>
                  <a:srgbClr val="D00209"/>
                </a:solidFill>
              </a:rPr>
              <a:t>gg</a:t>
            </a:r>
            <a:r>
              <a:rPr lang="en-GB" sz="1400" i="1" dirty="0" smtClean="0">
                <a:solidFill>
                  <a:srgbClr val="D00209"/>
                </a:solidFill>
              </a:rPr>
              <a:t> </a:t>
            </a:r>
            <a:r>
              <a:rPr lang="en-GB" sz="14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i="1" dirty="0" smtClean="0">
                <a:solidFill>
                  <a:srgbClr val="D00209"/>
                </a:solidFill>
              </a:rPr>
              <a:t>a</a:t>
            </a:r>
            <a:r>
              <a:rPr lang="en-GB" sz="1400" baseline="-25000" dirty="0" smtClean="0">
                <a:solidFill>
                  <a:srgbClr val="D00209"/>
                </a:solidFill>
              </a:rPr>
              <a:t>1 </a:t>
            </a:r>
            <a:r>
              <a:rPr lang="en-GB" sz="14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i="1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mm</a:t>
            </a:r>
            <a:r>
              <a:rPr lang="en-GB" sz="1400" dirty="0" smtClean="0">
                <a:solidFill>
                  <a:srgbClr val="D00209"/>
                </a:solidFill>
              </a:rPr>
              <a:t>) </a:t>
            </a:r>
          </a:p>
          <a:p>
            <a:endParaRPr lang="en-GB" sz="600" dirty="0" smtClean="0">
              <a:solidFill>
                <a:srgbClr val="D00209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53000" y="5634335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595959"/>
                </a:solidFill>
              </a:rPr>
              <a:t>Example: </a:t>
            </a:r>
          </a:p>
          <a:p>
            <a:r>
              <a:rPr lang="en-US" sz="1200" dirty="0" smtClean="0">
                <a:solidFill>
                  <a:srgbClr val="595959"/>
                </a:solidFill>
              </a:rPr>
              <a:t>σ×BR ~ 3 </a:t>
            </a:r>
            <a:r>
              <a:rPr lang="en-US" sz="1200" dirty="0" err="1" smtClean="0">
                <a:solidFill>
                  <a:srgbClr val="595959"/>
                </a:solidFill>
              </a:rPr>
              <a:t>pb</a:t>
            </a:r>
            <a:r>
              <a:rPr lang="en-US" sz="1200" dirty="0" smtClean="0">
                <a:solidFill>
                  <a:srgbClr val="595959"/>
                </a:solidFill>
              </a:rPr>
              <a:t> for </a:t>
            </a:r>
            <a:r>
              <a:rPr lang="en-US" sz="1200" i="1" dirty="0" err="1" smtClean="0">
                <a:solidFill>
                  <a:srgbClr val="595959"/>
                </a:solidFill>
              </a:rPr>
              <a:t>m</a:t>
            </a:r>
            <a:r>
              <a:rPr lang="en-US" sz="1200" dirty="0" err="1" smtClean="0">
                <a:solidFill>
                  <a:srgbClr val="595959"/>
                </a:solidFill>
              </a:rPr>
              <a:t>(</a:t>
            </a:r>
            <a:r>
              <a:rPr lang="en-US" sz="1200" i="1" dirty="0" err="1" smtClean="0">
                <a:solidFill>
                  <a:srgbClr val="595959"/>
                </a:solidFill>
              </a:rPr>
              <a:t>a</a:t>
            </a:r>
            <a:r>
              <a:rPr lang="en-US" sz="1200" dirty="0" smtClean="0">
                <a:solidFill>
                  <a:srgbClr val="595959"/>
                </a:solidFill>
              </a:rPr>
              <a:t> )=8 GeV, </a:t>
            </a:r>
            <a:r>
              <a:rPr lang="en-US" sz="1200" dirty="0" err="1" smtClean="0">
                <a:solidFill>
                  <a:srgbClr val="595959"/>
                </a:solidFill>
              </a:rPr>
              <a:t>tan</a:t>
            </a:r>
            <a:r>
              <a:rPr lang="en-US" sz="1200" i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β</a:t>
            </a:r>
            <a:r>
              <a:rPr lang="en-US" sz="1200" dirty="0" smtClean="0">
                <a:solidFill>
                  <a:srgbClr val="595959"/>
                </a:solidFill>
              </a:rPr>
              <a:t>=10, </a:t>
            </a:r>
            <a:r>
              <a:rPr lang="en-US" sz="1200" dirty="0" err="1" smtClean="0">
                <a:solidFill>
                  <a:srgbClr val="595959"/>
                </a:solidFill>
              </a:rPr>
              <a:t>cos</a:t>
            </a:r>
            <a:r>
              <a:rPr lang="en-US" sz="1200" i="1" dirty="0" err="1" smtClean="0">
                <a:solidFill>
                  <a:srgbClr val="595959"/>
                </a:solidFill>
              </a:rPr>
              <a:t>θ</a:t>
            </a:r>
            <a:r>
              <a:rPr lang="en-US" sz="1200" dirty="0" smtClean="0">
                <a:solidFill>
                  <a:srgbClr val="595959"/>
                </a:solidFill>
              </a:rPr>
              <a:t> =0.1</a:t>
            </a:r>
            <a:endParaRPr lang="en-GB" sz="1200" dirty="0">
              <a:solidFill>
                <a:srgbClr val="595959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4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th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generation quarks</a:t>
            </a:r>
            <a:endParaRPr lang="en-US" sz="28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Study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Q</a:t>
            </a:r>
            <a:r>
              <a:rPr lang="en-US" sz="2000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4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pair production to 2 ×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W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20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q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final state (OS)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5528846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95% CL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FC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limit 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(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Q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4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) &gt; 270 GeV, applicable to 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u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4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and other exotic 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Q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4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-like quark models </a:t>
            </a:r>
            <a:endParaRPr lang="en-US" sz="1600" baseline="300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2143" r="1302" b="1306"/>
              <a:stretch>
                <a:fillRect/>
              </a:stretch>
            </p:blipFill>
          </mc:Choice>
          <mc:Fallback>
            <p:blipFill>
              <a:blip r:embed="rId3"/>
              <a:srcRect l="2143" r="1302" b="1306"/>
              <a:stretch>
                <a:fillRect/>
              </a:stretch>
            </p:blipFill>
          </mc:Fallback>
        </mc:AlternateContent>
        <p:spPr>
          <a:xfrm>
            <a:off x="71120" y="1965937"/>
            <a:ext cx="4521200" cy="3317263"/>
          </a:xfrm>
          <a:prstGeom prst="rect">
            <a:avLst/>
          </a:prstGeom>
        </p:spPr>
      </p:pic>
      <p:pic>
        <p:nvPicPr>
          <p:cNvPr id="16" name="Picture 1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9627" r="1662"/>
              <a:stretch>
                <a:fillRect/>
              </a:stretch>
            </p:blipFill>
          </mc:Choice>
          <mc:Fallback>
            <p:blipFill>
              <a:blip r:embed="rId5"/>
              <a:srcRect l="9627" r="1662"/>
              <a:stretch>
                <a:fillRect/>
              </a:stretch>
            </p:blipFill>
          </mc:Fallback>
        </mc:AlternateContent>
        <p:spPr>
          <a:xfrm>
            <a:off x="4744720" y="1965937"/>
            <a:ext cx="4338320" cy="3312000"/>
          </a:xfrm>
          <a:prstGeom prst="rect">
            <a:avLst/>
          </a:prstGeom>
        </p:spPr>
      </p:pic>
      <p:pic>
        <p:nvPicPr>
          <p:cNvPr id="20" name="Picture 1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l="2285"/>
              <a:stretch>
                <a:fillRect/>
              </a:stretch>
            </p:blipFill>
          </mc:Choice>
          <mc:Fallback>
            <p:blipFill>
              <a:blip r:embed="rId7"/>
              <a:srcRect l="2285"/>
              <a:stretch>
                <a:fillRect/>
              </a:stretch>
            </p:blipFill>
          </mc:Fallback>
        </mc:AlternateContent>
        <p:spPr>
          <a:xfrm>
            <a:off x="21985" y="1963987"/>
            <a:ext cx="4778615" cy="3312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96200" y="14609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ATLAS-CONF-2011-022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99940" y="1854420"/>
            <a:ext cx="477978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dirty="0" smtClean="0">
                <a:solidFill>
                  <a:srgbClr val="595959"/>
                </a:solidFill>
              </a:rPr>
              <a:t>coll. mass</a:t>
            </a:r>
            <a:r>
              <a:rPr lang="en-US" sz="1200" dirty="0" smtClean="0">
                <a:solidFill>
                  <a:srgbClr val="595959"/>
                </a:solidFill>
              </a:rPr>
              <a:t> for </a:t>
            </a:r>
            <a:r>
              <a:rPr lang="en-US" sz="1200" i="1" dirty="0" smtClean="0">
                <a:solidFill>
                  <a:srgbClr val="595959"/>
                </a:solidFill>
              </a:rPr>
              <a:t>M</a:t>
            </a:r>
            <a:r>
              <a:rPr lang="en-US" sz="1200" dirty="0" smtClean="0">
                <a:solidFill>
                  <a:srgbClr val="595959"/>
                </a:solidFill>
              </a:rPr>
              <a:t>(</a:t>
            </a:r>
            <a:r>
              <a:rPr lang="en-US" sz="1200" i="1" dirty="0" smtClean="0">
                <a:solidFill>
                  <a:srgbClr val="595959"/>
                </a:solidFill>
              </a:rPr>
              <a:t>Q</a:t>
            </a:r>
            <a:r>
              <a:rPr lang="en-US" sz="1200" baseline="-25000" dirty="0" smtClean="0">
                <a:solidFill>
                  <a:srgbClr val="595959"/>
                </a:solidFill>
              </a:rPr>
              <a:t>4</a:t>
            </a:r>
            <a:r>
              <a:rPr lang="en-US" sz="1200" dirty="0" smtClean="0">
                <a:solidFill>
                  <a:srgbClr val="595959"/>
                </a:solidFill>
              </a:rPr>
              <a:t>)=250 GeV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953000" y="1854420"/>
            <a:ext cx="3962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dirty="0" smtClean="0">
                <a:solidFill>
                  <a:srgbClr val="595959"/>
                </a:solidFill>
              </a:rPr>
              <a:t>coll. mass</a:t>
            </a:r>
            <a:r>
              <a:rPr lang="en-US" sz="1200" dirty="0" smtClean="0">
                <a:solidFill>
                  <a:srgbClr val="595959"/>
                </a:solidFill>
              </a:rPr>
              <a:t> for </a:t>
            </a:r>
            <a:r>
              <a:rPr lang="en-US" sz="1200" i="1" dirty="0" smtClean="0">
                <a:solidFill>
                  <a:srgbClr val="595959"/>
                </a:solidFill>
              </a:rPr>
              <a:t>M</a:t>
            </a:r>
            <a:r>
              <a:rPr lang="en-US" sz="1200" dirty="0" smtClean="0">
                <a:solidFill>
                  <a:srgbClr val="595959"/>
                </a:solidFill>
              </a:rPr>
              <a:t>(</a:t>
            </a:r>
            <a:r>
              <a:rPr lang="en-US" sz="1200" i="1" dirty="0" smtClean="0">
                <a:solidFill>
                  <a:srgbClr val="595959"/>
                </a:solidFill>
              </a:rPr>
              <a:t>Q</a:t>
            </a:r>
            <a:r>
              <a:rPr lang="en-US" sz="1200" baseline="-25000" dirty="0" smtClean="0">
                <a:solidFill>
                  <a:srgbClr val="595959"/>
                </a:solidFill>
              </a:rPr>
              <a:t>4</a:t>
            </a:r>
            <a:r>
              <a:rPr lang="en-US" sz="1200" dirty="0" smtClean="0">
                <a:solidFill>
                  <a:srgbClr val="595959"/>
                </a:solidFill>
              </a:rPr>
              <a:t>)=350 GeV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7010400" y="0"/>
            <a:ext cx="1953260" cy="122727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903720" y="3475167"/>
            <a:ext cx="1676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i="1" dirty="0" smtClean="0">
                <a:solidFill>
                  <a:srgbClr val="595959"/>
                </a:solidFill>
              </a:rPr>
              <a:t>H</a:t>
            </a:r>
            <a:r>
              <a:rPr lang="en-US" sz="1100" i="1" baseline="-25000" dirty="0" smtClean="0">
                <a:solidFill>
                  <a:srgbClr val="595959"/>
                </a:solidFill>
              </a:rPr>
              <a:t>T</a:t>
            </a:r>
            <a:r>
              <a:rPr lang="en-US" sz="1100" dirty="0" smtClean="0">
                <a:solidFill>
                  <a:srgbClr val="595959"/>
                </a:solidFill>
              </a:rPr>
              <a:t> cut tightens with   </a:t>
            </a:r>
          </a:p>
          <a:p>
            <a:r>
              <a:rPr lang="en-US" sz="1100" i="1" dirty="0" smtClean="0">
                <a:solidFill>
                  <a:srgbClr val="595959"/>
                </a:solidFill>
              </a:rPr>
              <a:t>Q</a:t>
            </a:r>
            <a:r>
              <a:rPr lang="en-US" sz="1100" baseline="-25000" dirty="0" smtClean="0">
                <a:solidFill>
                  <a:srgbClr val="595959"/>
                </a:solidFill>
              </a:rPr>
              <a:t>4</a:t>
            </a:r>
            <a:r>
              <a:rPr lang="en-US" sz="1100" dirty="0" smtClean="0">
                <a:solidFill>
                  <a:srgbClr val="595959"/>
                </a:solidFill>
              </a:rPr>
              <a:t> mass hypothesis</a:t>
            </a:r>
            <a:endParaRPr lang="en-GB" sz="2000" dirty="0"/>
          </a:p>
        </p:txBody>
      </p:sp>
      <p:sp>
        <p:nvSpPr>
          <p:cNvPr id="25" name="Rectangle 24"/>
          <p:cNvSpPr/>
          <p:nvPr/>
        </p:nvSpPr>
        <p:spPr>
          <a:xfrm>
            <a:off x="2550160" y="3475167"/>
            <a:ext cx="196088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595959"/>
                </a:solidFill>
              </a:rPr>
              <a:t>Kinematic constraint (as for </a:t>
            </a:r>
            <a:r>
              <a:rPr lang="en-US" sz="1100" dirty="0" err="1" smtClean="0">
                <a:solidFill>
                  <a:srgbClr val="595959"/>
                </a:solidFill>
              </a:rPr>
              <a:t>LQs</a:t>
            </a:r>
            <a:r>
              <a:rPr lang="en-US" sz="1100" dirty="0" smtClean="0">
                <a:solidFill>
                  <a:srgbClr val="595959"/>
                </a:solidFill>
              </a:rPr>
              <a:t>) from equality of both reconstructed </a:t>
            </a:r>
            <a:r>
              <a:rPr lang="en-US" sz="1100" i="1" dirty="0" smtClean="0">
                <a:solidFill>
                  <a:srgbClr val="595959"/>
                </a:solidFill>
              </a:rPr>
              <a:t>Q</a:t>
            </a:r>
            <a:r>
              <a:rPr lang="en-US" sz="1100" baseline="-25000" dirty="0" smtClean="0">
                <a:solidFill>
                  <a:srgbClr val="595959"/>
                </a:solidFill>
              </a:rPr>
              <a:t>4</a:t>
            </a:r>
            <a:r>
              <a:rPr lang="en-US" sz="1100" dirty="0" smtClean="0">
                <a:solidFill>
                  <a:srgbClr val="595959"/>
                </a:solidFill>
              </a:rPr>
              <a:t> masses</a:t>
            </a:r>
            <a:endParaRPr lang="en-GB" sz="2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0"/>
            <a:ext cx="9144000" cy="665018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0" y="149423"/>
            <a:ext cx="4419599" cy="334313"/>
          </a:xfrm>
          <a:prstGeom prst="rect">
            <a:avLst/>
          </a:prstGeom>
          <a:solidFill>
            <a:srgbClr val="0C2D52">
              <a:alpha val="70000"/>
            </a:srgbClr>
          </a:solidFill>
        </p:spPr>
        <p:txBody>
          <a:bodyPr wrap="square" bIns="72000" rtlCol="0">
            <a:spAutoFit/>
          </a:bodyPr>
          <a:lstStyle/>
          <a:p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  Highest mass </a:t>
            </a:r>
            <a:r>
              <a:rPr lang="en-US" sz="1400" i="1" dirty="0" err="1" smtClean="0">
                <a:solidFill>
                  <a:prstClr val="white"/>
                </a:solidFill>
                <a:latin typeface="Trebuchet MS"/>
                <a:cs typeface="Trebuchet MS"/>
              </a:rPr>
              <a:t>W</a:t>
            </a:r>
            <a:r>
              <a:rPr lang="en-US" sz="1400" dirty="0" err="1" smtClean="0">
                <a:solidFill>
                  <a:prstClr val="white"/>
                </a:solidFill>
                <a:latin typeface="Symbol" charset="2"/>
                <a:cs typeface="Symbol" charset="2"/>
              </a:rPr>
              <a:t>®</a:t>
            </a:r>
            <a:r>
              <a:rPr lang="en-US" sz="1400" i="1" dirty="0" err="1" smtClean="0">
                <a:solidFill>
                  <a:prstClr val="white"/>
                </a:solidFill>
                <a:latin typeface="Symbol" charset="2"/>
                <a:cs typeface="Symbol" charset="2"/>
              </a:rPr>
              <a:t>mn</a:t>
            </a:r>
            <a:r>
              <a:rPr lang="en-US" sz="1400" i="1" dirty="0" smtClean="0">
                <a:solidFill>
                  <a:prstClr val="white"/>
                </a:solidFill>
                <a:latin typeface="Symbol" charset="2"/>
                <a:cs typeface="Symbol" charset="2"/>
              </a:rPr>
              <a:t> </a:t>
            </a:r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candidate with </a:t>
            </a:r>
            <a:r>
              <a:rPr lang="en-US" sz="1400" i="1" dirty="0" err="1" smtClean="0">
                <a:solidFill>
                  <a:prstClr val="white"/>
                </a:solidFill>
                <a:latin typeface="Trebuchet MS"/>
                <a:cs typeface="Trebuchet MS"/>
              </a:rPr>
              <a:t>m</a:t>
            </a:r>
            <a:r>
              <a:rPr lang="en-US" sz="1400" i="1" baseline="-250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</a:t>
            </a:r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 = 1.35 </a:t>
            </a:r>
            <a:r>
              <a:rPr lang="en-US" sz="14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endParaRPr lang="en-GB" sz="1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2010 and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Measured with forward detectors, calibrated with beam separation scans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9" name="Picture 2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2187" r="8091"/>
              <a:stretch>
                <a:fillRect/>
              </a:stretch>
            </p:blipFill>
          </mc:Choice>
          <mc:Fallback>
            <p:blipFill>
              <a:blip r:embed="rId3"/>
              <a:srcRect t="2187" r="8091"/>
              <a:stretch>
                <a:fillRect/>
              </a:stretch>
            </p:blipFill>
          </mc:Fallback>
        </mc:AlternateContent>
        <p:spPr>
          <a:xfrm>
            <a:off x="4603749" y="2070597"/>
            <a:ext cx="4461934" cy="34086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543800" y="3853596"/>
            <a:ext cx="448732" cy="243417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5257800" y="1821597"/>
            <a:ext cx="4013692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ATLAS integrated luminosity </a:t>
            </a:r>
            <a:r>
              <a:rPr lang="en-US" sz="1200" b="1" dirty="0" smtClean="0">
                <a:solidFill>
                  <a:srgbClr val="D00209"/>
                </a:solidFill>
              </a:rPr>
              <a:t>2011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09932" y="4145695"/>
            <a:ext cx="448732" cy="243417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5486399" y="3497997"/>
            <a:ext cx="2810933" cy="1146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Peak</a:t>
            </a:r>
            <a:r>
              <a:rPr lang="en-GB" sz="1400" i="1" dirty="0" smtClean="0">
                <a:solidFill>
                  <a:srgbClr val="D00209"/>
                </a:solidFill>
              </a:rPr>
              <a:t> L </a:t>
            </a:r>
            <a:r>
              <a:rPr lang="en-GB" sz="1400" dirty="0" smtClean="0">
                <a:solidFill>
                  <a:srgbClr val="D00209"/>
                </a:solidFill>
              </a:rPr>
              <a:t>= 1.3×10</a:t>
            </a:r>
            <a:r>
              <a:rPr lang="en-GB" sz="1400" baseline="30000" dirty="0" smtClean="0">
                <a:solidFill>
                  <a:srgbClr val="D00209"/>
                </a:solidFill>
              </a:rPr>
              <a:t>33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err="1" smtClean="0">
                <a:solidFill>
                  <a:srgbClr val="D00209"/>
                </a:solidFill>
              </a:rPr>
              <a:t>s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cm</a:t>
            </a:r>
            <a:r>
              <a:rPr lang="en-GB" sz="1400" baseline="30000" dirty="0" smtClean="0">
                <a:solidFill>
                  <a:srgbClr val="D00209"/>
                </a:solidFill>
              </a:rPr>
              <a:t>–2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smtClean="0">
                <a:solidFill>
                  <a:srgbClr val="D00209"/>
                </a:solidFill>
              </a:rPr>
              <a:t>L</a:t>
            </a:r>
            <a:r>
              <a:rPr lang="en-GB" sz="1400" dirty="0" smtClean="0">
                <a:solidFill>
                  <a:srgbClr val="D00209"/>
                </a:solidFill>
              </a:rPr>
              <a:t> / fill =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US" sz="1400" dirty="0" smtClean="0">
                <a:solidFill>
                  <a:srgbClr val="D00209"/>
                </a:solidFill>
              </a:rPr>
              <a:t>62</a:t>
            </a:r>
            <a:r>
              <a:rPr lang="en-US" sz="1400" dirty="0" smtClean="0">
                <a:solidFill>
                  <a:srgbClr val="D00209"/>
                </a:solidFill>
              </a:rPr>
              <a:t> </a:t>
            </a:r>
            <a:r>
              <a:rPr lang="en-US" sz="1400" dirty="0" err="1" smtClean="0">
                <a:solidFill>
                  <a:srgbClr val="D00209"/>
                </a:solidFill>
              </a:rPr>
              <a:t>pb</a:t>
            </a:r>
            <a:r>
              <a:rPr lang="en-US" sz="1400" baseline="30000" dirty="0" smtClean="0">
                <a:solidFill>
                  <a:srgbClr val="D00209"/>
                </a:solidFill>
              </a:rPr>
              <a:t>–1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b</a:t>
            </a:r>
            <a:r>
              <a:rPr lang="en-US" sz="1100" dirty="0" smtClean="0">
                <a:solidFill>
                  <a:srgbClr val="D00209"/>
                </a:solidFill>
              </a:rPr>
              <a:t>* = 1.5 </a:t>
            </a:r>
            <a:r>
              <a:rPr lang="en-US" sz="1100" dirty="0" err="1" smtClean="0">
                <a:solidFill>
                  <a:srgbClr val="D00209"/>
                </a:solidFill>
              </a:rPr>
              <a:t>m</a:t>
            </a:r>
            <a:r>
              <a:rPr lang="en-US" sz="1100" dirty="0" smtClean="0">
                <a:solidFill>
                  <a:srgbClr val="D00209"/>
                </a:solidFill>
              </a:rPr>
              <a:t>)</a:t>
            </a:r>
            <a:endParaRPr lang="en-US" sz="1400" baseline="30000" dirty="0" smtClean="0">
              <a:solidFill>
                <a:srgbClr val="D00209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err="1" smtClean="0">
                <a:solidFill>
                  <a:srgbClr val="D00209"/>
                </a:solidFill>
              </a:rPr>
              <a:t>N</a:t>
            </a:r>
            <a:r>
              <a:rPr lang="en-GB" sz="1400" baseline="-25000" dirty="0" err="1" smtClean="0">
                <a:solidFill>
                  <a:srgbClr val="D00209"/>
                </a:solidFill>
              </a:rPr>
              <a:t>coll</a:t>
            </a:r>
            <a:r>
              <a:rPr lang="en-GB" sz="1400" baseline="-25000" dirty="0" smtClean="0">
                <a:solidFill>
                  <a:srgbClr val="D00209"/>
                </a:solidFill>
              </a:rPr>
              <a:t>-bunch</a:t>
            </a:r>
            <a:r>
              <a:rPr lang="en-GB" sz="1400" dirty="0" smtClean="0">
                <a:solidFill>
                  <a:srgbClr val="D00209"/>
                </a:solidFill>
              </a:rPr>
              <a:t> =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US" sz="1400" dirty="0" smtClean="0">
                <a:solidFill>
                  <a:srgbClr val="D00209"/>
                </a:solidFill>
              </a:rPr>
              <a:t>1318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D</a:t>
            </a:r>
            <a:r>
              <a:rPr lang="en-US" sz="1100" dirty="0" err="1" smtClean="0">
                <a:solidFill>
                  <a:srgbClr val="D00209"/>
                </a:solidFill>
              </a:rPr>
              <a:t>t</a:t>
            </a:r>
            <a:r>
              <a:rPr lang="en-US" sz="1100" dirty="0" smtClean="0">
                <a:solidFill>
                  <a:srgbClr val="D00209"/>
                </a:solidFill>
              </a:rPr>
              <a:t> = 50 ns)</a:t>
            </a:r>
            <a:r>
              <a:rPr lang="en-GB" sz="1100" dirty="0" smtClean="0">
                <a:solidFill>
                  <a:srgbClr val="D00209"/>
                </a:solidFill>
              </a:rPr>
              <a:t> </a:t>
            </a:r>
          </a:p>
          <a:p>
            <a:pPr>
              <a:spcBef>
                <a:spcPts val="900"/>
              </a:spcBef>
            </a:pPr>
            <a:r>
              <a:rPr lang="en-GB" sz="900" dirty="0" smtClean="0">
                <a:solidFill>
                  <a:srgbClr val="D00209"/>
                </a:solidFill>
              </a:rPr>
              <a:t>Status: </a:t>
            </a:r>
            <a:r>
              <a:rPr lang="en-US" sz="900" dirty="0" smtClean="0">
                <a:solidFill>
                  <a:srgbClr val="D00209"/>
                </a:solidFill>
              </a:rPr>
              <a:t>27 </a:t>
            </a:r>
            <a:r>
              <a:rPr lang="en-US" sz="900" dirty="0" smtClean="0">
                <a:solidFill>
                  <a:srgbClr val="D00209"/>
                </a:solidFill>
              </a:rPr>
              <a:t>June 2011</a:t>
            </a:r>
            <a:endParaRPr lang="en-GB" sz="1050" dirty="0" smtClean="0">
              <a:solidFill>
                <a:srgbClr val="D0020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63960" y="1752600"/>
            <a:ext cx="880040" cy="830997"/>
          </a:xfrm>
          <a:prstGeom prst="rect">
            <a:avLst/>
          </a:prstGeom>
          <a:solidFill>
            <a:srgbClr val="FFFFFF">
              <a:alpha val="95000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Surpassed Tevatron record of 4.1 10</a:t>
            </a:r>
            <a:r>
              <a:rPr lang="en-GB" sz="1200" i="1" baseline="30000" dirty="0" smtClean="0">
                <a:solidFill>
                  <a:srgbClr val="D00209"/>
                </a:solidFill>
                <a:latin typeface="Trebuchet MS"/>
                <a:cs typeface="Trebuchet MS"/>
              </a:rPr>
              <a:t>32</a:t>
            </a:r>
            <a:r>
              <a:rPr lang="en-GB" sz="12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endParaRPr lang="en-GB" sz="1200" i="1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692651" y="5411197"/>
            <a:ext cx="4317018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95.8% data-taking efficiency </a:t>
            </a:r>
          </a:p>
          <a:p>
            <a:pPr marL="719138" lvl="1" indent="-261938">
              <a:spcBef>
                <a:spcPts val="300"/>
              </a:spcBef>
              <a:buFont typeface="Arial"/>
              <a:buChar char="•"/>
            </a:pPr>
            <a:r>
              <a:rPr lang="en-US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Loose 1.6% at turn-on at start of stable beams</a:t>
            </a:r>
          </a:p>
          <a:p>
            <a:pPr marL="719138" lvl="1" indent="-261938">
              <a:buFont typeface="Arial"/>
              <a:buChar char="•"/>
            </a:pPr>
            <a:r>
              <a:rPr lang="en-US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Loose 2.6% due to </a:t>
            </a:r>
            <a:r>
              <a:rPr lang="en-US" sz="12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deadtime</a:t>
            </a:r>
            <a:endParaRPr lang="en-US" sz="12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441" y="2616165"/>
            <a:ext cx="1021100" cy="825049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5433484" y="2982383"/>
            <a:ext cx="1713042" cy="526197"/>
          </a:xfrm>
          <a:prstGeom prst="ellipse">
            <a:avLst/>
          </a:prstGeom>
          <a:noFill/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239182" y="2111514"/>
            <a:ext cx="4180418" cy="1877437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At </a:t>
            </a:r>
            <a:r>
              <a:rPr lang="en-GB" sz="2000" i="1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L</a:t>
            </a:r>
            <a:r>
              <a:rPr lang="en-GB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 = 10</a:t>
            </a:r>
            <a:r>
              <a:rPr lang="en-GB" sz="2000" baseline="30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33</a:t>
            </a:r>
            <a:r>
              <a:rPr lang="en-GB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 </a:t>
            </a:r>
            <a:r>
              <a:rPr lang="en-GB" sz="2000" dirty="0" err="1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s</a:t>
            </a:r>
            <a:r>
              <a:rPr lang="en-GB" sz="2000" baseline="30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–1</a:t>
            </a:r>
            <a:r>
              <a:rPr lang="en-GB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cm</a:t>
            </a:r>
            <a:r>
              <a:rPr lang="en-GB" sz="2000" baseline="30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–2</a:t>
            </a:r>
            <a:r>
              <a:rPr lang="en-GB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, </a:t>
            </a:r>
            <a:r>
              <a:rPr lang="en-GB" sz="2000" b="1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produce 1 SM Higgs boson </a:t>
            </a:r>
            <a:r>
              <a:rPr lang="en-GB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with 115 (150) GeV </a:t>
            </a:r>
            <a:r>
              <a:rPr lang="en-GB" sz="2000" b="1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every 48 (83) seconds </a:t>
            </a:r>
            <a:r>
              <a:rPr lang="en-GB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in ATLAS and CMS </a:t>
            </a:r>
            <a:r>
              <a:rPr lang="en-US" sz="2000" dirty="0" err="1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 </a:t>
            </a:r>
            <a:r>
              <a:rPr lang="en-US" sz="2000" b="1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75 (43) Higgs bosons per hour</a:t>
            </a:r>
          </a:p>
          <a:p>
            <a:pPr>
              <a:spcBef>
                <a:spcPts val="1200"/>
              </a:spcBef>
            </a:pPr>
            <a:r>
              <a:rPr lang="en-US" sz="12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Tevatron @ 115 GeV: 2 per hour at max luminosity</a:t>
            </a:r>
            <a:endParaRPr lang="en-GB" sz="1100" dirty="0" smtClean="0">
              <a:solidFill>
                <a:srgbClr val="E12548"/>
              </a:solidFill>
              <a:effectLst>
                <a:glow rad="228600">
                  <a:prstClr val="white"/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239182" y="4097013"/>
            <a:ext cx="3632894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10</a:t>
            </a:r>
            <a:r>
              <a:rPr lang="en-US" sz="1200" baseline="30000" dirty="0" smtClean="0">
                <a:solidFill>
                  <a:schemeClr val="bg1">
                    <a:lumMod val="50000"/>
                  </a:schemeClr>
                </a:solidFill>
              </a:rPr>
              <a:t>33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cm</a:t>
            </a:r>
            <a:r>
              <a:rPr lang="en-US" sz="1200" baseline="30000" dirty="0" smtClean="0">
                <a:solidFill>
                  <a:schemeClr val="bg1">
                    <a:lumMod val="50000"/>
                  </a:schemeClr>
                </a:solidFill>
              </a:rPr>
              <a:t>–2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sz="1200" baseline="30000" dirty="0" smtClean="0">
                <a:solidFill>
                  <a:schemeClr val="bg1">
                    <a:lumMod val="50000"/>
                  </a:schemeClr>
                </a:solidFill>
              </a:rPr>
              <a:t>–1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instantaneous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luminosity corresponds to an 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integrated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luminosity of 3.6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</a:rPr>
              <a:t>pb</a:t>
            </a:r>
            <a:r>
              <a:rPr lang="en-US" sz="1200" baseline="30000" dirty="0" smtClean="0">
                <a:solidFill>
                  <a:schemeClr val="bg1">
                    <a:lumMod val="50000"/>
                  </a:schemeClr>
                </a:solidFill>
              </a:rPr>
              <a:t>–1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per hour</a:t>
            </a:r>
            <a:endParaRPr lang="en-US" sz="8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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 1.8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fb</a:t>
            </a:r>
            <a:r>
              <a:rPr lang="en-US" sz="1200" baseline="30000" dirty="0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–1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 per month (assuming design 70% LHC efficiency for physics – not presently achieved)</a:t>
            </a:r>
            <a:endParaRPr lang="en-GB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Pileup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The high luminosity comes to the price of multiple interactions per crossing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24800" y="1524000"/>
            <a:ext cx="1219200" cy="246221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0" dirty="0" smtClean="0">
                <a:solidFill>
                  <a:srgbClr val="FFFFFF"/>
                </a:solidFill>
              </a:rPr>
              <a:t>arXiv:1101.2185</a:t>
            </a:r>
          </a:p>
        </p:txBody>
      </p:sp>
      <p:sp>
        <p:nvSpPr>
          <p:cNvPr id="34" name="Content Placeholder 3"/>
          <p:cNvSpPr txBox="1">
            <a:spLocks/>
          </p:cNvSpPr>
          <p:nvPr/>
        </p:nvSpPr>
        <p:spPr>
          <a:xfrm>
            <a:off x="152399" y="1676400"/>
            <a:ext cx="3810001" cy="4052669"/>
          </a:xfrm>
          <a:prstGeom prst="rect">
            <a:avLst/>
          </a:prstGeom>
        </p:spPr>
        <p:txBody>
          <a:bodyPr vert="horz" lIns="95975" tIns="47988" rIns="95975" bIns="47988" rtlCol="0">
            <a:noAutofit/>
          </a:bodyPr>
          <a:lstStyle/>
          <a:p>
            <a:pPr marR="0" lvl="0" algn="l" defTabSz="4798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Pileup in 2011 is on average &lt;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μ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&gt;=6 interactions per crossing</a:t>
            </a:r>
          </a:p>
          <a:p>
            <a:pPr marL="322600" indent="-299923" defTabSz="479877" fontAlgn="auto">
              <a:spcBef>
                <a:spcPts val="984"/>
              </a:spcBef>
              <a:spcAft>
                <a:spcPts val="0"/>
              </a:spcAft>
              <a:buClr>
                <a:srgbClr val="3366FF"/>
              </a:buClr>
              <a:buFont typeface="Arial"/>
              <a:buChar char="•"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Significantly higher than 2010</a:t>
            </a:r>
          </a:p>
          <a:p>
            <a:pPr marL="322600" indent="-299923" defTabSz="479877" fontAlgn="auto">
              <a:spcBef>
                <a:spcPct val="20000"/>
              </a:spcBef>
              <a:spcAft>
                <a:spcPts val="0"/>
              </a:spcAft>
              <a:buClr>
                <a:srgbClr val="3366FF"/>
              </a:buClr>
              <a:buFont typeface="Arial"/>
              <a:buChar char="•"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Tails up to 14 interactions per crossing</a:t>
            </a:r>
          </a:p>
          <a:p>
            <a:pPr marL="322600" indent="-299923" defTabSz="479877" fontAlgn="auto">
              <a:spcBef>
                <a:spcPct val="20000"/>
              </a:spcBef>
              <a:spcAft>
                <a:spcPts val="0"/>
              </a:spcAft>
              <a:buClr>
                <a:srgbClr val="3366FF"/>
              </a:buClr>
              <a:buFont typeface="Arial"/>
              <a:buChar char="•"/>
            </a:pPr>
            <a:endParaRPr kumimoji="0" lang="en-US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R="0" lvl="0" algn="l" defTabSz="4798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Causes challenge for physics analyses and software</a:t>
            </a:r>
          </a:p>
          <a:p>
            <a:pPr marL="322600" indent="-299923" defTabSz="479877" fontAlgn="auto">
              <a:spcBef>
                <a:spcPts val="984"/>
              </a:spcBef>
              <a:spcAft>
                <a:spcPts val="0"/>
              </a:spcAft>
              <a:buClr>
                <a:srgbClr val="3366FF"/>
              </a:buClr>
              <a:buFont typeface="Arial"/>
              <a:buChar char="•"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Detailed simulation models both the &lt;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μ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&gt; and the bunch train structure (</a:t>
            </a:r>
            <a:r>
              <a:rPr kumimoji="0" lang="en-US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detailed enough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?)</a:t>
            </a:r>
          </a:p>
          <a:p>
            <a:pPr marL="322600" indent="-299923" defTabSz="479877" fontAlgn="auto">
              <a:spcBef>
                <a:spcPct val="20000"/>
              </a:spcBef>
              <a:spcAft>
                <a:spcPts val="0"/>
              </a:spcAft>
              <a:buClr>
                <a:srgbClr val="3366FF"/>
              </a:buClr>
              <a:buFont typeface="Arial"/>
              <a:buChar char="•"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Software performance improved to accommodate Tier-0 resources (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reco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time 11–13s/event)</a:t>
            </a:r>
          </a:p>
          <a:p>
            <a:pPr marL="322600" indent="-299923" defTabSz="479877" fontAlgn="auto">
              <a:spcBef>
                <a:spcPct val="20000"/>
              </a:spcBef>
              <a:spcAft>
                <a:spcPts val="0"/>
              </a:spcAft>
              <a:buClr>
                <a:srgbClr val="3366FF"/>
              </a:buClr>
              <a:buFont typeface="Arial"/>
              <a:buChar char="•"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Physics performance reasonably unaffected</a:t>
            </a:r>
          </a:p>
        </p:txBody>
      </p:sp>
      <p:pic>
        <p:nvPicPr>
          <p:cNvPr id="30" name="Picture 2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135212" y="2355658"/>
            <a:ext cx="4986863" cy="3583524"/>
          </a:xfrm>
          <a:prstGeom prst="rect">
            <a:avLst/>
          </a:prstGeom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4846611" y="2024624"/>
            <a:ext cx="3568169" cy="46384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Luminosity-weighted distribution of the mean number of interactions per crossing for 2011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E12B0D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0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164560</TotalTime>
  <Words>6812</Words>
  <Application>Microsoft Macintosh PowerPoint</Application>
  <PresentationFormat>Overhead</PresentationFormat>
  <Paragraphs>877</Paragraphs>
  <Slides>75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5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75</vt:i4>
      </vt:variant>
    </vt:vector>
  </HeadingPairs>
  <TitlesOfParts>
    <vt:vector size="82" baseType="lpstr">
      <vt:lpstr>6_Office Theme</vt:lpstr>
      <vt:lpstr>7_Office Theme</vt:lpstr>
      <vt:lpstr>8_Office Theme</vt:lpstr>
      <vt:lpstr>9_Office Theme</vt:lpstr>
      <vt:lpstr>10_Office Theme</vt:lpstr>
      <vt:lpstr>Equation</vt:lpstr>
      <vt:lpstr>Microsoft Equation 3.0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</vt:vector>
  </TitlesOfParts>
  <Company>CERN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creator>Andreas Hoecker</dc:creator>
  <cp:keywords/>
  <cp:lastModifiedBy>Andreas Hoecker</cp:lastModifiedBy>
  <cp:revision>1981</cp:revision>
  <cp:lastPrinted>2011-06-30T21:48:47Z</cp:lastPrinted>
  <dcterms:created xsi:type="dcterms:W3CDTF">2011-06-25T18:32:10Z</dcterms:created>
  <dcterms:modified xsi:type="dcterms:W3CDTF">2011-06-30T22:15:32Z</dcterms:modified>
</cp:coreProperties>
</file>